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5" r:id="rId6"/>
    <p:sldId id="266" r:id="rId7"/>
    <p:sldId id="263" r:id="rId8"/>
    <p:sldId id="259" r:id="rId9"/>
    <p:sldId id="260" r:id="rId10"/>
    <p:sldId id="262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AC56"/>
    <a:srgbClr val="FF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13221-FBD9-4468-B079-76CD07E06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9FBC0-4A97-4063-A72D-20569827F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6F457-4853-4A1D-BA09-18FDC4D778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C6377-2C68-46A9-869E-35AFADAAA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8070E-BD77-4555-9C59-7BA8E4CEF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616BA-D4DD-446D-916F-26C3113F9E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6B374-1413-4AA0-96F9-999431553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8B176-BC33-4A67-8846-B3C2941C4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FD7B3-2435-4D9C-95BD-CD063678C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C29E9-3750-4C3B-9A81-7F8085460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7C697-AAE0-4E98-B370-2DA3C114C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FD633-C2E2-4ED6-B87A-3D2BFB05B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735D486-D8C4-4C61-AF42-BEBE28DB6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../witch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Scientific Processes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1676400"/>
            <a:ext cx="6400800" cy="838200"/>
          </a:xfrm>
        </p:spPr>
        <p:txBody>
          <a:bodyPr/>
          <a:lstStyle/>
          <a:p>
            <a:pPr eaLnBrk="1" hangingPunct="1"/>
            <a:r>
              <a:rPr lang="en-US" smtClean="0"/>
              <a:t>How we know what we know!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514600"/>
            <a:ext cx="4114800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Scientific Method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371600"/>
            <a:ext cx="8229600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           Scientific Method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971800" y="1371600"/>
            <a:ext cx="2286000" cy="1143000"/>
            <a:chOff x="2112" y="912"/>
            <a:chExt cx="1440" cy="720"/>
          </a:xfrm>
        </p:grpSpPr>
        <p:sp>
          <p:nvSpPr>
            <p:cNvPr id="12326" name="Oval 5"/>
            <p:cNvSpPr>
              <a:spLocks noChangeArrowheads="1"/>
            </p:cNvSpPr>
            <p:nvPr/>
          </p:nvSpPr>
          <p:spPr bwMode="auto">
            <a:xfrm>
              <a:off x="2112" y="912"/>
              <a:ext cx="1440" cy="72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7" name="Text Box 8"/>
            <p:cNvSpPr txBox="1">
              <a:spLocks noChangeArrowheads="1"/>
            </p:cNvSpPr>
            <p:nvPr/>
          </p:nvSpPr>
          <p:spPr bwMode="auto">
            <a:xfrm>
              <a:off x="2304" y="1008"/>
              <a:ext cx="11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Observation of phenomena</a:t>
              </a: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715000" y="1752600"/>
            <a:ext cx="2438400" cy="1371600"/>
            <a:chOff x="3744" y="1104"/>
            <a:chExt cx="1536" cy="864"/>
          </a:xfrm>
        </p:grpSpPr>
        <p:sp>
          <p:nvSpPr>
            <p:cNvPr id="12324" name="Oval 6"/>
            <p:cNvSpPr>
              <a:spLocks noChangeArrowheads="1"/>
            </p:cNvSpPr>
            <p:nvPr/>
          </p:nvSpPr>
          <p:spPr bwMode="auto">
            <a:xfrm>
              <a:off x="3744" y="1104"/>
              <a:ext cx="1536" cy="86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5" name="Text Box 9"/>
            <p:cNvSpPr txBox="1">
              <a:spLocks noChangeArrowheads="1"/>
            </p:cNvSpPr>
            <p:nvPr/>
          </p:nvSpPr>
          <p:spPr bwMode="auto">
            <a:xfrm>
              <a:off x="4032" y="1248"/>
              <a:ext cx="1104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Question and background research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248400" y="3657600"/>
            <a:ext cx="2438400" cy="1371600"/>
            <a:chOff x="3888" y="2352"/>
            <a:chExt cx="1536" cy="864"/>
          </a:xfrm>
        </p:grpSpPr>
        <p:sp>
          <p:nvSpPr>
            <p:cNvPr id="12322" name="Oval 7"/>
            <p:cNvSpPr>
              <a:spLocks noChangeArrowheads="1"/>
            </p:cNvSpPr>
            <p:nvPr/>
          </p:nvSpPr>
          <p:spPr bwMode="auto">
            <a:xfrm>
              <a:off x="3888" y="2352"/>
              <a:ext cx="1536" cy="86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3" name="Text Box 10"/>
            <p:cNvSpPr txBox="1">
              <a:spLocks noChangeArrowheads="1"/>
            </p:cNvSpPr>
            <p:nvPr/>
          </p:nvSpPr>
          <p:spPr bwMode="auto">
            <a:xfrm>
              <a:off x="4272" y="2544"/>
              <a:ext cx="11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Formulate Hypothesis</a:t>
              </a: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048000" y="2971800"/>
            <a:ext cx="1981200" cy="1143000"/>
            <a:chOff x="2592" y="1920"/>
            <a:chExt cx="1536" cy="864"/>
          </a:xfrm>
        </p:grpSpPr>
        <p:sp>
          <p:nvSpPr>
            <p:cNvPr id="12320" name="Oval 21"/>
            <p:cNvSpPr>
              <a:spLocks noChangeArrowheads="1"/>
            </p:cNvSpPr>
            <p:nvPr/>
          </p:nvSpPr>
          <p:spPr bwMode="auto">
            <a:xfrm>
              <a:off x="2592" y="1920"/>
              <a:ext cx="1536" cy="864"/>
            </a:xfrm>
            <a:prstGeom prst="ellipse">
              <a:avLst/>
            </a:prstGeom>
            <a:solidFill>
              <a:srgbClr val="FF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1" name="Text Box 25"/>
            <p:cNvSpPr txBox="1">
              <a:spLocks noChangeArrowheads="1"/>
            </p:cNvSpPr>
            <p:nvPr/>
          </p:nvSpPr>
          <p:spPr bwMode="auto">
            <a:xfrm>
              <a:off x="2880" y="2160"/>
              <a:ext cx="1104" cy="439"/>
            </a:xfrm>
            <a:prstGeom prst="rect">
              <a:avLst/>
            </a:prstGeom>
            <a:solidFill>
              <a:srgbClr val="FF3333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/>
                <a:t>Data rejects hypothesis</a:t>
              </a:r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4648200" y="5181600"/>
            <a:ext cx="2438400" cy="1371600"/>
            <a:chOff x="2832" y="2928"/>
            <a:chExt cx="1536" cy="864"/>
          </a:xfrm>
        </p:grpSpPr>
        <p:sp>
          <p:nvSpPr>
            <p:cNvPr id="12318" name="Oval 16"/>
            <p:cNvSpPr>
              <a:spLocks noChangeArrowheads="1"/>
            </p:cNvSpPr>
            <p:nvPr/>
          </p:nvSpPr>
          <p:spPr bwMode="auto">
            <a:xfrm>
              <a:off x="2832" y="2928"/>
              <a:ext cx="1536" cy="86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9" name="Text Box 17"/>
            <p:cNvSpPr txBox="1">
              <a:spLocks noChangeArrowheads="1"/>
            </p:cNvSpPr>
            <p:nvPr/>
          </p:nvSpPr>
          <p:spPr bwMode="auto">
            <a:xfrm>
              <a:off x="3072" y="3168"/>
              <a:ext cx="10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Design Experiment</a:t>
              </a:r>
            </a:p>
          </p:txBody>
        </p: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1676400" y="5181600"/>
            <a:ext cx="2438400" cy="1371600"/>
            <a:chOff x="2976" y="3312"/>
            <a:chExt cx="1536" cy="864"/>
          </a:xfrm>
        </p:grpSpPr>
        <p:sp>
          <p:nvSpPr>
            <p:cNvPr id="12316" name="Oval 20"/>
            <p:cNvSpPr>
              <a:spLocks noChangeArrowheads="1"/>
            </p:cNvSpPr>
            <p:nvPr/>
          </p:nvSpPr>
          <p:spPr bwMode="auto">
            <a:xfrm>
              <a:off x="2976" y="3312"/>
              <a:ext cx="1536" cy="86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7" name="Text Box 27"/>
            <p:cNvSpPr txBox="1">
              <a:spLocks noChangeArrowheads="1"/>
            </p:cNvSpPr>
            <p:nvPr/>
          </p:nvSpPr>
          <p:spPr bwMode="auto">
            <a:xfrm>
              <a:off x="3168" y="3552"/>
              <a:ext cx="11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Analysis of data</a:t>
              </a:r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228600" y="3581400"/>
            <a:ext cx="2438400" cy="1371600"/>
            <a:chOff x="2880" y="3216"/>
            <a:chExt cx="1536" cy="864"/>
          </a:xfrm>
        </p:grpSpPr>
        <p:sp>
          <p:nvSpPr>
            <p:cNvPr id="12314" name="Oval 19"/>
            <p:cNvSpPr>
              <a:spLocks noChangeArrowheads="1"/>
            </p:cNvSpPr>
            <p:nvPr/>
          </p:nvSpPr>
          <p:spPr bwMode="auto">
            <a:xfrm>
              <a:off x="2880" y="3216"/>
              <a:ext cx="1536" cy="86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5" name="Text Box 29"/>
            <p:cNvSpPr txBox="1">
              <a:spLocks noChangeArrowheads="1"/>
            </p:cNvSpPr>
            <p:nvPr/>
          </p:nvSpPr>
          <p:spPr bwMode="auto">
            <a:xfrm>
              <a:off x="3168" y="3456"/>
              <a:ext cx="11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Drawing conclusions</a:t>
              </a:r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457200" y="1752600"/>
            <a:ext cx="1905000" cy="990600"/>
            <a:chOff x="282" y="1027"/>
            <a:chExt cx="1200" cy="624"/>
          </a:xfrm>
        </p:grpSpPr>
        <p:sp>
          <p:nvSpPr>
            <p:cNvPr id="12312" name="Oval 31"/>
            <p:cNvSpPr>
              <a:spLocks noChangeArrowheads="1"/>
            </p:cNvSpPr>
            <p:nvPr/>
          </p:nvSpPr>
          <p:spPr bwMode="auto">
            <a:xfrm>
              <a:off x="282" y="1027"/>
              <a:ext cx="1200" cy="624"/>
            </a:xfrm>
            <a:prstGeom prst="ellipse">
              <a:avLst/>
            </a:prstGeom>
            <a:solidFill>
              <a:srgbClr val="00AC5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3" name="Text Box 33"/>
            <p:cNvSpPr txBox="1">
              <a:spLocks noChangeArrowheads="1"/>
            </p:cNvSpPr>
            <p:nvPr/>
          </p:nvSpPr>
          <p:spPr bwMode="auto">
            <a:xfrm>
              <a:off x="432" y="1104"/>
              <a:ext cx="863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/>
                <a:t>Data supports hypothesis</a:t>
              </a:r>
            </a:p>
          </p:txBody>
        </p:sp>
      </p:grpSp>
      <p:grpSp>
        <p:nvGrpSpPr>
          <p:cNvPr id="10" name="Group 39"/>
          <p:cNvGrpSpPr>
            <a:grpSpLocks/>
          </p:cNvGrpSpPr>
          <p:nvPr/>
        </p:nvGrpSpPr>
        <p:grpSpPr bwMode="auto">
          <a:xfrm>
            <a:off x="533400" y="457200"/>
            <a:ext cx="1905000" cy="990600"/>
            <a:chOff x="282" y="1027"/>
            <a:chExt cx="1200" cy="624"/>
          </a:xfrm>
        </p:grpSpPr>
        <p:sp>
          <p:nvSpPr>
            <p:cNvPr id="12310" name="Oval 40"/>
            <p:cNvSpPr>
              <a:spLocks noChangeArrowheads="1"/>
            </p:cNvSpPr>
            <p:nvPr/>
          </p:nvSpPr>
          <p:spPr bwMode="auto">
            <a:xfrm>
              <a:off x="282" y="1027"/>
              <a:ext cx="1200" cy="624"/>
            </a:xfrm>
            <a:prstGeom prst="ellipse">
              <a:avLst/>
            </a:prstGeom>
            <a:solidFill>
              <a:srgbClr val="00AC5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1" name="Text Box 41"/>
            <p:cNvSpPr txBox="1">
              <a:spLocks noChangeArrowheads="1"/>
            </p:cNvSpPr>
            <p:nvPr/>
          </p:nvSpPr>
          <p:spPr bwMode="auto">
            <a:xfrm>
              <a:off x="432" y="1104"/>
              <a:ext cx="86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/>
                <a:t>Report Results</a:t>
              </a:r>
            </a:p>
          </p:txBody>
        </p:sp>
      </p:grpSp>
      <p:sp>
        <p:nvSpPr>
          <p:cNvPr id="11306" name="AutoShape 42"/>
          <p:cNvSpPr>
            <a:spLocks noChangeArrowheads="1"/>
          </p:cNvSpPr>
          <p:nvPr/>
        </p:nvSpPr>
        <p:spPr bwMode="auto">
          <a:xfrm rot="1174387">
            <a:off x="5154613" y="1443038"/>
            <a:ext cx="1143000" cy="304800"/>
          </a:xfrm>
          <a:prstGeom prst="curvedDownArrow">
            <a:avLst>
              <a:gd name="adj1" fmla="val 75000"/>
              <a:gd name="adj2" fmla="val 150000"/>
              <a:gd name="adj3" fmla="val 3333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7" name="AutoShape 43"/>
          <p:cNvSpPr>
            <a:spLocks noChangeArrowheads="1"/>
          </p:cNvSpPr>
          <p:nvPr/>
        </p:nvSpPr>
        <p:spPr bwMode="auto">
          <a:xfrm rot="4333426">
            <a:off x="7810500" y="3086100"/>
            <a:ext cx="1143000" cy="304800"/>
          </a:xfrm>
          <a:prstGeom prst="curvedDownArrow">
            <a:avLst>
              <a:gd name="adj1" fmla="val 75000"/>
              <a:gd name="adj2" fmla="val 150000"/>
              <a:gd name="adj3" fmla="val 3333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8" name="AutoShape 44"/>
          <p:cNvSpPr>
            <a:spLocks noChangeArrowheads="1"/>
          </p:cNvSpPr>
          <p:nvPr/>
        </p:nvSpPr>
        <p:spPr bwMode="auto">
          <a:xfrm rot="8314145">
            <a:off x="7086600" y="5334000"/>
            <a:ext cx="1143000" cy="304800"/>
          </a:xfrm>
          <a:prstGeom prst="curvedDownArrow">
            <a:avLst>
              <a:gd name="adj1" fmla="val 75000"/>
              <a:gd name="adj2" fmla="val 150000"/>
              <a:gd name="adj3" fmla="val 3333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9" name="AutoShape 45"/>
          <p:cNvSpPr>
            <a:spLocks noChangeArrowheads="1"/>
          </p:cNvSpPr>
          <p:nvPr/>
        </p:nvSpPr>
        <p:spPr bwMode="auto">
          <a:xfrm>
            <a:off x="1219200" y="2667000"/>
            <a:ext cx="381000" cy="990600"/>
          </a:xfrm>
          <a:prstGeom prst="upArrow">
            <a:avLst>
              <a:gd name="adj1" fmla="val 50000"/>
              <a:gd name="adj2" fmla="val 69815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0" name="AutoShape 46"/>
          <p:cNvSpPr>
            <a:spLocks noChangeArrowheads="1"/>
          </p:cNvSpPr>
          <p:nvPr/>
        </p:nvSpPr>
        <p:spPr bwMode="auto">
          <a:xfrm>
            <a:off x="838200" y="1295400"/>
            <a:ext cx="381000" cy="685800"/>
          </a:xfrm>
          <a:prstGeom prst="upArrow">
            <a:avLst>
              <a:gd name="adj1" fmla="val 50000"/>
              <a:gd name="adj2" fmla="val 61875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1" name="AutoShape 47"/>
          <p:cNvSpPr>
            <a:spLocks noChangeArrowheads="1"/>
          </p:cNvSpPr>
          <p:nvPr/>
        </p:nvSpPr>
        <p:spPr bwMode="auto">
          <a:xfrm rot="-5400000">
            <a:off x="4191000" y="5562600"/>
            <a:ext cx="381000" cy="685800"/>
          </a:xfrm>
          <a:prstGeom prst="upArrow">
            <a:avLst>
              <a:gd name="adj1" fmla="val 50000"/>
              <a:gd name="adj2" fmla="val 4833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2" name="AutoShape 48"/>
          <p:cNvSpPr>
            <a:spLocks noChangeArrowheads="1"/>
          </p:cNvSpPr>
          <p:nvPr/>
        </p:nvSpPr>
        <p:spPr bwMode="auto">
          <a:xfrm rot="-7671275">
            <a:off x="571500" y="5219700"/>
            <a:ext cx="1143000" cy="304800"/>
          </a:xfrm>
          <a:prstGeom prst="curvedDownArrow">
            <a:avLst>
              <a:gd name="adj1" fmla="val 75000"/>
              <a:gd name="adj2" fmla="val 150000"/>
              <a:gd name="adj3" fmla="val 3333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3" name="AutoShape 49"/>
          <p:cNvSpPr>
            <a:spLocks noChangeArrowheads="1"/>
          </p:cNvSpPr>
          <p:nvPr/>
        </p:nvSpPr>
        <p:spPr bwMode="auto">
          <a:xfrm rot="4136958">
            <a:off x="2590800" y="3276600"/>
            <a:ext cx="381000" cy="990600"/>
          </a:xfrm>
          <a:prstGeom prst="upArrow">
            <a:avLst>
              <a:gd name="adj1" fmla="val 50000"/>
              <a:gd name="adj2" fmla="val 69815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4" name="AutoShape 50"/>
          <p:cNvSpPr>
            <a:spLocks noChangeArrowheads="1"/>
          </p:cNvSpPr>
          <p:nvPr/>
        </p:nvSpPr>
        <p:spPr bwMode="auto">
          <a:xfrm rot="6895002">
            <a:off x="5429250" y="3317875"/>
            <a:ext cx="381000" cy="1371600"/>
          </a:xfrm>
          <a:prstGeom prst="upArrow">
            <a:avLst>
              <a:gd name="adj1" fmla="val 50000"/>
              <a:gd name="adj2" fmla="val 9666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5" name="AutoShape 51"/>
          <p:cNvSpPr>
            <a:spLocks noChangeArrowheads="1"/>
          </p:cNvSpPr>
          <p:nvPr/>
        </p:nvSpPr>
        <p:spPr bwMode="auto">
          <a:xfrm rot="9452991">
            <a:off x="4657725" y="4021138"/>
            <a:ext cx="381000" cy="1447800"/>
          </a:xfrm>
          <a:prstGeom prst="upArrow">
            <a:avLst>
              <a:gd name="adj1" fmla="val 50000"/>
              <a:gd name="adj2" fmla="val 102037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1000"/>
                                        <p:tgtEl>
                                          <p:spTgt spid="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6" grpId="0" animBg="1"/>
      <p:bldP spid="11307" grpId="0" animBg="1"/>
      <p:bldP spid="11308" grpId="0" animBg="1"/>
      <p:bldP spid="11309" grpId="0" animBg="1"/>
      <p:bldP spid="11310" grpId="0" animBg="1"/>
      <p:bldP spid="11311" grpId="0" animBg="1"/>
      <p:bldP spid="11312" grpId="0" animBg="1"/>
      <p:bldP spid="11313" grpId="0" animBg="1"/>
      <p:bldP spid="11314" grpId="0" animBg="1"/>
      <p:bldP spid="113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And now for something completely different…..</a:t>
            </a:r>
          </a:p>
          <a:p>
            <a:pPr eaLnBrk="1" hangingPunct="1"/>
            <a:endParaRPr lang="en-US" smtClean="0"/>
          </a:p>
        </p:txBody>
      </p:sp>
      <p:pic>
        <p:nvPicPr>
          <p:cNvPr id="13316" name="Picture 2" descr="C:\Documents and Settings\gschultz\Local Settings\Temporary Internet Files\Content.IE5\2PABSC5K\MC900433822[1]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9718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Observations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senses and tools to study life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Descriptions: i.e. behaviors, movements, measurements, colors….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Lead to questions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733800"/>
            <a:ext cx="33528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MC90036297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5257800"/>
            <a:ext cx="1887538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MC900238079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457200"/>
            <a:ext cx="1558925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u="sng" smtClean="0"/>
              <a:t>Qualitative</a:t>
            </a:r>
            <a:r>
              <a:rPr lang="en-US" smtClean="0"/>
              <a:t> = descriptions i.e. - uses senses, visual, touch, smells</a:t>
            </a:r>
          </a:p>
          <a:p>
            <a:pPr lvl="1" eaLnBrk="1" hangingPunct="1"/>
            <a:r>
              <a:rPr lang="en-US" smtClean="0"/>
              <a:t>Color, shape, relative size, scents, texture, behaviors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u="sng" smtClean="0"/>
              <a:t>Quantitative</a:t>
            </a:r>
            <a:r>
              <a:rPr lang="en-US" smtClean="0"/>
              <a:t> = measurements/numbers  i.e. - temperature, height, populations, mass, volume</a:t>
            </a:r>
          </a:p>
          <a:p>
            <a:pPr lvl="1" eaLnBrk="1" hangingPunct="1"/>
            <a:r>
              <a:rPr lang="en-US" smtClean="0"/>
              <a:t>100 people, 25 degrees C, 35.3 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762000"/>
            <a:ext cx="49403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3733800" cy="4983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Use the picture to the right to…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Make 3 Quantitative observations 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Make 4 Qualitative observations</a:t>
            </a:r>
          </a:p>
        </p:txBody>
      </p:sp>
      <p:sp>
        <p:nvSpPr>
          <p:cNvPr id="5124" name="AutoShape 9"/>
          <p:cNvSpPr>
            <a:spLocks noChangeArrowheads="1"/>
          </p:cNvSpPr>
          <p:nvPr/>
        </p:nvSpPr>
        <p:spPr bwMode="auto">
          <a:xfrm>
            <a:off x="2514600" y="1447800"/>
            <a:ext cx="1600200" cy="381000"/>
          </a:xfrm>
          <a:prstGeom prst="rightArrow">
            <a:avLst>
              <a:gd name="adj1" fmla="val 50000"/>
              <a:gd name="adj2" fmla="val 10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Elephant Poem</a:t>
            </a:r>
          </a:p>
        </p:txBody>
      </p:sp>
      <p:pic>
        <p:nvPicPr>
          <p:cNvPr id="6147" name="Picture 5" descr="MC90019219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752600"/>
            <a:ext cx="4672013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4267200" cy="838200"/>
          </a:xfrm>
        </p:spPr>
        <p:txBody>
          <a:bodyPr/>
          <a:lstStyle/>
          <a:p>
            <a:pPr eaLnBrk="1" hangingPunct="1"/>
            <a:r>
              <a:rPr lang="en-US" smtClean="0"/>
              <a:t>Elephant Poem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46482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It was six men of Indostan</a:t>
            </a:r>
            <a:br>
              <a:rPr lang="en-US" sz="1800" smtClean="0"/>
            </a:br>
            <a:r>
              <a:rPr lang="en-US" sz="1800" smtClean="0"/>
              <a:t>To learning much inclined</a:t>
            </a:r>
            <a:br>
              <a:rPr lang="en-US" sz="1800" smtClean="0"/>
            </a:br>
            <a:r>
              <a:rPr lang="en-US" sz="1800" smtClean="0"/>
              <a:t>Who went to see the Elephant</a:t>
            </a:r>
            <a:br>
              <a:rPr lang="en-US" sz="1800" smtClean="0"/>
            </a:br>
            <a:r>
              <a:rPr lang="en-US" sz="1800" smtClean="0"/>
              <a:t>(Though all of them were blind),</a:t>
            </a:r>
            <a:br>
              <a:rPr lang="en-US" sz="1800" smtClean="0"/>
            </a:br>
            <a:r>
              <a:rPr lang="en-US" sz="1800" smtClean="0"/>
              <a:t>That each by observation</a:t>
            </a:r>
            <a:br>
              <a:rPr lang="en-US" sz="1800" smtClean="0"/>
            </a:br>
            <a:r>
              <a:rPr lang="en-US" sz="1800" smtClean="0"/>
              <a:t>Might satisfy his mind</a:t>
            </a:r>
            <a:br>
              <a:rPr lang="en-US" sz="1800" smtClean="0"/>
            </a:br>
            <a:r>
              <a:rPr lang="en-US" sz="1800" smtClean="0"/>
              <a:t>The First approached the Elephant,</a:t>
            </a:r>
            <a:br>
              <a:rPr lang="en-US" sz="1800" smtClean="0"/>
            </a:br>
            <a:r>
              <a:rPr lang="en-US" sz="1800" smtClean="0"/>
              <a:t>And happening to fall</a:t>
            </a:r>
            <a:br>
              <a:rPr lang="en-US" sz="1800" smtClean="0"/>
            </a:br>
            <a:r>
              <a:rPr lang="en-US" sz="1800" smtClean="0"/>
              <a:t>Against his broad and sturdy side,</a:t>
            </a:r>
            <a:br>
              <a:rPr lang="en-US" sz="1800" smtClean="0"/>
            </a:br>
            <a:r>
              <a:rPr lang="en-US" sz="1800" smtClean="0"/>
              <a:t>At once began to bawl:</a:t>
            </a:r>
            <a:br>
              <a:rPr lang="en-US" sz="1800" smtClean="0"/>
            </a:br>
            <a:r>
              <a:rPr lang="en-US" sz="1800" smtClean="0"/>
              <a:t>"God bless me! but the Elephant</a:t>
            </a:r>
            <a:br>
              <a:rPr lang="en-US" sz="1800" smtClean="0"/>
            </a:br>
            <a:r>
              <a:rPr lang="en-US" sz="1800" smtClean="0"/>
              <a:t>Is very like a wall!"</a:t>
            </a:r>
            <a:br>
              <a:rPr lang="en-US" sz="1800" smtClean="0"/>
            </a:br>
            <a:r>
              <a:rPr lang="en-US" sz="1800" smtClean="0"/>
              <a:t>The Second, feeling of the tusk,</a:t>
            </a:r>
            <a:br>
              <a:rPr lang="en-US" sz="1800" smtClean="0"/>
            </a:br>
            <a:r>
              <a:rPr lang="en-US" sz="1800" smtClean="0"/>
              <a:t>Cried, "Ho! what have we here</a:t>
            </a:r>
            <a:br>
              <a:rPr lang="en-US" sz="1800" smtClean="0"/>
            </a:br>
            <a:r>
              <a:rPr lang="en-US" sz="1800" smtClean="0"/>
              <a:t>So very round and smooth and sharp?</a:t>
            </a:r>
            <a:br>
              <a:rPr lang="en-US" sz="1800" smtClean="0"/>
            </a:br>
            <a:r>
              <a:rPr lang="en-US" sz="1800" smtClean="0"/>
              <a:t>To me 'tis mighty clear</a:t>
            </a:r>
            <a:br>
              <a:rPr lang="en-US" sz="1800" smtClean="0"/>
            </a:br>
            <a:r>
              <a:rPr lang="en-US" sz="1800" smtClean="0"/>
              <a:t>This wonder of an Elephant</a:t>
            </a:r>
            <a:br>
              <a:rPr lang="en-US" sz="1800" smtClean="0"/>
            </a:br>
            <a:r>
              <a:rPr lang="en-US" sz="1800" smtClean="0"/>
              <a:t>Is very like a spear!"</a:t>
            </a:r>
            <a:br>
              <a:rPr lang="en-US" sz="1800" smtClean="0"/>
            </a:br>
            <a:r>
              <a:rPr lang="en-US" sz="1800" smtClean="0"/>
              <a:t>The Third apprached the animal,</a:t>
            </a:r>
            <a:br>
              <a:rPr lang="en-US" sz="1800" smtClean="0"/>
            </a:br>
            <a:r>
              <a:rPr lang="en-US" sz="1800" smtClean="0"/>
              <a:t>And happening to take</a:t>
            </a:r>
            <a:br>
              <a:rPr lang="en-US" sz="1800" smtClean="0"/>
            </a:br>
            <a:r>
              <a:rPr lang="en-US" sz="1800" smtClean="0"/>
              <a:t>The squirming trunk within his hands,</a:t>
            </a:r>
            <a:br>
              <a:rPr lang="en-US" sz="1800" smtClean="0"/>
            </a:br>
            <a:r>
              <a:rPr lang="en-US" sz="1800" smtClean="0"/>
              <a:t>Thus boldly up and spake:</a:t>
            </a:r>
            <a:br>
              <a:rPr lang="en-US" sz="1800" smtClean="0"/>
            </a:br>
            <a:r>
              <a:rPr lang="en-US" sz="1800" smtClean="0"/>
              <a:t>"I see," quoth he, "the Elephant</a:t>
            </a:r>
            <a:br>
              <a:rPr lang="en-US" sz="1800" smtClean="0"/>
            </a:br>
            <a:r>
              <a:rPr lang="en-US" sz="1800" smtClean="0"/>
              <a:t>Is very like a snake."</a:t>
            </a:r>
            <a:br>
              <a:rPr lang="en-US" sz="1800" smtClean="0"/>
            </a:br>
            <a:endParaRPr lang="en-US" sz="1800" smtClean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990600"/>
            <a:ext cx="45720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The Fourth reached out an eager hand,</a:t>
            </a:r>
            <a:br>
              <a:rPr lang="en-US" sz="1800" smtClean="0"/>
            </a:br>
            <a:r>
              <a:rPr lang="en-US" sz="1800" smtClean="0"/>
              <a:t>And felt about the knee.</a:t>
            </a:r>
            <a:br>
              <a:rPr lang="en-US" sz="1800" smtClean="0"/>
            </a:br>
            <a:r>
              <a:rPr lang="en-US" sz="1800" smtClean="0"/>
              <a:t>"What most this wondrous beast is like</a:t>
            </a:r>
            <a:br>
              <a:rPr lang="en-US" sz="1800" smtClean="0"/>
            </a:br>
            <a:r>
              <a:rPr lang="en-US" sz="1800" smtClean="0"/>
              <a:t>Is mighty plain," quoth he;</a:t>
            </a:r>
            <a:br>
              <a:rPr lang="en-US" sz="1800" smtClean="0"/>
            </a:br>
            <a:r>
              <a:rPr lang="en-US" sz="1800" smtClean="0"/>
              <a:t>"Tis Clear enough the Elephant</a:t>
            </a:r>
            <a:br>
              <a:rPr lang="en-US" sz="1800" smtClean="0"/>
            </a:br>
            <a:r>
              <a:rPr lang="en-US" sz="1800" smtClean="0"/>
              <a:t>Is very like a tree."</a:t>
            </a:r>
            <a:br>
              <a:rPr lang="en-US" sz="1800" smtClean="0"/>
            </a:br>
            <a:r>
              <a:rPr lang="en-US" sz="1800" smtClean="0"/>
              <a:t>The Fifth, who chanced to touch the ear,</a:t>
            </a:r>
            <a:br>
              <a:rPr lang="en-US" sz="1800" smtClean="0"/>
            </a:br>
            <a:r>
              <a:rPr lang="en-US" sz="1800" smtClean="0"/>
              <a:t>Said: "E'en the blindest man</a:t>
            </a:r>
            <a:br>
              <a:rPr lang="en-US" sz="1800" smtClean="0"/>
            </a:br>
            <a:r>
              <a:rPr lang="en-US" sz="1800" smtClean="0"/>
              <a:t>Can tell what this resembles most;</a:t>
            </a:r>
            <a:br>
              <a:rPr lang="en-US" sz="1800" smtClean="0"/>
            </a:br>
            <a:r>
              <a:rPr lang="en-US" sz="1800" smtClean="0"/>
              <a:t>Deny the fact who can,</a:t>
            </a:r>
            <a:br>
              <a:rPr lang="en-US" sz="1800" smtClean="0"/>
            </a:br>
            <a:r>
              <a:rPr lang="en-US" sz="1800" smtClean="0"/>
              <a:t>This marvel of an Elephant</a:t>
            </a:r>
            <a:br>
              <a:rPr lang="en-US" sz="1800" smtClean="0"/>
            </a:br>
            <a:r>
              <a:rPr lang="en-US" sz="1800" smtClean="0"/>
              <a:t>Is very like a fan!"</a:t>
            </a:r>
            <a:br>
              <a:rPr lang="en-US" sz="1800" smtClean="0"/>
            </a:br>
            <a:r>
              <a:rPr lang="en-US" sz="1800" smtClean="0"/>
              <a:t>The Sixth no sooner had begun </a:t>
            </a:r>
            <a:br>
              <a:rPr lang="en-US" sz="1800" smtClean="0"/>
            </a:br>
            <a:r>
              <a:rPr lang="en-US" sz="1800" smtClean="0"/>
              <a:t>About the beast to grope,</a:t>
            </a:r>
            <a:br>
              <a:rPr lang="en-US" sz="1800" smtClean="0"/>
            </a:br>
            <a:r>
              <a:rPr lang="en-US" sz="1800" smtClean="0"/>
              <a:t>Then seizing on the swinging tail</a:t>
            </a:r>
            <a:br>
              <a:rPr lang="en-US" sz="1800" smtClean="0"/>
            </a:br>
            <a:r>
              <a:rPr lang="en-US" sz="1800" smtClean="0"/>
              <a:t>That fell within his scope,</a:t>
            </a:r>
            <a:br>
              <a:rPr lang="en-US" sz="1800" smtClean="0"/>
            </a:br>
            <a:r>
              <a:rPr lang="en-US" sz="1800" smtClean="0"/>
              <a:t>"I see," quoth he, "the Elephant</a:t>
            </a:r>
            <a:br>
              <a:rPr lang="en-US" sz="1800" smtClean="0"/>
            </a:br>
            <a:r>
              <a:rPr lang="en-US" sz="1800" smtClean="0"/>
              <a:t>Is very like a rope."</a:t>
            </a:r>
            <a:br>
              <a:rPr lang="en-US" sz="1800" smtClean="0"/>
            </a:br>
            <a:r>
              <a:rPr lang="en-US" sz="1800" smtClean="0"/>
              <a:t>And so these men of Indostan</a:t>
            </a:r>
            <a:br>
              <a:rPr lang="en-US" sz="1800" smtClean="0"/>
            </a:br>
            <a:r>
              <a:rPr lang="en-US" sz="1800" smtClean="0"/>
              <a:t>Disputed loud and long.</a:t>
            </a:r>
            <a:br>
              <a:rPr lang="en-US" sz="1800" smtClean="0"/>
            </a:br>
            <a:r>
              <a:rPr lang="en-US" sz="1800" smtClean="0"/>
              <a:t>Each in his own opinion</a:t>
            </a:r>
            <a:br>
              <a:rPr lang="en-US" sz="1800" smtClean="0"/>
            </a:br>
            <a:r>
              <a:rPr lang="en-US" sz="1800" smtClean="0"/>
              <a:t>Exceeding stiff and strong,</a:t>
            </a:r>
            <a:br>
              <a:rPr lang="en-US" sz="1800" smtClean="0"/>
            </a:br>
            <a:r>
              <a:rPr lang="en-US" sz="1800" smtClean="0"/>
              <a:t>Though each was partly in the right,</a:t>
            </a:r>
            <a:br>
              <a:rPr lang="en-US" sz="1800" smtClean="0"/>
            </a:br>
            <a:r>
              <a:rPr lang="en-US" sz="1800" smtClean="0"/>
              <a:t>And all were in the wrong.</a:t>
            </a:r>
          </a:p>
          <a:p>
            <a:pPr eaLnBrk="1" hangingPunct="1">
              <a:lnSpc>
                <a:spcPct val="80000"/>
              </a:lnSpc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Hypothesis vs. Theory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 eaLnBrk="1" hangingPunct="1"/>
            <a:r>
              <a:rPr lang="en-US" u="sng" smtClean="0"/>
              <a:t>Hypothesis</a:t>
            </a:r>
            <a:r>
              <a:rPr lang="en-US" smtClean="0"/>
              <a:t> – possible explanation of an phenomena (not a guess!), based on questions from observations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If… then… format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Example: If photosynthesis is related to light, then the shaded portion of a leaf won’t produce sugars</a:t>
            </a:r>
          </a:p>
        </p:txBody>
      </p:sp>
      <p:pic>
        <p:nvPicPr>
          <p:cNvPr id="8196" name="Picture 4" descr="MC90038355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590800"/>
            <a:ext cx="1014413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Hypothesis vs. Theory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u="sng" smtClean="0"/>
              <a:t>Theory</a:t>
            </a:r>
            <a:r>
              <a:rPr lang="en-US" smtClean="0"/>
              <a:t> – accepted explanation of observation based on wide range and large amount of evidence and repeated tests/data.  Not easily accepted and requires well substantiated evidence.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Examples: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Cell theory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Theory of natural selection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Theory of plate tectonics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733800"/>
            <a:ext cx="21764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Scientific process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3048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u="sng" smtClean="0"/>
              <a:t>Variables</a:t>
            </a:r>
            <a:r>
              <a:rPr lang="en-US" smtClean="0"/>
              <a:t> – factors in an 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i="1" smtClean="0"/>
              <a:t>Constants:</a:t>
            </a:r>
            <a:r>
              <a:rPr lang="en-US" smtClean="0"/>
              <a:t> factors that stay the same</a:t>
            </a:r>
          </a:p>
          <a:p>
            <a:pPr eaLnBrk="1" hangingPunct="1">
              <a:lnSpc>
                <a:spcPct val="90000"/>
              </a:lnSpc>
            </a:pPr>
            <a:r>
              <a:rPr lang="en-US" u="sng" smtClean="0"/>
              <a:t>Independent variable</a:t>
            </a:r>
            <a:r>
              <a:rPr lang="en-US" smtClean="0"/>
              <a:t> – condition that is changed by investigator (manipulated)</a:t>
            </a:r>
          </a:p>
          <a:p>
            <a:pPr eaLnBrk="1" hangingPunct="1">
              <a:lnSpc>
                <a:spcPct val="90000"/>
              </a:lnSpc>
            </a:pPr>
            <a:r>
              <a:rPr lang="en-US" u="sng" smtClean="0"/>
              <a:t>Dependant variable</a:t>
            </a:r>
            <a:r>
              <a:rPr lang="en-US" smtClean="0"/>
              <a:t> – factor that responds to change (responding)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05000" y="4419600"/>
            <a:ext cx="4343400" cy="2093913"/>
            <a:chOff x="1200" y="2688"/>
            <a:chExt cx="2736" cy="1319"/>
          </a:xfrm>
        </p:grpSpPr>
        <p:sp>
          <p:nvSpPr>
            <p:cNvPr id="10245" name="Text Box 4"/>
            <p:cNvSpPr txBox="1">
              <a:spLocks noChangeArrowheads="1"/>
            </p:cNvSpPr>
            <p:nvPr/>
          </p:nvSpPr>
          <p:spPr bwMode="auto">
            <a:xfrm>
              <a:off x="1200" y="2688"/>
              <a:ext cx="2736" cy="13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/>
                <a:t>Independent (light)</a:t>
              </a:r>
            </a:p>
            <a:p>
              <a:pPr>
                <a:spcBef>
                  <a:spcPct val="50000"/>
                </a:spcBef>
              </a:pPr>
              <a:endParaRPr lang="en-US" sz="1000"/>
            </a:p>
            <a:p>
              <a:pPr>
                <a:spcBef>
                  <a:spcPct val="50000"/>
                </a:spcBef>
              </a:pPr>
              <a:endParaRPr lang="en-US" sz="1000"/>
            </a:p>
            <a:p>
              <a:pPr>
                <a:spcBef>
                  <a:spcPct val="50000"/>
                </a:spcBef>
              </a:pPr>
              <a:endParaRPr lang="en-US" sz="1000"/>
            </a:p>
            <a:p>
              <a:pPr>
                <a:spcBef>
                  <a:spcPct val="50000"/>
                </a:spcBef>
              </a:pPr>
              <a:endParaRPr lang="en-US" sz="1000"/>
            </a:p>
            <a:p>
              <a:pPr>
                <a:spcBef>
                  <a:spcPct val="50000"/>
                </a:spcBef>
              </a:pPr>
              <a:r>
                <a:rPr lang="en-US" sz="2800"/>
                <a:t>Dependent (plant growth)</a:t>
              </a:r>
            </a:p>
          </p:txBody>
        </p:sp>
        <p:sp>
          <p:nvSpPr>
            <p:cNvPr id="10246" name="AutoShape 5"/>
            <p:cNvSpPr>
              <a:spLocks noChangeArrowheads="1"/>
            </p:cNvSpPr>
            <p:nvPr/>
          </p:nvSpPr>
          <p:spPr bwMode="auto">
            <a:xfrm>
              <a:off x="2208" y="3072"/>
              <a:ext cx="432" cy="576"/>
            </a:xfrm>
            <a:prstGeom prst="downArrow">
              <a:avLst>
                <a:gd name="adj1" fmla="val 50000"/>
                <a:gd name="adj2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2016" y="316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AFFECTS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290</Words>
  <Application>Microsoft Office PowerPoint</Application>
  <PresentationFormat>On-screen Show (4:3)</PresentationFormat>
  <Paragraphs>60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Default Design</vt:lpstr>
      <vt:lpstr>Scientific Processes</vt:lpstr>
      <vt:lpstr>Observations</vt:lpstr>
      <vt:lpstr>Data</vt:lpstr>
      <vt:lpstr>Slide 4</vt:lpstr>
      <vt:lpstr>Elephant Poem</vt:lpstr>
      <vt:lpstr>Elephant Poem</vt:lpstr>
      <vt:lpstr>Hypothesis vs. Theory</vt:lpstr>
      <vt:lpstr>Hypothesis vs. Theory</vt:lpstr>
      <vt:lpstr>Scientific process</vt:lpstr>
      <vt:lpstr>Scientific Method</vt:lpstr>
      <vt:lpstr>            Scientific Method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Processes</dc:title>
  <dc:creator>MVUSD</dc:creator>
  <cp:lastModifiedBy>Gretchen Schultz</cp:lastModifiedBy>
  <cp:revision>22</cp:revision>
  <dcterms:created xsi:type="dcterms:W3CDTF">2010-06-27T05:53:05Z</dcterms:created>
  <dcterms:modified xsi:type="dcterms:W3CDTF">2010-08-17T14:29:42Z</dcterms:modified>
</cp:coreProperties>
</file>