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udio/unknown"/>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23"/>
  </p:notesMasterIdLst>
  <p:handoutMasterIdLst>
    <p:handoutMasterId r:id="rId24"/>
  </p:handoutMasterIdLst>
  <p:sldIdLst>
    <p:sldId id="367" r:id="rId2"/>
    <p:sldId id="368" r:id="rId3"/>
    <p:sldId id="388" r:id="rId4"/>
    <p:sldId id="370" r:id="rId5"/>
    <p:sldId id="371" r:id="rId6"/>
    <p:sldId id="372" r:id="rId7"/>
    <p:sldId id="373" r:id="rId8"/>
    <p:sldId id="375" r:id="rId9"/>
    <p:sldId id="376" r:id="rId10"/>
    <p:sldId id="377" r:id="rId11"/>
    <p:sldId id="386" r:id="rId12"/>
    <p:sldId id="379" r:id="rId13"/>
    <p:sldId id="378" r:id="rId14"/>
    <p:sldId id="381" r:id="rId15"/>
    <p:sldId id="387" r:id="rId16"/>
    <p:sldId id="383" r:id="rId17"/>
    <p:sldId id="384" r:id="rId18"/>
    <p:sldId id="365" r:id="rId19"/>
    <p:sldId id="389" r:id="rId20"/>
    <p:sldId id="369" r:id="rId21"/>
    <p:sldId id="380" r:id="rId22"/>
  </p:sldIdLst>
  <p:sldSz cx="9144000" cy="6858000" type="screen4x3"/>
  <p:notesSz cx="6858000" cy="9144000"/>
  <p:defaultTextStyle>
    <a:defPPr>
      <a:defRPr lang="en-US"/>
    </a:defPPr>
    <a:lvl1pPr algn="ctr" rtl="0" eaLnBrk="0" fontAlgn="base" hangingPunct="0">
      <a:spcBef>
        <a:spcPct val="0"/>
      </a:spcBef>
      <a:spcAft>
        <a:spcPct val="0"/>
      </a:spcAft>
      <a:defRPr sz="2400" kern="1200">
        <a:solidFill>
          <a:schemeClr val="tx1"/>
        </a:solidFill>
        <a:latin typeface="Arial" charset="0"/>
        <a:ea typeface="+mn-ea"/>
        <a:cs typeface="+mn-cs"/>
      </a:defRPr>
    </a:lvl1pPr>
    <a:lvl2pPr marL="457200" algn="ctr" rtl="0" eaLnBrk="0" fontAlgn="base" hangingPunct="0">
      <a:spcBef>
        <a:spcPct val="0"/>
      </a:spcBef>
      <a:spcAft>
        <a:spcPct val="0"/>
      </a:spcAft>
      <a:defRPr sz="2400" kern="1200">
        <a:solidFill>
          <a:schemeClr val="tx1"/>
        </a:solidFill>
        <a:latin typeface="Arial" charset="0"/>
        <a:ea typeface="+mn-ea"/>
        <a:cs typeface="+mn-cs"/>
      </a:defRPr>
    </a:lvl2pPr>
    <a:lvl3pPr marL="914400" algn="ctr" rtl="0" eaLnBrk="0" fontAlgn="base" hangingPunct="0">
      <a:spcBef>
        <a:spcPct val="0"/>
      </a:spcBef>
      <a:spcAft>
        <a:spcPct val="0"/>
      </a:spcAft>
      <a:defRPr sz="2400" kern="1200">
        <a:solidFill>
          <a:schemeClr val="tx1"/>
        </a:solidFill>
        <a:latin typeface="Arial" charset="0"/>
        <a:ea typeface="+mn-ea"/>
        <a:cs typeface="+mn-cs"/>
      </a:defRPr>
    </a:lvl3pPr>
    <a:lvl4pPr marL="1371600" algn="ctr" rtl="0" eaLnBrk="0" fontAlgn="base" hangingPunct="0">
      <a:spcBef>
        <a:spcPct val="0"/>
      </a:spcBef>
      <a:spcAft>
        <a:spcPct val="0"/>
      </a:spcAft>
      <a:defRPr sz="2400" kern="1200">
        <a:solidFill>
          <a:schemeClr val="tx1"/>
        </a:solidFill>
        <a:latin typeface="Arial" charset="0"/>
        <a:ea typeface="+mn-ea"/>
        <a:cs typeface="+mn-cs"/>
      </a:defRPr>
    </a:lvl4pPr>
    <a:lvl5pPr marL="1828800" algn="ctr"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5100"/>
    <a:srgbClr val="008000"/>
    <a:srgbClr val="CC0000"/>
    <a:srgbClr val="CCFF66"/>
    <a:srgbClr val="BCDFC1"/>
    <a:srgbClr val="804000"/>
    <a:srgbClr val="0F116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22093" autoAdjust="0"/>
    <p:restoredTop sz="90929"/>
  </p:normalViewPr>
  <p:slideViewPr>
    <p:cSldViewPr snapToGrid="0">
      <p:cViewPr varScale="1">
        <p:scale>
          <a:sx n="71" d="100"/>
          <a:sy n="71" d="100"/>
        </p:scale>
        <p:origin x="-82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125" d="100"/>
          <a:sy n="125" d="100"/>
        </p:scale>
        <p:origin x="-2792" y="-10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3" name="Rectangle 5"/>
          <p:cNvSpPr>
            <a:spLocks noGrp="1" noChangeArrowheads="1"/>
          </p:cNvSpPr>
          <p:nvPr>
            <p:ph type="sldNum" sz="quarter" idx="3"/>
          </p:nvPr>
        </p:nvSpPr>
        <p:spPr bwMode="auto">
          <a:xfrm>
            <a:off x="6096000" y="8686800"/>
            <a:ext cx="762000" cy="4572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lgn="r">
              <a:defRPr sz="1000" b="1"/>
            </a:lvl1pPr>
          </a:lstStyle>
          <a:p>
            <a:fld id="{24975025-4E63-4C6C-A238-BCB19C9584AB}" type="slidenum">
              <a:rPr lang="en-US"/>
              <a:pPr/>
              <a:t>‹#›</a:t>
            </a:fld>
            <a:endParaRPr lang="en-US" sz="1200"/>
          </a:p>
        </p:txBody>
      </p:sp>
      <p:sp>
        <p:nvSpPr>
          <p:cNvPr id="58375" name="Text Box 7"/>
          <p:cNvSpPr txBox="1">
            <a:spLocks noChangeArrowheads="1"/>
          </p:cNvSpPr>
          <p:nvPr/>
        </p:nvSpPr>
        <p:spPr bwMode="auto">
          <a:xfrm>
            <a:off x="228600" y="141288"/>
            <a:ext cx="6400800" cy="473075"/>
          </a:xfrm>
          <a:prstGeom prst="rect">
            <a:avLst/>
          </a:prstGeom>
          <a:noFill/>
          <a:ln w="9525">
            <a:noFill/>
            <a:miter lim="800000"/>
            <a:headEnd/>
            <a:tailEnd/>
          </a:ln>
          <a:effectLst/>
        </p:spPr>
        <p:txBody>
          <a:bodyPr anchor="ctr">
            <a:spAutoFit/>
          </a:bodyPr>
          <a:lstStyle/>
          <a:p>
            <a:pPr algn="l">
              <a:tabLst>
                <a:tab pos="6170613" algn="r"/>
              </a:tabLst>
            </a:pPr>
            <a:r>
              <a:rPr lang="en-US" sz="1100" b="1"/>
              <a:t>Division Ave. High School	Ms. Foglia</a:t>
            </a:r>
            <a:endParaRPr lang="en-US" sz="1800" b="1"/>
          </a:p>
          <a:p>
            <a:pPr>
              <a:tabLst>
                <a:tab pos="6170613" algn="r"/>
              </a:tabLst>
            </a:pPr>
            <a:r>
              <a:rPr lang="en-US" sz="1400" b="1"/>
              <a:t>AP Biology</a:t>
            </a: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4"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632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endParaRPr lang="en-US" smtClean="0"/>
          </a:p>
        </p:txBody>
      </p:sp>
      <p:sp>
        <p:nvSpPr>
          <p:cNvPr id="5632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lgn="r">
              <a:defRPr sz="1200">
                <a:latin typeface="Times" pitchFamily="48" charset="0"/>
              </a:defRPr>
            </a:lvl1pPr>
          </a:lstStyle>
          <a:p>
            <a:fld id="{1C3350BB-98F0-44D7-B6C6-08A0020646D3}"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346075" indent="-112713" algn="l" rtl="0" fontAlgn="base">
      <a:spcBef>
        <a:spcPct val="30000"/>
      </a:spcBef>
      <a:spcAft>
        <a:spcPct val="0"/>
      </a:spcAft>
      <a:buFont typeface="Wingdings" pitchFamily="48" charset="2"/>
      <a:buChar char="§"/>
      <a:defRPr sz="1200" kern="1200">
        <a:solidFill>
          <a:schemeClr val="tx1"/>
        </a:solidFill>
        <a:latin typeface="Arial" charset="0"/>
        <a:ea typeface="+mn-ea"/>
        <a:cs typeface="+mn-cs"/>
      </a:defRPr>
    </a:lvl2pPr>
    <a:lvl3pPr marL="690563" indent="-122238" algn="l" rtl="0" fontAlgn="base">
      <a:spcBef>
        <a:spcPct val="30000"/>
      </a:spcBef>
      <a:spcAft>
        <a:spcPct val="0"/>
      </a:spcAft>
      <a:buFont typeface="Wingdings" pitchFamily="48" charset="2"/>
      <a:buChar char="§"/>
      <a:defRPr sz="1200" kern="1200">
        <a:solidFill>
          <a:schemeClr val="tx1"/>
        </a:solidFill>
        <a:latin typeface="Arial" charset="0"/>
        <a:ea typeface="+mn-ea"/>
        <a:cs typeface="+mn-cs"/>
      </a:defRPr>
    </a:lvl3pPr>
    <a:lvl4pPr marL="1371600" algn="l" rtl="0" fontAlgn="base">
      <a:spcBef>
        <a:spcPct val="30000"/>
      </a:spcBef>
      <a:spcAft>
        <a:spcPct val="0"/>
      </a:spcAft>
      <a:buFont typeface="Wingdings" pitchFamily="48" charset="2"/>
      <a:buChar char="§"/>
      <a:defRPr sz="1400" kern="1200">
        <a:solidFill>
          <a:schemeClr val="tx1"/>
        </a:solidFill>
        <a:latin typeface="Arial" charset="0"/>
        <a:ea typeface="+mn-ea"/>
        <a:cs typeface="+mn-cs"/>
      </a:defRPr>
    </a:lvl4pPr>
    <a:lvl5pPr marL="1828800" algn="l" rtl="0" fontAlgn="base">
      <a:spcBef>
        <a:spcPct val="30000"/>
      </a:spcBef>
      <a:spcAft>
        <a:spcPct val="0"/>
      </a:spcAft>
      <a:defRPr sz="14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A48F5221-15DD-4A8F-8E4C-1DF2520C5D21}" type="slidenum">
              <a:rPr lang="en-US"/>
              <a:pPr/>
              <a:t>1</a:t>
            </a:fld>
            <a:endParaRPr lang="en-US"/>
          </a:p>
        </p:txBody>
      </p:sp>
      <p:sp>
        <p:nvSpPr>
          <p:cNvPr id="37069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70691" name="Rectangle 3"/>
          <p:cNvSpPr>
            <a:spLocks noChangeArrowheads="1"/>
          </p:cNvSpPr>
          <p:nvPr>
            <p:ph type="body" idx="1"/>
          </p:nvPr>
        </p:nvSpPr>
        <p:spPr bwMode="auto">
          <a:xfrm>
            <a:off x="914400" y="4343400"/>
            <a:ext cx="5029200" cy="4114800"/>
          </a:xfrm>
          <a:prstGeom prst="rect">
            <a:avLst/>
          </a:prstGeom>
          <a:solidFill>
            <a:srgbClr val="FFFFFF"/>
          </a:solidFill>
          <a:ln>
            <a:miter lim="800000"/>
            <a:headEnd/>
            <a:tailEnd/>
          </a:ln>
        </p:spPr>
        <p:txBody>
          <a:bodyPr/>
          <a:lstStyle/>
          <a:p>
            <a:endParaRPr lang="en-US" sz="10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02C2F88E-3DB4-4DC0-A20A-D4D22424EB9B}" type="slidenum">
              <a:rPr lang="en-US"/>
              <a:pPr/>
              <a:t>11</a:t>
            </a:fld>
            <a:endParaRPr lang="en-US"/>
          </a:p>
        </p:txBody>
      </p:sp>
      <p:sp>
        <p:nvSpPr>
          <p:cNvPr id="41369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13699" name="Rectangle 3"/>
          <p:cNvSpPr>
            <a:spLocks noChangeArrowheads="1"/>
          </p:cNvSpPr>
          <p:nvPr>
            <p:ph type="body" idx="1"/>
          </p:nvPr>
        </p:nvSpPr>
        <p:spPr bwMode="auto">
          <a:xfrm>
            <a:off x="914400" y="4343400"/>
            <a:ext cx="5029200" cy="4114800"/>
          </a:xfrm>
          <a:prstGeom prst="rect">
            <a:avLst/>
          </a:prstGeom>
          <a:solidFill>
            <a:srgbClr val="FFFFFF"/>
          </a:solidFill>
          <a:ln>
            <a:miter lim="800000"/>
            <a:headEnd/>
            <a:tailEnd/>
          </a:ln>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62A6E29A-6ACF-4FFD-A0A4-80714AC0631F}" type="slidenum">
              <a:rPr lang="en-US"/>
              <a:pPr/>
              <a:t>12</a:t>
            </a:fld>
            <a:endParaRPr lang="en-US"/>
          </a:p>
        </p:txBody>
      </p:sp>
      <p:sp>
        <p:nvSpPr>
          <p:cNvPr id="39526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5267" name="Rectangle 3"/>
          <p:cNvSpPr>
            <a:spLocks noChangeArrowheads="1"/>
          </p:cNvSpPr>
          <p:nvPr>
            <p:ph type="body" idx="1"/>
          </p:nvPr>
        </p:nvSpPr>
        <p:spPr bwMode="auto">
          <a:xfrm>
            <a:off x="914400" y="4343400"/>
            <a:ext cx="5029200" cy="4114800"/>
          </a:xfrm>
          <a:prstGeom prst="rect">
            <a:avLst/>
          </a:prstGeom>
          <a:solidFill>
            <a:srgbClr val="FFFFFF"/>
          </a:solidFill>
          <a:ln>
            <a:miter lim="800000"/>
            <a:headEnd/>
            <a:tailEnd/>
          </a:ln>
        </p:spPr>
        <p:txBody>
          <a:bodyPr/>
          <a:lstStyle/>
          <a:p>
            <a:r>
              <a:rPr lang="en-US">
                <a:solidFill>
                  <a:srgbClr val="000000"/>
                </a:solidFill>
              </a:rPr>
              <a:t>PEP = phosphoenolpyruvate</a:t>
            </a:r>
          </a:p>
          <a:p>
            <a:endParaRPr lang="en-US">
              <a:solidFill>
                <a:srgbClr val="000000"/>
              </a:solidFill>
            </a:endParaRPr>
          </a:p>
          <a:p>
            <a:r>
              <a:rPr lang="en-US"/>
              <a:t>C4 plants solve the photorespiration problem by fixing carbon in outer ring of mesophyll cells using a different enzyme -- PEP carboxylase -- which has a higher affinity for CO2 than O2 (better than Rubisco), so it fixes CO2 in 4C "storage" compounds (oxaloacetate, malate). It then passes the carbon on by regenerating CO2 in the inner bundle sheath cells for Rubisco to use in the Calvin cycle.</a:t>
            </a:r>
          </a:p>
          <a:p>
            <a:endParaRPr lang="en-US"/>
          </a:p>
          <a:p>
            <a:endParaRPr lang="en-US">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7413314D-B15D-4CC5-8230-B9C8A83DBB81}" type="slidenum">
              <a:rPr lang="en-US"/>
              <a:pPr/>
              <a:t>13</a:t>
            </a:fld>
            <a:endParaRPr lang="en-US"/>
          </a:p>
        </p:txBody>
      </p:sp>
      <p:sp>
        <p:nvSpPr>
          <p:cNvPr id="39321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3219" name="Rectangle 3"/>
          <p:cNvSpPr>
            <a:spLocks noChangeArrowheads="1"/>
          </p:cNvSpPr>
          <p:nvPr>
            <p:ph type="body" idx="1"/>
          </p:nvPr>
        </p:nvSpPr>
        <p:spPr bwMode="auto">
          <a:xfrm>
            <a:off x="914400" y="4343400"/>
            <a:ext cx="5029200" cy="4114800"/>
          </a:xfrm>
          <a:prstGeom prst="rect">
            <a:avLst/>
          </a:prstGeom>
          <a:solidFill>
            <a:srgbClr val="FFFFFF"/>
          </a:solidFill>
          <a:ln>
            <a:miter lim="800000"/>
            <a:headEnd/>
            <a:tailEnd/>
          </a:ln>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F7787733-4D7D-4EEC-A855-547C777EEBDA}" type="slidenum">
              <a:rPr lang="en-US"/>
              <a:pPr/>
              <a:t>14</a:t>
            </a:fld>
            <a:endParaRPr lang="en-US"/>
          </a:p>
        </p:txBody>
      </p:sp>
      <p:sp>
        <p:nvSpPr>
          <p:cNvPr id="39936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9363" name="Rectangle 3"/>
          <p:cNvSpPr>
            <a:spLocks noChangeArrowheads="1"/>
          </p:cNvSpPr>
          <p:nvPr>
            <p:ph type="body" idx="1"/>
          </p:nvPr>
        </p:nvSpPr>
        <p:spPr bwMode="auto">
          <a:xfrm>
            <a:off x="914400" y="4343400"/>
            <a:ext cx="5029200" cy="4114800"/>
          </a:xfrm>
          <a:prstGeom prst="rect">
            <a:avLst/>
          </a:prstGeom>
          <a:solidFill>
            <a:srgbClr val="FFFFFF"/>
          </a:solidFill>
          <a:ln>
            <a:miter lim="800000"/>
            <a:headEnd/>
            <a:tailEnd/>
          </a:ln>
        </p:spPr>
        <p:txBody>
          <a:bodyPr/>
          <a:lstStyle/>
          <a:p>
            <a:r>
              <a:rPr lang="en-US" b="1">
                <a:solidFill>
                  <a:srgbClr val="000000"/>
                </a:solidFill>
              </a:rPr>
              <a:t>Crassulacean Acid Metabolism</a:t>
            </a:r>
            <a:r>
              <a:rPr lang="en-US">
                <a:solidFill>
                  <a:srgbClr val="000000"/>
                </a:solidFill>
              </a:rPr>
              <a:t> (</a:t>
            </a:r>
            <a:r>
              <a:rPr lang="en-US" b="1">
                <a:solidFill>
                  <a:srgbClr val="000000"/>
                </a:solidFill>
              </a:rPr>
              <a:t>CAM</a:t>
            </a:r>
            <a:r>
              <a:rPr lang="en-US">
                <a:solidFill>
                  <a:srgbClr val="000000"/>
                </a:solidFill>
              </a:rPr>
              <a:t>)</a:t>
            </a:r>
          </a:p>
          <a:p>
            <a:pPr marL="339725" lvl="1" indent="-117475"/>
            <a:r>
              <a:rPr lang="en-US">
                <a:solidFill>
                  <a:srgbClr val="000000"/>
                </a:solidFill>
              </a:rPr>
              <a:t>Succulents are in the family Crassulaceae</a:t>
            </a:r>
          </a:p>
          <a:p>
            <a:pPr marL="339725" lvl="1" indent="-117475"/>
            <a:r>
              <a:rPr lang="en-US"/>
              <a:t>the name Crassula is derived from the Latin "crassus" meaning thick and refers to the leaves of these succulent plants</a:t>
            </a:r>
          </a:p>
          <a:p>
            <a:pPr marL="339725" lvl="1" indent="-117475">
              <a:buFont typeface="Wingdings" pitchFamily="48" charset="2"/>
              <a:buNone/>
            </a:pPr>
            <a:endParaRPr lang="en-US"/>
          </a:p>
          <a:p>
            <a:r>
              <a:rPr lang="en-US"/>
              <a:t>CAM plants solve the photorespiration problem by fixing carbon at night (when stomates are open), and put it in "storage" compounds (organic acids like malic acid, isocitric acid) and then in the day (when stomates are closed), they release the CO2 from the "storage" compounds to the Calvin cycle</a:t>
            </a:r>
          </a:p>
          <a:p>
            <a:r>
              <a:rPr lang="en-US"/>
              <a:t>(thereby increasing CO2 in the cells, improving Rubisco's efficiency)</a:t>
            </a:r>
          </a:p>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E5A0926C-3554-405A-98A8-CE135E32E0D2}" type="slidenum">
              <a:rPr lang="en-US"/>
              <a:pPr/>
              <a:t>15</a:t>
            </a:fld>
            <a:endParaRPr lang="en-US"/>
          </a:p>
        </p:txBody>
      </p:sp>
      <p:sp>
        <p:nvSpPr>
          <p:cNvPr id="415746" name="Rectangle 2"/>
          <p:cNvSpPr>
            <a:spLocks noChangeArrowheads="1" noTextEdit="1"/>
          </p:cNvSpPr>
          <p:nvPr>
            <p:ph type="sldImg"/>
          </p:nvPr>
        </p:nvSpPr>
        <p:spPr>
          <a:ln/>
        </p:spPr>
      </p:sp>
      <p:sp>
        <p:nvSpPr>
          <p:cNvPr id="415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A5F53247-872C-4A8B-AABC-9EB2343BBC80}" type="slidenum">
              <a:rPr lang="en-US"/>
              <a:pPr/>
              <a:t>16</a:t>
            </a:fld>
            <a:endParaRPr lang="en-US"/>
          </a:p>
        </p:txBody>
      </p:sp>
      <p:sp>
        <p:nvSpPr>
          <p:cNvPr id="40345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03459" name="Rectangle 3"/>
          <p:cNvSpPr>
            <a:spLocks noChangeArrowheads="1"/>
          </p:cNvSpPr>
          <p:nvPr>
            <p:ph type="body" idx="1"/>
          </p:nvPr>
        </p:nvSpPr>
        <p:spPr bwMode="auto">
          <a:xfrm>
            <a:off x="914400" y="4343400"/>
            <a:ext cx="5029200" cy="4114800"/>
          </a:xfrm>
          <a:prstGeom prst="rect">
            <a:avLst/>
          </a:prstGeom>
          <a:solidFill>
            <a:srgbClr val="FFFFFF"/>
          </a:solidFill>
          <a:ln>
            <a:miter lim="800000"/>
            <a:headEnd/>
            <a:tailEnd/>
          </a:ln>
        </p:spPr>
        <p:txBody>
          <a:bodyPr/>
          <a:lstStyle/>
          <a:p>
            <a:r>
              <a:rPr lang="en-US"/>
              <a:t>C3, C4, and CAM truly refer to the alternative method of carbon fixation -- grabbing carbon out of the air -- and not the Calvin Cycle itself.  They *all* use the Calvin Cycle for sugar generation, but they differ in how they turn carbon from thin air into solid stuff.</a:t>
            </a:r>
          </a:p>
          <a:p>
            <a:endParaRPr lang="en-US"/>
          </a:p>
          <a:p>
            <a:r>
              <a:rPr lang="en-US"/>
              <a:t>In C4, CO2 is fixed into 4-carbon "storage" compounds like oxaloacetate &amp; malate (hence C4)</a:t>
            </a:r>
          </a:p>
          <a:p>
            <a:r>
              <a:rPr lang="en-US"/>
              <a:t>In CAM, CO2 is fixed into organic acids like malic acid &amp; isocitric acid (hence Crassulacean Acid Metabolism)</a:t>
            </a:r>
          </a:p>
          <a:p>
            <a:r>
              <a:rPr lang="en-US"/>
              <a:t>In C3, while CO2 is initially fixed into a 6-carbon molecule, it is unstable &amp; quickly breaks down to 3-carbon phosphoglycerate (PGA) (hence C3)</a:t>
            </a:r>
          </a:p>
          <a:p>
            <a:endParaRPr lang="en-US"/>
          </a:p>
          <a:p>
            <a:r>
              <a:rPr lang="en-US"/>
              <a:t>C4 &amp; CAM should be seen as variations on *carbon fixation*, because plants had to evolve alternative systems given the limitations of their enzymes and their need to conserve water.</a:t>
            </a:r>
          </a:p>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241C8A90-082A-46B9-AA98-8F71CE8183D6}" type="slidenum">
              <a:rPr lang="en-US"/>
              <a:pPr/>
              <a:t>17</a:t>
            </a:fld>
            <a:endParaRPr lang="en-US"/>
          </a:p>
        </p:txBody>
      </p:sp>
      <p:sp>
        <p:nvSpPr>
          <p:cNvPr id="40550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05507" name="Rectangle 3"/>
          <p:cNvSpPr>
            <a:spLocks noChangeArrowheads="1"/>
          </p:cNvSpPr>
          <p:nvPr>
            <p:ph type="body" idx="1"/>
          </p:nvPr>
        </p:nvSpPr>
        <p:spPr bwMode="auto">
          <a:xfrm>
            <a:off x="914400" y="4343400"/>
            <a:ext cx="5029200" cy="4114800"/>
          </a:xfrm>
          <a:prstGeom prst="rect">
            <a:avLst/>
          </a:prstGeom>
          <a:solidFill>
            <a:srgbClr val="FFFFFF"/>
          </a:solidFill>
          <a:ln>
            <a:miter lim="800000"/>
            <a:headEnd/>
            <a:tailEnd/>
          </a:ln>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5344FA8B-6B87-4CBC-A6D1-7CF5688FB127}" type="slidenum">
              <a:rPr lang="en-US"/>
              <a:pPr/>
              <a:t>18</a:t>
            </a:fld>
            <a:endParaRPr lang="en-US"/>
          </a:p>
        </p:txBody>
      </p:sp>
      <p:sp>
        <p:nvSpPr>
          <p:cNvPr id="366594" name="Rectangle 2"/>
          <p:cNvSpPr>
            <a:spLocks noChangeArrowheads="1" noTextEdit="1"/>
          </p:cNvSpPr>
          <p:nvPr>
            <p:ph type="sldImg"/>
          </p:nvPr>
        </p:nvSpPr>
        <p:spPr>
          <a:ln/>
        </p:spPr>
      </p:sp>
      <p:sp>
        <p:nvSpPr>
          <p:cNvPr id="366595" name="Rectangle 3"/>
          <p:cNvSpPr>
            <a:spLocks noGrp="1" noChangeArrowheads="1"/>
          </p:cNvSpPr>
          <p:nvPr>
            <p:ph type="body" idx="1"/>
          </p:nvPr>
        </p:nvSpPr>
        <p:spPr>
          <a:ln/>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2910122F-5FE8-4D7E-9366-3C7707CCAE91}" type="slidenum">
              <a:rPr lang="en-US"/>
              <a:pPr/>
              <a:t>20</a:t>
            </a:fld>
            <a:endParaRPr lang="en-US"/>
          </a:p>
        </p:txBody>
      </p:sp>
      <p:sp>
        <p:nvSpPr>
          <p:cNvPr id="37478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74787" name="Rectangle 3"/>
          <p:cNvSpPr>
            <a:spLocks noChangeArrowheads="1"/>
          </p:cNvSpPr>
          <p:nvPr>
            <p:ph type="body" idx="1"/>
          </p:nvPr>
        </p:nvSpPr>
        <p:spPr bwMode="auto">
          <a:xfrm>
            <a:off x="914400" y="4343400"/>
            <a:ext cx="5029200" cy="4114800"/>
          </a:xfrm>
          <a:prstGeom prst="rect">
            <a:avLst/>
          </a:prstGeom>
          <a:solidFill>
            <a:srgbClr val="FFFFFF"/>
          </a:solidFill>
          <a:ln>
            <a:miter lim="800000"/>
            <a:headEnd/>
            <a:tailEnd/>
          </a:ln>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1716DEB6-E407-434D-BF7A-C87C2471E757}" type="slidenum">
              <a:rPr lang="en-US"/>
              <a:pPr/>
              <a:t>21</a:t>
            </a:fld>
            <a:endParaRPr lang="en-US"/>
          </a:p>
        </p:txBody>
      </p:sp>
      <p:sp>
        <p:nvSpPr>
          <p:cNvPr id="39731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7315" name="Rectangle 3"/>
          <p:cNvSpPr>
            <a:spLocks noChangeArrowheads="1"/>
          </p:cNvSpPr>
          <p:nvPr>
            <p:ph type="body" idx="1"/>
          </p:nvPr>
        </p:nvSpPr>
        <p:spPr bwMode="auto">
          <a:xfrm>
            <a:off x="914400" y="4343400"/>
            <a:ext cx="5029200" cy="4114800"/>
          </a:xfrm>
          <a:prstGeom prst="rect">
            <a:avLst/>
          </a:prstGeom>
          <a:solidFill>
            <a:srgbClr val="FFFFFF"/>
          </a:solidFill>
          <a:ln>
            <a:miter lim="800000"/>
            <a:headEnd/>
            <a:tailEnd/>
          </a:ln>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C2C58BA9-8FAD-4282-B2FC-F1185CAF7067}" type="slidenum">
              <a:rPr lang="en-US"/>
              <a:pPr/>
              <a:t>2</a:t>
            </a:fld>
            <a:endParaRPr lang="en-US"/>
          </a:p>
        </p:txBody>
      </p:sp>
      <p:sp>
        <p:nvSpPr>
          <p:cNvPr id="37273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72739" name="Rectangle 3"/>
          <p:cNvSpPr>
            <a:spLocks noChangeArrowheads="1"/>
          </p:cNvSpPr>
          <p:nvPr>
            <p:ph type="body" idx="1"/>
          </p:nvPr>
        </p:nvSpPr>
        <p:spPr bwMode="auto">
          <a:xfrm>
            <a:off x="914400" y="4343400"/>
            <a:ext cx="5029200" cy="4114800"/>
          </a:xfrm>
          <a:prstGeom prst="rect">
            <a:avLst/>
          </a:prstGeom>
          <a:solidFill>
            <a:srgbClr val="FFFFFF"/>
          </a:solidFill>
          <a:ln>
            <a:miter lim="800000"/>
            <a:headEnd/>
            <a:tailEnd/>
          </a:ln>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D59C2C07-A1A8-49FB-AFA4-A2988FE63262}" type="slidenum">
              <a:rPr lang="en-US"/>
              <a:pPr/>
              <a:t>4</a:t>
            </a:fld>
            <a:endParaRPr lang="en-US"/>
          </a:p>
        </p:txBody>
      </p:sp>
      <p:sp>
        <p:nvSpPr>
          <p:cNvPr id="37683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76835" name="Rectangle 3"/>
          <p:cNvSpPr>
            <a:spLocks noChangeArrowheads="1"/>
          </p:cNvSpPr>
          <p:nvPr>
            <p:ph type="body" idx="1"/>
          </p:nvPr>
        </p:nvSpPr>
        <p:spPr bwMode="auto">
          <a:xfrm>
            <a:off x="914400" y="4343400"/>
            <a:ext cx="5029200" cy="4114800"/>
          </a:xfrm>
          <a:prstGeom prst="rect">
            <a:avLst/>
          </a:prstGeom>
          <a:solidFill>
            <a:srgbClr val="FFFFFF"/>
          </a:solidFill>
          <a:ln>
            <a:miter lim="800000"/>
            <a:headEnd/>
            <a:tailEnd/>
          </a:ln>
        </p:spPr>
        <p:txBody>
          <a:bodyPr/>
          <a:lstStyle/>
          <a:p>
            <a:r>
              <a:rPr lang="en-US"/>
              <a:t>On sunny hot days, balancing 2 processes/ 2 forces:</a:t>
            </a:r>
          </a:p>
          <a:p>
            <a:pPr marL="280988" lvl="1" indent="-117475"/>
            <a:r>
              <a:rPr lang="en-US"/>
              <a:t>Lots of sun so guard cells producing glucose, therefore increasing sugar concentration, therefore increase osmosis into guard cells = turgid &amp; open</a:t>
            </a:r>
          </a:p>
          <a:p>
            <a:pPr marL="280988" lvl="1" indent="-117475"/>
            <a:r>
              <a:rPr lang="en-US"/>
              <a:t>Lots of sun so plant starts to wilt, therefore guard cells shrink = flaccid &amp; closed</a:t>
            </a:r>
          </a:p>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80670336-1F3C-4794-9A39-B3B47B0BB0C8}" type="slidenum">
              <a:rPr lang="en-US"/>
              <a:pPr/>
              <a:t>5</a:t>
            </a:fld>
            <a:endParaRPr lang="en-US"/>
          </a:p>
        </p:txBody>
      </p:sp>
      <p:sp>
        <p:nvSpPr>
          <p:cNvPr id="37888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78883" name="Rectangle 3"/>
          <p:cNvSpPr>
            <a:spLocks noChangeArrowheads="1"/>
          </p:cNvSpPr>
          <p:nvPr>
            <p:ph type="body" idx="1"/>
          </p:nvPr>
        </p:nvSpPr>
        <p:spPr bwMode="auto">
          <a:xfrm>
            <a:off x="914400" y="4343400"/>
            <a:ext cx="5029200" cy="4114800"/>
          </a:xfrm>
          <a:prstGeom prst="rect">
            <a:avLst/>
          </a:prstGeom>
          <a:solidFill>
            <a:srgbClr val="FFFFFF"/>
          </a:solidFill>
          <a:ln>
            <a:miter lim="800000"/>
            <a:headEnd/>
            <a:tailEnd/>
          </a:ln>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44F7F9C0-61E5-4EDB-ACF3-C1A4E0E1004C}" type="slidenum">
              <a:rPr lang="en-US"/>
              <a:pPr/>
              <a:t>6</a:t>
            </a:fld>
            <a:endParaRPr lang="en-US"/>
          </a:p>
        </p:txBody>
      </p:sp>
      <p:sp>
        <p:nvSpPr>
          <p:cNvPr id="38093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80931" name="Rectangle 3"/>
          <p:cNvSpPr>
            <a:spLocks noChangeArrowheads="1"/>
          </p:cNvSpPr>
          <p:nvPr>
            <p:ph type="body" idx="1"/>
          </p:nvPr>
        </p:nvSpPr>
        <p:spPr bwMode="auto">
          <a:xfrm>
            <a:off x="914400" y="4343400"/>
            <a:ext cx="5029200" cy="4114800"/>
          </a:xfrm>
          <a:prstGeom prst="rect">
            <a:avLst/>
          </a:prstGeom>
          <a:solidFill>
            <a:srgbClr val="FFFFFF"/>
          </a:solidFill>
          <a:ln>
            <a:miter lim="800000"/>
            <a:headEnd/>
            <a:tailEnd/>
          </a:ln>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745087E3-7E98-44B8-9F4E-D06001EA61EC}" type="slidenum">
              <a:rPr lang="en-US"/>
              <a:pPr/>
              <a:t>7</a:t>
            </a:fld>
            <a:endParaRPr lang="en-US"/>
          </a:p>
        </p:txBody>
      </p:sp>
      <p:sp>
        <p:nvSpPr>
          <p:cNvPr id="38297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82979" name="Rectangle 3"/>
          <p:cNvSpPr>
            <a:spLocks noChangeArrowheads="1"/>
          </p:cNvSpPr>
          <p:nvPr>
            <p:ph type="body" idx="1"/>
          </p:nvPr>
        </p:nvSpPr>
        <p:spPr bwMode="auto">
          <a:xfrm>
            <a:off x="914400" y="4343400"/>
            <a:ext cx="5029200" cy="4114800"/>
          </a:xfrm>
          <a:prstGeom prst="rect">
            <a:avLst/>
          </a:prstGeom>
          <a:solidFill>
            <a:srgbClr val="FFFFFF"/>
          </a:solidFill>
          <a:ln>
            <a:miter lim="800000"/>
            <a:headEnd/>
            <a:tailEnd/>
          </a:ln>
        </p:spPr>
        <p:txBody>
          <a:bodyPr/>
          <a:lstStyle/>
          <a:p>
            <a:endParaRPr lang="en-US"/>
          </a:p>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44A16401-DBA1-4846-BDE5-31B0ACE75EF6}" type="slidenum">
              <a:rPr lang="en-US"/>
              <a:pPr/>
              <a:t>8</a:t>
            </a:fld>
            <a:endParaRPr lang="en-US"/>
          </a:p>
        </p:txBody>
      </p:sp>
      <p:sp>
        <p:nvSpPr>
          <p:cNvPr id="38707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87075" name="Rectangle 3"/>
          <p:cNvSpPr>
            <a:spLocks noChangeArrowheads="1"/>
          </p:cNvSpPr>
          <p:nvPr>
            <p:ph type="body" idx="1"/>
          </p:nvPr>
        </p:nvSpPr>
        <p:spPr bwMode="auto">
          <a:xfrm>
            <a:off x="914400" y="4343400"/>
            <a:ext cx="5029200" cy="4114800"/>
          </a:xfrm>
          <a:prstGeom prst="rect">
            <a:avLst/>
          </a:prstGeom>
          <a:solidFill>
            <a:srgbClr val="FFFFFF"/>
          </a:solidFill>
          <a:ln>
            <a:miter lim="800000"/>
            <a:headEnd/>
            <a:tailEnd/>
          </a:ln>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163D2145-3167-4C88-B891-D0D2645A0169}" type="slidenum">
              <a:rPr lang="en-US"/>
              <a:pPr/>
              <a:t>9</a:t>
            </a:fld>
            <a:endParaRPr lang="en-US"/>
          </a:p>
        </p:txBody>
      </p:sp>
      <p:sp>
        <p:nvSpPr>
          <p:cNvPr id="38912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89123" name="Rectangle 3"/>
          <p:cNvSpPr>
            <a:spLocks noChangeArrowheads="1"/>
          </p:cNvSpPr>
          <p:nvPr>
            <p:ph type="body" idx="1"/>
          </p:nvPr>
        </p:nvSpPr>
        <p:spPr bwMode="auto">
          <a:xfrm>
            <a:off x="914400" y="4343400"/>
            <a:ext cx="5029200" cy="4114800"/>
          </a:xfrm>
          <a:prstGeom prst="rect">
            <a:avLst/>
          </a:prstGeom>
          <a:solidFill>
            <a:srgbClr val="FFFFFF"/>
          </a:solidFill>
          <a:ln>
            <a:miter lim="800000"/>
            <a:headEnd/>
            <a:tailEnd/>
          </a:ln>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9AC2FD03-4E63-4C61-9899-12EA8D3C2475}" type="slidenum">
              <a:rPr lang="en-US"/>
              <a:pPr/>
              <a:t>10</a:t>
            </a:fld>
            <a:endParaRPr lang="en-US"/>
          </a:p>
        </p:txBody>
      </p:sp>
      <p:sp>
        <p:nvSpPr>
          <p:cNvPr id="39117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1171" name="Rectangle 3"/>
          <p:cNvSpPr>
            <a:spLocks noChangeArrowheads="1"/>
          </p:cNvSpPr>
          <p:nvPr>
            <p:ph type="body" idx="1"/>
          </p:nvPr>
        </p:nvSpPr>
        <p:spPr bwMode="auto">
          <a:xfrm>
            <a:off x="914400" y="4343400"/>
            <a:ext cx="5029200" cy="4114800"/>
          </a:xfrm>
          <a:prstGeom prst="rect">
            <a:avLst/>
          </a:prstGeom>
          <a:solidFill>
            <a:srgbClr val="FFFFFF"/>
          </a:solidFill>
          <a:ln>
            <a:miter lim="800000"/>
            <a:headEnd/>
            <a:tailEnd/>
          </a:ln>
        </p:spPr>
        <p:txBody>
          <a:bodyPr/>
          <a:lstStyle/>
          <a:p>
            <a:r>
              <a:rPr lang="en-US"/>
              <a:t>The key point is how carbon dioxide is grabbed out of the air -- carbon fixation -- and then handed off to the Calvin cycle.</a:t>
            </a:r>
          </a:p>
          <a:p>
            <a:pPr lvl="1"/>
            <a:r>
              <a:rPr lang="en-US"/>
              <a:t>C4 plants separate the 2 steps of carbon fixation anatomically. They use 2 different cells to complete the process.</a:t>
            </a:r>
          </a:p>
          <a:p>
            <a:pPr lvl="1"/>
            <a:r>
              <a:rPr lang="en-US"/>
              <a:t>CAM plants separate the 2 steps of carbon fixation temporally. They do them at 2 different times.</a:t>
            </a:r>
          </a:p>
          <a:p>
            <a:r>
              <a:rPr lang="en-US"/>
              <a:t>The key problem they are trying to overcome is that Rubisco is a very inefficient enzyme in the presence of high O2. In high O2, Rubisco bonds oxygen to RuBP rather than carbon, so the plants have to keep O2 away from Rubsico.</a:t>
            </a:r>
          </a:p>
          <a:p>
            <a:endParaRPr lang="en-US"/>
          </a:p>
          <a:p>
            <a:r>
              <a:rPr lang="en-US"/>
              <a:t>C4 &amp; CAM should be seen as variations on *carbon fixation*, because plants had to evolve alternative systems given the limitations of their enzymes and their need to conserve water.</a:t>
            </a:r>
          </a:p>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63" name="Rectangle 67"/>
          <p:cNvSpPr>
            <a:spLocks noGrp="1" noChangeArrowheads="1"/>
          </p:cNvSpPr>
          <p:nvPr>
            <p:ph type="ctrTitle"/>
          </p:nvPr>
        </p:nvSpPr>
        <p:spPr>
          <a:xfrm>
            <a:off x="990600" y="1981200"/>
            <a:ext cx="7239000" cy="914400"/>
          </a:xfrm>
        </p:spPr>
        <p:txBody>
          <a:bodyPr anchor="b"/>
          <a:lstStyle>
            <a:lvl1pPr>
              <a:defRPr/>
            </a:lvl1pPr>
          </a:lstStyle>
          <a:p>
            <a:r>
              <a:rPr lang="en-US"/>
              <a:t>Click to edit Master title style</a:t>
            </a:r>
          </a:p>
        </p:txBody>
      </p:sp>
      <p:sp>
        <p:nvSpPr>
          <p:cNvPr id="4164"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48" charset="2"/>
              <a:buNone/>
              <a:defRPr/>
            </a:lvl1pPr>
          </a:lstStyle>
          <a:p>
            <a:r>
              <a:rPr lang="en-US"/>
              <a:t>Click to edit Master subtitle style</a:t>
            </a:r>
          </a:p>
        </p:txBody>
      </p:sp>
      <p:sp>
        <p:nvSpPr>
          <p:cNvPr id="4169" name="Rectangle 73"/>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p:spPr>
        <p:txBody>
          <a:bodyPr wrap="none" anchor="ctr"/>
          <a:lstStyle/>
          <a:p>
            <a:endParaRPr lang="en-US">
              <a:latin typeface="Times" pitchFamily="48" charset="0"/>
            </a:endParaRPr>
          </a:p>
        </p:txBody>
      </p:sp>
      <p:sp>
        <p:nvSpPr>
          <p:cNvPr id="4170" name="Rectangle 74"/>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4174" name="Group 78"/>
          <p:cNvGrpSpPr>
            <a:grpSpLocks/>
          </p:cNvGrpSpPr>
          <p:nvPr/>
        </p:nvGrpSpPr>
        <p:grpSpPr bwMode="auto">
          <a:xfrm>
            <a:off x="381000" y="1524000"/>
            <a:ext cx="6324600" cy="2590800"/>
            <a:chOff x="240" y="960"/>
            <a:chExt cx="3984" cy="1632"/>
          </a:xfrm>
        </p:grpSpPr>
        <p:sp>
          <p:nvSpPr>
            <p:cNvPr id="4171" name="Line 75"/>
            <p:cNvSpPr>
              <a:spLocks noChangeShapeType="1"/>
            </p:cNvSpPr>
            <p:nvPr userDrawn="1"/>
          </p:nvSpPr>
          <p:spPr bwMode="auto">
            <a:xfrm>
              <a:off x="240" y="1152"/>
              <a:ext cx="3984" cy="0"/>
            </a:xfrm>
            <a:prstGeom prst="line">
              <a:avLst/>
            </a:prstGeom>
            <a:noFill/>
            <a:ln w="12700">
              <a:solidFill>
                <a:schemeClr val="hlink"/>
              </a:solidFill>
              <a:round/>
              <a:headEnd/>
              <a:tailEnd/>
            </a:ln>
            <a:effectLst/>
          </p:spPr>
          <p:txBody>
            <a:bodyPr wrap="none" anchor="ctr"/>
            <a:lstStyle/>
            <a:p>
              <a:endParaRPr lang="en-US"/>
            </a:p>
          </p:txBody>
        </p:sp>
        <p:sp>
          <p:nvSpPr>
            <p:cNvPr id="4172" name="Line 76"/>
            <p:cNvSpPr>
              <a:spLocks noChangeShapeType="1"/>
            </p:cNvSpPr>
            <p:nvPr userDrawn="1"/>
          </p:nvSpPr>
          <p:spPr bwMode="auto">
            <a:xfrm>
              <a:off x="384" y="960"/>
              <a:ext cx="0" cy="1632"/>
            </a:xfrm>
            <a:prstGeom prst="line">
              <a:avLst/>
            </a:prstGeom>
            <a:noFill/>
            <a:ln w="12700">
              <a:solidFill>
                <a:schemeClr val="hlink"/>
              </a:solidFill>
              <a:round/>
              <a:headEnd/>
              <a:tailEnd/>
            </a:ln>
            <a:effectLst/>
          </p:spPr>
          <p:txBody>
            <a:bodyPr wrap="none" anchor="ctr"/>
            <a:lstStyle/>
            <a:p>
              <a:endParaRPr lang="en-US"/>
            </a:p>
          </p:txBody>
        </p:sp>
        <p:sp>
          <p:nvSpPr>
            <p:cNvPr id="4173" name="Oval 77"/>
            <p:cNvSpPr>
              <a:spLocks noChangeArrowheads="1"/>
            </p:cNvSpPr>
            <p:nvPr userDrawn="1"/>
          </p:nvSpPr>
          <p:spPr bwMode="auto">
            <a:xfrm>
              <a:off x="336" y="1104"/>
              <a:ext cx="96" cy="96"/>
            </a:xfrm>
            <a:prstGeom prst="ellipse">
              <a:avLst/>
            </a:prstGeom>
            <a:noFill/>
            <a:ln w="9525">
              <a:solidFill>
                <a:schemeClr val="hlink"/>
              </a:solidFill>
              <a:round/>
              <a:headEnd/>
              <a:tailEnd/>
            </a:ln>
            <a:effectLst/>
          </p:spPr>
          <p:txBody>
            <a:bodyPr wrap="none" anchor="ctr"/>
            <a:lstStyle/>
            <a:p>
              <a:endParaRPr lang="en-US"/>
            </a:p>
          </p:txBody>
        </p:sp>
      </p:grpSp>
      <p:grpSp>
        <p:nvGrpSpPr>
          <p:cNvPr id="4175" name="Group 79"/>
          <p:cNvGrpSpPr>
            <a:grpSpLocks/>
          </p:cNvGrpSpPr>
          <p:nvPr/>
        </p:nvGrpSpPr>
        <p:grpSpPr bwMode="auto">
          <a:xfrm rot="10800000">
            <a:off x="2286000" y="2819400"/>
            <a:ext cx="6324600" cy="2590800"/>
            <a:chOff x="240" y="960"/>
            <a:chExt cx="3984" cy="1632"/>
          </a:xfrm>
        </p:grpSpPr>
        <p:sp>
          <p:nvSpPr>
            <p:cNvPr id="4176" name="Line 80"/>
            <p:cNvSpPr>
              <a:spLocks noChangeShapeType="1"/>
            </p:cNvSpPr>
            <p:nvPr userDrawn="1"/>
          </p:nvSpPr>
          <p:spPr bwMode="auto">
            <a:xfrm>
              <a:off x="240" y="1152"/>
              <a:ext cx="3984" cy="0"/>
            </a:xfrm>
            <a:prstGeom prst="line">
              <a:avLst/>
            </a:prstGeom>
            <a:noFill/>
            <a:ln w="12700">
              <a:solidFill>
                <a:schemeClr val="hlink"/>
              </a:solidFill>
              <a:round/>
              <a:headEnd/>
              <a:tailEnd/>
            </a:ln>
            <a:effectLst/>
          </p:spPr>
          <p:txBody>
            <a:bodyPr wrap="none" anchor="ctr"/>
            <a:lstStyle/>
            <a:p>
              <a:endParaRPr lang="en-US"/>
            </a:p>
          </p:txBody>
        </p:sp>
        <p:sp>
          <p:nvSpPr>
            <p:cNvPr id="4177" name="Line 81"/>
            <p:cNvSpPr>
              <a:spLocks noChangeShapeType="1"/>
            </p:cNvSpPr>
            <p:nvPr userDrawn="1"/>
          </p:nvSpPr>
          <p:spPr bwMode="auto">
            <a:xfrm>
              <a:off x="384" y="960"/>
              <a:ext cx="0" cy="1632"/>
            </a:xfrm>
            <a:prstGeom prst="line">
              <a:avLst/>
            </a:prstGeom>
            <a:noFill/>
            <a:ln w="12700">
              <a:solidFill>
                <a:schemeClr val="hlink"/>
              </a:solidFill>
              <a:round/>
              <a:headEnd/>
              <a:tailEnd/>
            </a:ln>
            <a:effectLst/>
          </p:spPr>
          <p:txBody>
            <a:bodyPr wrap="none" anchor="ctr"/>
            <a:lstStyle/>
            <a:p>
              <a:endParaRPr lang="en-US"/>
            </a:p>
          </p:txBody>
        </p:sp>
        <p:sp>
          <p:nvSpPr>
            <p:cNvPr id="4178" name="Oval 82"/>
            <p:cNvSpPr>
              <a:spLocks noChangeArrowheads="1"/>
            </p:cNvSpPr>
            <p:nvPr userDrawn="1"/>
          </p:nvSpPr>
          <p:spPr bwMode="auto">
            <a:xfrm>
              <a:off x="336" y="1104"/>
              <a:ext cx="96" cy="96"/>
            </a:xfrm>
            <a:prstGeom prst="ellipse">
              <a:avLst/>
            </a:prstGeom>
            <a:noFill/>
            <a:ln w="9525">
              <a:solidFill>
                <a:schemeClr val="hlink"/>
              </a:solidFill>
              <a:round/>
              <a:headEnd/>
              <a:tailEnd/>
            </a:ln>
            <a:effectLst/>
          </p:spPr>
          <p:txBody>
            <a:bodyPr wrap="none" anchor="ctr"/>
            <a:lstStyle/>
            <a:p>
              <a:endParaRPr lang="en-US"/>
            </a:p>
          </p:txBody>
        </p:sp>
      </p:grpSp>
      <p:sp>
        <p:nvSpPr>
          <p:cNvPr id="4179" name="Text Box 83"/>
          <p:cNvSpPr txBox="1">
            <a:spLocks noChangeArrowheads="1"/>
          </p:cNvSpPr>
          <p:nvPr/>
        </p:nvSpPr>
        <p:spPr bwMode="auto">
          <a:xfrm>
            <a:off x="228600" y="6384925"/>
            <a:ext cx="1447800" cy="336550"/>
          </a:xfrm>
          <a:prstGeom prst="rect">
            <a:avLst/>
          </a:prstGeom>
          <a:noFill/>
          <a:ln w="9525">
            <a:noFill/>
            <a:miter lim="800000"/>
            <a:headEnd/>
            <a:tailEnd/>
          </a:ln>
          <a:effectLst/>
        </p:spPr>
        <p:txBody>
          <a:bodyPr anchor="ctr">
            <a:spAutoFit/>
          </a:bodyPr>
          <a:lstStyle/>
          <a:p>
            <a:pPr algn="l">
              <a:spcBef>
                <a:spcPct val="50000"/>
              </a:spcBef>
            </a:pPr>
            <a:r>
              <a:rPr lang="en-US" sz="1600" b="1"/>
              <a:t>AP Biology</a:t>
            </a:r>
            <a:endParaRPr lang="en-US">
              <a:latin typeface="Times" pitchFamily="48" charset="0"/>
            </a:endParaRPr>
          </a:p>
        </p:txBody>
      </p:sp>
      <p:sp>
        <p:nvSpPr>
          <p:cNvPr id="4181" name="Rectangle 85"/>
          <p:cNvSpPr>
            <a:spLocks noGrp="1" noChangeArrowheads="1"/>
          </p:cNvSpPr>
          <p:nvPr>
            <p:ph type="dt" sz="quarter" idx="2"/>
          </p:nvPr>
        </p:nvSpPr>
        <p:spPr bwMode="auto">
          <a:xfrm>
            <a:off x="6934200" y="6264275"/>
            <a:ext cx="15240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r" eaLnBrk="1" hangingPunct="1">
              <a:defRPr sz="1400" b="1"/>
            </a:lvl1pPr>
          </a:lstStyle>
          <a:p>
            <a:r>
              <a:rPr lang="en-US"/>
              <a:t>2007-2008</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B21F3616-859D-4DF2-A418-DC698DBFAC57}" type="slidenum">
              <a:rPr lang="en-US"/>
              <a:pPr/>
              <a:t>‹#›</a:t>
            </a:fld>
            <a:endParaRPr lang="en-US">
              <a:solidFill>
                <a:schemeClr val="hlink"/>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685800"/>
            <a:ext cx="20002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685800"/>
            <a:ext cx="58483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24BE314-A40D-4871-9F77-F2B4364FD6E9}" type="slidenum">
              <a:rPr lang="en-US"/>
              <a:pPr/>
              <a:t>‹#›</a:t>
            </a:fld>
            <a:endParaRPr lang="en-US">
              <a:solidFill>
                <a:schemeClr val="hlink"/>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5616D2AC-D5BB-4043-85B3-A14CE88CD1AC}" type="slidenum">
              <a:rPr lang="en-US"/>
              <a:pPr/>
              <a:t>‹#›</a:t>
            </a:fld>
            <a:endParaRPr lang="en-US">
              <a:solidFill>
                <a:schemeClr val="hlink"/>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6E2734BB-86D6-4A3D-820A-44DD1552C538}" type="slidenum">
              <a:rPr lang="en-US"/>
              <a:pPr/>
              <a:t>‹#›</a:t>
            </a:fld>
            <a:endParaRPr lang="en-US">
              <a:solidFill>
                <a:schemeClr val="hlink"/>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4740198D-5156-49F7-9AF1-E11296532E3D}" type="slidenum">
              <a:rPr lang="en-US"/>
              <a:pPr/>
              <a:t>‹#›</a:t>
            </a:fld>
            <a:endParaRPr lang="en-US">
              <a:solidFill>
                <a:schemeClr val="hlink"/>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F5C6337E-A257-444A-B807-8633FD81089E}" type="slidenum">
              <a:rPr lang="en-US"/>
              <a:pPr/>
              <a:t>‹#›</a:t>
            </a:fld>
            <a:endParaRPr lang="en-US">
              <a:solidFill>
                <a:schemeClr val="hlink"/>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FD100342-6AE5-406C-8B3E-54CFE6034098}" type="slidenum">
              <a:rPr lang="en-US"/>
              <a:pPr/>
              <a:t>‹#›</a:t>
            </a:fld>
            <a:endParaRPr lang="en-US">
              <a:solidFill>
                <a:schemeClr val="hlink"/>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2207A695-4B5A-4D57-BB1D-606EF0700D25}" type="slidenum">
              <a:rPr lang="en-US"/>
              <a:pPr/>
              <a:t>‹#›</a:t>
            </a:fld>
            <a:endParaRPr lang="en-US">
              <a:solidFill>
                <a:schemeClr val="hlink"/>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4E8A6EC4-E711-4B62-9BA6-7958B82F597E}" type="slidenum">
              <a:rPr lang="en-US"/>
              <a:pPr/>
              <a:t>‹#›</a:t>
            </a:fld>
            <a:endParaRPr lang="en-US">
              <a:solidFill>
                <a:schemeClr val="hlink"/>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A1668667-77BB-4E23-9491-0112838A0711}" type="slidenum">
              <a:rPr lang="en-US"/>
              <a:pPr/>
              <a:t>‹#›</a:t>
            </a:fld>
            <a:endParaRPr lang="en-US">
              <a:solidFill>
                <a:schemeClr val="hlink"/>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35" name="Rectangle 63"/>
          <p:cNvSpPr>
            <a:spLocks noGrp="1" noChangeArrowheads="1"/>
          </p:cNvSpPr>
          <p:nvPr>
            <p:ph type="title"/>
          </p:nvPr>
        </p:nvSpPr>
        <p:spPr bwMode="auto">
          <a:xfrm>
            <a:off x="609600" y="685800"/>
            <a:ext cx="7772400" cy="76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3136" name="Rectangle 64" descr="Rectangle: Click to edit Master text styles&#10;Second level&#10;Third level&#10;Fourth level&#10;Fifth level"/>
          <p:cNvSpPr>
            <a:spLocks noGrp="1" noChangeArrowheads="1"/>
          </p:cNvSpPr>
          <p:nvPr>
            <p:ph type="body" idx="1"/>
          </p:nvPr>
        </p:nvSpPr>
        <p:spPr bwMode="auto">
          <a:xfrm>
            <a:off x="838200" y="1371600"/>
            <a:ext cx="7772400" cy="441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139" name="Rectangle 67"/>
          <p:cNvSpPr>
            <a:spLocks noGrp="1" noChangeArrowheads="1"/>
          </p:cNvSpPr>
          <p:nvPr>
            <p:ph type="sldNum" sz="quarter" idx="4"/>
          </p:nvPr>
        </p:nvSpPr>
        <p:spPr bwMode="auto">
          <a:xfrm>
            <a:off x="3962400" y="6492875"/>
            <a:ext cx="5334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1"/>
            </a:lvl1pPr>
          </a:lstStyle>
          <a:p>
            <a:fld id="{0D3BE3DA-B793-4FAD-B5F1-CE44FC57E328}" type="slidenum">
              <a:rPr lang="en-US"/>
              <a:pPr/>
              <a:t>‹#›</a:t>
            </a:fld>
            <a:endParaRPr lang="en-US">
              <a:solidFill>
                <a:schemeClr val="hlink"/>
              </a:solidFill>
            </a:endParaRPr>
          </a:p>
        </p:txBody>
      </p:sp>
      <p:sp>
        <p:nvSpPr>
          <p:cNvPr id="3147" name="Line 75"/>
          <p:cNvSpPr>
            <a:spLocks noChangeShapeType="1"/>
          </p:cNvSpPr>
          <p:nvPr/>
        </p:nvSpPr>
        <p:spPr bwMode="auto">
          <a:xfrm>
            <a:off x="381000" y="1219200"/>
            <a:ext cx="6324600" cy="0"/>
          </a:xfrm>
          <a:prstGeom prst="line">
            <a:avLst/>
          </a:prstGeom>
          <a:noFill/>
          <a:ln w="12700">
            <a:solidFill>
              <a:schemeClr val="hlink"/>
            </a:solidFill>
            <a:round/>
            <a:headEnd/>
            <a:tailEnd/>
          </a:ln>
          <a:effectLst/>
        </p:spPr>
        <p:txBody>
          <a:bodyPr wrap="none" anchor="ctr"/>
          <a:lstStyle/>
          <a:p>
            <a:endParaRPr lang="en-US"/>
          </a:p>
        </p:txBody>
      </p:sp>
      <p:sp>
        <p:nvSpPr>
          <p:cNvPr id="3148" name="Line 76"/>
          <p:cNvSpPr>
            <a:spLocks noChangeShapeType="1"/>
          </p:cNvSpPr>
          <p:nvPr/>
        </p:nvSpPr>
        <p:spPr bwMode="auto">
          <a:xfrm>
            <a:off x="609600" y="914400"/>
            <a:ext cx="0" cy="2590800"/>
          </a:xfrm>
          <a:prstGeom prst="line">
            <a:avLst/>
          </a:prstGeom>
          <a:noFill/>
          <a:ln w="12700">
            <a:solidFill>
              <a:schemeClr val="hlink"/>
            </a:solidFill>
            <a:round/>
            <a:headEnd/>
            <a:tailEnd/>
          </a:ln>
          <a:effectLst/>
        </p:spPr>
        <p:txBody>
          <a:bodyPr wrap="none" anchor="ctr"/>
          <a:lstStyle/>
          <a:p>
            <a:endParaRPr lang="en-US"/>
          </a:p>
        </p:txBody>
      </p:sp>
      <p:sp>
        <p:nvSpPr>
          <p:cNvPr id="3149" name="Oval 77"/>
          <p:cNvSpPr>
            <a:spLocks noChangeArrowheads="1"/>
          </p:cNvSpPr>
          <p:nvPr/>
        </p:nvSpPr>
        <p:spPr bwMode="auto">
          <a:xfrm>
            <a:off x="533400" y="1143000"/>
            <a:ext cx="152400" cy="152400"/>
          </a:xfrm>
          <a:prstGeom prst="ellipse">
            <a:avLst/>
          </a:prstGeom>
          <a:noFill/>
          <a:ln w="9525">
            <a:solidFill>
              <a:schemeClr val="hlink"/>
            </a:solidFill>
            <a:round/>
            <a:headEnd/>
            <a:tailEnd/>
          </a:ln>
          <a:effectLst/>
        </p:spPr>
        <p:txBody>
          <a:bodyPr wrap="none" anchor="ctr"/>
          <a:lstStyle/>
          <a:p>
            <a:endParaRPr lang="en-US"/>
          </a:p>
        </p:txBody>
      </p:sp>
      <p:sp>
        <p:nvSpPr>
          <p:cNvPr id="3150" name="Rectangle 78"/>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p:spPr>
        <p:txBody>
          <a:bodyPr wrap="none" anchor="ctr"/>
          <a:lstStyle/>
          <a:p>
            <a:endParaRPr lang="en-US">
              <a:latin typeface="Times" pitchFamily="48" charset="0"/>
            </a:endParaRPr>
          </a:p>
        </p:txBody>
      </p:sp>
      <p:sp>
        <p:nvSpPr>
          <p:cNvPr id="3151" name="Rectangle 79"/>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3153" name="Text Box 81"/>
          <p:cNvSpPr txBox="1">
            <a:spLocks noChangeArrowheads="1"/>
          </p:cNvSpPr>
          <p:nvPr/>
        </p:nvSpPr>
        <p:spPr bwMode="auto">
          <a:xfrm>
            <a:off x="228600" y="6384925"/>
            <a:ext cx="1447800" cy="336550"/>
          </a:xfrm>
          <a:prstGeom prst="rect">
            <a:avLst/>
          </a:prstGeom>
          <a:noFill/>
          <a:ln w="9525">
            <a:noFill/>
            <a:miter lim="800000"/>
            <a:headEnd/>
            <a:tailEnd/>
          </a:ln>
          <a:effectLst/>
        </p:spPr>
        <p:txBody>
          <a:bodyPr anchor="ctr">
            <a:spAutoFit/>
          </a:bodyPr>
          <a:lstStyle/>
          <a:p>
            <a:pPr algn="l">
              <a:spcBef>
                <a:spcPct val="50000"/>
              </a:spcBef>
            </a:pPr>
            <a:r>
              <a:rPr lang="en-US" sz="1600" b="1"/>
              <a:t>AP Biology</a:t>
            </a:r>
            <a:endParaRPr lang="en-US">
              <a:latin typeface="Times" pitchFamily="48" charset="0"/>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fontAlgn="base">
        <a:spcBef>
          <a:spcPct val="0"/>
        </a:spcBef>
        <a:spcAft>
          <a:spcPct val="0"/>
        </a:spcAft>
        <a:defRPr sz="3600" b="1">
          <a:solidFill>
            <a:schemeClr val="tx2"/>
          </a:solidFill>
          <a:latin typeface="+mj-lt"/>
          <a:ea typeface="+mj-ea"/>
          <a:cs typeface="+mj-cs"/>
        </a:defRPr>
      </a:lvl1pPr>
      <a:lvl2pPr algn="l" rtl="0" fontAlgn="base">
        <a:spcBef>
          <a:spcPct val="0"/>
        </a:spcBef>
        <a:spcAft>
          <a:spcPct val="0"/>
        </a:spcAft>
        <a:defRPr sz="3600" b="1">
          <a:solidFill>
            <a:schemeClr val="tx2"/>
          </a:solidFill>
          <a:latin typeface="Arial" charset="0"/>
        </a:defRPr>
      </a:lvl2pPr>
      <a:lvl3pPr algn="l" rtl="0" fontAlgn="base">
        <a:spcBef>
          <a:spcPct val="0"/>
        </a:spcBef>
        <a:spcAft>
          <a:spcPct val="0"/>
        </a:spcAft>
        <a:defRPr sz="3600" b="1">
          <a:solidFill>
            <a:schemeClr val="tx2"/>
          </a:solidFill>
          <a:latin typeface="Arial" charset="0"/>
        </a:defRPr>
      </a:lvl3pPr>
      <a:lvl4pPr algn="l" rtl="0" fontAlgn="base">
        <a:spcBef>
          <a:spcPct val="0"/>
        </a:spcBef>
        <a:spcAft>
          <a:spcPct val="0"/>
        </a:spcAft>
        <a:defRPr sz="3600" b="1">
          <a:solidFill>
            <a:schemeClr val="tx2"/>
          </a:solidFill>
          <a:latin typeface="Arial" charset="0"/>
        </a:defRPr>
      </a:lvl4pPr>
      <a:lvl5pPr algn="l" rtl="0" fontAlgn="base">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rgbClr val="0F116A"/>
        </a:buClr>
        <a:buSzPct val="120000"/>
        <a:buFont typeface="Wingdings" pitchFamily="48" charset="2"/>
        <a:buChar char="§"/>
        <a:defRPr sz="3000" b="1">
          <a:solidFill>
            <a:srgbClr val="0F116A"/>
          </a:solidFill>
          <a:latin typeface="+mn-lt"/>
          <a:ea typeface="+mn-ea"/>
          <a:cs typeface="+mn-cs"/>
        </a:defRPr>
      </a:lvl1pPr>
      <a:lvl2pPr marL="742950" indent="-285750" algn="l" rtl="0" fontAlgn="base">
        <a:spcBef>
          <a:spcPct val="20000"/>
        </a:spcBef>
        <a:spcAft>
          <a:spcPct val="0"/>
        </a:spcAft>
        <a:buClr>
          <a:schemeClr val="tx1"/>
        </a:buClr>
        <a:buSzPct val="60000"/>
        <a:buFont typeface="Wingdings" pitchFamily="48" charset="2"/>
        <a:buChar char="u"/>
        <a:defRPr sz="2800" b="1">
          <a:solidFill>
            <a:schemeClr val="tx1"/>
          </a:solidFill>
          <a:latin typeface="+mn-lt"/>
        </a:defRPr>
      </a:lvl2pPr>
      <a:lvl3pPr marL="1143000" indent="-228600" algn="l" rtl="0" fontAlgn="base">
        <a:spcBef>
          <a:spcPct val="20000"/>
        </a:spcBef>
        <a:spcAft>
          <a:spcPct val="0"/>
        </a:spcAft>
        <a:buClr>
          <a:schemeClr val="hlink"/>
        </a:buClr>
        <a:buSzPct val="95000"/>
        <a:buFont typeface="Wingdings" pitchFamily="48" charset="2"/>
        <a:buChar char="§"/>
        <a:defRPr sz="2400" b="1">
          <a:solidFill>
            <a:srgbClr val="0F116A"/>
          </a:solidFill>
          <a:latin typeface="+mn-lt"/>
        </a:defRPr>
      </a:lvl3pPr>
      <a:lvl4pPr marL="1600200" indent="-228600" algn="l" rtl="0" fontAlgn="base">
        <a:spcBef>
          <a:spcPct val="20000"/>
        </a:spcBef>
        <a:spcAft>
          <a:spcPct val="0"/>
        </a:spcAft>
        <a:buClr>
          <a:schemeClr val="tx1"/>
        </a:buClr>
        <a:buSzPct val="110000"/>
        <a:buFont typeface="Wingdings" pitchFamily="48" charset="2"/>
        <a:buChar char="w"/>
        <a:defRPr sz="2000" b="1">
          <a:solidFill>
            <a:schemeClr val="tx1"/>
          </a:solidFill>
          <a:latin typeface="+mn-lt"/>
        </a:defRPr>
      </a:lvl4pPr>
      <a:lvl5pPr marL="2057400" indent="-228600" algn="l" rtl="0" fontAlgn="base">
        <a:spcBef>
          <a:spcPct val="20000"/>
        </a:spcBef>
        <a:spcAft>
          <a:spcPct val="0"/>
        </a:spcAft>
        <a:buClr>
          <a:schemeClr val="hlink"/>
        </a:buClr>
        <a:buSzPct val="60000"/>
        <a:buFont typeface="Wingdings" pitchFamily="48" charset="2"/>
        <a:buChar char="n"/>
        <a:defRPr sz="2000" b="1">
          <a:solidFill>
            <a:schemeClr val="tx1"/>
          </a:solidFill>
          <a:latin typeface="+mn-lt"/>
        </a:defRPr>
      </a:lvl5pPr>
      <a:lvl6pPr marL="2514600" indent="-228600" algn="l" rtl="0" fontAlgn="base">
        <a:spcBef>
          <a:spcPct val="20000"/>
        </a:spcBef>
        <a:spcAft>
          <a:spcPct val="0"/>
        </a:spcAft>
        <a:buClr>
          <a:schemeClr val="hlink"/>
        </a:buClr>
        <a:buSzPct val="60000"/>
        <a:buFont typeface="Wingdings" pitchFamily="48" charset="2"/>
        <a:buChar char="n"/>
        <a:defRPr sz="2000" b="1">
          <a:solidFill>
            <a:schemeClr val="tx1"/>
          </a:solidFill>
          <a:latin typeface="+mn-lt"/>
        </a:defRPr>
      </a:lvl6pPr>
      <a:lvl7pPr marL="2971800" indent="-228600" algn="l" rtl="0" fontAlgn="base">
        <a:spcBef>
          <a:spcPct val="20000"/>
        </a:spcBef>
        <a:spcAft>
          <a:spcPct val="0"/>
        </a:spcAft>
        <a:buClr>
          <a:schemeClr val="hlink"/>
        </a:buClr>
        <a:buSzPct val="60000"/>
        <a:buFont typeface="Wingdings" pitchFamily="48" charset="2"/>
        <a:buChar char="n"/>
        <a:defRPr sz="2000" b="1">
          <a:solidFill>
            <a:schemeClr val="tx1"/>
          </a:solidFill>
          <a:latin typeface="+mn-lt"/>
        </a:defRPr>
      </a:lvl7pPr>
      <a:lvl8pPr marL="3429000" indent="-228600" algn="l" rtl="0" fontAlgn="base">
        <a:spcBef>
          <a:spcPct val="20000"/>
        </a:spcBef>
        <a:spcAft>
          <a:spcPct val="0"/>
        </a:spcAft>
        <a:buClr>
          <a:schemeClr val="hlink"/>
        </a:buClr>
        <a:buSzPct val="60000"/>
        <a:buFont typeface="Wingdings" pitchFamily="48" charset="2"/>
        <a:buChar char="n"/>
        <a:defRPr sz="2000" b="1">
          <a:solidFill>
            <a:schemeClr val="tx1"/>
          </a:solidFill>
          <a:latin typeface="+mn-lt"/>
        </a:defRPr>
      </a:lvl8pPr>
      <a:lvl9pPr marL="3886200" indent="-228600" algn="l" rtl="0" fontAlgn="base">
        <a:spcBef>
          <a:spcPct val="20000"/>
        </a:spcBef>
        <a:spcAft>
          <a:spcPct val="0"/>
        </a:spcAft>
        <a:buClr>
          <a:schemeClr val="hlink"/>
        </a:buClr>
        <a:buSzPct val="60000"/>
        <a:buFont typeface="Wingdings" pitchFamily="48" charset="2"/>
        <a:buChar char="n"/>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wmf"/><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2.wmf"/><Relationship Id="rId5" Type="http://schemas.openxmlformats.org/officeDocument/2006/relationships/image" Target="../media/image11.wmf"/><Relationship Id="rId4" Type="http://schemas.openxmlformats.org/officeDocument/2006/relationships/audio" Target="../media/audio4.bin"/></Relationships>
</file>

<file path=ppt/slides/_rels/slide11.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3.wmf"/><Relationship Id="rId4"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audio" Target="../media/audio4.bin"/><Relationship Id="rId7" Type="http://schemas.openxmlformats.org/officeDocument/2006/relationships/image" Target="../media/image7.wm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audio" Target="../media/audio3.bin"/><Relationship Id="rId4" Type="http://schemas.openxmlformats.org/officeDocument/2006/relationships/audio" Target="../media/audio1.bin"/></Relationships>
</file>

<file path=ppt/slides/_rels/slide13.xml.rels><?xml version="1.0" encoding="UTF-8" standalone="yes"?>
<Relationships xmlns="http://schemas.openxmlformats.org/package/2006/relationships"><Relationship Id="rId3" Type="http://schemas.openxmlformats.org/officeDocument/2006/relationships/audio" Target="../media/audio8.bin"/><Relationship Id="rId7" Type="http://schemas.openxmlformats.org/officeDocument/2006/relationships/image" Target="../media/image9.wmf"/><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audio" Target="../media/audio7.bin"/></Relationships>
</file>

<file path=ppt/slides/_rels/slide14.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9.wmf"/><Relationship Id="rId4" Type="http://schemas.openxmlformats.org/officeDocument/2006/relationships/audio" Target="../media/audio7.bin"/></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9.wmf"/><Relationship Id="rId5" Type="http://schemas.openxmlformats.org/officeDocument/2006/relationships/image" Target="../media/image18.wmf"/><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9.wmf"/><Relationship Id="rId4" Type="http://schemas.openxmlformats.org/officeDocument/2006/relationships/audio" Target="../media/audio7.bin"/></Relationships>
</file>

<file path=ppt/slides/_rels/slide18.xml.rels><?xml version="1.0" encoding="UTF-8" standalone="yes"?>
<Relationships xmlns="http://schemas.openxmlformats.org/package/2006/relationships"><Relationship Id="rId3" Type="http://schemas.openxmlformats.org/officeDocument/2006/relationships/audio" Target="../media/audio7.bin"/><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0.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audio" Target="../media/audio1.bin"/><Relationship Id="rId7" Type="http://schemas.openxmlformats.org/officeDocument/2006/relationships/audio" Target="../media/audio5.bin"/><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audio" Target="../media/audio4.bin"/><Relationship Id="rId5" Type="http://schemas.openxmlformats.org/officeDocument/2006/relationships/audio" Target="../media/audio3.bin"/><Relationship Id="rId4" Type="http://schemas.openxmlformats.org/officeDocument/2006/relationships/audio" Target="../media/audio2.bin"/><Relationship Id="rId9"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audio" Target="../media/audio1.bin"/><Relationship Id="rId7" Type="http://schemas.openxmlformats.org/officeDocument/2006/relationships/image" Target="../media/image7.wmf"/><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audio" Target="../media/audio9.bin"/><Relationship Id="rId5" Type="http://schemas.openxmlformats.org/officeDocument/2006/relationships/audio" Target="../media/audio12.bin"/><Relationship Id="rId4" Type="http://schemas.openxmlformats.org/officeDocument/2006/relationships/audio" Target="../media/audio8.bin"/></Relationships>
</file>

<file path=ppt/slides/_rels/slide21.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audio" Target="../media/audio12.bin"/><Relationship Id="rId4" Type="http://schemas.openxmlformats.org/officeDocument/2006/relationships/audio" Target="../media/audio10.bin"/></Relationships>
</file>

<file path=ppt/slides/_rels/slide3.xml.rels><?xml version="1.0" encoding="UTF-8" standalone="yes"?>
<Relationships xmlns="http://schemas.openxmlformats.org/package/2006/relationships"><Relationship Id="rId3" Type="http://schemas.openxmlformats.org/officeDocument/2006/relationships/audio" Target="../media/audio5.bin"/><Relationship Id="rId2" Type="http://schemas.openxmlformats.org/officeDocument/2006/relationships/audio" Target="../media/audio1.bin"/><Relationship Id="rId1" Type="http://schemas.openxmlformats.org/officeDocument/2006/relationships/slideLayout" Target="../slideLayouts/slideLayout2.xml"/><Relationship Id="rId6" Type="http://schemas.openxmlformats.org/officeDocument/2006/relationships/image" Target="../media/image7.wmf"/><Relationship Id="rId5" Type="http://schemas.openxmlformats.org/officeDocument/2006/relationships/audio" Target="../media/audio2.bin"/><Relationship Id="rId4" Type="http://schemas.openxmlformats.org/officeDocument/2006/relationships/audio" Target="../media/audio4.bin"/></Relationships>
</file>

<file path=ppt/slides/_rels/slide4.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8.jpeg"/><Relationship Id="rId4" Type="http://schemas.openxmlformats.org/officeDocument/2006/relationships/audio" Target="../media/audio6.bin"/></Relationships>
</file>

<file path=ppt/slides/_rels/slide5.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audio" Target="../media/audio4.bin"/><Relationship Id="rId7" Type="http://schemas.openxmlformats.org/officeDocument/2006/relationships/audio" Target="../media/audio7.bin"/><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audio" Target="../media/audio6.bin"/><Relationship Id="rId5" Type="http://schemas.openxmlformats.org/officeDocument/2006/relationships/audio" Target="../media/audio2.bin"/><Relationship Id="rId4" Type="http://schemas.openxmlformats.org/officeDocument/2006/relationships/audio" Target="../media/audio1.bin"/><Relationship Id="rId9" Type="http://schemas.openxmlformats.org/officeDocument/2006/relationships/image" Target="../media/image9.wmf"/></Relationships>
</file>

<file path=ppt/slides/_rels/slide6.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wmf"/><Relationship Id="rId5" Type="http://schemas.openxmlformats.org/officeDocument/2006/relationships/audio" Target="../media/audio9.bin"/><Relationship Id="rId4" Type="http://schemas.openxmlformats.org/officeDocument/2006/relationships/audio" Target="../media/audio8.bin"/></Relationships>
</file>

<file path=ppt/slides/_rels/slide7.xml.rels><?xml version="1.0" encoding="UTF-8" standalone="yes"?>
<Relationships xmlns="http://schemas.openxmlformats.org/package/2006/relationships"><Relationship Id="rId3" Type="http://schemas.openxmlformats.org/officeDocument/2006/relationships/audio" Target="../media/audio8.bin"/><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audio" Target="../media/audio1.bin"/><Relationship Id="rId4" Type="http://schemas.openxmlformats.org/officeDocument/2006/relationships/audio" Target="../media/audio2.bin"/></Relationships>
</file>

<file path=ppt/slides/_rels/slide8.xml.rels><?xml version="1.0" encoding="UTF-8" standalone="yes"?>
<Relationships xmlns="http://schemas.openxmlformats.org/package/2006/relationships"><Relationship Id="rId8" Type="http://schemas.openxmlformats.org/officeDocument/2006/relationships/audio" Target="../media/audio4.bin"/><Relationship Id="rId3" Type="http://schemas.openxmlformats.org/officeDocument/2006/relationships/audio" Target="../media/audio10.bin"/><Relationship Id="rId7" Type="http://schemas.openxmlformats.org/officeDocument/2006/relationships/audio" Target="../media/audio6.bin"/><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audio" Target="../media/audio11.bin"/><Relationship Id="rId5" Type="http://schemas.openxmlformats.org/officeDocument/2006/relationships/audio" Target="../media/audio5.bin"/><Relationship Id="rId10" Type="http://schemas.openxmlformats.org/officeDocument/2006/relationships/image" Target="../media/image9.wmf"/><Relationship Id="rId4" Type="http://schemas.openxmlformats.org/officeDocument/2006/relationships/audio" Target="../media/audio8.bin"/><Relationship Id="rId9" Type="http://schemas.openxmlformats.org/officeDocument/2006/relationships/audio" Target="../media/audio7.bin"/></Relationships>
</file>

<file path=ppt/slides/_rels/slide9.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5"/>
          <p:cNvSpPr>
            <a:spLocks noGrp="1" noChangeArrowheads="1"/>
          </p:cNvSpPr>
          <p:nvPr>
            <p:ph type="dt" sz="quarter" idx="2"/>
          </p:nvPr>
        </p:nvSpPr>
        <p:spPr>
          <a:ln/>
        </p:spPr>
        <p:txBody>
          <a:bodyPr/>
          <a:lstStyle/>
          <a:p>
            <a:r>
              <a:rPr lang="en-US"/>
              <a:t>2007-2008</a:t>
            </a:r>
            <a:endParaRPr lang="en-US" b="0"/>
          </a:p>
        </p:txBody>
      </p:sp>
      <p:sp>
        <p:nvSpPr>
          <p:cNvPr id="369666" name="Rectangle 2"/>
          <p:cNvSpPr>
            <a:spLocks noGrp="1" noChangeArrowheads="1"/>
          </p:cNvSpPr>
          <p:nvPr>
            <p:ph type="ctrTitle"/>
          </p:nvPr>
        </p:nvSpPr>
        <p:spPr>
          <a:xfrm>
            <a:off x="990600" y="2286000"/>
            <a:ext cx="7239000" cy="2209800"/>
          </a:xfrm>
        </p:spPr>
        <p:txBody>
          <a:bodyPr/>
          <a:lstStyle/>
          <a:p>
            <a:r>
              <a:rPr lang="en-US">
                <a:solidFill>
                  <a:srgbClr val="0F116A"/>
                </a:solidFill>
              </a:rPr>
              <a:t>	</a:t>
            </a:r>
            <a:r>
              <a:rPr lang="en-US"/>
              <a:t>Photosynthesis:</a:t>
            </a:r>
            <a:br>
              <a:rPr lang="en-US"/>
            </a:br>
            <a:r>
              <a:rPr lang="en-US"/>
              <a:t>	</a:t>
            </a:r>
            <a:r>
              <a:rPr lang="en-US">
                <a:solidFill>
                  <a:srgbClr val="0C8F0F"/>
                </a:solidFill>
              </a:rPr>
              <a:t>Variations on the Theme</a:t>
            </a:r>
            <a:endParaRPr lang="en-US"/>
          </a:p>
        </p:txBody>
      </p:sp>
      <p:pic>
        <p:nvPicPr>
          <p:cNvPr id="369668" name="Picture 4" descr="cornfield5"/>
          <p:cNvPicPr>
            <a:picLocks noChangeAspect="1" noChangeArrowheads="1"/>
          </p:cNvPicPr>
          <p:nvPr/>
        </p:nvPicPr>
        <p:blipFill>
          <a:blip r:embed="rId3" cstate="print"/>
          <a:srcRect/>
          <a:stretch>
            <a:fillRect/>
          </a:stretch>
        </p:blipFill>
        <p:spPr bwMode="auto">
          <a:xfrm>
            <a:off x="6465888" y="606425"/>
            <a:ext cx="2319337" cy="3092450"/>
          </a:xfrm>
          <a:prstGeom prst="rect">
            <a:avLst/>
          </a:prstGeom>
          <a:noFill/>
          <a:effectLst>
            <a:outerShdw dist="35921" dir="2700000" algn="ctr" rotWithShape="0">
              <a:srgbClr val="808080"/>
            </a:outerShdw>
          </a:effectLst>
        </p:spPr>
      </p:pic>
      <p:pic>
        <p:nvPicPr>
          <p:cNvPr id="369669" name="Picture 5" descr="DPS-Bali-pineapple-plant-w"/>
          <p:cNvPicPr>
            <a:picLocks noChangeAspect="1" noChangeArrowheads="1"/>
          </p:cNvPicPr>
          <p:nvPr/>
        </p:nvPicPr>
        <p:blipFill>
          <a:blip r:embed="rId4" cstate="print"/>
          <a:srcRect/>
          <a:stretch>
            <a:fillRect/>
          </a:stretch>
        </p:blipFill>
        <p:spPr bwMode="auto">
          <a:xfrm>
            <a:off x="182563" y="4464050"/>
            <a:ext cx="3317875" cy="2201863"/>
          </a:xfrm>
          <a:prstGeom prst="rect">
            <a:avLst/>
          </a:prstGeom>
          <a:noFill/>
          <a:effectLst>
            <a:outerShdw dist="35921" dir="2700000" algn="ctr" rotWithShape="0">
              <a:srgbClr val="808080"/>
            </a:outerShdw>
          </a:effectLst>
        </p:spPr>
      </p:pic>
      <p:pic>
        <p:nvPicPr>
          <p:cNvPr id="369670" name="Picture 6" descr="10_02bb"/>
          <p:cNvPicPr>
            <a:picLocks noChangeAspect="1" noChangeArrowheads="1"/>
          </p:cNvPicPr>
          <p:nvPr/>
        </p:nvPicPr>
        <p:blipFill>
          <a:blip r:embed="rId5" cstate="print">
            <a:clrChange>
              <a:clrFrom>
                <a:srgbClr val="FFFFFF"/>
              </a:clrFrom>
              <a:clrTo>
                <a:srgbClr val="FFFFFF">
                  <a:alpha val="0"/>
                </a:srgbClr>
              </a:clrTo>
            </a:clrChange>
          </a:blip>
          <a:srcRect l="13499" t="4500" r="33749" b="55499"/>
          <a:stretch>
            <a:fillRect/>
          </a:stretch>
        </p:blipFill>
        <p:spPr bwMode="auto">
          <a:xfrm>
            <a:off x="203200" y="555625"/>
            <a:ext cx="3248025" cy="1844675"/>
          </a:xfrm>
          <a:prstGeom prst="rect">
            <a:avLst/>
          </a:prstGeom>
          <a:noFill/>
          <a:ln w="9525">
            <a:noFill/>
            <a:miter lim="800000"/>
            <a:headEnd/>
            <a:tailEnd/>
          </a:ln>
          <a:effectLst/>
        </p:spPr>
      </p:pic>
      <p:pic>
        <p:nvPicPr>
          <p:cNvPr id="369671" name="Picture 7"/>
          <p:cNvPicPr>
            <a:picLocks noChangeAspect="1" noChangeArrowheads="1"/>
          </p:cNvPicPr>
          <p:nvPr/>
        </p:nvPicPr>
        <p:blipFill>
          <a:blip r:embed="rId6" cstate="print"/>
          <a:srcRect/>
          <a:stretch>
            <a:fillRect/>
          </a:stretch>
        </p:blipFill>
        <p:spPr bwMode="auto">
          <a:xfrm>
            <a:off x="5897563" y="4435475"/>
            <a:ext cx="3033712" cy="2274888"/>
          </a:xfrm>
          <a:prstGeom prst="rect">
            <a:avLst/>
          </a:prstGeom>
          <a:noFill/>
          <a:ln w="9525">
            <a:noFill/>
            <a:miter lim="800000"/>
            <a:headEnd/>
            <a:tailEnd/>
          </a:ln>
          <a:effectLst>
            <a:outerShdw dist="35921" dir="2700000" algn="ctr" rotWithShape="0">
              <a:srgbClr val="808080">
                <a:alpha val="75000"/>
              </a:srgbClr>
            </a:outerShdw>
          </a:effectLst>
        </p:spPr>
      </p:pic>
      <p:sp>
        <p:nvSpPr>
          <p:cNvPr id="369672" name="Rectangle 8"/>
          <p:cNvSpPr>
            <a:spLocks noChangeArrowheads="1"/>
          </p:cNvSpPr>
          <p:nvPr/>
        </p:nvSpPr>
        <p:spPr bwMode="auto">
          <a:xfrm>
            <a:off x="3286125" y="2301875"/>
            <a:ext cx="61913" cy="100013"/>
          </a:xfrm>
          <a:prstGeom prst="rect">
            <a:avLst/>
          </a:prstGeom>
          <a:solidFill>
            <a:schemeClr val="bg1"/>
          </a:solidFill>
          <a:ln w="9525">
            <a:noFill/>
            <a:miter lim="800000"/>
            <a:headEnd/>
            <a:tailEnd/>
          </a:ln>
          <a:effectLst/>
        </p:spPr>
        <p:txBody>
          <a:bodyPr wrap="none" anchor="ctr"/>
          <a:lstStyle/>
          <a:p>
            <a:endParaRPr lang="en-US"/>
          </a:p>
        </p:txBody>
      </p:sp>
      <p:sp>
        <p:nvSpPr>
          <p:cNvPr id="369673" name="Rectangle 9"/>
          <p:cNvSpPr>
            <a:spLocks noChangeArrowheads="1"/>
          </p:cNvSpPr>
          <p:nvPr/>
        </p:nvSpPr>
        <p:spPr bwMode="auto">
          <a:xfrm>
            <a:off x="177800" y="1870075"/>
            <a:ext cx="46038" cy="554038"/>
          </a:xfrm>
          <a:prstGeom prst="rect">
            <a:avLst/>
          </a:prstGeom>
          <a:solidFill>
            <a:schemeClr val="bg1"/>
          </a:solidFill>
          <a:ln w="9525">
            <a:no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6" name="Rectangle 2"/>
          <p:cNvSpPr>
            <a:spLocks noGrp="1" noChangeArrowheads="1"/>
          </p:cNvSpPr>
          <p:nvPr>
            <p:ph type="title"/>
          </p:nvPr>
        </p:nvSpPr>
        <p:spPr/>
        <p:txBody>
          <a:bodyPr/>
          <a:lstStyle/>
          <a:p>
            <a:r>
              <a:rPr lang="en-US"/>
              <a:t>Reducing photorespiration </a:t>
            </a:r>
          </a:p>
        </p:txBody>
      </p:sp>
      <p:sp>
        <p:nvSpPr>
          <p:cNvPr id="390147" name="Rectangle 3" descr="Rectangle: Click to edit Master text styles&#10;Second level&#10;Third level&#10;Fourth level&#10;Fifth level"/>
          <p:cNvSpPr>
            <a:spLocks noGrp="1" noChangeArrowheads="1"/>
          </p:cNvSpPr>
          <p:nvPr>
            <p:ph type="body" idx="1"/>
          </p:nvPr>
        </p:nvSpPr>
        <p:spPr>
          <a:xfrm>
            <a:off x="685800" y="1371600"/>
            <a:ext cx="8458200" cy="5332413"/>
          </a:xfrm>
        </p:spPr>
        <p:txBody>
          <a:bodyPr/>
          <a:lstStyle/>
          <a:p>
            <a:r>
              <a:rPr lang="en-US" sz="2600"/>
              <a:t>Separate carbon fixation from Calvin cycle</a:t>
            </a:r>
          </a:p>
          <a:p>
            <a:pPr lvl="1"/>
            <a:r>
              <a:rPr lang="en-US" sz="2400" u="sng">
                <a:solidFill>
                  <a:srgbClr val="CC0000"/>
                </a:solidFill>
              </a:rPr>
              <a:t>C4 plants</a:t>
            </a:r>
            <a:r>
              <a:rPr lang="en-US" sz="2400"/>
              <a:t> </a:t>
            </a:r>
          </a:p>
          <a:p>
            <a:pPr marL="1085850" lvl="2"/>
            <a:r>
              <a:rPr lang="en-US" sz="2000" u="sng">
                <a:solidFill>
                  <a:srgbClr val="CC0000"/>
                </a:solidFill>
              </a:rPr>
              <a:t>PHYSICALLY separate carbon fixation from Calvin cycle</a:t>
            </a:r>
            <a:endParaRPr lang="en-US" sz="2000">
              <a:solidFill>
                <a:srgbClr val="CC0000"/>
              </a:solidFill>
            </a:endParaRPr>
          </a:p>
          <a:p>
            <a:pPr marL="1428750" lvl="3"/>
            <a:r>
              <a:rPr lang="en-US" sz="1800"/>
              <a:t>different cells to fix carbon vs. where Calvin cycle occurs</a:t>
            </a:r>
          </a:p>
          <a:p>
            <a:pPr marL="1428750" lvl="3"/>
            <a:r>
              <a:rPr lang="en-US" sz="1800"/>
              <a:t>store carbon in 4C compounds</a:t>
            </a:r>
          </a:p>
          <a:p>
            <a:pPr marL="1085850" lvl="2"/>
            <a:r>
              <a:rPr lang="en-US" sz="2000"/>
              <a:t>different enzyme to capture CO</a:t>
            </a:r>
            <a:r>
              <a:rPr lang="en-US" sz="2000" baseline="-25000"/>
              <a:t>2</a:t>
            </a:r>
            <a:r>
              <a:rPr lang="en-US" sz="2000"/>
              <a:t> (fix carbon)</a:t>
            </a:r>
            <a:endParaRPr lang="en-US" sz="2000" baseline="-25000"/>
          </a:p>
          <a:p>
            <a:pPr marL="1428750" lvl="3"/>
            <a:r>
              <a:rPr lang="en-US" sz="1800" u="sng">
                <a:solidFill>
                  <a:srgbClr val="CC0000"/>
                </a:solidFill>
              </a:rPr>
              <a:t>PEP carboxylase</a:t>
            </a:r>
            <a:endParaRPr lang="en-US" sz="1800"/>
          </a:p>
          <a:p>
            <a:pPr marL="1085850" lvl="2"/>
            <a:r>
              <a:rPr lang="en-US" sz="2000"/>
              <a:t>different leaf structure</a:t>
            </a:r>
          </a:p>
          <a:p>
            <a:pPr lvl="1"/>
            <a:r>
              <a:rPr lang="en-US" sz="2400" u="sng">
                <a:solidFill>
                  <a:srgbClr val="CC0000"/>
                </a:solidFill>
              </a:rPr>
              <a:t>CAM plants</a:t>
            </a:r>
            <a:endParaRPr lang="en-US" sz="2400"/>
          </a:p>
          <a:p>
            <a:pPr marL="1085850" lvl="2"/>
            <a:r>
              <a:rPr lang="en-US" sz="2000" u="sng">
                <a:solidFill>
                  <a:srgbClr val="CC0000"/>
                </a:solidFill>
              </a:rPr>
              <a:t>separate carbon fixation from Calvin cycle by TIME OF DAY</a:t>
            </a:r>
            <a:endParaRPr lang="en-US" sz="2000"/>
          </a:p>
          <a:p>
            <a:pPr marL="1085850" lvl="2"/>
            <a:r>
              <a:rPr lang="en-US" sz="2000"/>
              <a:t>fix carbon during night</a:t>
            </a:r>
          </a:p>
          <a:p>
            <a:pPr marL="1428750" lvl="3"/>
            <a:r>
              <a:rPr lang="en-US" sz="1800"/>
              <a:t>store carbon in 4C compounds</a:t>
            </a:r>
          </a:p>
          <a:p>
            <a:pPr marL="1085850" lvl="2"/>
            <a:r>
              <a:rPr lang="en-US" sz="2000"/>
              <a:t>perform Calvin cycle during day</a:t>
            </a:r>
          </a:p>
        </p:txBody>
      </p:sp>
      <p:pic>
        <p:nvPicPr>
          <p:cNvPr id="390152" name="Picture 8"/>
          <p:cNvPicPr>
            <a:picLocks noChangeAspect="1" noChangeArrowheads="1"/>
          </p:cNvPicPr>
          <p:nvPr/>
        </p:nvPicPr>
        <p:blipFill>
          <a:blip r:embed="rId5" cstate="print"/>
          <a:srcRect r="25714"/>
          <a:stretch>
            <a:fillRect/>
          </a:stretch>
        </p:blipFill>
        <p:spPr bwMode="auto">
          <a:xfrm>
            <a:off x="103188" y="2316163"/>
            <a:ext cx="1047750" cy="1730375"/>
          </a:xfrm>
          <a:prstGeom prst="rect">
            <a:avLst/>
          </a:prstGeom>
          <a:noFill/>
          <a:ln w="9525">
            <a:solidFill>
              <a:srgbClr val="005100"/>
            </a:solidFill>
            <a:miter lim="800000"/>
            <a:headEnd/>
            <a:tailEnd/>
          </a:ln>
          <a:effectLst>
            <a:outerShdw dist="35921" dir="2700000" algn="ctr" rotWithShape="0">
              <a:srgbClr val="808080">
                <a:alpha val="75000"/>
              </a:srgbClr>
            </a:outerShdw>
          </a:effectLst>
        </p:spPr>
      </p:pic>
      <p:pic>
        <p:nvPicPr>
          <p:cNvPr id="390154" name="Picture 10"/>
          <p:cNvPicPr>
            <a:picLocks noChangeAspect="1" noChangeArrowheads="1"/>
          </p:cNvPicPr>
          <p:nvPr/>
        </p:nvPicPr>
        <p:blipFill>
          <a:blip r:embed="rId6" cstate="print"/>
          <a:srcRect l="24828" t="12323" r="24828"/>
          <a:stretch>
            <a:fillRect/>
          </a:stretch>
        </p:blipFill>
        <p:spPr bwMode="auto">
          <a:xfrm>
            <a:off x="111125" y="4552950"/>
            <a:ext cx="1050925" cy="2157413"/>
          </a:xfrm>
          <a:prstGeom prst="rect">
            <a:avLst/>
          </a:prstGeom>
          <a:noFill/>
          <a:ln w="9525">
            <a:solidFill>
              <a:srgbClr val="005100"/>
            </a:solidFill>
            <a:miter lim="800000"/>
            <a:headEnd/>
            <a:tailEnd/>
          </a:ln>
          <a:effectLst>
            <a:outerShdw dist="35921" dir="2700000" algn="ctr" rotWithShape="0">
              <a:srgbClr val="808080">
                <a:alpha val="7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90147">
                                            <p:txEl>
                                              <p:pRg st="0" end="0"/>
                                            </p:txEl>
                                          </p:spTgt>
                                        </p:tgtEl>
                                        <p:attrNameLst>
                                          <p:attrName>style.visibility</p:attrName>
                                        </p:attrNameLst>
                                      </p:cBhvr>
                                      <p:to>
                                        <p:strVal val="visible"/>
                                      </p:to>
                                    </p:set>
                                    <p:anim calcmode="lin" valueType="num">
                                      <p:cBhvr additive="base">
                                        <p:cTn id="7" dur="500" fill="hold"/>
                                        <p:tgtEl>
                                          <p:spTgt spid="390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014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90147">
                                            <p:txEl>
                                              <p:pRg st="1" end="1"/>
                                            </p:txEl>
                                          </p:spTgt>
                                        </p:tgtEl>
                                        <p:attrNameLst>
                                          <p:attrName>style.visibility</p:attrName>
                                        </p:attrNameLst>
                                      </p:cBhvr>
                                      <p:to>
                                        <p:strVal val="visible"/>
                                      </p:to>
                                    </p:set>
                                    <p:anim calcmode="lin" valueType="num">
                                      <p:cBhvr additive="base">
                                        <p:cTn id="13" dur="500" fill="hold"/>
                                        <p:tgtEl>
                                          <p:spTgt spid="3901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9014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90147">
                                            <p:txEl>
                                              <p:pRg st="2" end="2"/>
                                            </p:txEl>
                                          </p:spTgt>
                                        </p:tgtEl>
                                        <p:attrNameLst>
                                          <p:attrName>style.visibility</p:attrName>
                                        </p:attrNameLst>
                                      </p:cBhvr>
                                      <p:to>
                                        <p:strVal val="visible"/>
                                      </p:to>
                                    </p:set>
                                    <p:anim calcmode="lin" valueType="num">
                                      <p:cBhvr additive="base">
                                        <p:cTn id="19" dur="500" fill="hold"/>
                                        <p:tgtEl>
                                          <p:spTgt spid="39014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9014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90147">
                                            <p:txEl>
                                              <p:pRg st="3" end="3"/>
                                            </p:txEl>
                                          </p:spTgt>
                                        </p:tgtEl>
                                        <p:attrNameLst>
                                          <p:attrName>style.visibility</p:attrName>
                                        </p:attrNameLst>
                                      </p:cBhvr>
                                      <p:to>
                                        <p:strVal val="visible"/>
                                      </p:to>
                                    </p:set>
                                    <p:anim calcmode="lin" valueType="num">
                                      <p:cBhvr additive="base">
                                        <p:cTn id="25" dur="500" fill="hold"/>
                                        <p:tgtEl>
                                          <p:spTgt spid="39014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90147">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90147">
                                            <p:txEl>
                                              <p:pRg st="4" end="4"/>
                                            </p:txEl>
                                          </p:spTgt>
                                        </p:tgtEl>
                                        <p:attrNameLst>
                                          <p:attrName>style.visibility</p:attrName>
                                        </p:attrNameLst>
                                      </p:cBhvr>
                                      <p:to>
                                        <p:strVal val="visible"/>
                                      </p:to>
                                    </p:set>
                                    <p:anim calcmode="lin" valueType="num">
                                      <p:cBhvr additive="base">
                                        <p:cTn id="31" dur="500" fill="hold"/>
                                        <p:tgtEl>
                                          <p:spTgt spid="39014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90147">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90147">
                                            <p:txEl>
                                              <p:pRg st="5" end="5"/>
                                            </p:txEl>
                                          </p:spTgt>
                                        </p:tgtEl>
                                        <p:attrNameLst>
                                          <p:attrName>style.visibility</p:attrName>
                                        </p:attrNameLst>
                                      </p:cBhvr>
                                      <p:to>
                                        <p:strVal val="visible"/>
                                      </p:to>
                                    </p:set>
                                    <p:anim calcmode="lin" valueType="num">
                                      <p:cBhvr additive="base">
                                        <p:cTn id="37" dur="500" fill="hold"/>
                                        <p:tgtEl>
                                          <p:spTgt spid="39014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90147">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90147">
                                            <p:txEl>
                                              <p:pRg st="6" end="6"/>
                                            </p:txEl>
                                          </p:spTgt>
                                        </p:tgtEl>
                                        <p:attrNameLst>
                                          <p:attrName>style.visibility</p:attrName>
                                        </p:attrNameLst>
                                      </p:cBhvr>
                                      <p:to>
                                        <p:strVal val="visible"/>
                                      </p:to>
                                    </p:set>
                                    <p:anim calcmode="lin" valueType="num">
                                      <p:cBhvr additive="base">
                                        <p:cTn id="43" dur="500" fill="hold"/>
                                        <p:tgtEl>
                                          <p:spTgt spid="39014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90147">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90147">
                                            <p:txEl>
                                              <p:pRg st="7" end="7"/>
                                            </p:txEl>
                                          </p:spTgt>
                                        </p:tgtEl>
                                        <p:attrNameLst>
                                          <p:attrName>style.visibility</p:attrName>
                                        </p:attrNameLst>
                                      </p:cBhvr>
                                      <p:to>
                                        <p:strVal val="visible"/>
                                      </p:to>
                                    </p:set>
                                    <p:anim calcmode="lin" valueType="num">
                                      <p:cBhvr additive="base">
                                        <p:cTn id="49" dur="500" fill="hold"/>
                                        <p:tgtEl>
                                          <p:spTgt spid="390147">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90147">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3" name="Whoosh"/>
                                        </p:tgtEl>
                                      </p:cMediaNode>
                                    </p:audio>
                                  </p:sub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390152"/>
                                        </p:tgtEl>
                                        <p:attrNameLst>
                                          <p:attrName>style.visibility</p:attrName>
                                        </p:attrNameLst>
                                      </p:cBhvr>
                                      <p:to>
                                        <p:strVal val="visible"/>
                                      </p:to>
                                    </p:set>
                                    <p:animEffect transition="in" filter="wipe(left)">
                                      <p:cBhvr>
                                        <p:cTn id="55" dur="500"/>
                                        <p:tgtEl>
                                          <p:spTgt spid="390152"/>
                                        </p:tgtEl>
                                      </p:cBhvr>
                                    </p:animEffect>
                                  </p:childTnLst>
                                  <p:subTnLst>
                                    <p:audio>
                                      <p:cMediaNode>
                                        <p:cTn display="0" masterRel="sameClick">
                                          <p:stCondLst>
                                            <p:cond evt="begin" delay="0">
                                              <p:tn val="53"/>
                                            </p:cond>
                                          </p:stCondLst>
                                          <p:endCondLst>
                                            <p:cond evt="onStopAudio" delay="0">
                                              <p:tgtEl>
                                                <p:sldTgt/>
                                              </p:tgtEl>
                                            </p:cond>
                                          </p:endCondLst>
                                        </p:cTn>
                                        <p:tgtEl>
                                          <p:sndTgt r:embed="rId4" name="Vibro Up"/>
                                        </p:tgtEl>
                                      </p:cMediaNode>
                                    </p:audio>
                                  </p:sub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390147">
                                            <p:txEl>
                                              <p:pRg st="8" end="8"/>
                                            </p:txEl>
                                          </p:spTgt>
                                        </p:tgtEl>
                                        <p:attrNameLst>
                                          <p:attrName>style.visibility</p:attrName>
                                        </p:attrNameLst>
                                      </p:cBhvr>
                                      <p:to>
                                        <p:strVal val="visible"/>
                                      </p:to>
                                    </p:set>
                                    <p:anim calcmode="lin" valueType="num">
                                      <p:cBhvr additive="base">
                                        <p:cTn id="60" dur="500" fill="hold"/>
                                        <p:tgtEl>
                                          <p:spTgt spid="390147">
                                            <p:txEl>
                                              <p:pRg st="8" end="8"/>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390147">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8"/>
                                            </p:cond>
                                          </p:stCondLst>
                                          <p:endCondLst>
                                            <p:cond evt="onStopAudio" delay="0">
                                              <p:tgtEl>
                                                <p:sldTgt/>
                                              </p:tgtEl>
                                            </p:cond>
                                          </p:endCondLst>
                                        </p:cTn>
                                        <p:tgtEl>
                                          <p:sndTgt r:embed="rId3" name="Whoosh"/>
                                        </p:tgtEl>
                                      </p:cMediaNode>
                                    </p:audio>
                                  </p:subTnLst>
                                </p:cTn>
                              </p:par>
                            </p:childTnLst>
                          </p:cTn>
                        </p:par>
                      </p:childTnLst>
                    </p:cTn>
                  </p:par>
                  <p:par>
                    <p:cTn id="62" fill="hold">
                      <p:stCondLst>
                        <p:cond delay="indefinite"/>
                      </p:stCondLst>
                      <p:childTnLst>
                        <p:par>
                          <p:cTn id="63" fill="hold">
                            <p:stCondLst>
                              <p:cond delay="0"/>
                            </p:stCondLst>
                            <p:childTnLst>
                              <p:par>
                                <p:cTn id="64" presetID="2" presetClass="entr" presetSubtype="8" fill="hold" grpId="0" nodeType="clickEffect">
                                  <p:stCondLst>
                                    <p:cond delay="0"/>
                                  </p:stCondLst>
                                  <p:childTnLst>
                                    <p:set>
                                      <p:cBhvr>
                                        <p:cTn id="65" dur="1" fill="hold">
                                          <p:stCondLst>
                                            <p:cond delay="0"/>
                                          </p:stCondLst>
                                        </p:cTn>
                                        <p:tgtEl>
                                          <p:spTgt spid="390147">
                                            <p:txEl>
                                              <p:pRg st="9" end="9"/>
                                            </p:txEl>
                                          </p:spTgt>
                                        </p:tgtEl>
                                        <p:attrNameLst>
                                          <p:attrName>style.visibility</p:attrName>
                                        </p:attrNameLst>
                                      </p:cBhvr>
                                      <p:to>
                                        <p:strVal val="visible"/>
                                      </p:to>
                                    </p:set>
                                    <p:anim calcmode="lin" valueType="num">
                                      <p:cBhvr additive="base">
                                        <p:cTn id="66" dur="500" fill="hold"/>
                                        <p:tgtEl>
                                          <p:spTgt spid="390147">
                                            <p:txEl>
                                              <p:pRg st="9" end="9"/>
                                            </p:txEl>
                                          </p:spTgt>
                                        </p:tgtEl>
                                        <p:attrNameLst>
                                          <p:attrName>ppt_x</p:attrName>
                                        </p:attrNameLst>
                                      </p:cBhvr>
                                      <p:tavLst>
                                        <p:tav tm="0">
                                          <p:val>
                                            <p:strVal val="0-#ppt_w/2"/>
                                          </p:val>
                                        </p:tav>
                                        <p:tav tm="100000">
                                          <p:val>
                                            <p:strVal val="#ppt_x"/>
                                          </p:val>
                                        </p:tav>
                                      </p:tavLst>
                                    </p:anim>
                                    <p:anim calcmode="lin" valueType="num">
                                      <p:cBhvr additive="base">
                                        <p:cTn id="67" dur="500" fill="hold"/>
                                        <p:tgtEl>
                                          <p:spTgt spid="390147">
                                            <p:txEl>
                                              <p:pRg st="9" end="9"/>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4"/>
                                            </p:cond>
                                          </p:stCondLst>
                                          <p:endCondLst>
                                            <p:cond evt="onStopAudio" delay="0">
                                              <p:tgtEl>
                                                <p:sldTgt/>
                                              </p:tgtEl>
                                            </p:cond>
                                          </p:endCondLst>
                                        </p:cTn>
                                        <p:tgtEl>
                                          <p:sndTgt r:embed="rId3" name="Whoosh"/>
                                        </p:tgtEl>
                                      </p:cMediaNode>
                                    </p:audio>
                                  </p:subTnLst>
                                </p:cTn>
                              </p:par>
                            </p:childTnLst>
                          </p:cTn>
                        </p:par>
                      </p:childTnLst>
                    </p:cTn>
                  </p:par>
                  <p:par>
                    <p:cTn id="68" fill="hold">
                      <p:stCondLst>
                        <p:cond delay="indefinite"/>
                      </p:stCondLst>
                      <p:childTnLst>
                        <p:par>
                          <p:cTn id="69" fill="hold">
                            <p:stCondLst>
                              <p:cond delay="0"/>
                            </p:stCondLst>
                            <p:childTnLst>
                              <p:par>
                                <p:cTn id="70" presetID="2" presetClass="entr" presetSubtype="8" fill="hold" grpId="0" nodeType="clickEffect">
                                  <p:stCondLst>
                                    <p:cond delay="0"/>
                                  </p:stCondLst>
                                  <p:childTnLst>
                                    <p:set>
                                      <p:cBhvr>
                                        <p:cTn id="71" dur="1" fill="hold">
                                          <p:stCondLst>
                                            <p:cond delay="0"/>
                                          </p:stCondLst>
                                        </p:cTn>
                                        <p:tgtEl>
                                          <p:spTgt spid="390147">
                                            <p:txEl>
                                              <p:pRg st="10" end="10"/>
                                            </p:txEl>
                                          </p:spTgt>
                                        </p:tgtEl>
                                        <p:attrNameLst>
                                          <p:attrName>style.visibility</p:attrName>
                                        </p:attrNameLst>
                                      </p:cBhvr>
                                      <p:to>
                                        <p:strVal val="visible"/>
                                      </p:to>
                                    </p:set>
                                    <p:anim calcmode="lin" valueType="num">
                                      <p:cBhvr additive="base">
                                        <p:cTn id="72" dur="500" fill="hold"/>
                                        <p:tgtEl>
                                          <p:spTgt spid="390147">
                                            <p:txEl>
                                              <p:pRg st="10" end="10"/>
                                            </p:txEl>
                                          </p:spTgt>
                                        </p:tgtEl>
                                        <p:attrNameLst>
                                          <p:attrName>ppt_x</p:attrName>
                                        </p:attrNameLst>
                                      </p:cBhvr>
                                      <p:tavLst>
                                        <p:tav tm="0">
                                          <p:val>
                                            <p:strVal val="0-#ppt_w/2"/>
                                          </p:val>
                                        </p:tav>
                                        <p:tav tm="100000">
                                          <p:val>
                                            <p:strVal val="#ppt_x"/>
                                          </p:val>
                                        </p:tav>
                                      </p:tavLst>
                                    </p:anim>
                                    <p:anim calcmode="lin" valueType="num">
                                      <p:cBhvr additive="base">
                                        <p:cTn id="73" dur="500" fill="hold"/>
                                        <p:tgtEl>
                                          <p:spTgt spid="390147">
                                            <p:txEl>
                                              <p:pRg st="10" end="1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0"/>
                                            </p:cond>
                                          </p:stCondLst>
                                          <p:endCondLst>
                                            <p:cond evt="onStopAudio" delay="0">
                                              <p:tgtEl>
                                                <p:sldTgt/>
                                              </p:tgtEl>
                                            </p:cond>
                                          </p:endCondLst>
                                        </p:cTn>
                                        <p:tgtEl>
                                          <p:sndTgt r:embed="rId3" name="Whoosh"/>
                                        </p:tgtEl>
                                      </p:cMediaNode>
                                    </p:audio>
                                  </p:subTnLst>
                                </p:cTn>
                              </p:par>
                            </p:childTnLst>
                          </p:cTn>
                        </p:par>
                      </p:childTnLst>
                    </p:cTn>
                  </p:par>
                  <p:par>
                    <p:cTn id="74" fill="hold">
                      <p:stCondLst>
                        <p:cond delay="indefinite"/>
                      </p:stCondLst>
                      <p:childTnLst>
                        <p:par>
                          <p:cTn id="75" fill="hold">
                            <p:stCondLst>
                              <p:cond delay="0"/>
                            </p:stCondLst>
                            <p:childTnLst>
                              <p:par>
                                <p:cTn id="76" presetID="2" presetClass="entr" presetSubtype="8" fill="hold" grpId="0" nodeType="clickEffect">
                                  <p:stCondLst>
                                    <p:cond delay="0"/>
                                  </p:stCondLst>
                                  <p:childTnLst>
                                    <p:set>
                                      <p:cBhvr>
                                        <p:cTn id="77" dur="1" fill="hold">
                                          <p:stCondLst>
                                            <p:cond delay="0"/>
                                          </p:stCondLst>
                                        </p:cTn>
                                        <p:tgtEl>
                                          <p:spTgt spid="390147">
                                            <p:txEl>
                                              <p:pRg st="11" end="11"/>
                                            </p:txEl>
                                          </p:spTgt>
                                        </p:tgtEl>
                                        <p:attrNameLst>
                                          <p:attrName>style.visibility</p:attrName>
                                        </p:attrNameLst>
                                      </p:cBhvr>
                                      <p:to>
                                        <p:strVal val="visible"/>
                                      </p:to>
                                    </p:set>
                                    <p:anim calcmode="lin" valueType="num">
                                      <p:cBhvr additive="base">
                                        <p:cTn id="78" dur="500" fill="hold"/>
                                        <p:tgtEl>
                                          <p:spTgt spid="390147">
                                            <p:txEl>
                                              <p:pRg st="11" end="11"/>
                                            </p:txEl>
                                          </p:spTgt>
                                        </p:tgtEl>
                                        <p:attrNameLst>
                                          <p:attrName>ppt_x</p:attrName>
                                        </p:attrNameLst>
                                      </p:cBhvr>
                                      <p:tavLst>
                                        <p:tav tm="0">
                                          <p:val>
                                            <p:strVal val="0-#ppt_w/2"/>
                                          </p:val>
                                        </p:tav>
                                        <p:tav tm="100000">
                                          <p:val>
                                            <p:strVal val="#ppt_x"/>
                                          </p:val>
                                        </p:tav>
                                      </p:tavLst>
                                    </p:anim>
                                    <p:anim calcmode="lin" valueType="num">
                                      <p:cBhvr additive="base">
                                        <p:cTn id="79" dur="500" fill="hold"/>
                                        <p:tgtEl>
                                          <p:spTgt spid="390147">
                                            <p:txEl>
                                              <p:pRg st="11" end="1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6"/>
                                            </p:cond>
                                          </p:stCondLst>
                                          <p:endCondLst>
                                            <p:cond evt="onStopAudio" delay="0">
                                              <p:tgtEl>
                                                <p:sldTgt/>
                                              </p:tgtEl>
                                            </p:cond>
                                          </p:endCondLst>
                                        </p:cTn>
                                        <p:tgtEl>
                                          <p:sndTgt r:embed="rId3" name="Whoosh"/>
                                        </p:tgtEl>
                                      </p:cMediaNode>
                                    </p:audio>
                                  </p:subTnLst>
                                </p:cTn>
                              </p:par>
                            </p:childTnLst>
                          </p:cTn>
                        </p:par>
                      </p:childTnLst>
                    </p:cTn>
                  </p:par>
                  <p:par>
                    <p:cTn id="80" fill="hold">
                      <p:stCondLst>
                        <p:cond delay="indefinite"/>
                      </p:stCondLst>
                      <p:childTnLst>
                        <p:par>
                          <p:cTn id="81" fill="hold">
                            <p:stCondLst>
                              <p:cond delay="0"/>
                            </p:stCondLst>
                            <p:childTnLst>
                              <p:par>
                                <p:cTn id="82" presetID="2" presetClass="entr" presetSubtype="8" fill="hold" grpId="0" nodeType="clickEffect">
                                  <p:stCondLst>
                                    <p:cond delay="0"/>
                                  </p:stCondLst>
                                  <p:childTnLst>
                                    <p:set>
                                      <p:cBhvr>
                                        <p:cTn id="83" dur="1" fill="hold">
                                          <p:stCondLst>
                                            <p:cond delay="0"/>
                                          </p:stCondLst>
                                        </p:cTn>
                                        <p:tgtEl>
                                          <p:spTgt spid="390147">
                                            <p:txEl>
                                              <p:pRg st="12" end="12"/>
                                            </p:txEl>
                                          </p:spTgt>
                                        </p:tgtEl>
                                        <p:attrNameLst>
                                          <p:attrName>style.visibility</p:attrName>
                                        </p:attrNameLst>
                                      </p:cBhvr>
                                      <p:to>
                                        <p:strVal val="visible"/>
                                      </p:to>
                                    </p:set>
                                    <p:anim calcmode="lin" valueType="num">
                                      <p:cBhvr additive="base">
                                        <p:cTn id="84" dur="500" fill="hold"/>
                                        <p:tgtEl>
                                          <p:spTgt spid="390147">
                                            <p:txEl>
                                              <p:pRg st="12" end="12"/>
                                            </p:txEl>
                                          </p:spTgt>
                                        </p:tgtEl>
                                        <p:attrNameLst>
                                          <p:attrName>ppt_x</p:attrName>
                                        </p:attrNameLst>
                                      </p:cBhvr>
                                      <p:tavLst>
                                        <p:tav tm="0">
                                          <p:val>
                                            <p:strVal val="0-#ppt_w/2"/>
                                          </p:val>
                                        </p:tav>
                                        <p:tav tm="100000">
                                          <p:val>
                                            <p:strVal val="#ppt_x"/>
                                          </p:val>
                                        </p:tav>
                                      </p:tavLst>
                                    </p:anim>
                                    <p:anim calcmode="lin" valueType="num">
                                      <p:cBhvr additive="base">
                                        <p:cTn id="85" dur="500" fill="hold"/>
                                        <p:tgtEl>
                                          <p:spTgt spid="390147">
                                            <p:txEl>
                                              <p:pRg st="12" end="1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82"/>
                                            </p:cond>
                                          </p:stCondLst>
                                          <p:endCondLst>
                                            <p:cond evt="onStopAudio" delay="0">
                                              <p:tgtEl>
                                                <p:sldTgt/>
                                              </p:tgtEl>
                                            </p:cond>
                                          </p:endCondLst>
                                        </p:cTn>
                                        <p:tgtEl>
                                          <p:sndTgt r:embed="rId3" name="Whoosh"/>
                                        </p:tgtEl>
                                      </p:cMediaNode>
                                    </p:audio>
                                  </p:subTnLst>
                                </p:cTn>
                              </p:par>
                            </p:childTnLst>
                          </p:cTn>
                        </p:par>
                      </p:childTnLst>
                    </p:cTn>
                  </p:par>
                  <p:par>
                    <p:cTn id="86" fill="hold">
                      <p:stCondLst>
                        <p:cond delay="indefinite"/>
                      </p:stCondLst>
                      <p:childTnLst>
                        <p:par>
                          <p:cTn id="87" fill="hold">
                            <p:stCondLst>
                              <p:cond delay="0"/>
                            </p:stCondLst>
                            <p:childTnLst>
                              <p:par>
                                <p:cTn id="88" presetID="22" presetClass="entr" presetSubtype="8" fill="hold" nodeType="clickEffect">
                                  <p:stCondLst>
                                    <p:cond delay="0"/>
                                  </p:stCondLst>
                                  <p:childTnLst>
                                    <p:set>
                                      <p:cBhvr>
                                        <p:cTn id="89" dur="1" fill="hold">
                                          <p:stCondLst>
                                            <p:cond delay="0"/>
                                          </p:stCondLst>
                                        </p:cTn>
                                        <p:tgtEl>
                                          <p:spTgt spid="390154"/>
                                        </p:tgtEl>
                                        <p:attrNameLst>
                                          <p:attrName>style.visibility</p:attrName>
                                        </p:attrNameLst>
                                      </p:cBhvr>
                                      <p:to>
                                        <p:strVal val="visible"/>
                                      </p:to>
                                    </p:set>
                                    <p:animEffect transition="in" filter="wipe(left)">
                                      <p:cBhvr>
                                        <p:cTn id="90" dur="500"/>
                                        <p:tgtEl>
                                          <p:spTgt spid="390154"/>
                                        </p:tgtEl>
                                      </p:cBhvr>
                                    </p:animEffect>
                                  </p:childTnLst>
                                  <p:subTnLst>
                                    <p:audio>
                                      <p:cMediaNode>
                                        <p:cTn display="0" masterRel="sameClick">
                                          <p:stCondLst>
                                            <p:cond evt="begin" delay="0">
                                              <p:tn val="88"/>
                                            </p:cond>
                                          </p:stCondLst>
                                          <p:endCondLst>
                                            <p:cond evt="onStopAudio" delay="0">
                                              <p:tgtEl>
                                                <p:sldTgt/>
                                              </p:tgtEl>
                                            </p:cond>
                                          </p:endCondLst>
                                        </p:cTn>
                                        <p:tgtEl>
                                          <p:sndTgt r:embed="rId4" name="Vibro Up"/>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0147"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4" name="Rectangle 2"/>
          <p:cNvSpPr>
            <a:spLocks noGrp="1" noChangeArrowheads="1"/>
          </p:cNvSpPr>
          <p:nvPr>
            <p:ph type="title"/>
          </p:nvPr>
        </p:nvSpPr>
        <p:spPr/>
        <p:txBody>
          <a:bodyPr/>
          <a:lstStyle/>
          <a:p>
            <a:r>
              <a:rPr lang="en-US"/>
              <a:t>C4 plants </a:t>
            </a:r>
          </a:p>
        </p:txBody>
      </p:sp>
      <p:sp>
        <p:nvSpPr>
          <p:cNvPr id="412675" name="Rectangle 3" descr="Rectangle: Click to edit Master text styles&#10;Second level&#10;Third level&#10;Fourth level&#10;Fifth level"/>
          <p:cNvSpPr>
            <a:spLocks noGrp="1" noChangeArrowheads="1"/>
          </p:cNvSpPr>
          <p:nvPr>
            <p:ph type="body" idx="1"/>
          </p:nvPr>
        </p:nvSpPr>
        <p:spPr>
          <a:xfrm>
            <a:off x="547688" y="1371600"/>
            <a:ext cx="8062912" cy="5486400"/>
          </a:xfrm>
        </p:spPr>
        <p:txBody>
          <a:bodyPr/>
          <a:lstStyle/>
          <a:p>
            <a:r>
              <a:rPr lang="en-US"/>
              <a:t>A better way to capture CO</a:t>
            </a:r>
            <a:r>
              <a:rPr lang="en-US" baseline="-25000"/>
              <a:t>2</a:t>
            </a:r>
            <a:endParaRPr lang="en-US"/>
          </a:p>
          <a:p>
            <a:pPr lvl="1"/>
            <a:r>
              <a:rPr lang="en-US"/>
              <a:t>1st step before Calvin cycle, </a:t>
            </a:r>
            <a:br>
              <a:rPr lang="en-US"/>
            </a:br>
            <a:r>
              <a:rPr lang="en-US"/>
              <a:t>fix carbon with enzyme</a:t>
            </a:r>
            <a:br>
              <a:rPr lang="en-US"/>
            </a:br>
            <a:r>
              <a:rPr lang="en-US" u="sng">
                <a:solidFill>
                  <a:srgbClr val="CC0000"/>
                </a:solidFill>
              </a:rPr>
              <a:t>PEP carboxylase</a:t>
            </a:r>
            <a:r>
              <a:rPr lang="en-US">
                <a:solidFill>
                  <a:schemeClr val="tx2"/>
                </a:solidFill>
              </a:rPr>
              <a:t> </a:t>
            </a:r>
            <a:r>
              <a:rPr lang="en-US"/>
              <a:t> </a:t>
            </a:r>
          </a:p>
          <a:p>
            <a:pPr marL="1085850" lvl="2"/>
            <a:r>
              <a:rPr lang="en-US"/>
              <a:t>store as 4C compound </a:t>
            </a:r>
          </a:p>
          <a:p>
            <a:pPr lvl="1"/>
            <a:r>
              <a:rPr lang="en-US" u="sng">
                <a:solidFill>
                  <a:srgbClr val="CC0000"/>
                </a:solidFill>
              </a:rPr>
              <a:t>adaptation to hot, </a:t>
            </a:r>
            <a:br>
              <a:rPr lang="en-US" u="sng">
                <a:solidFill>
                  <a:srgbClr val="CC0000"/>
                </a:solidFill>
              </a:rPr>
            </a:br>
            <a:r>
              <a:rPr lang="en-US" u="sng">
                <a:solidFill>
                  <a:srgbClr val="CC0000"/>
                </a:solidFill>
              </a:rPr>
              <a:t>dry climates</a:t>
            </a:r>
            <a:r>
              <a:rPr lang="en-US"/>
              <a:t> </a:t>
            </a:r>
          </a:p>
          <a:p>
            <a:pPr marL="1085850" lvl="2"/>
            <a:r>
              <a:rPr lang="en-US"/>
              <a:t>have to close stomates a lot</a:t>
            </a:r>
          </a:p>
          <a:p>
            <a:pPr marL="1085850" lvl="2"/>
            <a:r>
              <a:rPr lang="en-US"/>
              <a:t>different leaf anatomy</a:t>
            </a:r>
          </a:p>
          <a:p>
            <a:pPr lvl="1"/>
            <a:r>
              <a:rPr lang="en-US"/>
              <a:t>sugar cane, corn, </a:t>
            </a:r>
            <a:br>
              <a:rPr lang="en-US"/>
            </a:br>
            <a:r>
              <a:rPr lang="en-US"/>
              <a:t>other grasses…</a:t>
            </a:r>
          </a:p>
        </p:txBody>
      </p:sp>
      <p:pic>
        <p:nvPicPr>
          <p:cNvPr id="412677" name="Picture 5" descr="cornfield5"/>
          <p:cNvPicPr>
            <a:picLocks noChangeAspect="1" noChangeArrowheads="1"/>
          </p:cNvPicPr>
          <p:nvPr/>
        </p:nvPicPr>
        <p:blipFill>
          <a:blip r:embed="rId4" cstate="print"/>
          <a:srcRect/>
          <a:stretch>
            <a:fillRect/>
          </a:stretch>
        </p:blipFill>
        <p:spPr bwMode="auto">
          <a:xfrm>
            <a:off x="6469063" y="393700"/>
            <a:ext cx="2555875" cy="3406775"/>
          </a:xfrm>
          <a:prstGeom prst="rect">
            <a:avLst/>
          </a:prstGeom>
          <a:noFill/>
          <a:effectLst>
            <a:outerShdw dist="35921" dir="2700000" algn="ctr" rotWithShape="0">
              <a:srgbClr val="808080"/>
            </a:outerShdw>
          </a:effectLst>
        </p:spPr>
      </p:pic>
      <p:pic>
        <p:nvPicPr>
          <p:cNvPr id="412678" name="Picture 6"/>
          <p:cNvPicPr>
            <a:picLocks noChangeAspect="1" noChangeArrowheads="1"/>
          </p:cNvPicPr>
          <p:nvPr/>
        </p:nvPicPr>
        <p:blipFill>
          <a:blip r:embed="rId5" cstate="print"/>
          <a:srcRect l="48000"/>
          <a:stretch>
            <a:fillRect/>
          </a:stretch>
        </p:blipFill>
        <p:spPr bwMode="auto">
          <a:xfrm>
            <a:off x="6089650" y="3565525"/>
            <a:ext cx="2466975" cy="3155950"/>
          </a:xfrm>
          <a:prstGeom prst="rect">
            <a:avLst/>
          </a:prstGeom>
          <a:noFill/>
          <a:ln w="9525">
            <a:solidFill>
              <a:srgbClr val="005100"/>
            </a:solidFill>
            <a:miter lim="800000"/>
            <a:headEnd/>
            <a:tailEnd/>
          </a:ln>
          <a:effectLst>
            <a:outerShdw dist="35921" dir="2700000" algn="ctr" rotWithShape="0">
              <a:srgbClr val="808080">
                <a:alpha val="75000"/>
              </a:srgbClr>
            </a:outerShdw>
          </a:effectLst>
        </p:spPr>
      </p:pic>
      <p:sp>
        <p:nvSpPr>
          <p:cNvPr id="412679" name="Rectangle 7"/>
          <p:cNvSpPr>
            <a:spLocks noChangeArrowheads="1"/>
          </p:cNvSpPr>
          <p:nvPr/>
        </p:nvSpPr>
        <p:spPr bwMode="auto">
          <a:xfrm>
            <a:off x="5146675" y="6461125"/>
            <a:ext cx="1525588" cy="396875"/>
          </a:xfrm>
          <a:prstGeom prst="rect">
            <a:avLst/>
          </a:prstGeom>
          <a:solidFill>
            <a:schemeClr val="bg1"/>
          </a:solidFill>
          <a:ln w="9525">
            <a:noFill/>
            <a:miter lim="800000"/>
            <a:headEnd/>
            <a:tailEnd/>
          </a:ln>
          <a:effectLst/>
        </p:spPr>
        <p:txBody>
          <a:bodyPr anchor="ctr">
            <a:spAutoFit/>
          </a:bodyPr>
          <a:lstStyle/>
          <a:p>
            <a:r>
              <a:rPr lang="en-US" sz="2000" b="1">
                <a:solidFill>
                  <a:srgbClr val="008000"/>
                </a:solidFill>
              </a:rPr>
              <a:t>sugar cane</a:t>
            </a:r>
          </a:p>
        </p:txBody>
      </p:sp>
      <p:sp>
        <p:nvSpPr>
          <p:cNvPr id="412680" name="Rectangle 8"/>
          <p:cNvSpPr>
            <a:spLocks noChangeArrowheads="1"/>
          </p:cNvSpPr>
          <p:nvPr/>
        </p:nvSpPr>
        <p:spPr bwMode="auto">
          <a:xfrm>
            <a:off x="5722938" y="3105150"/>
            <a:ext cx="735012" cy="396875"/>
          </a:xfrm>
          <a:prstGeom prst="rect">
            <a:avLst/>
          </a:prstGeom>
          <a:solidFill>
            <a:schemeClr val="bg1"/>
          </a:solidFill>
          <a:ln w="9525">
            <a:noFill/>
            <a:miter lim="800000"/>
            <a:headEnd/>
            <a:tailEnd/>
          </a:ln>
          <a:effectLst/>
        </p:spPr>
        <p:txBody>
          <a:bodyPr wrap="none" anchor="ctr">
            <a:spAutoFit/>
          </a:bodyPr>
          <a:lstStyle/>
          <a:p>
            <a:r>
              <a:rPr lang="en-US" sz="2000" b="1">
                <a:solidFill>
                  <a:srgbClr val="008000"/>
                </a:solidFill>
              </a:rPr>
              <a:t>corn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2675">
                                            <p:txEl>
                                              <p:pRg st="0" end="0"/>
                                            </p:txEl>
                                          </p:spTgt>
                                        </p:tgtEl>
                                        <p:attrNameLst>
                                          <p:attrName>style.visibility</p:attrName>
                                        </p:attrNameLst>
                                      </p:cBhvr>
                                      <p:to>
                                        <p:strVal val="visible"/>
                                      </p:to>
                                    </p:set>
                                    <p:anim calcmode="lin" valueType="num">
                                      <p:cBhvr additive="base">
                                        <p:cTn id="7" dur="500" fill="hold"/>
                                        <p:tgtEl>
                                          <p:spTgt spid="4126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1267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12675">
                                            <p:txEl>
                                              <p:pRg st="1" end="1"/>
                                            </p:txEl>
                                          </p:spTgt>
                                        </p:tgtEl>
                                        <p:attrNameLst>
                                          <p:attrName>style.visibility</p:attrName>
                                        </p:attrNameLst>
                                      </p:cBhvr>
                                      <p:to>
                                        <p:strVal val="visible"/>
                                      </p:to>
                                    </p:set>
                                    <p:anim calcmode="lin" valueType="num">
                                      <p:cBhvr additive="base">
                                        <p:cTn id="13" dur="500" fill="hold"/>
                                        <p:tgtEl>
                                          <p:spTgt spid="4126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1267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12675">
                                            <p:txEl>
                                              <p:pRg st="2" end="2"/>
                                            </p:txEl>
                                          </p:spTgt>
                                        </p:tgtEl>
                                        <p:attrNameLst>
                                          <p:attrName>style.visibility</p:attrName>
                                        </p:attrNameLst>
                                      </p:cBhvr>
                                      <p:to>
                                        <p:strVal val="visible"/>
                                      </p:to>
                                    </p:set>
                                    <p:anim calcmode="lin" valueType="num">
                                      <p:cBhvr additive="base">
                                        <p:cTn id="19" dur="500" fill="hold"/>
                                        <p:tgtEl>
                                          <p:spTgt spid="41267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1267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12675">
                                            <p:txEl>
                                              <p:pRg st="3" end="3"/>
                                            </p:txEl>
                                          </p:spTgt>
                                        </p:tgtEl>
                                        <p:attrNameLst>
                                          <p:attrName>style.visibility</p:attrName>
                                        </p:attrNameLst>
                                      </p:cBhvr>
                                      <p:to>
                                        <p:strVal val="visible"/>
                                      </p:to>
                                    </p:set>
                                    <p:anim calcmode="lin" valueType="num">
                                      <p:cBhvr additive="base">
                                        <p:cTn id="25" dur="500" fill="hold"/>
                                        <p:tgtEl>
                                          <p:spTgt spid="41267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1267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12675">
                                            <p:txEl>
                                              <p:pRg st="4" end="4"/>
                                            </p:txEl>
                                          </p:spTgt>
                                        </p:tgtEl>
                                        <p:attrNameLst>
                                          <p:attrName>style.visibility</p:attrName>
                                        </p:attrNameLst>
                                      </p:cBhvr>
                                      <p:to>
                                        <p:strVal val="visible"/>
                                      </p:to>
                                    </p:set>
                                    <p:anim calcmode="lin" valueType="num">
                                      <p:cBhvr additive="base">
                                        <p:cTn id="31" dur="500" fill="hold"/>
                                        <p:tgtEl>
                                          <p:spTgt spid="41267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12675">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12675">
                                            <p:txEl>
                                              <p:pRg st="5" end="5"/>
                                            </p:txEl>
                                          </p:spTgt>
                                        </p:tgtEl>
                                        <p:attrNameLst>
                                          <p:attrName>style.visibility</p:attrName>
                                        </p:attrNameLst>
                                      </p:cBhvr>
                                      <p:to>
                                        <p:strVal val="visible"/>
                                      </p:to>
                                    </p:set>
                                    <p:anim calcmode="lin" valueType="num">
                                      <p:cBhvr additive="base">
                                        <p:cTn id="37" dur="500" fill="hold"/>
                                        <p:tgtEl>
                                          <p:spTgt spid="41267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12675">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12675">
                                            <p:txEl>
                                              <p:pRg st="6" end="6"/>
                                            </p:txEl>
                                          </p:spTgt>
                                        </p:tgtEl>
                                        <p:attrNameLst>
                                          <p:attrName>style.visibility</p:attrName>
                                        </p:attrNameLst>
                                      </p:cBhvr>
                                      <p:to>
                                        <p:strVal val="visible"/>
                                      </p:to>
                                    </p:set>
                                    <p:anim calcmode="lin" valueType="num">
                                      <p:cBhvr additive="base">
                                        <p:cTn id="43" dur="500" fill="hold"/>
                                        <p:tgtEl>
                                          <p:spTgt spid="41267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12675">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2675"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4243" name="Picture 3"/>
          <p:cNvPicPr>
            <a:picLocks noChangeAspect="1" noChangeArrowheads="1"/>
          </p:cNvPicPr>
          <p:nvPr/>
        </p:nvPicPr>
        <p:blipFill>
          <a:blip r:embed="rId6" cstate="print"/>
          <a:srcRect r="1801" b="5006"/>
          <a:stretch>
            <a:fillRect/>
          </a:stretch>
        </p:blipFill>
        <p:spPr bwMode="auto">
          <a:xfrm>
            <a:off x="503238" y="1298575"/>
            <a:ext cx="8586787" cy="5078413"/>
          </a:xfrm>
          <a:prstGeom prst="rect">
            <a:avLst/>
          </a:prstGeom>
          <a:noFill/>
          <a:ln w="9525">
            <a:noFill/>
            <a:miter lim="800000"/>
            <a:headEnd/>
            <a:tailEnd/>
          </a:ln>
        </p:spPr>
      </p:pic>
      <p:sp>
        <p:nvSpPr>
          <p:cNvPr id="394264" name="Rectangle 24"/>
          <p:cNvSpPr>
            <a:spLocks noChangeArrowheads="1"/>
          </p:cNvSpPr>
          <p:nvPr/>
        </p:nvSpPr>
        <p:spPr bwMode="auto">
          <a:xfrm>
            <a:off x="63500" y="1254125"/>
            <a:ext cx="3224213" cy="2525713"/>
          </a:xfrm>
          <a:prstGeom prst="rect">
            <a:avLst/>
          </a:prstGeom>
          <a:solidFill>
            <a:schemeClr val="bg1"/>
          </a:solidFill>
          <a:ln w="9525">
            <a:noFill/>
            <a:miter lim="800000"/>
            <a:headEnd/>
            <a:tailEnd/>
          </a:ln>
          <a:effectLst/>
        </p:spPr>
        <p:txBody>
          <a:bodyPr wrap="none" anchor="ctr"/>
          <a:lstStyle/>
          <a:p>
            <a:endParaRPr lang="en-US"/>
          </a:p>
        </p:txBody>
      </p:sp>
      <p:sp>
        <p:nvSpPr>
          <p:cNvPr id="394242" name="Rectangle 2"/>
          <p:cNvSpPr>
            <a:spLocks noGrp="1" noChangeArrowheads="1"/>
          </p:cNvSpPr>
          <p:nvPr>
            <p:ph type="title"/>
          </p:nvPr>
        </p:nvSpPr>
        <p:spPr/>
        <p:txBody>
          <a:bodyPr/>
          <a:lstStyle/>
          <a:p>
            <a:r>
              <a:rPr lang="en-US"/>
              <a:t>C4 leaf anatomy</a:t>
            </a:r>
          </a:p>
        </p:txBody>
      </p:sp>
      <p:sp>
        <p:nvSpPr>
          <p:cNvPr id="394250" name="AutoShape 10"/>
          <p:cNvSpPr>
            <a:spLocks noChangeArrowheads="1"/>
          </p:cNvSpPr>
          <p:nvPr/>
        </p:nvSpPr>
        <p:spPr bwMode="auto">
          <a:xfrm>
            <a:off x="101600" y="133350"/>
            <a:ext cx="4121150" cy="398463"/>
          </a:xfrm>
          <a:prstGeom prst="roundRect">
            <a:avLst>
              <a:gd name="adj" fmla="val 16667"/>
            </a:avLst>
          </a:prstGeom>
          <a:solidFill>
            <a:srgbClr val="FFCC18"/>
          </a:solidFill>
          <a:ln w="9525">
            <a:noFill/>
            <a:round/>
            <a:headEnd/>
            <a:tailEnd/>
          </a:ln>
          <a:effectLst/>
        </p:spPr>
        <p:txBody>
          <a:bodyPr>
            <a:spAutoFit/>
          </a:bodyPr>
          <a:lstStyle/>
          <a:p>
            <a:pPr algn="l"/>
            <a:r>
              <a:rPr lang="en-US" sz="1800" b="1">
                <a:solidFill>
                  <a:srgbClr val="005100"/>
                </a:solidFill>
              </a:rPr>
              <a:t>PEP (3C) + CO</a:t>
            </a:r>
            <a:r>
              <a:rPr lang="en-US" sz="1800" b="1" baseline="-25000">
                <a:solidFill>
                  <a:srgbClr val="005100"/>
                </a:solidFill>
              </a:rPr>
              <a:t>2</a:t>
            </a:r>
            <a:r>
              <a:rPr lang="en-US" sz="1800" b="1">
                <a:solidFill>
                  <a:srgbClr val="005100"/>
                </a:solidFill>
              </a:rPr>
              <a:t> </a:t>
            </a:r>
            <a:r>
              <a:rPr lang="en-US" sz="1800" b="1">
                <a:solidFill>
                  <a:srgbClr val="005100"/>
                </a:solidFill>
                <a:sym typeface="Symbol" pitchFamily="48" charset="2"/>
              </a:rPr>
              <a:t> oxaloacetate (4C)</a:t>
            </a:r>
            <a:endParaRPr lang="en-US" sz="1800" b="1">
              <a:solidFill>
                <a:srgbClr val="005100"/>
              </a:solidFill>
            </a:endParaRPr>
          </a:p>
        </p:txBody>
      </p:sp>
      <p:sp>
        <p:nvSpPr>
          <p:cNvPr id="394256" name="Oval 16"/>
          <p:cNvSpPr>
            <a:spLocks noChangeArrowheads="1"/>
          </p:cNvSpPr>
          <p:nvPr/>
        </p:nvSpPr>
        <p:spPr bwMode="auto">
          <a:xfrm>
            <a:off x="6731000" y="3613150"/>
            <a:ext cx="633413" cy="417513"/>
          </a:xfrm>
          <a:prstGeom prst="ellipse">
            <a:avLst/>
          </a:prstGeom>
          <a:solidFill>
            <a:srgbClr val="FFEA18"/>
          </a:solidFill>
          <a:ln w="28575">
            <a:solidFill>
              <a:schemeClr val="hlink"/>
            </a:solidFill>
            <a:round/>
            <a:headEnd/>
            <a:tailEnd/>
          </a:ln>
          <a:effectLst/>
        </p:spPr>
        <p:txBody>
          <a:bodyPr wrap="none" lIns="0" tIns="0" rIns="0" bIns="0" anchor="ctr">
            <a:spAutoFit/>
          </a:bodyPr>
          <a:lstStyle/>
          <a:p>
            <a:r>
              <a:rPr lang="en-US" sz="1800" b="1">
                <a:solidFill>
                  <a:srgbClr val="000000"/>
                </a:solidFill>
              </a:rPr>
              <a:t>CO</a:t>
            </a:r>
            <a:r>
              <a:rPr lang="en-US" sz="1800" b="1" baseline="-25000">
                <a:solidFill>
                  <a:srgbClr val="000000"/>
                </a:solidFill>
              </a:rPr>
              <a:t>2</a:t>
            </a:r>
          </a:p>
        </p:txBody>
      </p:sp>
      <p:grpSp>
        <p:nvGrpSpPr>
          <p:cNvPr id="394259" name="Group 19"/>
          <p:cNvGrpSpPr>
            <a:grpSpLocks/>
          </p:cNvGrpSpPr>
          <p:nvPr/>
        </p:nvGrpSpPr>
        <p:grpSpPr bwMode="auto">
          <a:xfrm>
            <a:off x="7867650" y="1306513"/>
            <a:ext cx="1227138" cy="762000"/>
            <a:chOff x="4886" y="823"/>
            <a:chExt cx="773" cy="480"/>
          </a:xfrm>
        </p:grpSpPr>
        <p:sp>
          <p:nvSpPr>
            <p:cNvPr id="394252" name="AutoShape 12"/>
            <p:cNvSpPr>
              <a:spLocks noChangeArrowheads="1"/>
            </p:cNvSpPr>
            <p:nvPr/>
          </p:nvSpPr>
          <p:spPr bwMode="auto">
            <a:xfrm flipH="1" flipV="1">
              <a:off x="4886" y="823"/>
              <a:ext cx="528" cy="480"/>
            </a:xfrm>
            <a:custGeom>
              <a:avLst/>
              <a:gdLst>
                <a:gd name="G0" fmla="+- -5989251 0 0"/>
                <a:gd name="G1" fmla="+- 11696067 0 0"/>
                <a:gd name="G2" fmla="+- -5989251 0 11696067"/>
                <a:gd name="G3" fmla="+- 10800 0 0"/>
                <a:gd name="G4" fmla="+- 0 0 -5989251"/>
                <a:gd name="T0" fmla="*/ 360 256 1"/>
                <a:gd name="T1" fmla="*/ 0 256 1"/>
                <a:gd name="G5" fmla="+- G2 T0 T1"/>
                <a:gd name="G6" fmla="?: G2 G2 G5"/>
                <a:gd name="G7" fmla="+- 0 0 G6"/>
                <a:gd name="G8" fmla="+- 7427 0 0"/>
                <a:gd name="G9" fmla="+- 0 0 11696067"/>
                <a:gd name="G10" fmla="+- 7427 0 2700"/>
                <a:gd name="G11" fmla="cos G10 -5989251"/>
                <a:gd name="G12" fmla="sin G10 -5989251"/>
                <a:gd name="G13" fmla="cos 13500 -5989251"/>
                <a:gd name="G14" fmla="sin 13500 -5989251"/>
                <a:gd name="G15" fmla="+- G11 10800 0"/>
                <a:gd name="G16" fmla="+- G12 10800 0"/>
                <a:gd name="G17" fmla="+- G13 10800 0"/>
                <a:gd name="G18" fmla="+- G14 10800 0"/>
                <a:gd name="G19" fmla="*/ 7427 1 2"/>
                <a:gd name="G20" fmla="+- G19 5400 0"/>
                <a:gd name="G21" fmla="cos G20 -5989251"/>
                <a:gd name="G22" fmla="sin G20 -5989251"/>
                <a:gd name="G23" fmla="+- G21 10800 0"/>
                <a:gd name="G24" fmla="+- G12 G23 G22"/>
                <a:gd name="G25" fmla="+- G22 G23 G11"/>
                <a:gd name="G26" fmla="cos 10800 -5989251"/>
                <a:gd name="G27" fmla="sin 10800 -5989251"/>
                <a:gd name="G28" fmla="cos 7427 -5989251"/>
                <a:gd name="G29" fmla="sin 7427 -5989251"/>
                <a:gd name="G30" fmla="+- G26 10800 0"/>
                <a:gd name="G31" fmla="+- G27 10800 0"/>
                <a:gd name="G32" fmla="+- G28 10800 0"/>
                <a:gd name="G33" fmla="+- G29 10800 0"/>
                <a:gd name="G34" fmla="+- G19 5400 0"/>
                <a:gd name="G35" fmla="cos G34 11696067"/>
                <a:gd name="G36" fmla="sin G34 11696067"/>
                <a:gd name="G37" fmla="+/ 11696067 -5989251 2"/>
                <a:gd name="T2" fmla="*/ 180 256 1"/>
                <a:gd name="T3" fmla="*/ 0 256 1"/>
                <a:gd name="G38" fmla="+- G37 T2 T3"/>
                <a:gd name="G39" fmla="?: G2 G37 G38"/>
                <a:gd name="G40" fmla="cos 10800 G39"/>
                <a:gd name="G41" fmla="sin 10800 G39"/>
                <a:gd name="G42" fmla="cos 7427 G39"/>
                <a:gd name="G43" fmla="sin 7427 G39"/>
                <a:gd name="G44" fmla="+- G40 10800 0"/>
                <a:gd name="G45" fmla="+- G41 10800 0"/>
                <a:gd name="G46" fmla="+- G42 10800 0"/>
                <a:gd name="G47" fmla="+- G43 10800 0"/>
                <a:gd name="G48" fmla="+- G35 10800 0"/>
                <a:gd name="G49" fmla="+- G36 10800 0"/>
                <a:gd name="T4" fmla="*/ 2971 w 21600"/>
                <a:gd name="T5" fmla="*/ 3360 h 21600"/>
                <a:gd name="T6" fmla="*/ 1689 w 21600"/>
                <a:gd name="T7" fmla="*/ 11043 h 21600"/>
                <a:gd name="T8" fmla="*/ 5416 w 21600"/>
                <a:gd name="T9" fmla="*/ 5683 h 21600"/>
                <a:gd name="T10" fmla="*/ 10472 w 21600"/>
                <a:gd name="T11" fmla="*/ -2697 h 21600"/>
                <a:gd name="T12" fmla="*/ 14965 w 21600"/>
                <a:gd name="T13" fmla="*/ 1582 h 21600"/>
                <a:gd name="T14" fmla="*/ 10685 w 21600"/>
                <a:gd name="T15" fmla="*/ 607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0620" y="3375"/>
                  </a:moveTo>
                  <a:cubicBezTo>
                    <a:pt x="6589" y="3472"/>
                    <a:pt x="3373" y="6768"/>
                    <a:pt x="3373" y="10799"/>
                  </a:cubicBezTo>
                  <a:cubicBezTo>
                    <a:pt x="3372" y="10866"/>
                    <a:pt x="3373" y="10932"/>
                    <a:pt x="3375" y="10998"/>
                  </a:cubicBezTo>
                  <a:lnTo>
                    <a:pt x="3" y="11088"/>
                  </a:lnTo>
                  <a:cubicBezTo>
                    <a:pt x="1" y="10992"/>
                    <a:pt x="0" y="10896"/>
                    <a:pt x="0" y="10800"/>
                  </a:cubicBezTo>
                  <a:cubicBezTo>
                    <a:pt x="-1" y="4937"/>
                    <a:pt x="4677" y="145"/>
                    <a:pt x="10538" y="3"/>
                  </a:cubicBezTo>
                  <a:lnTo>
                    <a:pt x="10472" y="-2697"/>
                  </a:lnTo>
                  <a:lnTo>
                    <a:pt x="14965" y="1582"/>
                  </a:lnTo>
                  <a:lnTo>
                    <a:pt x="10685" y="6074"/>
                  </a:lnTo>
                  <a:lnTo>
                    <a:pt x="10620" y="3375"/>
                  </a:lnTo>
                  <a:close/>
                </a:path>
              </a:pathLst>
            </a:custGeom>
            <a:solidFill>
              <a:srgbClr val="008000"/>
            </a:solidFill>
            <a:ln w="9525">
              <a:solidFill>
                <a:srgbClr val="FFEA18"/>
              </a:solidFill>
              <a:miter lim="800000"/>
              <a:headEnd/>
              <a:tailEnd/>
            </a:ln>
            <a:effectLst/>
          </p:spPr>
          <p:txBody>
            <a:bodyPr rot="10800000" wrap="none" anchor="ctr"/>
            <a:lstStyle/>
            <a:p>
              <a:endParaRPr lang="en-US" sz="1800">
                <a:solidFill>
                  <a:srgbClr val="0C8F0F"/>
                </a:solidFill>
              </a:endParaRPr>
            </a:p>
          </p:txBody>
        </p:sp>
        <p:sp>
          <p:nvSpPr>
            <p:cNvPr id="394257" name="Oval 17"/>
            <p:cNvSpPr>
              <a:spLocks noChangeArrowheads="1"/>
            </p:cNvSpPr>
            <p:nvPr/>
          </p:nvSpPr>
          <p:spPr bwMode="auto">
            <a:xfrm>
              <a:off x="5260" y="919"/>
              <a:ext cx="399" cy="263"/>
            </a:xfrm>
            <a:prstGeom prst="ellipse">
              <a:avLst/>
            </a:prstGeom>
            <a:solidFill>
              <a:srgbClr val="FFEA18"/>
            </a:solidFill>
            <a:ln w="28575">
              <a:solidFill>
                <a:srgbClr val="008000"/>
              </a:solidFill>
              <a:round/>
              <a:headEnd/>
              <a:tailEnd/>
            </a:ln>
            <a:effectLst/>
          </p:spPr>
          <p:txBody>
            <a:bodyPr wrap="none" lIns="0" tIns="0" rIns="0" bIns="0" anchor="ctr">
              <a:spAutoFit/>
            </a:bodyPr>
            <a:lstStyle/>
            <a:p>
              <a:r>
                <a:rPr lang="en-US" sz="1800" b="1">
                  <a:solidFill>
                    <a:srgbClr val="000000"/>
                  </a:solidFill>
                </a:rPr>
                <a:t>CO</a:t>
              </a:r>
              <a:r>
                <a:rPr lang="en-US" sz="1800" b="1" baseline="-25000">
                  <a:solidFill>
                    <a:srgbClr val="000000"/>
                  </a:solidFill>
                </a:rPr>
                <a:t>2</a:t>
              </a:r>
            </a:p>
          </p:txBody>
        </p:sp>
      </p:grpSp>
      <p:grpSp>
        <p:nvGrpSpPr>
          <p:cNvPr id="394262" name="Group 22"/>
          <p:cNvGrpSpPr>
            <a:grpSpLocks/>
          </p:cNvGrpSpPr>
          <p:nvPr/>
        </p:nvGrpSpPr>
        <p:grpSpPr bwMode="auto">
          <a:xfrm>
            <a:off x="7923213" y="319088"/>
            <a:ext cx="1165225" cy="960437"/>
            <a:chOff x="4991" y="201"/>
            <a:chExt cx="734" cy="605"/>
          </a:xfrm>
        </p:grpSpPr>
        <p:sp>
          <p:nvSpPr>
            <p:cNvPr id="394261" name="Oval 21"/>
            <p:cNvSpPr>
              <a:spLocks noChangeArrowheads="1"/>
            </p:cNvSpPr>
            <p:nvPr/>
          </p:nvSpPr>
          <p:spPr bwMode="auto">
            <a:xfrm>
              <a:off x="5377" y="201"/>
              <a:ext cx="348" cy="263"/>
            </a:xfrm>
            <a:prstGeom prst="ellipse">
              <a:avLst/>
            </a:prstGeom>
            <a:solidFill>
              <a:schemeClr val="bg2"/>
            </a:solidFill>
            <a:ln w="28575">
              <a:solidFill>
                <a:schemeClr val="hlink"/>
              </a:solidFill>
              <a:round/>
              <a:headEnd/>
              <a:tailEnd/>
            </a:ln>
            <a:effectLst/>
          </p:spPr>
          <p:txBody>
            <a:bodyPr wrap="none" lIns="0" tIns="0" rIns="0" bIns="0" anchor="ctr">
              <a:spAutoFit/>
            </a:bodyPr>
            <a:lstStyle/>
            <a:p>
              <a:r>
                <a:rPr lang="en-US" sz="1800" b="1">
                  <a:solidFill>
                    <a:srgbClr val="000000"/>
                  </a:solidFill>
                </a:rPr>
                <a:t> O</a:t>
              </a:r>
              <a:r>
                <a:rPr lang="en-US" sz="1800" b="1" baseline="-25000">
                  <a:solidFill>
                    <a:srgbClr val="000000"/>
                  </a:solidFill>
                </a:rPr>
                <a:t>2 </a:t>
              </a:r>
            </a:p>
          </p:txBody>
        </p:sp>
        <p:sp>
          <p:nvSpPr>
            <p:cNvPr id="394245" name="AutoShape 5"/>
            <p:cNvSpPr>
              <a:spLocks noChangeArrowheads="1"/>
            </p:cNvSpPr>
            <p:nvPr/>
          </p:nvSpPr>
          <p:spPr bwMode="auto">
            <a:xfrm rot="-10800000" flipH="1" flipV="1">
              <a:off x="4991" y="326"/>
              <a:ext cx="528" cy="480"/>
            </a:xfrm>
            <a:custGeom>
              <a:avLst/>
              <a:gdLst>
                <a:gd name="G0" fmla="+- -5989251 0 0"/>
                <a:gd name="G1" fmla="+- 11696067 0 0"/>
                <a:gd name="G2" fmla="+- -5989251 0 11696067"/>
                <a:gd name="G3" fmla="+- 10800 0 0"/>
                <a:gd name="G4" fmla="+- 0 0 -5989251"/>
                <a:gd name="T0" fmla="*/ 360 256 1"/>
                <a:gd name="T1" fmla="*/ 0 256 1"/>
                <a:gd name="G5" fmla="+- G2 T0 T1"/>
                <a:gd name="G6" fmla="?: G2 G2 G5"/>
                <a:gd name="G7" fmla="+- 0 0 G6"/>
                <a:gd name="G8" fmla="+- 7427 0 0"/>
                <a:gd name="G9" fmla="+- 0 0 11696067"/>
                <a:gd name="G10" fmla="+- 7427 0 2700"/>
                <a:gd name="G11" fmla="cos G10 -5989251"/>
                <a:gd name="G12" fmla="sin G10 -5989251"/>
                <a:gd name="G13" fmla="cos 13500 -5989251"/>
                <a:gd name="G14" fmla="sin 13500 -5989251"/>
                <a:gd name="G15" fmla="+- G11 10800 0"/>
                <a:gd name="G16" fmla="+- G12 10800 0"/>
                <a:gd name="G17" fmla="+- G13 10800 0"/>
                <a:gd name="G18" fmla="+- G14 10800 0"/>
                <a:gd name="G19" fmla="*/ 7427 1 2"/>
                <a:gd name="G20" fmla="+- G19 5400 0"/>
                <a:gd name="G21" fmla="cos G20 -5989251"/>
                <a:gd name="G22" fmla="sin G20 -5989251"/>
                <a:gd name="G23" fmla="+- G21 10800 0"/>
                <a:gd name="G24" fmla="+- G12 G23 G22"/>
                <a:gd name="G25" fmla="+- G22 G23 G11"/>
                <a:gd name="G26" fmla="cos 10800 -5989251"/>
                <a:gd name="G27" fmla="sin 10800 -5989251"/>
                <a:gd name="G28" fmla="cos 7427 -5989251"/>
                <a:gd name="G29" fmla="sin 7427 -5989251"/>
                <a:gd name="G30" fmla="+- G26 10800 0"/>
                <a:gd name="G31" fmla="+- G27 10800 0"/>
                <a:gd name="G32" fmla="+- G28 10800 0"/>
                <a:gd name="G33" fmla="+- G29 10800 0"/>
                <a:gd name="G34" fmla="+- G19 5400 0"/>
                <a:gd name="G35" fmla="cos G34 11696067"/>
                <a:gd name="G36" fmla="sin G34 11696067"/>
                <a:gd name="G37" fmla="+/ 11696067 -5989251 2"/>
                <a:gd name="T2" fmla="*/ 180 256 1"/>
                <a:gd name="T3" fmla="*/ 0 256 1"/>
                <a:gd name="G38" fmla="+- G37 T2 T3"/>
                <a:gd name="G39" fmla="?: G2 G37 G38"/>
                <a:gd name="G40" fmla="cos 10800 G39"/>
                <a:gd name="G41" fmla="sin 10800 G39"/>
                <a:gd name="G42" fmla="cos 7427 G39"/>
                <a:gd name="G43" fmla="sin 7427 G39"/>
                <a:gd name="G44" fmla="+- G40 10800 0"/>
                <a:gd name="G45" fmla="+- G41 10800 0"/>
                <a:gd name="G46" fmla="+- G42 10800 0"/>
                <a:gd name="G47" fmla="+- G43 10800 0"/>
                <a:gd name="G48" fmla="+- G35 10800 0"/>
                <a:gd name="G49" fmla="+- G36 10800 0"/>
                <a:gd name="T4" fmla="*/ 2971 w 21600"/>
                <a:gd name="T5" fmla="*/ 3360 h 21600"/>
                <a:gd name="T6" fmla="*/ 1689 w 21600"/>
                <a:gd name="T7" fmla="*/ 11043 h 21600"/>
                <a:gd name="T8" fmla="*/ 5416 w 21600"/>
                <a:gd name="T9" fmla="*/ 5683 h 21600"/>
                <a:gd name="T10" fmla="*/ 10472 w 21600"/>
                <a:gd name="T11" fmla="*/ -2697 h 21600"/>
                <a:gd name="T12" fmla="*/ 14965 w 21600"/>
                <a:gd name="T13" fmla="*/ 1582 h 21600"/>
                <a:gd name="T14" fmla="*/ 10685 w 21600"/>
                <a:gd name="T15" fmla="*/ 607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0620" y="3375"/>
                  </a:moveTo>
                  <a:cubicBezTo>
                    <a:pt x="6589" y="3472"/>
                    <a:pt x="3373" y="6768"/>
                    <a:pt x="3373" y="10799"/>
                  </a:cubicBezTo>
                  <a:cubicBezTo>
                    <a:pt x="3372" y="10866"/>
                    <a:pt x="3373" y="10932"/>
                    <a:pt x="3375" y="10998"/>
                  </a:cubicBezTo>
                  <a:lnTo>
                    <a:pt x="3" y="11088"/>
                  </a:lnTo>
                  <a:cubicBezTo>
                    <a:pt x="1" y="10992"/>
                    <a:pt x="0" y="10896"/>
                    <a:pt x="0" y="10800"/>
                  </a:cubicBezTo>
                  <a:cubicBezTo>
                    <a:pt x="-1" y="4937"/>
                    <a:pt x="4677" y="145"/>
                    <a:pt x="10538" y="3"/>
                  </a:cubicBezTo>
                  <a:lnTo>
                    <a:pt x="10472" y="-2697"/>
                  </a:lnTo>
                  <a:lnTo>
                    <a:pt x="14965" y="1582"/>
                  </a:lnTo>
                  <a:lnTo>
                    <a:pt x="10685" y="6074"/>
                  </a:lnTo>
                  <a:lnTo>
                    <a:pt x="10620" y="3375"/>
                  </a:lnTo>
                  <a:close/>
                </a:path>
              </a:pathLst>
            </a:custGeom>
            <a:solidFill>
              <a:srgbClr val="CC0000"/>
            </a:solidFill>
            <a:ln w="9525">
              <a:solidFill>
                <a:schemeClr val="tx1"/>
              </a:solidFill>
              <a:miter lim="800000"/>
              <a:headEnd/>
              <a:tailEnd/>
            </a:ln>
            <a:effectLst/>
          </p:spPr>
          <p:txBody>
            <a:bodyPr wrap="none" anchor="ctr"/>
            <a:lstStyle/>
            <a:p>
              <a:endParaRPr lang="en-US" sz="1800">
                <a:solidFill>
                  <a:srgbClr val="0C8F0F"/>
                </a:solidFill>
              </a:endParaRPr>
            </a:p>
          </p:txBody>
        </p:sp>
      </p:grpSp>
      <p:sp>
        <p:nvSpPr>
          <p:cNvPr id="394247" name="AutoShape 7"/>
          <p:cNvSpPr>
            <a:spLocks noChangeArrowheads="1"/>
          </p:cNvSpPr>
          <p:nvPr/>
        </p:nvSpPr>
        <p:spPr bwMode="auto">
          <a:xfrm>
            <a:off x="6459538" y="882650"/>
            <a:ext cx="1781175" cy="398463"/>
          </a:xfrm>
          <a:prstGeom prst="roundRect">
            <a:avLst>
              <a:gd name="adj" fmla="val 16667"/>
            </a:avLst>
          </a:prstGeom>
          <a:solidFill>
            <a:srgbClr val="80FF00"/>
          </a:solidFill>
          <a:ln w="9525">
            <a:noFill/>
            <a:round/>
            <a:headEnd/>
            <a:tailEnd/>
          </a:ln>
          <a:effectLst/>
        </p:spPr>
        <p:txBody>
          <a:bodyPr wrap="none" anchor="ctr">
            <a:spAutoFit/>
          </a:bodyPr>
          <a:lstStyle/>
          <a:p>
            <a:r>
              <a:rPr lang="en-US" sz="1800" b="1">
                <a:solidFill>
                  <a:srgbClr val="0F116A"/>
                </a:solidFill>
              </a:rPr>
              <a:t>light reactions</a:t>
            </a:r>
            <a:endParaRPr lang="en-US" sz="2800" b="1">
              <a:solidFill>
                <a:srgbClr val="0F116A"/>
              </a:solidFill>
            </a:endParaRPr>
          </a:p>
        </p:txBody>
      </p:sp>
      <p:grpSp>
        <p:nvGrpSpPr>
          <p:cNvPr id="394268" name="Group 28"/>
          <p:cNvGrpSpPr>
            <a:grpSpLocks/>
          </p:cNvGrpSpPr>
          <p:nvPr/>
        </p:nvGrpSpPr>
        <p:grpSpPr bwMode="auto">
          <a:xfrm>
            <a:off x="122238" y="1331913"/>
            <a:ext cx="2824162" cy="2187575"/>
            <a:chOff x="0" y="789"/>
            <a:chExt cx="1779" cy="1378"/>
          </a:xfrm>
        </p:grpSpPr>
        <p:pic>
          <p:nvPicPr>
            <p:cNvPr id="394263" name="Picture 23"/>
            <p:cNvPicPr>
              <a:picLocks noChangeAspect="1" noChangeArrowheads="1"/>
            </p:cNvPicPr>
            <p:nvPr/>
          </p:nvPicPr>
          <p:blipFill>
            <a:blip r:embed="rId7" cstate="print"/>
            <a:srcRect r="14400" b="25714"/>
            <a:stretch>
              <a:fillRect/>
            </a:stretch>
          </p:blipFill>
          <p:spPr bwMode="auto">
            <a:xfrm>
              <a:off x="0" y="789"/>
              <a:ext cx="1751" cy="1216"/>
            </a:xfrm>
            <a:prstGeom prst="rect">
              <a:avLst/>
            </a:prstGeom>
            <a:noFill/>
            <a:ln w="9525">
              <a:noFill/>
              <a:miter lim="800000"/>
              <a:headEnd/>
              <a:tailEnd/>
            </a:ln>
            <a:effectLst/>
          </p:spPr>
        </p:pic>
        <p:sp>
          <p:nvSpPr>
            <p:cNvPr id="394265" name="Freeform 25"/>
            <p:cNvSpPr>
              <a:spLocks/>
            </p:cNvSpPr>
            <p:nvPr/>
          </p:nvSpPr>
          <p:spPr bwMode="auto">
            <a:xfrm>
              <a:off x="61" y="1715"/>
              <a:ext cx="521" cy="428"/>
            </a:xfrm>
            <a:custGeom>
              <a:avLst/>
              <a:gdLst/>
              <a:ahLst/>
              <a:cxnLst>
                <a:cxn ang="0">
                  <a:pos x="2" y="26"/>
                </a:cxn>
                <a:cxn ang="0">
                  <a:pos x="109" y="1"/>
                </a:cxn>
                <a:cxn ang="0">
                  <a:pos x="191" y="6"/>
                </a:cxn>
                <a:cxn ang="0">
                  <a:pos x="254" y="6"/>
                </a:cxn>
                <a:cxn ang="0">
                  <a:pos x="322" y="11"/>
                </a:cxn>
                <a:cxn ang="0">
                  <a:pos x="424" y="1"/>
                </a:cxn>
                <a:cxn ang="0">
                  <a:pos x="506" y="16"/>
                </a:cxn>
                <a:cxn ang="0">
                  <a:pos x="521" y="40"/>
                </a:cxn>
                <a:cxn ang="0">
                  <a:pos x="511" y="98"/>
                </a:cxn>
                <a:cxn ang="0">
                  <a:pos x="497" y="176"/>
                </a:cxn>
                <a:cxn ang="0">
                  <a:pos x="380" y="312"/>
                </a:cxn>
                <a:cxn ang="0">
                  <a:pos x="17" y="297"/>
                </a:cxn>
                <a:cxn ang="0">
                  <a:pos x="2" y="190"/>
                </a:cxn>
                <a:cxn ang="0">
                  <a:pos x="2" y="26"/>
                </a:cxn>
              </a:cxnLst>
              <a:rect l="0" t="0" r="r" b="b"/>
              <a:pathLst>
                <a:path w="521" h="428">
                  <a:moveTo>
                    <a:pt x="2" y="26"/>
                  </a:moveTo>
                  <a:lnTo>
                    <a:pt x="109" y="1"/>
                  </a:lnTo>
                  <a:cubicBezTo>
                    <a:pt x="184" y="6"/>
                    <a:pt x="156" y="6"/>
                    <a:pt x="191" y="6"/>
                  </a:cubicBezTo>
                  <a:lnTo>
                    <a:pt x="254" y="6"/>
                  </a:lnTo>
                  <a:cubicBezTo>
                    <a:pt x="315" y="11"/>
                    <a:pt x="292" y="11"/>
                    <a:pt x="322" y="11"/>
                  </a:cubicBezTo>
                  <a:cubicBezTo>
                    <a:pt x="420" y="0"/>
                    <a:pt x="386" y="1"/>
                    <a:pt x="424" y="1"/>
                  </a:cubicBezTo>
                  <a:lnTo>
                    <a:pt x="506" y="16"/>
                  </a:lnTo>
                  <a:lnTo>
                    <a:pt x="521" y="40"/>
                  </a:lnTo>
                  <a:lnTo>
                    <a:pt x="511" y="98"/>
                  </a:lnTo>
                  <a:cubicBezTo>
                    <a:pt x="496" y="172"/>
                    <a:pt x="497" y="146"/>
                    <a:pt x="497" y="176"/>
                  </a:cubicBezTo>
                  <a:cubicBezTo>
                    <a:pt x="387" y="314"/>
                    <a:pt x="447" y="312"/>
                    <a:pt x="380" y="312"/>
                  </a:cubicBezTo>
                  <a:cubicBezTo>
                    <a:pt x="13" y="306"/>
                    <a:pt x="17" y="428"/>
                    <a:pt x="17" y="297"/>
                  </a:cubicBezTo>
                  <a:cubicBezTo>
                    <a:pt x="0" y="210"/>
                    <a:pt x="2" y="246"/>
                    <a:pt x="2" y="190"/>
                  </a:cubicBezTo>
                  <a:lnTo>
                    <a:pt x="2" y="26"/>
                  </a:lnTo>
                  <a:close/>
                </a:path>
              </a:pathLst>
            </a:custGeom>
            <a:solidFill>
              <a:schemeClr val="bg1"/>
            </a:solidFill>
            <a:ln w="9525" cap="flat" cmpd="sng">
              <a:noFill/>
              <a:prstDash val="solid"/>
              <a:round/>
              <a:headEnd/>
              <a:tailEnd/>
            </a:ln>
            <a:effectLst/>
          </p:spPr>
          <p:txBody>
            <a:bodyPr wrap="none" anchor="ctr"/>
            <a:lstStyle/>
            <a:p>
              <a:endParaRPr lang="en-US"/>
            </a:p>
          </p:txBody>
        </p:sp>
        <p:sp>
          <p:nvSpPr>
            <p:cNvPr id="394266" name="Freeform 26"/>
            <p:cNvSpPr>
              <a:spLocks/>
            </p:cNvSpPr>
            <p:nvPr/>
          </p:nvSpPr>
          <p:spPr bwMode="auto">
            <a:xfrm>
              <a:off x="623" y="1697"/>
              <a:ext cx="701" cy="470"/>
            </a:xfrm>
            <a:custGeom>
              <a:avLst/>
              <a:gdLst/>
              <a:ahLst/>
              <a:cxnLst>
                <a:cxn ang="0">
                  <a:pos x="65" y="29"/>
                </a:cxn>
                <a:cxn ang="0">
                  <a:pos x="36" y="10"/>
                </a:cxn>
                <a:cxn ang="0">
                  <a:pos x="32" y="63"/>
                </a:cxn>
                <a:cxn ang="0">
                  <a:pos x="61" y="228"/>
                </a:cxn>
                <a:cxn ang="0">
                  <a:pos x="162" y="378"/>
                </a:cxn>
                <a:cxn ang="0">
                  <a:pos x="395" y="402"/>
                </a:cxn>
                <a:cxn ang="0">
                  <a:pos x="672" y="364"/>
                </a:cxn>
                <a:cxn ang="0">
                  <a:pos x="647" y="296"/>
                </a:cxn>
                <a:cxn ang="0">
                  <a:pos x="604" y="199"/>
                </a:cxn>
                <a:cxn ang="0">
                  <a:pos x="647" y="194"/>
                </a:cxn>
                <a:cxn ang="0">
                  <a:pos x="672" y="160"/>
                </a:cxn>
                <a:cxn ang="0">
                  <a:pos x="681" y="87"/>
                </a:cxn>
                <a:cxn ang="0">
                  <a:pos x="701" y="0"/>
                </a:cxn>
                <a:cxn ang="0">
                  <a:pos x="652" y="29"/>
                </a:cxn>
                <a:cxn ang="0">
                  <a:pos x="560" y="53"/>
                </a:cxn>
                <a:cxn ang="0">
                  <a:pos x="279" y="68"/>
                </a:cxn>
                <a:cxn ang="0">
                  <a:pos x="65" y="29"/>
                </a:cxn>
              </a:cxnLst>
              <a:rect l="0" t="0" r="r" b="b"/>
              <a:pathLst>
                <a:path w="701" h="470">
                  <a:moveTo>
                    <a:pt x="65" y="29"/>
                  </a:moveTo>
                  <a:lnTo>
                    <a:pt x="36" y="10"/>
                  </a:lnTo>
                  <a:lnTo>
                    <a:pt x="32" y="63"/>
                  </a:lnTo>
                  <a:cubicBezTo>
                    <a:pt x="56" y="229"/>
                    <a:pt x="0" y="228"/>
                    <a:pt x="61" y="228"/>
                  </a:cubicBezTo>
                  <a:lnTo>
                    <a:pt x="162" y="378"/>
                  </a:lnTo>
                  <a:cubicBezTo>
                    <a:pt x="388" y="402"/>
                    <a:pt x="310" y="402"/>
                    <a:pt x="395" y="402"/>
                  </a:cubicBezTo>
                  <a:cubicBezTo>
                    <a:pt x="676" y="377"/>
                    <a:pt x="672" y="470"/>
                    <a:pt x="672" y="364"/>
                  </a:cubicBezTo>
                  <a:lnTo>
                    <a:pt x="647" y="296"/>
                  </a:lnTo>
                  <a:cubicBezTo>
                    <a:pt x="603" y="202"/>
                    <a:pt x="604" y="237"/>
                    <a:pt x="604" y="199"/>
                  </a:cubicBezTo>
                  <a:lnTo>
                    <a:pt x="647" y="194"/>
                  </a:lnTo>
                  <a:cubicBezTo>
                    <a:pt x="667" y="158"/>
                    <a:pt x="653" y="160"/>
                    <a:pt x="672" y="160"/>
                  </a:cubicBezTo>
                  <a:lnTo>
                    <a:pt x="681" y="87"/>
                  </a:lnTo>
                  <a:lnTo>
                    <a:pt x="701" y="0"/>
                  </a:lnTo>
                  <a:lnTo>
                    <a:pt x="652" y="29"/>
                  </a:lnTo>
                  <a:cubicBezTo>
                    <a:pt x="563" y="53"/>
                    <a:pt x="595" y="53"/>
                    <a:pt x="560" y="53"/>
                  </a:cubicBezTo>
                  <a:cubicBezTo>
                    <a:pt x="282" y="68"/>
                    <a:pt x="376" y="68"/>
                    <a:pt x="279" y="68"/>
                  </a:cubicBezTo>
                  <a:lnTo>
                    <a:pt x="65" y="29"/>
                  </a:lnTo>
                  <a:close/>
                </a:path>
              </a:pathLst>
            </a:custGeom>
            <a:solidFill>
              <a:schemeClr val="bg1"/>
            </a:solidFill>
            <a:ln w="9525" cap="flat" cmpd="sng">
              <a:noFill/>
              <a:prstDash val="solid"/>
              <a:round/>
              <a:headEnd/>
              <a:tailEnd/>
            </a:ln>
            <a:effectLst/>
          </p:spPr>
          <p:txBody>
            <a:bodyPr wrap="none" anchor="ctr"/>
            <a:lstStyle/>
            <a:p>
              <a:endParaRPr lang="en-US"/>
            </a:p>
          </p:txBody>
        </p:sp>
        <p:sp>
          <p:nvSpPr>
            <p:cNvPr id="394267" name="Freeform 27"/>
            <p:cNvSpPr>
              <a:spLocks/>
            </p:cNvSpPr>
            <p:nvPr/>
          </p:nvSpPr>
          <p:spPr bwMode="auto">
            <a:xfrm>
              <a:off x="1321" y="1725"/>
              <a:ext cx="458" cy="345"/>
            </a:xfrm>
            <a:custGeom>
              <a:avLst/>
              <a:gdLst/>
              <a:ahLst/>
              <a:cxnLst>
                <a:cxn ang="0">
                  <a:pos x="458" y="25"/>
                </a:cxn>
                <a:cxn ang="0">
                  <a:pos x="361" y="30"/>
                </a:cxn>
                <a:cxn ang="0">
                  <a:pos x="274" y="40"/>
                </a:cxn>
                <a:cxn ang="0">
                  <a:pos x="177" y="16"/>
                </a:cxn>
                <a:cxn ang="0">
                  <a:pos x="124" y="1"/>
                </a:cxn>
                <a:cxn ang="0">
                  <a:pos x="85" y="16"/>
                </a:cxn>
                <a:cxn ang="0">
                  <a:pos x="56" y="93"/>
                </a:cxn>
                <a:cxn ang="0">
                  <a:pos x="51" y="122"/>
                </a:cxn>
                <a:cxn ang="0">
                  <a:pos x="51" y="176"/>
                </a:cxn>
                <a:cxn ang="0">
                  <a:pos x="51" y="311"/>
                </a:cxn>
                <a:cxn ang="0">
                  <a:pos x="177" y="340"/>
                </a:cxn>
                <a:cxn ang="0">
                  <a:pos x="211" y="331"/>
                </a:cxn>
                <a:cxn ang="0">
                  <a:pos x="351" y="292"/>
                </a:cxn>
                <a:cxn ang="0">
                  <a:pos x="434" y="195"/>
                </a:cxn>
                <a:cxn ang="0">
                  <a:pos x="458" y="25"/>
                </a:cxn>
              </a:cxnLst>
              <a:rect l="0" t="0" r="r" b="b"/>
              <a:pathLst>
                <a:path w="458" h="345">
                  <a:moveTo>
                    <a:pt x="458" y="25"/>
                  </a:moveTo>
                  <a:lnTo>
                    <a:pt x="361" y="30"/>
                  </a:lnTo>
                  <a:lnTo>
                    <a:pt x="274" y="40"/>
                  </a:lnTo>
                  <a:cubicBezTo>
                    <a:pt x="186" y="14"/>
                    <a:pt x="219" y="16"/>
                    <a:pt x="177" y="16"/>
                  </a:cubicBezTo>
                  <a:cubicBezTo>
                    <a:pt x="126" y="0"/>
                    <a:pt x="145" y="1"/>
                    <a:pt x="124" y="1"/>
                  </a:cubicBezTo>
                  <a:lnTo>
                    <a:pt x="85" y="16"/>
                  </a:lnTo>
                  <a:cubicBezTo>
                    <a:pt x="55" y="89"/>
                    <a:pt x="56" y="62"/>
                    <a:pt x="56" y="93"/>
                  </a:cubicBezTo>
                  <a:lnTo>
                    <a:pt x="51" y="122"/>
                  </a:lnTo>
                  <a:cubicBezTo>
                    <a:pt x="51" y="140"/>
                    <a:pt x="51" y="158"/>
                    <a:pt x="51" y="176"/>
                  </a:cubicBezTo>
                  <a:cubicBezTo>
                    <a:pt x="45" y="312"/>
                    <a:pt x="0" y="311"/>
                    <a:pt x="51" y="311"/>
                  </a:cubicBezTo>
                  <a:cubicBezTo>
                    <a:pt x="93" y="320"/>
                    <a:pt x="134" y="332"/>
                    <a:pt x="177" y="340"/>
                  </a:cubicBezTo>
                  <a:cubicBezTo>
                    <a:pt x="188" y="341"/>
                    <a:pt x="211" y="331"/>
                    <a:pt x="211" y="331"/>
                  </a:cubicBezTo>
                  <a:cubicBezTo>
                    <a:pt x="352" y="296"/>
                    <a:pt x="351" y="345"/>
                    <a:pt x="351" y="292"/>
                  </a:cubicBezTo>
                  <a:cubicBezTo>
                    <a:pt x="436" y="202"/>
                    <a:pt x="434" y="245"/>
                    <a:pt x="434" y="195"/>
                  </a:cubicBezTo>
                  <a:lnTo>
                    <a:pt x="458" y="25"/>
                  </a:lnTo>
                  <a:close/>
                </a:path>
              </a:pathLst>
            </a:custGeom>
            <a:solidFill>
              <a:schemeClr val="bg1"/>
            </a:solidFill>
            <a:ln w="9525" cap="flat" cmpd="sng">
              <a:noFill/>
              <a:prstDash val="solid"/>
              <a:round/>
              <a:headEnd/>
              <a:tailEnd/>
            </a:ln>
            <a:effectLst/>
          </p:spPr>
          <p:txBody>
            <a:bodyPr wrap="none" anchor="ctr"/>
            <a:lstStyle/>
            <a:p>
              <a:endParaRPr lang="en-US"/>
            </a:p>
          </p:txBody>
        </p:sp>
      </p:grpSp>
      <p:sp>
        <p:nvSpPr>
          <p:cNvPr id="394269" name="Rectangle 29"/>
          <p:cNvSpPr>
            <a:spLocks noChangeArrowheads="1"/>
          </p:cNvSpPr>
          <p:nvPr/>
        </p:nvSpPr>
        <p:spPr bwMode="auto">
          <a:xfrm>
            <a:off x="8628063" y="2201863"/>
            <a:ext cx="515937" cy="522287"/>
          </a:xfrm>
          <a:prstGeom prst="rect">
            <a:avLst/>
          </a:prstGeom>
          <a:solidFill>
            <a:schemeClr val="bg1"/>
          </a:solidFill>
          <a:ln w="9525">
            <a:noFill/>
            <a:miter lim="800000"/>
            <a:headEnd/>
            <a:tailEnd/>
          </a:ln>
          <a:effectLst/>
        </p:spPr>
        <p:txBody>
          <a:bodyPr wrap="none" anchor="ctr"/>
          <a:lstStyle/>
          <a:p>
            <a:endParaRPr lang="en-US"/>
          </a:p>
        </p:txBody>
      </p:sp>
      <p:sp>
        <p:nvSpPr>
          <p:cNvPr id="394270" name="Rectangle 30"/>
          <p:cNvSpPr>
            <a:spLocks noChangeArrowheads="1"/>
          </p:cNvSpPr>
          <p:nvPr/>
        </p:nvSpPr>
        <p:spPr bwMode="auto">
          <a:xfrm>
            <a:off x="5310188" y="6127750"/>
            <a:ext cx="1577975" cy="522288"/>
          </a:xfrm>
          <a:prstGeom prst="rect">
            <a:avLst/>
          </a:prstGeom>
          <a:solidFill>
            <a:schemeClr val="bg1"/>
          </a:solidFill>
          <a:ln w="9525">
            <a:noFill/>
            <a:miter lim="800000"/>
            <a:headEnd/>
            <a:tailEnd/>
          </a:ln>
          <a:effectLst/>
        </p:spPr>
        <p:txBody>
          <a:bodyPr wrap="none" anchor="ctr"/>
          <a:lstStyle/>
          <a:p>
            <a:endParaRPr lang="en-US"/>
          </a:p>
        </p:txBody>
      </p:sp>
      <p:sp>
        <p:nvSpPr>
          <p:cNvPr id="394271" name="AutoShape 31"/>
          <p:cNvSpPr>
            <a:spLocks noChangeArrowheads="1"/>
          </p:cNvSpPr>
          <p:nvPr/>
        </p:nvSpPr>
        <p:spPr bwMode="auto">
          <a:xfrm>
            <a:off x="6076950" y="6221413"/>
            <a:ext cx="2357438" cy="541337"/>
          </a:xfrm>
          <a:prstGeom prst="roundRect">
            <a:avLst>
              <a:gd name="adj" fmla="val 16667"/>
            </a:avLst>
          </a:prstGeom>
          <a:solidFill>
            <a:srgbClr val="FFEA18"/>
          </a:solidFill>
          <a:ln w="9525">
            <a:noFill/>
            <a:round/>
            <a:headEnd/>
            <a:tailEnd/>
          </a:ln>
          <a:effectLst/>
        </p:spPr>
        <p:txBody>
          <a:bodyPr wrap="none" lIns="0" tIns="0" rIns="0" bIns="0" anchor="ctr">
            <a:spAutoFit/>
          </a:bodyPr>
          <a:lstStyle/>
          <a:p>
            <a:r>
              <a:rPr lang="en-US" sz="3200" b="1">
                <a:solidFill>
                  <a:srgbClr val="000000"/>
                </a:solidFill>
              </a:rPr>
              <a:t>C4 anatomy</a:t>
            </a:r>
            <a:endParaRPr lang="en-US" sz="3600" b="1">
              <a:solidFill>
                <a:srgbClr val="000000"/>
              </a:solidFill>
            </a:endParaRPr>
          </a:p>
        </p:txBody>
      </p:sp>
      <p:sp>
        <p:nvSpPr>
          <p:cNvPr id="394272" name="AutoShape 32"/>
          <p:cNvSpPr>
            <a:spLocks noChangeArrowheads="1"/>
          </p:cNvSpPr>
          <p:nvPr/>
        </p:nvSpPr>
        <p:spPr bwMode="auto">
          <a:xfrm>
            <a:off x="500063" y="3300413"/>
            <a:ext cx="2063750" cy="474662"/>
          </a:xfrm>
          <a:prstGeom prst="roundRect">
            <a:avLst>
              <a:gd name="adj" fmla="val 16667"/>
            </a:avLst>
          </a:prstGeom>
          <a:solidFill>
            <a:srgbClr val="FFEA18"/>
          </a:solidFill>
          <a:ln w="9525">
            <a:noFill/>
            <a:round/>
            <a:headEnd/>
            <a:tailEnd/>
          </a:ln>
          <a:effectLst/>
        </p:spPr>
        <p:txBody>
          <a:bodyPr wrap="none" lIns="0" tIns="0" rIns="0" bIns="0" anchor="ctr">
            <a:spAutoFit/>
          </a:bodyPr>
          <a:lstStyle/>
          <a:p>
            <a:r>
              <a:rPr lang="en-US" sz="2800" b="1">
                <a:solidFill>
                  <a:srgbClr val="000000"/>
                </a:solidFill>
              </a:rPr>
              <a:t>C3 anatomy</a:t>
            </a:r>
          </a:p>
        </p:txBody>
      </p:sp>
      <p:sp>
        <p:nvSpPr>
          <p:cNvPr id="394274" name="Rectangle 34" descr="Rectangle: Click to edit Master text styles&#10;Second level&#10;Third level&#10;Fourth level&#10;Fifth level"/>
          <p:cNvSpPr>
            <a:spLocks noChangeArrowheads="1"/>
          </p:cNvSpPr>
          <p:nvPr/>
        </p:nvSpPr>
        <p:spPr bwMode="auto">
          <a:xfrm>
            <a:off x="0" y="3892550"/>
            <a:ext cx="5665788" cy="2965450"/>
          </a:xfrm>
          <a:prstGeom prst="rect">
            <a:avLst/>
          </a:prstGeom>
          <a:solidFill>
            <a:schemeClr val="bg1"/>
          </a:solidFill>
          <a:ln w="9525">
            <a:noFill/>
            <a:miter lim="800000"/>
            <a:headEnd/>
            <a:tailEnd/>
          </a:ln>
          <a:effectLst/>
        </p:spPr>
        <p:txBody>
          <a:bodyPr rIns="0"/>
          <a:lstStyle/>
          <a:p>
            <a:pPr marL="342900" indent="-342900" algn="l" eaLnBrk="1" hangingPunct="1">
              <a:spcBef>
                <a:spcPct val="20000"/>
              </a:spcBef>
              <a:buClr>
                <a:srgbClr val="0F116A"/>
              </a:buClr>
              <a:buSzPct val="120000"/>
              <a:buFont typeface="Wingdings" pitchFamily="48" charset="2"/>
              <a:buChar char="§"/>
            </a:pPr>
            <a:r>
              <a:rPr lang="en-US" sz="2800" b="1" u="sng">
                <a:solidFill>
                  <a:srgbClr val="CC0000"/>
                </a:solidFill>
              </a:rPr>
              <a:t>PEP carboxylase enzyme</a:t>
            </a:r>
            <a:endParaRPr lang="en-US" sz="3000" b="1" u="sng">
              <a:solidFill>
                <a:schemeClr val="tx2"/>
              </a:solidFill>
            </a:endParaRPr>
          </a:p>
          <a:p>
            <a:pPr marL="742950" lvl="1" indent="-285750" algn="l" eaLnBrk="1" hangingPunct="1">
              <a:spcBef>
                <a:spcPct val="20000"/>
              </a:spcBef>
              <a:buClr>
                <a:schemeClr val="tx1"/>
              </a:buClr>
              <a:buSzPct val="60000"/>
              <a:buFont typeface="Wingdings" pitchFamily="48" charset="2"/>
              <a:buChar char="u"/>
            </a:pPr>
            <a:r>
              <a:rPr lang="en-US" b="1" u="sng">
                <a:solidFill>
                  <a:srgbClr val="CC0000"/>
                </a:solidFill>
              </a:rPr>
              <a:t>higher attraction for CO</a:t>
            </a:r>
            <a:r>
              <a:rPr lang="en-US" b="1" baseline="-25000">
                <a:solidFill>
                  <a:srgbClr val="CC0000"/>
                </a:solidFill>
              </a:rPr>
              <a:t>2</a:t>
            </a:r>
            <a:r>
              <a:rPr lang="en-US" b="1" u="sng">
                <a:solidFill>
                  <a:srgbClr val="CC0000"/>
                </a:solidFill>
              </a:rPr>
              <a:t> than O</a:t>
            </a:r>
            <a:r>
              <a:rPr lang="en-US" b="1" baseline="-25000">
                <a:solidFill>
                  <a:srgbClr val="CC0000"/>
                </a:solidFill>
              </a:rPr>
              <a:t>2</a:t>
            </a:r>
            <a:r>
              <a:rPr lang="en-US" b="1" baseline="-25000"/>
              <a:t>  </a:t>
            </a:r>
            <a:endParaRPr lang="en-US" b="1"/>
          </a:p>
          <a:p>
            <a:pPr marL="1085850" lvl="2" indent="-228600" algn="l" eaLnBrk="1" hangingPunct="1">
              <a:spcBef>
                <a:spcPct val="20000"/>
              </a:spcBef>
              <a:buClr>
                <a:schemeClr val="hlink"/>
              </a:buClr>
              <a:buSzPct val="95000"/>
              <a:buFont typeface="Wingdings" pitchFamily="48" charset="2"/>
              <a:buChar char="§"/>
            </a:pPr>
            <a:r>
              <a:rPr lang="en-US" sz="2000" b="1">
                <a:solidFill>
                  <a:srgbClr val="0F116A"/>
                </a:solidFill>
              </a:rPr>
              <a:t>better than RuBisCo</a:t>
            </a:r>
          </a:p>
          <a:p>
            <a:pPr marL="742950" lvl="1" indent="-285750" algn="l" eaLnBrk="1" hangingPunct="1">
              <a:spcBef>
                <a:spcPct val="20000"/>
              </a:spcBef>
              <a:buClr>
                <a:schemeClr val="tx1"/>
              </a:buClr>
              <a:buSzPct val="60000"/>
              <a:buFont typeface="Wingdings" pitchFamily="48" charset="2"/>
              <a:buChar char="u"/>
            </a:pPr>
            <a:r>
              <a:rPr lang="en-US" b="1" u="sng">
                <a:solidFill>
                  <a:srgbClr val="CC0000"/>
                </a:solidFill>
              </a:rPr>
              <a:t>fixes CO</a:t>
            </a:r>
            <a:r>
              <a:rPr lang="en-US" b="1" baseline="-25000">
                <a:solidFill>
                  <a:srgbClr val="CC0000"/>
                </a:solidFill>
              </a:rPr>
              <a:t>2</a:t>
            </a:r>
            <a:r>
              <a:rPr lang="en-US" b="1" u="sng">
                <a:solidFill>
                  <a:srgbClr val="CC0000"/>
                </a:solidFill>
              </a:rPr>
              <a:t> in 4C compounds</a:t>
            </a:r>
            <a:endParaRPr lang="en-US" b="1"/>
          </a:p>
          <a:p>
            <a:pPr marL="742950" lvl="1" indent="-285750" algn="l" eaLnBrk="1" hangingPunct="1">
              <a:spcBef>
                <a:spcPct val="20000"/>
              </a:spcBef>
              <a:buClr>
                <a:schemeClr val="tx1"/>
              </a:buClr>
              <a:buSzPct val="60000"/>
              <a:buFont typeface="Wingdings" pitchFamily="48" charset="2"/>
              <a:buChar char="u"/>
            </a:pPr>
            <a:r>
              <a:rPr lang="en-US" b="1" u="sng">
                <a:solidFill>
                  <a:srgbClr val="0F116A"/>
                </a:solidFill>
              </a:rPr>
              <a:t>regenerates CO</a:t>
            </a:r>
            <a:r>
              <a:rPr lang="en-US" b="1" baseline="-25000">
                <a:solidFill>
                  <a:srgbClr val="0F116A"/>
                </a:solidFill>
              </a:rPr>
              <a:t>2</a:t>
            </a:r>
            <a:r>
              <a:rPr lang="en-US" b="1" baseline="-25000"/>
              <a:t> </a:t>
            </a:r>
            <a:r>
              <a:rPr lang="en-US" b="1"/>
              <a:t>in inner cells for RuBisCo</a:t>
            </a:r>
          </a:p>
          <a:p>
            <a:pPr marL="1085850" lvl="2" indent="-228600" algn="l" eaLnBrk="1" hangingPunct="1">
              <a:spcBef>
                <a:spcPct val="20000"/>
              </a:spcBef>
              <a:buClr>
                <a:schemeClr val="hlink"/>
              </a:buClr>
              <a:buSzPct val="95000"/>
              <a:buFont typeface="Wingdings" pitchFamily="48" charset="2"/>
              <a:buChar char="§"/>
            </a:pPr>
            <a:r>
              <a:rPr lang="en-US" sz="2000" b="1">
                <a:solidFill>
                  <a:srgbClr val="0F116A"/>
                </a:solidFill>
              </a:rPr>
              <a:t>keeping O</a:t>
            </a:r>
            <a:r>
              <a:rPr lang="en-US" sz="2000" b="1" baseline="-25000">
                <a:solidFill>
                  <a:srgbClr val="0F116A"/>
                </a:solidFill>
              </a:rPr>
              <a:t>2</a:t>
            </a:r>
            <a:r>
              <a:rPr lang="en-US" sz="2000" b="1">
                <a:solidFill>
                  <a:srgbClr val="0F116A"/>
                </a:solidFill>
              </a:rPr>
              <a:t> away from RuBisCo</a:t>
            </a:r>
          </a:p>
        </p:txBody>
      </p:sp>
      <p:sp>
        <p:nvSpPr>
          <p:cNvPr id="394275" name="Rectangle 35"/>
          <p:cNvSpPr>
            <a:spLocks noChangeArrowheads="1"/>
          </p:cNvSpPr>
          <p:nvPr/>
        </p:nvSpPr>
        <p:spPr bwMode="auto">
          <a:xfrm>
            <a:off x="5843588" y="3463925"/>
            <a:ext cx="850900" cy="677863"/>
          </a:xfrm>
          <a:prstGeom prst="rect">
            <a:avLst/>
          </a:prstGeom>
          <a:solidFill>
            <a:srgbClr val="BCDFC1"/>
          </a:solidFill>
          <a:ln w="9525">
            <a:noFill/>
            <a:miter lim="800000"/>
            <a:headEnd/>
            <a:tailEnd/>
          </a:ln>
          <a:effectLst/>
        </p:spPr>
        <p:txBody>
          <a:bodyPr wrap="none" anchor="ctr">
            <a:spAutoFit/>
          </a:bodyPr>
          <a:lstStyle/>
          <a:p>
            <a:pPr>
              <a:lnSpc>
                <a:spcPct val="80000"/>
              </a:lnSpc>
            </a:pPr>
            <a:r>
              <a:rPr lang="en-US" sz="1600" b="1" u="sng">
                <a:solidFill>
                  <a:srgbClr val="CC0000"/>
                </a:solidFill>
              </a:rPr>
              <a:t>bundle</a:t>
            </a:r>
            <a:br>
              <a:rPr lang="en-US" sz="1600" b="1" u="sng">
                <a:solidFill>
                  <a:srgbClr val="CC0000"/>
                </a:solidFill>
              </a:rPr>
            </a:br>
            <a:r>
              <a:rPr lang="en-US" sz="1600" b="1" u="sng">
                <a:solidFill>
                  <a:srgbClr val="CC0000"/>
                </a:solidFill>
              </a:rPr>
              <a:t>sheath</a:t>
            </a:r>
            <a:br>
              <a:rPr lang="en-US" sz="1600" b="1" u="sng">
                <a:solidFill>
                  <a:srgbClr val="CC0000"/>
                </a:solidFill>
              </a:rPr>
            </a:br>
            <a:r>
              <a:rPr lang="en-US" sz="1600" b="1" u="sng">
                <a:solidFill>
                  <a:srgbClr val="CC0000"/>
                </a:solidFill>
              </a:rPr>
              <a:t>cell</a:t>
            </a:r>
            <a:endParaRPr lang="en-US" sz="1600" b="1">
              <a:solidFill>
                <a:srgbClr val="000000"/>
              </a:solidFill>
            </a:endParaRPr>
          </a:p>
        </p:txBody>
      </p:sp>
      <p:sp>
        <p:nvSpPr>
          <p:cNvPr id="394278" name="Line 38"/>
          <p:cNvSpPr>
            <a:spLocks noChangeShapeType="1"/>
          </p:cNvSpPr>
          <p:nvPr/>
        </p:nvSpPr>
        <p:spPr bwMode="auto">
          <a:xfrm>
            <a:off x="4017963" y="3171825"/>
            <a:ext cx="0" cy="554038"/>
          </a:xfrm>
          <a:prstGeom prst="line">
            <a:avLst/>
          </a:prstGeom>
          <a:noFill/>
          <a:ln w="25400">
            <a:solidFill>
              <a:srgbClr val="000000"/>
            </a:solidFill>
            <a:round/>
            <a:headEnd/>
            <a:tailEnd/>
          </a:ln>
          <a:effectLst/>
        </p:spPr>
        <p:txBody>
          <a:bodyPr wrap="none" anchor="ctr"/>
          <a:lstStyle/>
          <a:p>
            <a:endParaRPr lang="en-US"/>
          </a:p>
        </p:txBody>
      </p:sp>
      <p:sp>
        <p:nvSpPr>
          <p:cNvPr id="394279" name="AutoShape 39"/>
          <p:cNvSpPr>
            <a:spLocks noChangeArrowheads="1"/>
          </p:cNvSpPr>
          <p:nvPr/>
        </p:nvSpPr>
        <p:spPr bwMode="auto">
          <a:xfrm>
            <a:off x="7783513" y="3863975"/>
            <a:ext cx="776287" cy="238125"/>
          </a:xfrm>
          <a:prstGeom prst="roundRect">
            <a:avLst>
              <a:gd name="adj" fmla="val 16667"/>
            </a:avLst>
          </a:prstGeom>
          <a:solidFill>
            <a:srgbClr val="CCFF66"/>
          </a:solidFill>
          <a:ln w="9525">
            <a:noFill/>
            <a:round/>
            <a:headEnd/>
            <a:tailEnd/>
          </a:ln>
          <a:effectLst/>
        </p:spPr>
        <p:txBody>
          <a:bodyPr wrap="none" lIns="0" tIns="0" rIns="0" bIns="0" anchor="ctr">
            <a:spAutoFit/>
          </a:bodyPr>
          <a:lstStyle/>
          <a:p>
            <a:r>
              <a:rPr lang="en-US" sz="1400" b="1">
                <a:solidFill>
                  <a:srgbClr val="000000"/>
                </a:solidFill>
              </a:rPr>
              <a:t>RuBisCo</a:t>
            </a:r>
            <a:endParaRPr lang="en-US" sz="1600" b="1">
              <a:solidFill>
                <a:srgbClr val="000000"/>
              </a:solidFill>
            </a:endParaRPr>
          </a:p>
        </p:txBody>
      </p:sp>
      <p:sp>
        <p:nvSpPr>
          <p:cNvPr id="394280" name="AutoShape 40"/>
          <p:cNvSpPr>
            <a:spLocks noChangeArrowheads="1"/>
          </p:cNvSpPr>
          <p:nvPr/>
        </p:nvSpPr>
        <p:spPr bwMode="auto">
          <a:xfrm>
            <a:off x="6688138" y="2008188"/>
            <a:ext cx="1066800" cy="379412"/>
          </a:xfrm>
          <a:prstGeom prst="roundRect">
            <a:avLst>
              <a:gd name="adj" fmla="val 16667"/>
            </a:avLst>
          </a:prstGeom>
          <a:solidFill>
            <a:srgbClr val="CCFF66"/>
          </a:solidFill>
          <a:ln w="9525">
            <a:noFill/>
            <a:round/>
            <a:headEnd/>
            <a:tailEnd/>
          </a:ln>
          <a:effectLst/>
        </p:spPr>
        <p:txBody>
          <a:bodyPr wrap="none" lIns="0" rIns="0" bIns="0" anchor="ctr">
            <a:spAutoFit/>
          </a:bodyPr>
          <a:lstStyle/>
          <a:p>
            <a:pPr>
              <a:lnSpc>
                <a:spcPct val="70000"/>
              </a:lnSpc>
            </a:pPr>
            <a:r>
              <a:rPr lang="en-US" sz="1400" b="1">
                <a:solidFill>
                  <a:srgbClr val="000000"/>
                </a:solidFill>
              </a:rPr>
              <a:t>PEP</a:t>
            </a:r>
            <a:br>
              <a:rPr lang="en-US" sz="1400" b="1">
                <a:solidFill>
                  <a:srgbClr val="000000"/>
                </a:solidFill>
              </a:rPr>
            </a:br>
            <a:r>
              <a:rPr lang="en-US" sz="1400" b="1">
                <a:solidFill>
                  <a:srgbClr val="000000"/>
                </a:solidFill>
              </a:rPr>
              <a:t>carboxylase</a:t>
            </a:r>
            <a:endParaRPr lang="en-US" sz="1600" b="1">
              <a:solidFill>
                <a:srgbClr val="000000"/>
              </a:solidFill>
            </a:endParaRPr>
          </a:p>
        </p:txBody>
      </p:sp>
      <p:sp>
        <p:nvSpPr>
          <p:cNvPr id="394273" name="AutoShape 33"/>
          <p:cNvSpPr>
            <a:spLocks noChangeArrowheads="1"/>
          </p:cNvSpPr>
          <p:nvPr/>
        </p:nvSpPr>
        <p:spPr bwMode="auto">
          <a:xfrm>
            <a:off x="107950" y="1277938"/>
            <a:ext cx="2917825" cy="2663825"/>
          </a:xfrm>
          <a:prstGeom prst="roundRect">
            <a:avLst>
              <a:gd name="adj" fmla="val 16667"/>
            </a:avLst>
          </a:prstGeom>
          <a:noFill/>
          <a:ln w="57150">
            <a:solidFill>
              <a:srgbClr val="804000"/>
            </a:solidFill>
            <a:round/>
            <a:headEnd/>
            <a:tailEnd/>
          </a:ln>
          <a:effectLst/>
        </p:spPr>
        <p:txBody>
          <a:bodyPr wrap="none" anchor="ctr"/>
          <a:lstStyle/>
          <a:p>
            <a:endParaRPr lang="en-US"/>
          </a:p>
        </p:txBody>
      </p:sp>
      <p:sp>
        <p:nvSpPr>
          <p:cNvPr id="394277" name="Rectangle 37"/>
          <p:cNvSpPr>
            <a:spLocks noChangeArrowheads="1"/>
          </p:cNvSpPr>
          <p:nvPr/>
        </p:nvSpPr>
        <p:spPr bwMode="auto">
          <a:xfrm>
            <a:off x="3556000" y="3667125"/>
            <a:ext cx="963613" cy="336550"/>
          </a:xfrm>
          <a:prstGeom prst="rect">
            <a:avLst/>
          </a:prstGeom>
          <a:solidFill>
            <a:schemeClr val="bg1"/>
          </a:solidFill>
          <a:ln w="9525">
            <a:noFill/>
            <a:miter lim="800000"/>
            <a:headEnd/>
            <a:tailEnd/>
          </a:ln>
          <a:effectLst/>
        </p:spPr>
        <p:txBody>
          <a:bodyPr wrap="none" anchor="ctr">
            <a:spAutoFit/>
          </a:bodyPr>
          <a:lstStyle/>
          <a:p>
            <a:r>
              <a:rPr lang="en-US" sz="1600" b="1">
                <a:solidFill>
                  <a:srgbClr val="000000"/>
                </a:solidFill>
              </a:rPr>
              <a:t>stomate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94268"/>
                                        </p:tgtEl>
                                        <p:attrNameLst>
                                          <p:attrName>style.visibility</p:attrName>
                                        </p:attrNameLst>
                                      </p:cBhvr>
                                      <p:to>
                                        <p:strVal val="visible"/>
                                      </p:to>
                                    </p:set>
                                    <p:animEffect transition="in" filter="wipe(left)">
                                      <p:cBhvr>
                                        <p:cTn id="7" dur="500"/>
                                        <p:tgtEl>
                                          <p:spTgt spid="394268"/>
                                        </p:tgtEl>
                                      </p:cBhvr>
                                    </p:animEffect>
                                  </p:childTnLst>
                                  <p:subTnLst>
                                    <p:audio>
                                      <p:cMediaNode>
                                        <p:cTn display="0" masterRel="sameClick">
                                          <p:stCondLst>
                                            <p:cond evt="begin" delay="0">
                                              <p:tn val="5"/>
                                            </p:cond>
                                          </p:stCondLst>
                                          <p:endCondLst>
                                            <p:cond evt="onStopAudio" delay="0">
                                              <p:tgtEl>
                                                <p:sldTgt/>
                                              </p:tgtEl>
                                            </p:cond>
                                          </p:endCondLst>
                                        </p:cTn>
                                        <p:tgtEl>
                                          <p:sndTgt r:embed="rId3" name="Vibro Up"/>
                                        </p:tgtEl>
                                      </p:cMediaNode>
                                    </p:audio>
                                  </p:sub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94272"/>
                                        </p:tgtEl>
                                        <p:attrNameLst>
                                          <p:attrName>style.visibility</p:attrName>
                                        </p:attrNameLst>
                                      </p:cBhvr>
                                      <p:to>
                                        <p:strVal val="visible"/>
                                      </p:to>
                                    </p:set>
                                    <p:animEffect transition="in" filter="wipe(left)">
                                      <p:cBhvr>
                                        <p:cTn id="12" dur="500"/>
                                        <p:tgtEl>
                                          <p:spTgt spid="394272"/>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
                                        </p:tgtEl>
                                      </p:cMediaNode>
                                    </p:audio>
                                  </p:sub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94271"/>
                                        </p:tgtEl>
                                        <p:attrNameLst>
                                          <p:attrName>style.visibility</p:attrName>
                                        </p:attrNameLst>
                                      </p:cBhvr>
                                      <p:to>
                                        <p:strVal val="visible"/>
                                      </p:to>
                                    </p:set>
                                    <p:animEffect transition="in" filter="wipe(left)">
                                      <p:cBhvr>
                                        <p:cTn id="17" dur="500"/>
                                        <p:tgtEl>
                                          <p:spTgt spid="394271"/>
                                        </p:tgtEl>
                                      </p:cBhvr>
                                    </p:animEffect>
                                  </p:childTnLst>
                                  <p:subTnLst>
                                    <p:audio>
                                      <p:cMediaNode>
                                        <p:cTn display="0" masterRel="sameClick">
                                          <p:stCondLst>
                                            <p:cond evt="begin" delay="0">
                                              <p:tn val="15"/>
                                            </p:cond>
                                          </p:stCondLst>
                                          <p:endCondLst>
                                            <p:cond evt="onStopAudio" delay="0">
                                              <p:tgtEl>
                                                <p:sldTgt/>
                                              </p:tgtEl>
                                            </p:cond>
                                          </p:endCondLst>
                                        </p:cTn>
                                        <p:tgtEl>
                                          <p:sndTgt r:embed="rId4" name="Whoosh"/>
                                        </p:tgtEl>
                                      </p:cMediaNode>
                                    </p:audio>
                                  </p:sub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94275"/>
                                        </p:tgtEl>
                                        <p:attrNameLst>
                                          <p:attrName>style.visibility</p:attrName>
                                        </p:attrNameLst>
                                      </p:cBhvr>
                                      <p:to>
                                        <p:strVal val="visible"/>
                                      </p:to>
                                    </p:set>
                                    <p:animEffect transition="in" filter="wipe(left)">
                                      <p:cBhvr>
                                        <p:cTn id="22" dur="500"/>
                                        <p:tgtEl>
                                          <p:spTgt spid="394275"/>
                                        </p:tgtEl>
                                      </p:cBhvr>
                                    </p:animEffect>
                                  </p:childTnLst>
                                  <p:subTnLst>
                                    <p:audio>
                                      <p:cMediaNode>
                                        <p:cTn display="0" masterRel="sameClick">
                                          <p:stCondLst>
                                            <p:cond evt="begin" delay="0">
                                              <p:tn val="20"/>
                                            </p:cond>
                                          </p:stCondLst>
                                          <p:endCondLst>
                                            <p:cond evt="onStopAudio" delay="0">
                                              <p:tgtEl>
                                                <p:sldTgt/>
                                              </p:tgtEl>
                                            </p:cond>
                                          </p:endCondLst>
                                        </p:cTn>
                                        <p:tgtEl>
                                          <p:sndTgt r:embed="rId3" name="Vibro Up"/>
                                        </p:tgtEl>
                                      </p:cMediaNode>
                                    </p:audio>
                                  </p:sub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94247"/>
                                        </p:tgtEl>
                                        <p:attrNameLst>
                                          <p:attrName>style.visibility</p:attrName>
                                        </p:attrNameLst>
                                      </p:cBhvr>
                                      <p:to>
                                        <p:strVal val="visible"/>
                                      </p:to>
                                    </p:set>
                                    <p:animEffect transition="in" filter="wipe(left)">
                                      <p:cBhvr>
                                        <p:cTn id="27" dur="500"/>
                                        <p:tgtEl>
                                          <p:spTgt spid="394247"/>
                                        </p:tgtEl>
                                      </p:cBhvr>
                                    </p:animEffect>
                                  </p:childTnLst>
                                  <p:subTnLst>
                                    <p:audio>
                                      <p:cMediaNode>
                                        <p:cTn display="0" masterRel="sameClick">
                                          <p:stCondLst>
                                            <p:cond evt="begin" delay="0">
                                              <p:tn val="25"/>
                                            </p:cond>
                                          </p:stCondLst>
                                          <p:endCondLst>
                                            <p:cond evt="onStopAudio" delay="0">
                                              <p:tgtEl>
                                                <p:sldTgt/>
                                              </p:tgtEl>
                                            </p:cond>
                                          </p:endCondLst>
                                        </p:cTn>
                                        <p:tgtEl>
                                          <p:sndTgt r:embed="rId4" name="Whoosh"/>
                                        </p:tgtEl>
                                      </p:cMediaNode>
                                    </p:audio>
                                  </p:sub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94262"/>
                                        </p:tgtEl>
                                        <p:attrNameLst>
                                          <p:attrName>style.visibility</p:attrName>
                                        </p:attrNameLst>
                                      </p:cBhvr>
                                      <p:to>
                                        <p:strVal val="visible"/>
                                      </p:to>
                                    </p:set>
                                    <p:animEffect transition="in" filter="wipe(left)">
                                      <p:cBhvr>
                                        <p:cTn id="32" dur="500"/>
                                        <p:tgtEl>
                                          <p:spTgt spid="394262"/>
                                        </p:tgtEl>
                                      </p:cBhvr>
                                    </p:animEffect>
                                  </p:childTnLst>
                                  <p:subTnLst>
                                    <p:audio>
                                      <p:cMediaNode>
                                        <p:cTn display="0" masterRel="sameClick">
                                          <p:stCondLst>
                                            <p:cond evt="begin" delay="0">
                                              <p:tn val="30"/>
                                            </p:cond>
                                          </p:stCondLst>
                                          <p:endCondLst>
                                            <p:cond evt="onStopAudio" delay="0">
                                              <p:tgtEl>
                                                <p:sldTgt/>
                                              </p:tgtEl>
                                            </p:cond>
                                          </p:endCondLst>
                                        </p:cTn>
                                        <p:tgtEl>
                                          <p:sndTgt r:embed="rId5" name="Bubbles"/>
                                        </p:tgtEl>
                                      </p:cMediaNode>
                                    </p:audio>
                                  </p:subTnLst>
                                </p:cTn>
                              </p:par>
                            </p:childTnLst>
                          </p:cTn>
                        </p:par>
                      </p:childTnLst>
                    </p:cTn>
                  </p:par>
                  <p:par>
                    <p:cTn id="33" fill="hold">
                      <p:stCondLst>
                        <p:cond delay="indefinite"/>
                      </p:stCondLst>
                      <p:childTnLst>
                        <p:par>
                          <p:cTn id="34" fill="hold">
                            <p:stCondLst>
                              <p:cond delay="0"/>
                            </p:stCondLst>
                            <p:childTnLst>
                              <p:par>
                                <p:cTn id="35" presetID="22" presetClass="entr" presetSubtype="2" fill="hold" nodeType="clickEffect">
                                  <p:stCondLst>
                                    <p:cond delay="0"/>
                                  </p:stCondLst>
                                  <p:childTnLst>
                                    <p:set>
                                      <p:cBhvr>
                                        <p:cTn id="36" dur="1" fill="hold">
                                          <p:stCondLst>
                                            <p:cond delay="0"/>
                                          </p:stCondLst>
                                        </p:cTn>
                                        <p:tgtEl>
                                          <p:spTgt spid="394259"/>
                                        </p:tgtEl>
                                        <p:attrNameLst>
                                          <p:attrName>style.visibility</p:attrName>
                                        </p:attrNameLst>
                                      </p:cBhvr>
                                      <p:to>
                                        <p:strVal val="visible"/>
                                      </p:to>
                                    </p:set>
                                    <p:animEffect transition="in" filter="wipe(right)">
                                      <p:cBhvr>
                                        <p:cTn id="37" dur="500"/>
                                        <p:tgtEl>
                                          <p:spTgt spid="394259"/>
                                        </p:tgtEl>
                                      </p:cBhvr>
                                    </p:animEffect>
                                  </p:childTnLst>
                                  <p:subTnLst>
                                    <p:audio>
                                      <p:cMediaNode>
                                        <p:cTn display="0" masterRel="sameClick">
                                          <p:stCondLst>
                                            <p:cond evt="begin" delay="0">
                                              <p:tn val="35"/>
                                            </p:cond>
                                          </p:stCondLst>
                                          <p:endCondLst>
                                            <p:cond evt="onStopAudio" delay="0">
                                              <p:tgtEl>
                                                <p:sldTgt/>
                                              </p:tgtEl>
                                            </p:cond>
                                          </p:endCondLst>
                                        </p:cTn>
                                        <p:tgtEl>
                                          <p:sndTgt r:embed="rId3" name="Vibro Up"/>
                                        </p:tgtEl>
                                      </p:cMediaNode>
                                    </p:audio>
                                  </p:sub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94280"/>
                                        </p:tgtEl>
                                        <p:attrNameLst>
                                          <p:attrName>style.visibility</p:attrName>
                                        </p:attrNameLst>
                                      </p:cBhvr>
                                      <p:to>
                                        <p:strVal val="visible"/>
                                      </p:to>
                                    </p:set>
                                    <p:animEffect transition="in" filter="wipe(left)">
                                      <p:cBhvr>
                                        <p:cTn id="42" dur="500"/>
                                        <p:tgtEl>
                                          <p:spTgt spid="394280"/>
                                        </p:tgtEl>
                                      </p:cBhvr>
                                    </p:animEffect>
                                  </p:childTnLst>
                                  <p:subTnLst>
                                    <p:audio>
                                      <p:cMediaNode>
                                        <p:cTn display="0" masterRel="sameClick">
                                          <p:stCondLst>
                                            <p:cond evt="begin" delay="0">
                                              <p:tn val="40"/>
                                            </p:cond>
                                          </p:stCondLst>
                                          <p:endCondLst>
                                            <p:cond evt="onStopAudio" delay="0">
                                              <p:tgtEl>
                                                <p:sldTgt/>
                                              </p:tgtEl>
                                            </p:cond>
                                          </p:endCondLst>
                                        </p:cTn>
                                        <p:tgtEl>
                                          <p:sndTgt r:embed="rId3" name="Vibro Up"/>
                                        </p:tgtEl>
                                      </p:cMediaNode>
                                    </p:audio>
                                  </p:sub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94250"/>
                                        </p:tgtEl>
                                        <p:attrNameLst>
                                          <p:attrName>style.visibility</p:attrName>
                                        </p:attrNameLst>
                                      </p:cBhvr>
                                      <p:to>
                                        <p:strVal val="visible"/>
                                      </p:to>
                                    </p:set>
                                    <p:animEffect transition="in" filter="wipe(left)">
                                      <p:cBhvr>
                                        <p:cTn id="47" dur="500"/>
                                        <p:tgtEl>
                                          <p:spTgt spid="394250"/>
                                        </p:tgtEl>
                                      </p:cBhvr>
                                    </p:animEffect>
                                  </p:childTnLst>
                                  <p:subTnLst>
                                    <p:audio>
                                      <p:cMediaNode>
                                        <p:cTn display="0" masterRel="sameClick">
                                          <p:stCondLst>
                                            <p:cond evt="begin" delay="0">
                                              <p:tn val="45"/>
                                            </p:cond>
                                          </p:stCondLst>
                                          <p:endCondLst>
                                            <p:cond evt="onStopAudio" delay="0">
                                              <p:tgtEl>
                                                <p:sldTgt/>
                                              </p:tgtEl>
                                            </p:cond>
                                          </p:endCondLst>
                                        </p:cTn>
                                        <p:tgtEl>
                                          <p:sndTgt r:embed="rId4" name="Whoosh"/>
                                        </p:tgtEl>
                                      </p:cMediaNode>
                                    </p:audio>
                                  </p:sub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394256"/>
                                        </p:tgtEl>
                                        <p:attrNameLst>
                                          <p:attrName>style.visibility</p:attrName>
                                        </p:attrNameLst>
                                      </p:cBhvr>
                                      <p:to>
                                        <p:strVal val="visible"/>
                                      </p:to>
                                    </p:set>
                                    <p:animEffect transition="in" filter="wipe(left)">
                                      <p:cBhvr>
                                        <p:cTn id="52" dur="500"/>
                                        <p:tgtEl>
                                          <p:spTgt spid="394256"/>
                                        </p:tgtEl>
                                      </p:cBhvr>
                                    </p:animEffect>
                                  </p:childTnLst>
                                  <p:subTnLst>
                                    <p:audio>
                                      <p:cMediaNode>
                                        <p:cTn display="0" masterRel="sameClick">
                                          <p:stCondLst>
                                            <p:cond evt="begin" delay="0">
                                              <p:tn val="50"/>
                                            </p:cond>
                                          </p:stCondLst>
                                          <p:endCondLst>
                                            <p:cond evt="onStopAudio" delay="0">
                                              <p:tgtEl>
                                                <p:sldTgt/>
                                              </p:tgtEl>
                                            </p:cond>
                                          </p:endCondLst>
                                        </p:cTn>
                                        <p:tgtEl>
                                          <p:sndTgt r:embed="rId5" name="Bubbles"/>
                                        </p:tgtEl>
                                      </p:cMediaNode>
                                    </p:audio>
                                  </p:sub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394279"/>
                                        </p:tgtEl>
                                        <p:attrNameLst>
                                          <p:attrName>style.visibility</p:attrName>
                                        </p:attrNameLst>
                                      </p:cBhvr>
                                      <p:to>
                                        <p:strVal val="visible"/>
                                      </p:to>
                                    </p:set>
                                    <p:animEffect transition="in" filter="wipe(left)">
                                      <p:cBhvr>
                                        <p:cTn id="57" dur="500"/>
                                        <p:tgtEl>
                                          <p:spTgt spid="394279"/>
                                        </p:tgtEl>
                                      </p:cBhvr>
                                    </p:animEffect>
                                  </p:childTnLst>
                                  <p:subTnLst>
                                    <p:audio>
                                      <p:cMediaNode>
                                        <p:cTn display="0" masterRel="sameClick">
                                          <p:stCondLst>
                                            <p:cond evt="begin" delay="0">
                                              <p:tn val="55"/>
                                            </p:cond>
                                          </p:stCondLst>
                                          <p:endCondLst>
                                            <p:cond evt="onStopAudio" delay="0">
                                              <p:tgtEl>
                                                <p:sldTgt/>
                                              </p:tgtEl>
                                            </p:cond>
                                          </p:endCondLst>
                                        </p:cTn>
                                        <p:tgtEl>
                                          <p:sndTgt r:embed="rId3" name="Vibro Up"/>
                                        </p:tgtEl>
                                      </p:cMediaNode>
                                    </p:audio>
                                  </p:subTnLst>
                                </p:cTn>
                              </p:par>
                            </p:childTnLst>
                          </p:cTn>
                        </p:par>
                      </p:childTnLst>
                    </p:cTn>
                  </p:par>
                  <p:par>
                    <p:cTn id="58" fill="hold">
                      <p:stCondLst>
                        <p:cond delay="indefinite"/>
                      </p:stCondLst>
                      <p:childTnLst>
                        <p:par>
                          <p:cTn id="59" fill="hold">
                            <p:stCondLst>
                              <p:cond delay="0"/>
                            </p:stCondLst>
                            <p:childTnLst>
                              <p:par>
                                <p:cTn id="60" presetID="2" presetClass="entr" presetSubtype="8" fill="hold" grpId="0" nodeType="clickEffect">
                                  <p:stCondLst>
                                    <p:cond delay="0"/>
                                  </p:stCondLst>
                                  <p:childTnLst>
                                    <p:set>
                                      <p:cBhvr>
                                        <p:cTn id="61" dur="1" fill="hold">
                                          <p:stCondLst>
                                            <p:cond delay="0"/>
                                          </p:stCondLst>
                                        </p:cTn>
                                        <p:tgtEl>
                                          <p:spTgt spid="394274">
                                            <p:txEl>
                                              <p:pRg st="0" end="0"/>
                                            </p:txEl>
                                          </p:spTgt>
                                        </p:tgtEl>
                                        <p:attrNameLst>
                                          <p:attrName>style.visibility</p:attrName>
                                        </p:attrNameLst>
                                      </p:cBhvr>
                                      <p:to>
                                        <p:strVal val="visible"/>
                                      </p:to>
                                    </p:set>
                                    <p:anim calcmode="lin" valueType="num">
                                      <p:cBhvr additive="base">
                                        <p:cTn id="62" dur="500" fill="hold"/>
                                        <p:tgtEl>
                                          <p:spTgt spid="394274">
                                            <p:txEl>
                                              <p:pRg st="0" end="0"/>
                                            </p:txEl>
                                          </p:spTgt>
                                        </p:tgtEl>
                                        <p:attrNameLst>
                                          <p:attrName>ppt_x</p:attrName>
                                        </p:attrNameLst>
                                      </p:cBhvr>
                                      <p:tavLst>
                                        <p:tav tm="0">
                                          <p:val>
                                            <p:strVal val="0-#ppt_w/2"/>
                                          </p:val>
                                        </p:tav>
                                        <p:tav tm="100000">
                                          <p:val>
                                            <p:strVal val="#ppt_x"/>
                                          </p:val>
                                        </p:tav>
                                      </p:tavLst>
                                    </p:anim>
                                    <p:anim calcmode="lin" valueType="num">
                                      <p:cBhvr additive="base">
                                        <p:cTn id="63" dur="500" fill="hold"/>
                                        <p:tgtEl>
                                          <p:spTgt spid="39427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0"/>
                                            </p:cond>
                                          </p:stCondLst>
                                          <p:endCondLst>
                                            <p:cond evt="onStopAudio" delay="0">
                                              <p:tgtEl>
                                                <p:sldTgt/>
                                              </p:tgtEl>
                                            </p:cond>
                                          </p:endCondLst>
                                        </p:cTn>
                                        <p:tgtEl>
                                          <p:sndTgt r:embed="rId4" name="Whoosh"/>
                                        </p:tgtEl>
                                      </p:cMediaNode>
                                    </p:audio>
                                  </p:subTnLst>
                                </p:cTn>
                              </p:par>
                            </p:childTnLst>
                          </p:cTn>
                        </p:par>
                      </p:childTnLst>
                    </p:cTn>
                  </p:par>
                  <p:par>
                    <p:cTn id="64" fill="hold">
                      <p:stCondLst>
                        <p:cond delay="indefinite"/>
                      </p:stCondLst>
                      <p:childTnLst>
                        <p:par>
                          <p:cTn id="65" fill="hold">
                            <p:stCondLst>
                              <p:cond delay="0"/>
                            </p:stCondLst>
                            <p:childTnLst>
                              <p:par>
                                <p:cTn id="66" presetID="2" presetClass="entr" presetSubtype="8" fill="hold" grpId="0" nodeType="clickEffect">
                                  <p:stCondLst>
                                    <p:cond delay="0"/>
                                  </p:stCondLst>
                                  <p:childTnLst>
                                    <p:set>
                                      <p:cBhvr>
                                        <p:cTn id="67" dur="1" fill="hold">
                                          <p:stCondLst>
                                            <p:cond delay="0"/>
                                          </p:stCondLst>
                                        </p:cTn>
                                        <p:tgtEl>
                                          <p:spTgt spid="394274">
                                            <p:txEl>
                                              <p:pRg st="1" end="1"/>
                                            </p:txEl>
                                          </p:spTgt>
                                        </p:tgtEl>
                                        <p:attrNameLst>
                                          <p:attrName>style.visibility</p:attrName>
                                        </p:attrNameLst>
                                      </p:cBhvr>
                                      <p:to>
                                        <p:strVal val="visible"/>
                                      </p:to>
                                    </p:set>
                                    <p:anim calcmode="lin" valueType="num">
                                      <p:cBhvr additive="base">
                                        <p:cTn id="68" dur="500" fill="hold"/>
                                        <p:tgtEl>
                                          <p:spTgt spid="394274">
                                            <p:txEl>
                                              <p:pRg st="1" end="1"/>
                                            </p:txEl>
                                          </p:spTgt>
                                        </p:tgtEl>
                                        <p:attrNameLst>
                                          <p:attrName>ppt_x</p:attrName>
                                        </p:attrNameLst>
                                      </p:cBhvr>
                                      <p:tavLst>
                                        <p:tav tm="0">
                                          <p:val>
                                            <p:strVal val="0-#ppt_w/2"/>
                                          </p:val>
                                        </p:tav>
                                        <p:tav tm="100000">
                                          <p:val>
                                            <p:strVal val="#ppt_x"/>
                                          </p:val>
                                        </p:tav>
                                      </p:tavLst>
                                    </p:anim>
                                    <p:anim calcmode="lin" valueType="num">
                                      <p:cBhvr additive="base">
                                        <p:cTn id="69" dur="500" fill="hold"/>
                                        <p:tgtEl>
                                          <p:spTgt spid="394274">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6"/>
                                            </p:cond>
                                          </p:stCondLst>
                                          <p:endCondLst>
                                            <p:cond evt="onStopAudio" delay="0">
                                              <p:tgtEl>
                                                <p:sldTgt/>
                                              </p:tgtEl>
                                            </p:cond>
                                          </p:endCondLst>
                                        </p:cTn>
                                        <p:tgtEl>
                                          <p:sndTgt r:embed="rId4" name="Whoosh"/>
                                        </p:tgtEl>
                                      </p:cMediaNode>
                                    </p:audio>
                                  </p:subTnLst>
                                </p:cTn>
                              </p:par>
                              <p:par>
                                <p:cTn id="70" presetID="2" presetClass="entr" presetSubtype="8" fill="hold" grpId="0" nodeType="withEffect">
                                  <p:stCondLst>
                                    <p:cond delay="0"/>
                                  </p:stCondLst>
                                  <p:childTnLst>
                                    <p:set>
                                      <p:cBhvr>
                                        <p:cTn id="71" dur="1" fill="hold">
                                          <p:stCondLst>
                                            <p:cond delay="0"/>
                                          </p:stCondLst>
                                        </p:cTn>
                                        <p:tgtEl>
                                          <p:spTgt spid="394274">
                                            <p:txEl>
                                              <p:pRg st="2" end="2"/>
                                            </p:txEl>
                                          </p:spTgt>
                                        </p:tgtEl>
                                        <p:attrNameLst>
                                          <p:attrName>style.visibility</p:attrName>
                                        </p:attrNameLst>
                                      </p:cBhvr>
                                      <p:to>
                                        <p:strVal val="visible"/>
                                      </p:to>
                                    </p:set>
                                    <p:anim calcmode="lin" valueType="num">
                                      <p:cBhvr additive="base">
                                        <p:cTn id="72" dur="500" fill="hold"/>
                                        <p:tgtEl>
                                          <p:spTgt spid="394274">
                                            <p:txEl>
                                              <p:pRg st="2" end="2"/>
                                            </p:txEl>
                                          </p:spTgt>
                                        </p:tgtEl>
                                        <p:attrNameLst>
                                          <p:attrName>ppt_x</p:attrName>
                                        </p:attrNameLst>
                                      </p:cBhvr>
                                      <p:tavLst>
                                        <p:tav tm="0">
                                          <p:val>
                                            <p:strVal val="0-#ppt_w/2"/>
                                          </p:val>
                                        </p:tav>
                                        <p:tav tm="100000">
                                          <p:val>
                                            <p:strVal val="#ppt_x"/>
                                          </p:val>
                                        </p:tav>
                                      </p:tavLst>
                                    </p:anim>
                                    <p:anim calcmode="lin" valueType="num">
                                      <p:cBhvr additive="base">
                                        <p:cTn id="73" dur="500" fill="hold"/>
                                        <p:tgtEl>
                                          <p:spTgt spid="394274">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0"/>
                                            </p:cond>
                                          </p:stCondLst>
                                          <p:endCondLst>
                                            <p:cond evt="onStopAudio" delay="0">
                                              <p:tgtEl>
                                                <p:sldTgt/>
                                              </p:tgtEl>
                                            </p:cond>
                                          </p:endCondLst>
                                        </p:cTn>
                                        <p:tgtEl>
                                          <p:sndTgt r:embed="rId4" name="Whoosh"/>
                                        </p:tgtEl>
                                      </p:cMediaNode>
                                    </p:audio>
                                  </p:subTnLst>
                                </p:cTn>
                              </p:par>
                            </p:childTnLst>
                          </p:cTn>
                        </p:par>
                      </p:childTnLst>
                    </p:cTn>
                  </p:par>
                  <p:par>
                    <p:cTn id="74" fill="hold">
                      <p:stCondLst>
                        <p:cond delay="indefinite"/>
                      </p:stCondLst>
                      <p:childTnLst>
                        <p:par>
                          <p:cTn id="75" fill="hold">
                            <p:stCondLst>
                              <p:cond delay="0"/>
                            </p:stCondLst>
                            <p:childTnLst>
                              <p:par>
                                <p:cTn id="76" presetID="2" presetClass="entr" presetSubtype="8" fill="hold" grpId="0" nodeType="clickEffect">
                                  <p:stCondLst>
                                    <p:cond delay="0"/>
                                  </p:stCondLst>
                                  <p:childTnLst>
                                    <p:set>
                                      <p:cBhvr>
                                        <p:cTn id="77" dur="1" fill="hold">
                                          <p:stCondLst>
                                            <p:cond delay="0"/>
                                          </p:stCondLst>
                                        </p:cTn>
                                        <p:tgtEl>
                                          <p:spTgt spid="394274">
                                            <p:txEl>
                                              <p:pRg st="3" end="3"/>
                                            </p:txEl>
                                          </p:spTgt>
                                        </p:tgtEl>
                                        <p:attrNameLst>
                                          <p:attrName>style.visibility</p:attrName>
                                        </p:attrNameLst>
                                      </p:cBhvr>
                                      <p:to>
                                        <p:strVal val="visible"/>
                                      </p:to>
                                    </p:set>
                                    <p:anim calcmode="lin" valueType="num">
                                      <p:cBhvr additive="base">
                                        <p:cTn id="78" dur="500" fill="hold"/>
                                        <p:tgtEl>
                                          <p:spTgt spid="394274">
                                            <p:txEl>
                                              <p:pRg st="3" end="3"/>
                                            </p:txEl>
                                          </p:spTgt>
                                        </p:tgtEl>
                                        <p:attrNameLst>
                                          <p:attrName>ppt_x</p:attrName>
                                        </p:attrNameLst>
                                      </p:cBhvr>
                                      <p:tavLst>
                                        <p:tav tm="0">
                                          <p:val>
                                            <p:strVal val="0-#ppt_w/2"/>
                                          </p:val>
                                        </p:tav>
                                        <p:tav tm="100000">
                                          <p:val>
                                            <p:strVal val="#ppt_x"/>
                                          </p:val>
                                        </p:tav>
                                      </p:tavLst>
                                    </p:anim>
                                    <p:anim calcmode="lin" valueType="num">
                                      <p:cBhvr additive="base">
                                        <p:cTn id="79" dur="500" fill="hold"/>
                                        <p:tgtEl>
                                          <p:spTgt spid="394274">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6"/>
                                            </p:cond>
                                          </p:stCondLst>
                                          <p:endCondLst>
                                            <p:cond evt="onStopAudio" delay="0">
                                              <p:tgtEl>
                                                <p:sldTgt/>
                                              </p:tgtEl>
                                            </p:cond>
                                          </p:endCondLst>
                                        </p:cTn>
                                        <p:tgtEl>
                                          <p:sndTgt r:embed="rId4" name="Whoosh"/>
                                        </p:tgtEl>
                                      </p:cMediaNode>
                                    </p:audio>
                                  </p:subTnLst>
                                </p:cTn>
                              </p:par>
                            </p:childTnLst>
                          </p:cTn>
                        </p:par>
                      </p:childTnLst>
                    </p:cTn>
                  </p:par>
                  <p:par>
                    <p:cTn id="80" fill="hold">
                      <p:stCondLst>
                        <p:cond delay="indefinite"/>
                      </p:stCondLst>
                      <p:childTnLst>
                        <p:par>
                          <p:cTn id="81" fill="hold">
                            <p:stCondLst>
                              <p:cond delay="0"/>
                            </p:stCondLst>
                            <p:childTnLst>
                              <p:par>
                                <p:cTn id="82" presetID="2" presetClass="entr" presetSubtype="8" fill="hold" grpId="0" nodeType="clickEffect">
                                  <p:stCondLst>
                                    <p:cond delay="0"/>
                                  </p:stCondLst>
                                  <p:childTnLst>
                                    <p:set>
                                      <p:cBhvr>
                                        <p:cTn id="83" dur="1" fill="hold">
                                          <p:stCondLst>
                                            <p:cond delay="0"/>
                                          </p:stCondLst>
                                        </p:cTn>
                                        <p:tgtEl>
                                          <p:spTgt spid="394274">
                                            <p:txEl>
                                              <p:pRg st="4" end="4"/>
                                            </p:txEl>
                                          </p:spTgt>
                                        </p:tgtEl>
                                        <p:attrNameLst>
                                          <p:attrName>style.visibility</p:attrName>
                                        </p:attrNameLst>
                                      </p:cBhvr>
                                      <p:to>
                                        <p:strVal val="visible"/>
                                      </p:to>
                                    </p:set>
                                    <p:anim calcmode="lin" valueType="num">
                                      <p:cBhvr additive="base">
                                        <p:cTn id="84" dur="500" fill="hold"/>
                                        <p:tgtEl>
                                          <p:spTgt spid="394274">
                                            <p:txEl>
                                              <p:pRg st="4" end="4"/>
                                            </p:txEl>
                                          </p:spTgt>
                                        </p:tgtEl>
                                        <p:attrNameLst>
                                          <p:attrName>ppt_x</p:attrName>
                                        </p:attrNameLst>
                                      </p:cBhvr>
                                      <p:tavLst>
                                        <p:tav tm="0">
                                          <p:val>
                                            <p:strVal val="0-#ppt_w/2"/>
                                          </p:val>
                                        </p:tav>
                                        <p:tav tm="100000">
                                          <p:val>
                                            <p:strVal val="#ppt_x"/>
                                          </p:val>
                                        </p:tav>
                                      </p:tavLst>
                                    </p:anim>
                                    <p:anim calcmode="lin" valueType="num">
                                      <p:cBhvr additive="base">
                                        <p:cTn id="85" dur="500" fill="hold"/>
                                        <p:tgtEl>
                                          <p:spTgt spid="394274">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82"/>
                                            </p:cond>
                                          </p:stCondLst>
                                          <p:endCondLst>
                                            <p:cond evt="onStopAudio" delay="0">
                                              <p:tgtEl>
                                                <p:sldTgt/>
                                              </p:tgtEl>
                                            </p:cond>
                                          </p:endCondLst>
                                        </p:cTn>
                                        <p:tgtEl>
                                          <p:sndTgt r:embed="rId4" name="Whoosh"/>
                                        </p:tgtEl>
                                      </p:cMediaNode>
                                    </p:audio>
                                  </p:subTnLst>
                                </p:cTn>
                              </p:par>
                              <p:par>
                                <p:cTn id="86" presetID="2" presetClass="entr" presetSubtype="8" fill="hold" grpId="0" nodeType="withEffect">
                                  <p:stCondLst>
                                    <p:cond delay="0"/>
                                  </p:stCondLst>
                                  <p:childTnLst>
                                    <p:set>
                                      <p:cBhvr>
                                        <p:cTn id="87" dur="1" fill="hold">
                                          <p:stCondLst>
                                            <p:cond delay="0"/>
                                          </p:stCondLst>
                                        </p:cTn>
                                        <p:tgtEl>
                                          <p:spTgt spid="394274">
                                            <p:txEl>
                                              <p:pRg st="5" end="5"/>
                                            </p:txEl>
                                          </p:spTgt>
                                        </p:tgtEl>
                                        <p:attrNameLst>
                                          <p:attrName>style.visibility</p:attrName>
                                        </p:attrNameLst>
                                      </p:cBhvr>
                                      <p:to>
                                        <p:strVal val="visible"/>
                                      </p:to>
                                    </p:set>
                                    <p:anim calcmode="lin" valueType="num">
                                      <p:cBhvr additive="base">
                                        <p:cTn id="88" dur="500" fill="hold"/>
                                        <p:tgtEl>
                                          <p:spTgt spid="394274">
                                            <p:txEl>
                                              <p:pRg st="5" end="5"/>
                                            </p:txEl>
                                          </p:spTgt>
                                        </p:tgtEl>
                                        <p:attrNameLst>
                                          <p:attrName>ppt_x</p:attrName>
                                        </p:attrNameLst>
                                      </p:cBhvr>
                                      <p:tavLst>
                                        <p:tav tm="0">
                                          <p:val>
                                            <p:strVal val="0-#ppt_w/2"/>
                                          </p:val>
                                        </p:tav>
                                        <p:tav tm="100000">
                                          <p:val>
                                            <p:strVal val="#ppt_x"/>
                                          </p:val>
                                        </p:tav>
                                      </p:tavLst>
                                    </p:anim>
                                    <p:anim calcmode="lin" valueType="num">
                                      <p:cBhvr additive="base">
                                        <p:cTn id="89" dur="500" fill="hold"/>
                                        <p:tgtEl>
                                          <p:spTgt spid="394274">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86"/>
                                            </p:cond>
                                          </p:stCondLst>
                                          <p:endCondLst>
                                            <p:cond evt="onStopAudio" delay="0">
                                              <p:tgtEl>
                                                <p:sldTgt/>
                                              </p:tgtEl>
                                            </p:cond>
                                          </p:endCondLst>
                                        </p:cTn>
                                        <p:tgtEl>
                                          <p:sndTgt r:embed="rId4"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250" grpId="0" animBg="1" autoUpdateAnimBg="0"/>
      <p:bldP spid="394256" grpId="0" animBg="1" autoUpdateAnimBg="0"/>
      <p:bldP spid="394247" grpId="0" animBg="1" autoUpdateAnimBg="0"/>
      <p:bldP spid="394271" grpId="0" animBg="1" autoUpdateAnimBg="0"/>
      <p:bldP spid="394272" grpId="0" animBg="1" autoUpdateAnimBg="0"/>
      <p:bldP spid="394274" grpId="0" build="p" bldLvl="2" autoUpdateAnimBg="0"/>
      <p:bldP spid="394275" grpId="0" animBg="1" autoUpdateAnimBg="0"/>
      <p:bldP spid="394279" grpId="0" animBg="1" autoUpdateAnimBg="0"/>
      <p:bldP spid="394280"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Rectangle 2"/>
          <p:cNvSpPr>
            <a:spLocks noGrp="1" noChangeArrowheads="1"/>
          </p:cNvSpPr>
          <p:nvPr>
            <p:ph type="title"/>
          </p:nvPr>
        </p:nvSpPr>
        <p:spPr/>
        <p:txBody>
          <a:bodyPr/>
          <a:lstStyle/>
          <a:p>
            <a:r>
              <a:rPr lang="en-US"/>
              <a:t>Comparative anatomy</a:t>
            </a:r>
          </a:p>
        </p:txBody>
      </p:sp>
      <p:pic>
        <p:nvPicPr>
          <p:cNvPr id="392196" name="Picture 4" descr="C4_leaf_anatomy"/>
          <p:cNvPicPr>
            <a:picLocks noChangeAspect="1" noChangeArrowheads="1"/>
          </p:cNvPicPr>
          <p:nvPr/>
        </p:nvPicPr>
        <p:blipFill>
          <a:blip r:embed="rId5" cstate="print"/>
          <a:srcRect/>
          <a:stretch>
            <a:fillRect/>
          </a:stretch>
        </p:blipFill>
        <p:spPr bwMode="auto">
          <a:xfrm>
            <a:off x="4787900" y="2873375"/>
            <a:ext cx="4195763" cy="3313113"/>
          </a:xfrm>
          <a:prstGeom prst="rect">
            <a:avLst/>
          </a:prstGeom>
          <a:noFill/>
        </p:spPr>
      </p:pic>
      <p:pic>
        <p:nvPicPr>
          <p:cNvPr id="392197" name="Picture 5" descr="C3_leaf_anatomy"/>
          <p:cNvPicPr>
            <a:picLocks noChangeAspect="1" noChangeArrowheads="1"/>
          </p:cNvPicPr>
          <p:nvPr/>
        </p:nvPicPr>
        <p:blipFill>
          <a:blip r:embed="rId6" cstate="print"/>
          <a:srcRect/>
          <a:stretch>
            <a:fillRect/>
          </a:stretch>
        </p:blipFill>
        <p:spPr bwMode="auto">
          <a:xfrm>
            <a:off x="363538" y="2833688"/>
            <a:ext cx="4429125" cy="3308350"/>
          </a:xfrm>
          <a:prstGeom prst="rect">
            <a:avLst/>
          </a:prstGeom>
          <a:noFill/>
        </p:spPr>
      </p:pic>
      <p:sp>
        <p:nvSpPr>
          <p:cNvPr id="392198" name="Rectangle 6"/>
          <p:cNvSpPr>
            <a:spLocks noChangeArrowheads="1"/>
          </p:cNvSpPr>
          <p:nvPr/>
        </p:nvSpPr>
        <p:spPr bwMode="auto">
          <a:xfrm>
            <a:off x="1543050" y="2268538"/>
            <a:ext cx="671513" cy="549275"/>
          </a:xfrm>
          <a:prstGeom prst="rect">
            <a:avLst/>
          </a:prstGeom>
          <a:noFill/>
          <a:ln w="9525">
            <a:noFill/>
            <a:miter lim="800000"/>
            <a:headEnd/>
            <a:tailEnd/>
          </a:ln>
          <a:effectLst/>
        </p:spPr>
        <p:txBody>
          <a:bodyPr wrap="none" anchor="ctr">
            <a:spAutoFit/>
          </a:bodyPr>
          <a:lstStyle/>
          <a:p>
            <a:r>
              <a:rPr lang="en-US" sz="3000" b="1">
                <a:solidFill>
                  <a:srgbClr val="CC0000"/>
                </a:solidFill>
              </a:rPr>
              <a:t>C3</a:t>
            </a:r>
          </a:p>
        </p:txBody>
      </p:sp>
      <p:sp>
        <p:nvSpPr>
          <p:cNvPr id="392199" name="Rectangle 7"/>
          <p:cNvSpPr>
            <a:spLocks noChangeArrowheads="1"/>
          </p:cNvSpPr>
          <p:nvPr/>
        </p:nvSpPr>
        <p:spPr bwMode="auto">
          <a:xfrm>
            <a:off x="5911850" y="2268538"/>
            <a:ext cx="671513" cy="549275"/>
          </a:xfrm>
          <a:prstGeom prst="rect">
            <a:avLst/>
          </a:prstGeom>
          <a:noFill/>
          <a:ln w="9525">
            <a:noFill/>
            <a:miter lim="800000"/>
            <a:headEnd/>
            <a:tailEnd/>
          </a:ln>
          <a:effectLst/>
        </p:spPr>
        <p:txBody>
          <a:bodyPr wrap="none" anchor="ctr">
            <a:spAutoFit/>
          </a:bodyPr>
          <a:lstStyle/>
          <a:p>
            <a:r>
              <a:rPr lang="en-US" sz="3000" b="1">
                <a:solidFill>
                  <a:srgbClr val="CC0000"/>
                </a:solidFill>
              </a:rPr>
              <a:t>C4</a:t>
            </a:r>
          </a:p>
        </p:txBody>
      </p:sp>
      <p:pic>
        <p:nvPicPr>
          <p:cNvPr id="392205" name="Picture 13" descr="penguinL"/>
          <p:cNvPicPr>
            <a:picLocks noChangeAspect="1" noChangeArrowheads="1"/>
          </p:cNvPicPr>
          <p:nvPr/>
        </p:nvPicPr>
        <p:blipFill>
          <a:blip r:embed="rId7" cstate="print"/>
          <a:srcRect/>
          <a:stretch>
            <a:fillRect/>
          </a:stretch>
        </p:blipFill>
        <p:spPr bwMode="auto">
          <a:xfrm>
            <a:off x="7869238" y="430213"/>
            <a:ext cx="1274762" cy="1295400"/>
          </a:xfrm>
          <a:prstGeom prst="rect">
            <a:avLst/>
          </a:prstGeom>
          <a:noFill/>
        </p:spPr>
      </p:pic>
      <p:sp>
        <p:nvSpPr>
          <p:cNvPr id="392206" name="AutoShape 14"/>
          <p:cNvSpPr>
            <a:spLocks noChangeArrowheads="1"/>
          </p:cNvSpPr>
          <p:nvPr/>
        </p:nvSpPr>
        <p:spPr bwMode="auto">
          <a:xfrm>
            <a:off x="5483225" y="989013"/>
            <a:ext cx="2219325" cy="1109662"/>
          </a:xfrm>
          <a:prstGeom prst="wedgeEllipseCallout">
            <a:avLst>
              <a:gd name="adj1" fmla="val 68310"/>
              <a:gd name="adj2" fmla="val -67454"/>
            </a:avLst>
          </a:prstGeom>
          <a:solidFill>
            <a:srgbClr val="FFEA18"/>
          </a:solidFill>
          <a:ln w="38100">
            <a:solidFill>
              <a:srgbClr val="CC0000"/>
            </a:solidFill>
            <a:miter lim="800000"/>
            <a:headEnd/>
            <a:tailEnd/>
          </a:ln>
          <a:effectLst/>
        </p:spPr>
        <p:txBody>
          <a:bodyPr wrap="none" lIns="0" tIns="0" rIns="0" bIns="0" anchor="ctr"/>
          <a:lstStyle/>
          <a:p>
            <a:r>
              <a:rPr lang="en-US" sz="1800" b="1">
                <a:solidFill>
                  <a:srgbClr val="0F116A"/>
                </a:solidFill>
                <a:latin typeface="Comic Sans MS" pitchFamily="48" charset="0"/>
                <a:ea typeface="Geneva" pitchFamily="48" charset="-128"/>
              </a:rPr>
              <a:t>Location,</a:t>
            </a:r>
            <a:br>
              <a:rPr lang="en-US" sz="1800" b="1">
                <a:solidFill>
                  <a:srgbClr val="0F116A"/>
                </a:solidFill>
                <a:latin typeface="Comic Sans MS" pitchFamily="48" charset="0"/>
                <a:ea typeface="Geneva" pitchFamily="48" charset="-128"/>
              </a:rPr>
            </a:br>
            <a:r>
              <a:rPr lang="en-US" sz="1800" b="1">
                <a:solidFill>
                  <a:srgbClr val="0F116A"/>
                </a:solidFill>
                <a:latin typeface="Comic Sans MS" pitchFamily="48" charset="0"/>
                <a:ea typeface="Geneva" pitchFamily="48" charset="-128"/>
              </a:rPr>
              <a:t>location,location</a:t>
            </a:r>
            <a:r>
              <a:rPr lang="en-US" sz="1800" b="1" i="1">
                <a:solidFill>
                  <a:srgbClr val="0F116A"/>
                </a:solidFill>
                <a:latin typeface="Comic Sans MS" pitchFamily="48" charset="0"/>
                <a:ea typeface="Geneva" pitchFamily="48" charset="-128"/>
              </a:rPr>
              <a:t>!</a:t>
            </a:r>
            <a:r>
              <a:rPr lang="en-US" sz="1800" b="1">
                <a:solidFill>
                  <a:srgbClr val="0F116A"/>
                </a:solidFill>
                <a:latin typeface="Comic Sans MS" pitchFamily="48" charset="0"/>
                <a:ea typeface="Geneva" pitchFamily="48" charset="-128"/>
              </a:rPr>
              <a:t> </a:t>
            </a:r>
          </a:p>
        </p:txBody>
      </p:sp>
      <p:sp>
        <p:nvSpPr>
          <p:cNvPr id="392208" name="AutoShape 16"/>
          <p:cNvSpPr>
            <a:spLocks noChangeArrowheads="1"/>
          </p:cNvSpPr>
          <p:nvPr/>
        </p:nvSpPr>
        <p:spPr bwMode="auto">
          <a:xfrm>
            <a:off x="273050" y="6296025"/>
            <a:ext cx="8589963" cy="441325"/>
          </a:xfrm>
          <a:prstGeom prst="roundRect">
            <a:avLst>
              <a:gd name="adj" fmla="val 16667"/>
            </a:avLst>
          </a:prstGeom>
          <a:solidFill>
            <a:srgbClr val="CCFF66"/>
          </a:solidFill>
          <a:ln w="9525">
            <a:noFill/>
            <a:round/>
            <a:headEnd/>
            <a:tailEnd/>
          </a:ln>
          <a:effectLst/>
        </p:spPr>
        <p:txBody>
          <a:bodyPr lIns="0" tIns="0" rIns="0" bIns="0">
            <a:spAutoFit/>
          </a:bodyPr>
          <a:lstStyle/>
          <a:p>
            <a:r>
              <a:rPr lang="en-US" sz="2600" b="1">
                <a:solidFill>
                  <a:srgbClr val="000000"/>
                </a:solidFill>
              </a:rPr>
              <a:t>PHYSICALLY separate C fixation from Calvin cycle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92198">
                                            <p:txEl>
                                              <p:pRg st="0" end="0"/>
                                            </p:txEl>
                                          </p:spTgt>
                                        </p:tgtEl>
                                        <p:attrNameLst>
                                          <p:attrName>style.visibility</p:attrName>
                                        </p:attrNameLst>
                                      </p:cBhvr>
                                      <p:to>
                                        <p:strVal val="visible"/>
                                      </p:to>
                                    </p:set>
                                    <p:animEffect transition="in" filter="wipe(left)">
                                      <p:cBhvr>
                                        <p:cTn id="7" dur="500"/>
                                        <p:tgtEl>
                                          <p:spTgt spid="39219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Vibro Up"/>
                                        </p:tgtEl>
                                      </p:cMediaNode>
                                    </p:audio>
                                  </p:sub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92199">
                                            <p:txEl>
                                              <p:pRg st="0" end="0"/>
                                            </p:txEl>
                                          </p:spTgt>
                                        </p:tgtEl>
                                        <p:attrNameLst>
                                          <p:attrName>style.visibility</p:attrName>
                                        </p:attrNameLst>
                                      </p:cBhvr>
                                      <p:to>
                                        <p:strVal val="visible"/>
                                      </p:to>
                                    </p:set>
                                    <p:animEffect transition="in" filter="wipe(left)">
                                      <p:cBhvr>
                                        <p:cTn id="12" dur="500"/>
                                        <p:tgtEl>
                                          <p:spTgt spid="392199">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3" name="Vibro Up"/>
                                        </p:tgtEl>
                                      </p:cMediaNode>
                                    </p:audio>
                                  </p:sub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392205"/>
                                        </p:tgtEl>
                                        <p:attrNameLst>
                                          <p:attrName>style.visibility</p:attrName>
                                        </p:attrNameLst>
                                      </p:cBhvr>
                                      <p:to>
                                        <p:strVal val="visible"/>
                                      </p:to>
                                    </p:set>
                                    <p:animEffect transition="in" filter="wipe(right)">
                                      <p:cBhvr>
                                        <p:cTn id="17" dur="500"/>
                                        <p:tgtEl>
                                          <p:spTgt spid="392205"/>
                                        </p:tgtEl>
                                      </p:cBhvr>
                                    </p:animEffect>
                                  </p:childTnLst>
                                </p:cTn>
                              </p:par>
                            </p:childTnLst>
                          </p:cTn>
                        </p:par>
                        <p:par>
                          <p:cTn id="18" fill="hold">
                            <p:stCondLst>
                              <p:cond delay="500"/>
                            </p:stCondLst>
                            <p:childTnLst>
                              <p:par>
                                <p:cTn id="19" presetID="22" presetClass="entr" presetSubtype="4" fill="hold" grpId="0" nodeType="afterEffect">
                                  <p:stCondLst>
                                    <p:cond delay="0"/>
                                  </p:stCondLst>
                                  <p:childTnLst>
                                    <p:set>
                                      <p:cBhvr>
                                        <p:cTn id="20" dur="1" fill="hold">
                                          <p:stCondLst>
                                            <p:cond delay="0"/>
                                          </p:stCondLst>
                                        </p:cTn>
                                        <p:tgtEl>
                                          <p:spTgt spid="392206"/>
                                        </p:tgtEl>
                                        <p:attrNameLst>
                                          <p:attrName>style.visibility</p:attrName>
                                        </p:attrNameLst>
                                      </p:cBhvr>
                                      <p:to>
                                        <p:strVal val="visible"/>
                                      </p:to>
                                    </p:set>
                                    <p:animEffect transition="in" filter="wipe(down)">
                                      <p:cBhvr>
                                        <p:cTn id="21" dur="500"/>
                                        <p:tgtEl>
                                          <p:spTgt spid="392206"/>
                                        </p:tgtEl>
                                      </p:cBhvr>
                                    </p:animEffect>
                                  </p:childTnLst>
                                  <p:subTnLst>
                                    <p:audio>
                                      <p:cMediaNode>
                                        <p:cTn display="0" masterRel="sameClick">
                                          <p:stCondLst>
                                            <p:cond evt="begin" delay="0">
                                              <p:tn val="19"/>
                                            </p:cond>
                                          </p:stCondLst>
                                          <p:endCondLst>
                                            <p:cond evt="onStopAudio" delay="0">
                                              <p:tgtEl>
                                                <p:sldTgt/>
                                              </p:tgtEl>
                                            </p:cond>
                                          </p:endCondLst>
                                        </p:cTn>
                                        <p:tgtEl>
                                          <p:sndTgt r:embed="rId4"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2198" grpId="0" build="p" autoUpdateAnimBg="0"/>
      <p:bldP spid="392199" grpId="0" build="p" autoUpdateAnimBg="0"/>
      <p:bldP spid="392206"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2"/>
          <p:cNvSpPr>
            <a:spLocks noGrp="1" noChangeArrowheads="1"/>
          </p:cNvSpPr>
          <p:nvPr>
            <p:ph type="title"/>
          </p:nvPr>
        </p:nvSpPr>
        <p:spPr>
          <a:xfrm>
            <a:off x="609600" y="685800"/>
            <a:ext cx="8534400" cy="762000"/>
          </a:xfrm>
        </p:spPr>
        <p:txBody>
          <a:bodyPr/>
          <a:lstStyle/>
          <a:p>
            <a:r>
              <a:rPr lang="en-US" sz="3200"/>
              <a:t>CAM (</a:t>
            </a:r>
            <a:r>
              <a:rPr lang="en-US" sz="2800"/>
              <a:t>Crassulacean Acid Metabolism</a:t>
            </a:r>
            <a:r>
              <a:rPr lang="en-US" sz="3200"/>
              <a:t>) plants</a:t>
            </a:r>
            <a:endParaRPr lang="en-US"/>
          </a:p>
        </p:txBody>
      </p:sp>
      <p:sp>
        <p:nvSpPr>
          <p:cNvPr id="398339" name="Rectangle 3" descr="Rectangle: Click to edit Master text styles&#10;Second level&#10;Third level&#10;Fourth level&#10;Fifth level"/>
          <p:cNvSpPr>
            <a:spLocks noChangeArrowheads="1"/>
          </p:cNvSpPr>
          <p:nvPr/>
        </p:nvSpPr>
        <p:spPr bwMode="auto">
          <a:xfrm>
            <a:off x="630238" y="1447800"/>
            <a:ext cx="8513762" cy="5257800"/>
          </a:xfrm>
          <a:prstGeom prst="rect">
            <a:avLst/>
          </a:prstGeom>
          <a:noFill/>
          <a:ln w="9525">
            <a:noFill/>
            <a:miter lim="800000"/>
            <a:headEnd/>
            <a:tailEnd/>
          </a:ln>
          <a:effectLst/>
        </p:spPr>
        <p:txBody>
          <a:bodyPr/>
          <a:lstStyle/>
          <a:p>
            <a:pPr marL="342900" indent="-342900" algn="l" eaLnBrk="1" hangingPunct="1">
              <a:spcBef>
                <a:spcPct val="20000"/>
              </a:spcBef>
              <a:buClr>
                <a:srgbClr val="0F116A"/>
              </a:buClr>
              <a:buSzPct val="120000"/>
              <a:buFont typeface="Wingdings" pitchFamily="48" charset="2"/>
              <a:buChar char="§"/>
            </a:pPr>
            <a:r>
              <a:rPr lang="en-US" sz="3000" b="1" u="sng">
                <a:solidFill>
                  <a:srgbClr val="CC0000"/>
                </a:solidFill>
              </a:rPr>
              <a:t>Adaptation to hot, dry climates</a:t>
            </a:r>
            <a:endParaRPr lang="en-US" sz="3000" b="1">
              <a:solidFill>
                <a:srgbClr val="0F116A"/>
              </a:solidFill>
            </a:endParaRPr>
          </a:p>
          <a:p>
            <a:pPr marL="742950" lvl="1" indent="-285750" algn="l" eaLnBrk="1" hangingPunct="1">
              <a:lnSpc>
                <a:spcPct val="110000"/>
              </a:lnSpc>
              <a:spcBef>
                <a:spcPct val="20000"/>
              </a:spcBef>
              <a:buClr>
                <a:schemeClr val="tx1"/>
              </a:buClr>
              <a:buSzPct val="60000"/>
              <a:buFont typeface="Wingdings" pitchFamily="48" charset="2"/>
              <a:buChar char="u"/>
            </a:pPr>
            <a:r>
              <a:rPr lang="en-US" b="1" u="sng">
                <a:solidFill>
                  <a:srgbClr val="CC0000"/>
                </a:solidFill>
              </a:rPr>
              <a:t>separate carbon fixation from Calvin cycle by TIME</a:t>
            </a:r>
            <a:endParaRPr lang="en-US" sz="2800" b="1"/>
          </a:p>
          <a:p>
            <a:pPr marL="1085850" lvl="2" indent="-228600" algn="l" eaLnBrk="1" hangingPunct="1">
              <a:lnSpc>
                <a:spcPct val="110000"/>
              </a:lnSpc>
              <a:spcBef>
                <a:spcPct val="20000"/>
              </a:spcBef>
              <a:buClr>
                <a:schemeClr val="hlink"/>
              </a:buClr>
              <a:buSzPct val="95000"/>
              <a:buFont typeface="Wingdings" pitchFamily="48" charset="2"/>
              <a:buChar char="§"/>
            </a:pPr>
            <a:r>
              <a:rPr lang="en-US" sz="2200" b="1">
                <a:solidFill>
                  <a:srgbClr val="0F116A"/>
                </a:solidFill>
              </a:rPr>
              <a:t>close stomates during day </a:t>
            </a:r>
          </a:p>
          <a:p>
            <a:pPr marL="1085850" lvl="2" indent="-228600" algn="l" eaLnBrk="1" hangingPunct="1">
              <a:lnSpc>
                <a:spcPct val="110000"/>
              </a:lnSpc>
              <a:spcBef>
                <a:spcPct val="20000"/>
              </a:spcBef>
              <a:buClr>
                <a:schemeClr val="hlink"/>
              </a:buClr>
              <a:buSzPct val="95000"/>
              <a:buFont typeface="Wingdings" pitchFamily="48" charset="2"/>
              <a:buChar char="§"/>
            </a:pPr>
            <a:r>
              <a:rPr lang="en-US" sz="2200" b="1">
                <a:solidFill>
                  <a:srgbClr val="0F116A"/>
                </a:solidFill>
              </a:rPr>
              <a:t>open stomates during night</a:t>
            </a:r>
          </a:p>
          <a:p>
            <a:pPr marL="742950" lvl="1" indent="-285750" algn="l" eaLnBrk="1" hangingPunct="1">
              <a:spcBef>
                <a:spcPct val="20000"/>
              </a:spcBef>
              <a:buClr>
                <a:schemeClr val="tx1"/>
              </a:buClr>
              <a:buSzPct val="60000"/>
              <a:buFont typeface="Wingdings" pitchFamily="48" charset="2"/>
              <a:buChar char="u"/>
            </a:pPr>
            <a:r>
              <a:rPr lang="en-US" sz="2600" b="1" u="sng">
                <a:solidFill>
                  <a:srgbClr val="CC0000"/>
                </a:solidFill>
              </a:rPr>
              <a:t>at night</a:t>
            </a:r>
            <a:r>
              <a:rPr lang="en-US" sz="2600" b="1"/>
              <a:t>: open stomates &amp; </a:t>
            </a:r>
            <a:r>
              <a:rPr lang="en-US" sz="2800" b="1"/>
              <a:t>fix carbon</a:t>
            </a:r>
            <a:br>
              <a:rPr lang="en-US" sz="2800" b="1"/>
            </a:br>
            <a:r>
              <a:rPr lang="en-US" sz="2600" b="1"/>
              <a:t>in 4C “storage” compounds</a:t>
            </a:r>
          </a:p>
          <a:p>
            <a:pPr marL="742950" lvl="1" indent="-285750" algn="l" eaLnBrk="1" hangingPunct="1">
              <a:spcBef>
                <a:spcPct val="20000"/>
              </a:spcBef>
              <a:buClr>
                <a:schemeClr val="tx1"/>
              </a:buClr>
              <a:buSzPct val="60000"/>
              <a:buFont typeface="Wingdings" pitchFamily="48" charset="2"/>
              <a:buChar char="u"/>
            </a:pPr>
            <a:r>
              <a:rPr lang="en-US" sz="2600" b="1" u="sng">
                <a:solidFill>
                  <a:srgbClr val="CC0000"/>
                </a:solidFill>
              </a:rPr>
              <a:t>in day</a:t>
            </a:r>
            <a:r>
              <a:rPr lang="en-US" sz="2600" b="1"/>
              <a:t>: release CO</a:t>
            </a:r>
            <a:r>
              <a:rPr lang="en-US" sz="2600" b="1" baseline="-25000"/>
              <a:t>2</a:t>
            </a:r>
            <a:r>
              <a:rPr lang="en-US" sz="2600" b="1"/>
              <a:t> from 4C acids </a:t>
            </a:r>
            <a:br>
              <a:rPr lang="en-US" sz="2600" b="1"/>
            </a:br>
            <a:r>
              <a:rPr lang="en-US" sz="2600" b="1"/>
              <a:t>to Calvin cycle</a:t>
            </a:r>
          </a:p>
          <a:p>
            <a:pPr marL="1085850" lvl="2" indent="-228600" algn="l" eaLnBrk="1" hangingPunct="1">
              <a:lnSpc>
                <a:spcPct val="110000"/>
              </a:lnSpc>
              <a:spcBef>
                <a:spcPct val="20000"/>
              </a:spcBef>
              <a:buClr>
                <a:schemeClr val="hlink"/>
              </a:buClr>
              <a:buSzPct val="95000"/>
              <a:buFont typeface="Wingdings" pitchFamily="48" charset="2"/>
              <a:buChar char="§"/>
            </a:pPr>
            <a:r>
              <a:rPr lang="en-US" sz="2200" b="1">
                <a:solidFill>
                  <a:srgbClr val="0F116A"/>
                </a:solidFill>
              </a:rPr>
              <a:t>increases concentration of CO</a:t>
            </a:r>
            <a:r>
              <a:rPr lang="en-US" sz="2200" b="1" baseline="-25000">
                <a:solidFill>
                  <a:srgbClr val="0F116A"/>
                </a:solidFill>
              </a:rPr>
              <a:t>2</a:t>
            </a:r>
            <a:r>
              <a:rPr lang="en-US" sz="2200" b="1">
                <a:solidFill>
                  <a:srgbClr val="0F116A"/>
                </a:solidFill>
              </a:rPr>
              <a:t> in cells</a:t>
            </a:r>
          </a:p>
          <a:p>
            <a:pPr marL="742950" lvl="1" indent="-285750" algn="l" eaLnBrk="1" hangingPunct="1">
              <a:lnSpc>
                <a:spcPct val="110000"/>
              </a:lnSpc>
              <a:spcBef>
                <a:spcPct val="20000"/>
              </a:spcBef>
              <a:buClr>
                <a:schemeClr val="tx1"/>
              </a:buClr>
              <a:buSzPct val="60000"/>
              <a:buFont typeface="Wingdings" pitchFamily="48" charset="2"/>
              <a:buChar char="u"/>
            </a:pPr>
            <a:r>
              <a:rPr lang="en-US" sz="2600" b="1"/>
              <a:t>succulents, some cacti, pineapple</a:t>
            </a:r>
          </a:p>
        </p:txBody>
      </p:sp>
      <p:pic>
        <p:nvPicPr>
          <p:cNvPr id="398346" name="Picture 10" descr="penguinL"/>
          <p:cNvPicPr>
            <a:picLocks noChangeAspect="1" noChangeArrowheads="1"/>
          </p:cNvPicPr>
          <p:nvPr/>
        </p:nvPicPr>
        <p:blipFill>
          <a:blip r:embed="rId5" cstate="print"/>
          <a:srcRect/>
          <a:stretch>
            <a:fillRect/>
          </a:stretch>
        </p:blipFill>
        <p:spPr bwMode="auto">
          <a:xfrm>
            <a:off x="7869238" y="5562600"/>
            <a:ext cx="1274762" cy="1295400"/>
          </a:xfrm>
          <a:prstGeom prst="rect">
            <a:avLst/>
          </a:prstGeom>
          <a:noFill/>
        </p:spPr>
      </p:pic>
      <p:sp>
        <p:nvSpPr>
          <p:cNvPr id="398347" name="AutoShape 11"/>
          <p:cNvSpPr>
            <a:spLocks noChangeArrowheads="1"/>
          </p:cNvSpPr>
          <p:nvPr/>
        </p:nvSpPr>
        <p:spPr bwMode="auto">
          <a:xfrm flipH="1">
            <a:off x="7272338" y="3662363"/>
            <a:ext cx="1571625" cy="1044575"/>
          </a:xfrm>
          <a:prstGeom prst="wedgeEllipseCallout">
            <a:avLst>
              <a:gd name="adj1" fmla="val -6972"/>
              <a:gd name="adj2" fmla="val 139208"/>
            </a:avLst>
          </a:prstGeom>
          <a:solidFill>
            <a:srgbClr val="FFEA18"/>
          </a:solidFill>
          <a:ln w="38100">
            <a:solidFill>
              <a:srgbClr val="CC0000"/>
            </a:solidFill>
            <a:miter lim="800000"/>
            <a:headEnd/>
            <a:tailEnd/>
          </a:ln>
          <a:effectLst/>
        </p:spPr>
        <p:txBody>
          <a:bodyPr wrap="none" lIns="0" tIns="0" rIns="0" bIns="0" anchor="ctr"/>
          <a:lstStyle/>
          <a:p>
            <a:r>
              <a:rPr lang="en-US" sz="1800" b="1">
                <a:solidFill>
                  <a:srgbClr val="0F116A"/>
                </a:solidFill>
                <a:latin typeface="Comic Sans MS" pitchFamily="48" charset="0"/>
                <a:ea typeface="Geneva" pitchFamily="48" charset="-128"/>
              </a:rPr>
              <a:t>It’s all in</a:t>
            </a:r>
            <a:br>
              <a:rPr lang="en-US" sz="1800" b="1">
                <a:solidFill>
                  <a:srgbClr val="0F116A"/>
                </a:solidFill>
                <a:latin typeface="Comic Sans MS" pitchFamily="48" charset="0"/>
                <a:ea typeface="Geneva" pitchFamily="48" charset="-128"/>
              </a:rPr>
            </a:br>
            <a:r>
              <a:rPr lang="en-US" sz="1800" b="1">
                <a:solidFill>
                  <a:srgbClr val="0F116A"/>
                </a:solidFill>
                <a:latin typeface="Comic Sans MS" pitchFamily="48" charset="0"/>
                <a:ea typeface="Geneva" pitchFamily="48" charset="-128"/>
              </a:rPr>
              <a:t>the timing</a:t>
            </a:r>
            <a:r>
              <a:rPr lang="en-US" sz="1800" b="1" i="1">
                <a:solidFill>
                  <a:srgbClr val="0F116A"/>
                </a:solidFill>
                <a:latin typeface="Comic Sans MS" pitchFamily="48" charset="0"/>
                <a:ea typeface="Geneva" pitchFamily="48" charset="-128"/>
              </a:rPr>
              <a:t>!</a:t>
            </a:r>
            <a:r>
              <a:rPr lang="en-US" sz="1800" b="1">
                <a:solidFill>
                  <a:srgbClr val="0F116A"/>
                </a:solidFill>
                <a:latin typeface="Comic Sans MS" pitchFamily="48" charset="0"/>
                <a:ea typeface="Geneva" pitchFamily="48" charset="-128"/>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98339">
                                            <p:txEl>
                                              <p:pRg st="0" end="0"/>
                                            </p:txEl>
                                          </p:spTgt>
                                        </p:tgtEl>
                                        <p:attrNameLst>
                                          <p:attrName>style.visibility</p:attrName>
                                        </p:attrNameLst>
                                      </p:cBhvr>
                                      <p:to>
                                        <p:strVal val="visible"/>
                                      </p:to>
                                    </p:set>
                                    <p:anim calcmode="lin" valueType="num">
                                      <p:cBhvr additive="base">
                                        <p:cTn id="7" dur="500" fill="hold"/>
                                        <p:tgtEl>
                                          <p:spTgt spid="3983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833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98339">
                                            <p:txEl>
                                              <p:pRg st="1" end="1"/>
                                            </p:txEl>
                                          </p:spTgt>
                                        </p:tgtEl>
                                        <p:attrNameLst>
                                          <p:attrName>style.visibility</p:attrName>
                                        </p:attrNameLst>
                                      </p:cBhvr>
                                      <p:to>
                                        <p:strVal val="visible"/>
                                      </p:to>
                                    </p:set>
                                    <p:anim calcmode="lin" valueType="num">
                                      <p:cBhvr additive="base">
                                        <p:cTn id="13" dur="500" fill="hold"/>
                                        <p:tgtEl>
                                          <p:spTgt spid="3983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9833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98339">
                                            <p:txEl>
                                              <p:pRg st="2" end="2"/>
                                            </p:txEl>
                                          </p:spTgt>
                                        </p:tgtEl>
                                        <p:attrNameLst>
                                          <p:attrName>style.visibility</p:attrName>
                                        </p:attrNameLst>
                                      </p:cBhvr>
                                      <p:to>
                                        <p:strVal val="visible"/>
                                      </p:to>
                                    </p:set>
                                    <p:anim calcmode="lin" valueType="num">
                                      <p:cBhvr additive="base">
                                        <p:cTn id="19" dur="500" fill="hold"/>
                                        <p:tgtEl>
                                          <p:spTgt spid="39833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9833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98339">
                                            <p:txEl>
                                              <p:pRg st="3" end="3"/>
                                            </p:txEl>
                                          </p:spTgt>
                                        </p:tgtEl>
                                        <p:attrNameLst>
                                          <p:attrName>style.visibility</p:attrName>
                                        </p:attrNameLst>
                                      </p:cBhvr>
                                      <p:to>
                                        <p:strVal val="visible"/>
                                      </p:to>
                                    </p:set>
                                    <p:anim calcmode="lin" valueType="num">
                                      <p:cBhvr additive="base">
                                        <p:cTn id="25" dur="500" fill="hold"/>
                                        <p:tgtEl>
                                          <p:spTgt spid="39833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98339">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98339">
                                            <p:txEl>
                                              <p:pRg st="4" end="4"/>
                                            </p:txEl>
                                          </p:spTgt>
                                        </p:tgtEl>
                                        <p:attrNameLst>
                                          <p:attrName>style.visibility</p:attrName>
                                        </p:attrNameLst>
                                      </p:cBhvr>
                                      <p:to>
                                        <p:strVal val="visible"/>
                                      </p:to>
                                    </p:set>
                                    <p:anim calcmode="lin" valueType="num">
                                      <p:cBhvr additive="base">
                                        <p:cTn id="31" dur="500" fill="hold"/>
                                        <p:tgtEl>
                                          <p:spTgt spid="39833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98339">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98339">
                                            <p:txEl>
                                              <p:pRg st="5" end="5"/>
                                            </p:txEl>
                                          </p:spTgt>
                                        </p:tgtEl>
                                        <p:attrNameLst>
                                          <p:attrName>style.visibility</p:attrName>
                                        </p:attrNameLst>
                                      </p:cBhvr>
                                      <p:to>
                                        <p:strVal val="visible"/>
                                      </p:to>
                                    </p:set>
                                    <p:anim calcmode="lin" valueType="num">
                                      <p:cBhvr additive="base">
                                        <p:cTn id="37" dur="500" fill="hold"/>
                                        <p:tgtEl>
                                          <p:spTgt spid="398339">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98339">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98339">
                                            <p:txEl>
                                              <p:pRg st="6" end="6"/>
                                            </p:txEl>
                                          </p:spTgt>
                                        </p:tgtEl>
                                        <p:attrNameLst>
                                          <p:attrName>style.visibility</p:attrName>
                                        </p:attrNameLst>
                                      </p:cBhvr>
                                      <p:to>
                                        <p:strVal val="visible"/>
                                      </p:to>
                                    </p:set>
                                    <p:anim calcmode="lin" valueType="num">
                                      <p:cBhvr additive="base">
                                        <p:cTn id="43" dur="500" fill="hold"/>
                                        <p:tgtEl>
                                          <p:spTgt spid="398339">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98339">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98339">
                                            <p:txEl>
                                              <p:pRg st="7" end="7"/>
                                            </p:txEl>
                                          </p:spTgt>
                                        </p:tgtEl>
                                        <p:attrNameLst>
                                          <p:attrName>style.visibility</p:attrName>
                                        </p:attrNameLst>
                                      </p:cBhvr>
                                      <p:to>
                                        <p:strVal val="visible"/>
                                      </p:to>
                                    </p:set>
                                    <p:anim calcmode="lin" valueType="num">
                                      <p:cBhvr additive="base">
                                        <p:cTn id="49" dur="500" fill="hold"/>
                                        <p:tgtEl>
                                          <p:spTgt spid="398339">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98339">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3" name="Whoosh"/>
                                        </p:tgtEl>
                                      </p:cMediaNode>
                                    </p:audio>
                                  </p:sub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499"/>
                                          </p:stCondLst>
                                        </p:cTn>
                                        <p:tgtEl>
                                          <p:spTgt spid="398346"/>
                                        </p:tgtEl>
                                        <p:attrNameLst>
                                          <p:attrName>style.visibility</p:attrName>
                                        </p:attrNameLst>
                                      </p:cBhvr>
                                      <p:to>
                                        <p:strVal val="visible"/>
                                      </p:to>
                                    </p:set>
                                  </p:childTnLst>
                                </p:cTn>
                              </p:par>
                            </p:childTnLst>
                          </p:cTn>
                        </p:par>
                        <p:par>
                          <p:cTn id="55" fill="hold">
                            <p:stCondLst>
                              <p:cond delay="500"/>
                            </p:stCondLst>
                            <p:childTnLst>
                              <p:par>
                                <p:cTn id="56" presetID="22" presetClass="entr" presetSubtype="4" fill="hold" grpId="0" nodeType="afterEffect">
                                  <p:stCondLst>
                                    <p:cond delay="0"/>
                                  </p:stCondLst>
                                  <p:childTnLst>
                                    <p:set>
                                      <p:cBhvr>
                                        <p:cTn id="57" dur="1" fill="hold">
                                          <p:stCondLst>
                                            <p:cond delay="0"/>
                                          </p:stCondLst>
                                        </p:cTn>
                                        <p:tgtEl>
                                          <p:spTgt spid="398347"/>
                                        </p:tgtEl>
                                        <p:attrNameLst>
                                          <p:attrName>style.visibility</p:attrName>
                                        </p:attrNameLst>
                                      </p:cBhvr>
                                      <p:to>
                                        <p:strVal val="visible"/>
                                      </p:to>
                                    </p:set>
                                    <p:animEffect transition="in" filter="wipe(down)">
                                      <p:cBhvr>
                                        <p:cTn id="58" dur="500"/>
                                        <p:tgtEl>
                                          <p:spTgt spid="398347"/>
                                        </p:tgtEl>
                                      </p:cBhvr>
                                    </p:animEffect>
                                  </p:childTnLst>
                                  <p:subTnLst>
                                    <p:audio>
                                      <p:cMediaNode>
                                        <p:cTn display="0" masterRel="sameClick">
                                          <p:stCondLst>
                                            <p:cond evt="begin" delay="0">
                                              <p:tn val="56"/>
                                            </p:cond>
                                          </p:stCondLst>
                                          <p:endCondLst>
                                            <p:cond evt="onStopAudio" delay="0">
                                              <p:tgtEl>
                                                <p:sldTgt/>
                                              </p:tgtEl>
                                            </p:cond>
                                          </p:endCondLst>
                                        </p:cTn>
                                        <p:tgtEl>
                                          <p:sndTgt r:embed="rId4"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8339" grpId="0" build="p" autoUpdateAnimBg="0"/>
      <p:bldP spid="398347"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2"/>
          <p:cNvSpPr>
            <a:spLocks noGrp="1" noChangeArrowheads="1"/>
          </p:cNvSpPr>
          <p:nvPr>
            <p:ph type="title"/>
          </p:nvPr>
        </p:nvSpPr>
        <p:spPr/>
        <p:txBody>
          <a:bodyPr/>
          <a:lstStyle/>
          <a:p>
            <a:r>
              <a:rPr lang="en-US"/>
              <a:t>CAM plants</a:t>
            </a:r>
          </a:p>
        </p:txBody>
      </p:sp>
      <p:pic>
        <p:nvPicPr>
          <p:cNvPr id="414724" name="Picture 4" descr="cactus"/>
          <p:cNvPicPr>
            <a:picLocks noChangeAspect="1" noChangeArrowheads="1"/>
          </p:cNvPicPr>
          <p:nvPr/>
        </p:nvPicPr>
        <p:blipFill>
          <a:blip r:embed="rId3" cstate="print"/>
          <a:srcRect/>
          <a:stretch>
            <a:fillRect/>
          </a:stretch>
        </p:blipFill>
        <p:spPr bwMode="auto">
          <a:xfrm>
            <a:off x="346075" y="1814513"/>
            <a:ext cx="3136900" cy="4686300"/>
          </a:xfrm>
          <a:prstGeom prst="rect">
            <a:avLst/>
          </a:prstGeom>
          <a:noFill/>
        </p:spPr>
      </p:pic>
      <p:pic>
        <p:nvPicPr>
          <p:cNvPr id="414727" name="Picture 7" descr="DPS-Bali-pineapple-plant-w"/>
          <p:cNvPicPr>
            <a:picLocks noChangeAspect="1" noChangeArrowheads="1"/>
          </p:cNvPicPr>
          <p:nvPr/>
        </p:nvPicPr>
        <p:blipFill>
          <a:blip r:embed="rId4" cstate="print"/>
          <a:srcRect/>
          <a:stretch>
            <a:fillRect/>
          </a:stretch>
        </p:blipFill>
        <p:spPr bwMode="auto">
          <a:xfrm>
            <a:off x="4419600" y="3836988"/>
            <a:ext cx="4321175" cy="2868612"/>
          </a:xfrm>
          <a:prstGeom prst="rect">
            <a:avLst/>
          </a:prstGeom>
          <a:noFill/>
          <a:effectLst>
            <a:outerShdw dist="35921" dir="2700000" algn="ctr" rotWithShape="0">
              <a:srgbClr val="808080">
                <a:alpha val="75000"/>
              </a:srgbClr>
            </a:outerShdw>
          </a:effectLst>
        </p:spPr>
      </p:pic>
      <p:pic>
        <p:nvPicPr>
          <p:cNvPr id="414729" name="Picture 9"/>
          <p:cNvPicPr>
            <a:picLocks noChangeAspect="1" noChangeArrowheads="1"/>
          </p:cNvPicPr>
          <p:nvPr/>
        </p:nvPicPr>
        <p:blipFill>
          <a:blip r:embed="rId5" cstate="print"/>
          <a:srcRect/>
          <a:stretch>
            <a:fillRect/>
          </a:stretch>
        </p:blipFill>
        <p:spPr bwMode="auto">
          <a:xfrm>
            <a:off x="3232150" y="1128713"/>
            <a:ext cx="3663950" cy="2747962"/>
          </a:xfrm>
          <a:prstGeom prst="rect">
            <a:avLst/>
          </a:prstGeom>
          <a:noFill/>
          <a:ln w="9525">
            <a:noFill/>
            <a:miter lim="800000"/>
            <a:headEnd/>
            <a:tailEnd/>
          </a:ln>
          <a:effectLst>
            <a:outerShdw dist="35921" dir="2700000" algn="ctr" rotWithShape="0">
              <a:srgbClr val="808080">
                <a:alpha val="75000"/>
              </a:srgbClr>
            </a:outerShdw>
          </a:effectLst>
        </p:spPr>
      </p:pic>
      <p:pic>
        <p:nvPicPr>
          <p:cNvPr id="414730" name="Picture 10"/>
          <p:cNvPicPr>
            <a:picLocks noChangeAspect="1" noChangeArrowheads="1"/>
          </p:cNvPicPr>
          <p:nvPr/>
        </p:nvPicPr>
        <p:blipFill>
          <a:blip r:embed="rId6" cstate="print"/>
          <a:srcRect/>
          <a:stretch>
            <a:fillRect/>
          </a:stretch>
        </p:blipFill>
        <p:spPr bwMode="auto">
          <a:xfrm>
            <a:off x="6454775" y="377825"/>
            <a:ext cx="2565400" cy="2295525"/>
          </a:xfrm>
          <a:prstGeom prst="rect">
            <a:avLst/>
          </a:prstGeom>
          <a:noFill/>
          <a:ln w="9525">
            <a:noFill/>
            <a:miter lim="800000"/>
            <a:headEnd/>
            <a:tailEnd/>
          </a:ln>
          <a:effectLst>
            <a:outerShdw dist="35921" dir="2700000" algn="ctr" rotWithShape="0">
              <a:srgbClr val="808080">
                <a:alpha val="75000"/>
              </a:srgbClr>
            </a:outerShdw>
          </a:effectLst>
        </p:spPr>
      </p:pic>
      <p:sp>
        <p:nvSpPr>
          <p:cNvPr id="414731" name="Rectangle 11"/>
          <p:cNvSpPr>
            <a:spLocks noChangeArrowheads="1"/>
          </p:cNvSpPr>
          <p:nvPr/>
        </p:nvSpPr>
        <p:spPr bwMode="auto">
          <a:xfrm>
            <a:off x="6975475" y="2659063"/>
            <a:ext cx="2041525" cy="519112"/>
          </a:xfrm>
          <a:prstGeom prst="rect">
            <a:avLst/>
          </a:prstGeom>
          <a:noFill/>
          <a:ln w="9525">
            <a:noFill/>
            <a:miter lim="800000"/>
            <a:headEnd/>
            <a:tailEnd/>
          </a:ln>
          <a:effectLst/>
        </p:spPr>
        <p:txBody>
          <a:bodyPr wrap="none" anchor="ctr">
            <a:spAutoFit/>
          </a:bodyPr>
          <a:lstStyle/>
          <a:p>
            <a:r>
              <a:rPr lang="en-US" sz="2800" b="1">
                <a:solidFill>
                  <a:srgbClr val="000000"/>
                </a:solidFill>
              </a:rPr>
              <a:t>succulents</a:t>
            </a:r>
          </a:p>
        </p:txBody>
      </p:sp>
      <p:sp>
        <p:nvSpPr>
          <p:cNvPr id="414732" name="Rectangle 12"/>
          <p:cNvSpPr>
            <a:spLocks noChangeArrowheads="1"/>
          </p:cNvSpPr>
          <p:nvPr/>
        </p:nvSpPr>
        <p:spPr bwMode="auto">
          <a:xfrm>
            <a:off x="703263" y="1350963"/>
            <a:ext cx="995362" cy="519112"/>
          </a:xfrm>
          <a:prstGeom prst="rect">
            <a:avLst/>
          </a:prstGeom>
          <a:noFill/>
          <a:ln w="9525">
            <a:noFill/>
            <a:miter lim="800000"/>
            <a:headEnd/>
            <a:tailEnd/>
          </a:ln>
          <a:effectLst/>
        </p:spPr>
        <p:txBody>
          <a:bodyPr wrap="none" anchor="ctr">
            <a:spAutoFit/>
          </a:bodyPr>
          <a:lstStyle/>
          <a:p>
            <a:r>
              <a:rPr lang="en-US" sz="2800" b="1">
                <a:solidFill>
                  <a:srgbClr val="000000"/>
                </a:solidFill>
              </a:rPr>
              <a:t>cacti</a:t>
            </a:r>
          </a:p>
        </p:txBody>
      </p:sp>
      <p:sp>
        <p:nvSpPr>
          <p:cNvPr id="414733" name="Rectangle 13"/>
          <p:cNvSpPr>
            <a:spLocks noChangeArrowheads="1"/>
          </p:cNvSpPr>
          <p:nvPr/>
        </p:nvSpPr>
        <p:spPr bwMode="auto">
          <a:xfrm>
            <a:off x="3600450" y="6270625"/>
            <a:ext cx="1844675" cy="519113"/>
          </a:xfrm>
          <a:prstGeom prst="rect">
            <a:avLst/>
          </a:prstGeom>
          <a:noFill/>
          <a:ln w="9525">
            <a:noFill/>
            <a:miter lim="800000"/>
            <a:headEnd/>
            <a:tailEnd/>
          </a:ln>
          <a:effectLst/>
        </p:spPr>
        <p:txBody>
          <a:bodyPr wrap="none" anchor="ctr">
            <a:spAutoFit/>
          </a:bodyPr>
          <a:lstStyle/>
          <a:p>
            <a:pPr algn="l"/>
            <a:r>
              <a:rPr lang="en-US" sz="2800" b="1">
                <a:solidFill>
                  <a:srgbClr val="000000"/>
                </a:solidFill>
              </a:rPr>
              <a:t>pine</a:t>
            </a:r>
            <a:r>
              <a:rPr lang="en-US" sz="2800" b="1">
                <a:solidFill>
                  <a:schemeClr val="bg1"/>
                </a:solidFill>
              </a:rPr>
              <a:t>apple</a:t>
            </a:r>
            <a:endParaRPr lang="en-US" sz="2800" b="1">
              <a:solidFill>
                <a:srgbClr val="00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2437" name="Picture 5" descr="10_20C4andCAMPhotosynth_CL"/>
          <p:cNvPicPr>
            <a:picLocks noChangeAspect="1" noChangeArrowheads="1"/>
          </p:cNvPicPr>
          <p:nvPr/>
        </p:nvPicPr>
        <p:blipFill>
          <a:blip r:embed="rId4" cstate="print"/>
          <a:srcRect b="4800"/>
          <a:stretch>
            <a:fillRect/>
          </a:stretch>
        </p:blipFill>
        <p:spPr bwMode="auto">
          <a:xfrm>
            <a:off x="1947863" y="1676400"/>
            <a:ext cx="5495925" cy="5121275"/>
          </a:xfrm>
          <a:prstGeom prst="rect">
            <a:avLst/>
          </a:prstGeom>
          <a:noFill/>
          <a:ln w="9525">
            <a:noFill/>
            <a:miter lim="800000"/>
            <a:headEnd/>
            <a:tailEnd/>
          </a:ln>
        </p:spPr>
      </p:pic>
      <p:sp>
        <p:nvSpPr>
          <p:cNvPr id="402439" name="Rectangle 7"/>
          <p:cNvSpPr>
            <a:spLocks noGrp="1" noChangeArrowheads="1"/>
          </p:cNvSpPr>
          <p:nvPr>
            <p:ph type="title"/>
          </p:nvPr>
        </p:nvSpPr>
        <p:spPr>
          <a:noFill/>
          <a:ln/>
        </p:spPr>
        <p:txBody>
          <a:bodyPr/>
          <a:lstStyle/>
          <a:p>
            <a:r>
              <a:rPr lang="en-US"/>
              <a:t>C4 vs CAM Summary</a:t>
            </a:r>
          </a:p>
        </p:txBody>
      </p:sp>
      <p:sp>
        <p:nvSpPr>
          <p:cNvPr id="402440" name="AutoShape 8"/>
          <p:cNvSpPr>
            <a:spLocks noChangeArrowheads="1"/>
          </p:cNvSpPr>
          <p:nvPr/>
        </p:nvSpPr>
        <p:spPr bwMode="auto">
          <a:xfrm>
            <a:off x="23813" y="3879850"/>
            <a:ext cx="2070100" cy="1684338"/>
          </a:xfrm>
          <a:prstGeom prst="roundRect">
            <a:avLst>
              <a:gd name="adj" fmla="val 16667"/>
            </a:avLst>
          </a:prstGeom>
          <a:solidFill>
            <a:srgbClr val="FFCC18"/>
          </a:solidFill>
          <a:ln w="9525">
            <a:noFill/>
            <a:round/>
            <a:headEnd/>
            <a:tailEnd/>
          </a:ln>
          <a:effectLst/>
        </p:spPr>
        <p:txBody>
          <a:bodyPr lIns="0" tIns="0" rIns="0" bIns="0">
            <a:spAutoFit/>
          </a:bodyPr>
          <a:lstStyle/>
          <a:p>
            <a:pPr algn="l" eaLnBrk="1" hangingPunct="1">
              <a:spcBef>
                <a:spcPct val="20000"/>
              </a:spcBef>
              <a:buClr>
                <a:schemeClr val="tx1"/>
              </a:buClr>
              <a:buSzPct val="60000"/>
            </a:pPr>
            <a:r>
              <a:rPr lang="en-US" b="1" u="sng">
                <a:solidFill>
                  <a:srgbClr val="CC0000"/>
                </a:solidFill>
              </a:rPr>
              <a:t>C4 plants</a:t>
            </a:r>
            <a:r>
              <a:rPr lang="en-US" b="1"/>
              <a:t> </a:t>
            </a:r>
          </a:p>
          <a:p>
            <a:pPr algn="l" eaLnBrk="1" hangingPunct="1">
              <a:spcBef>
                <a:spcPct val="20000"/>
              </a:spcBef>
              <a:buClr>
                <a:schemeClr val="hlink"/>
              </a:buClr>
              <a:buSzPct val="95000"/>
            </a:pPr>
            <a:r>
              <a:rPr lang="en-US" sz="1800" b="1">
                <a:solidFill>
                  <a:srgbClr val="0F116A"/>
                </a:solidFill>
              </a:rPr>
              <a:t>separate 2 steps of C fixation </a:t>
            </a:r>
            <a:r>
              <a:rPr lang="en-US" sz="1800" b="1" u="sng">
                <a:solidFill>
                  <a:srgbClr val="CC0000"/>
                </a:solidFill>
              </a:rPr>
              <a:t>anatomically</a:t>
            </a:r>
            <a:r>
              <a:rPr lang="en-US" sz="1800" b="1">
                <a:solidFill>
                  <a:srgbClr val="0F116A"/>
                </a:solidFill>
              </a:rPr>
              <a:t> in 2 different cells</a:t>
            </a:r>
          </a:p>
        </p:txBody>
      </p:sp>
      <p:sp>
        <p:nvSpPr>
          <p:cNvPr id="402441" name="AutoShape 9"/>
          <p:cNvSpPr>
            <a:spLocks noChangeArrowheads="1"/>
          </p:cNvSpPr>
          <p:nvPr/>
        </p:nvSpPr>
        <p:spPr bwMode="auto">
          <a:xfrm>
            <a:off x="7040563" y="3862388"/>
            <a:ext cx="2105025" cy="2049462"/>
          </a:xfrm>
          <a:prstGeom prst="roundRect">
            <a:avLst>
              <a:gd name="adj" fmla="val 16667"/>
            </a:avLst>
          </a:prstGeom>
          <a:solidFill>
            <a:srgbClr val="FFCC18"/>
          </a:solidFill>
          <a:ln w="9525">
            <a:noFill/>
            <a:round/>
            <a:headEnd/>
            <a:tailEnd/>
          </a:ln>
          <a:effectLst/>
        </p:spPr>
        <p:txBody>
          <a:bodyPr lIns="0" tIns="0" rIns="0" bIns="0">
            <a:spAutoFit/>
          </a:bodyPr>
          <a:lstStyle/>
          <a:p>
            <a:pPr algn="l" eaLnBrk="1" hangingPunct="1">
              <a:spcBef>
                <a:spcPct val="20000"/>
              </a:spcBef>
              <a:buClr>
                <a:schemeClr val="tx1"/>
              </a:buClr>
              <a:buSzPct val="60000"/>
            </a:pPr>
            <a:r>
              <a:rPr lang="en-US" b="1" u="sng">
                <a:solidFill>
                  <a:srgbClr val="CC0000"/>
                </a:solidFill>
              </a:rPr>
              <a:t>CAM plants</a:t>
            </a:r>
            <a:r>
              <a:rPr lang="en-US" b="1"/>
              <a:t> </a:t>
            </a:r>
          </a:p>
          <a:p>
            <a:pPr algn="l" eaLnBrk="1" hangingPunct="1">
              <a:spcBef>
                <a:spcPct val="20000"/>
              </a:spcBef>
              <a:buClr>
                <a:schemeClr val="hlink"/>
              </a:buClr>
              <a:buSzPct val="95000"/>
            </a:pPr>
            <a:r>
              <a:rPr lang="en-US" sz="1800" b="1">
                <a:solidFill>
                  <a:srgbClr val="0F116A"/>
                </a:solidFill>
              </a:rPr>
              <a:t>separate 2 steps of C fixation </a:t>
            </a:r>
            <a:r>
              <a:rPr lang="en-US" sz="1800" b="1" u="sng">
                <a:solidFill>
                  <a:srgbClr val="CC0000"/>
                </a:solidFill>
              </a:rPr>
              <a:t>temporally</a:t>
            </a:r>
            <a:r>
              <a:rPr lang="en-US" sz="1800" b="1">
                <a:solidFill>
                  <a:srgbClr val="0F116A"/>
                </a:solidFill>
              </a:rPr>
              <a:t> =</a:t>
            </a:r>
            <a:br>
              <a:rPr lang="en-US" sz="1800" b="1">
                <a:solidFill>
                  <a:srgbClr val="0F116A"/>
                </a:solidFill>
              </a:rPr>
            </a:br>
            <a:r>
              <a:rPr lang="en-US" sz="1800" b="1">
                <a:solidFill>
                  <a:srgbClr val="0F116A"/>
                </a:solidFill>
              </a:rPr>
              <a:t>2 different times</a:t>
            </a:r>
          </a:p>
          <a:p>
            <a:pPr algn="l" eaLnBrk="1" hangingPunct="1">
              <a:spcBef>
                <a:spcPct val="20000"/>
              </a:spcBef>
              <a:buClr>
                <a:schemeClr val="hlink"/>
              </a:buClr>
              <a:buSzPct val="95000"/>
            </a:pPr>
            <a:r>
              <a:rPr lang="en-US" sz="1800" b="1">
                <a:solidFill>
                  <a:srgbClr val="0F116A"/>
                </a:solidFill>
              </a:rPr>
              <a:t>night vs. day</a:t>
            </a:r>
          </a:p>
        </p:txBody>
      </p:sp>
      <p:sp>
        <p:nvSpPr>
          <p:cNvPr id="402442" name="Rectangle 10"/>
          <p:cNvSpPr>
            <a:spLocks noChangeArrowheads="1"/>
          </p:cNvSpPr>
          <p:nvPr/>
        </p:nvSpPr>
        <p:spPr bwMode="auto">
          <a:xfrm>
            <a:off x="703263" y="1219200"/>
            <a:ext cx="7756525" cy="457200"/>
          </a:xfrm>
          <a:prstGeom prst="rect">
            <a:avLst/>
          </a:prstGeom>
          <a:noFill/>
          <a:ln w="9525">
            <a:noFill/>
            <a:miter lim="800000"/>
            <a:headEnd/>
            <a:tailEnd/>
          </a:ln>
          <a:effectLst/>
        </p:spPr>
        <p:txBody>
          <a:bodyPr wrap="none" anchor="ctr">
            <a:spAutoFit/>
          </a:bodyPr>
          <a:lstStyle/>
          <a:p>
            <a:pPr marL="285750" indent="-285750" eaLnBrk="1" hangingPunct="1">
              <a:spcBef>
                <a:spcPct val="20000"/>
              </a:spcBef>
              <a:buClr>
                <a:srgbClr val="1A5C10"/>
              </a:buClr>
              <a:buSzPct val="80000"/>
              <a:buFont typeface="Wingdings" pitchFamily="48" charset="2"/>
              <a:buNone/>
            </a:pPr>
            <a:r>
              <a:rPr lang="en-US" b="1">
                <a:solidFill>
                  <a:srgbClr val="0F116A"/>
                </a:solidFill>
              </a:rPr>
              <a:t>solves CO</a:t>
            </a:r>
            <a:r>
              <a:rPr lang="en-US" b="1" baseline="-25000">
                <a:solidFill>
                  <a:srgbClr val="0F116A"/>
                </a:solidFill>
              </a:rPr>
              <a:t>2</a:t>
            </a:r>
            <a:r>
              <a:rPr lang="en-US" b="1">
                <a:solidFill>
                  <a:srgbClr val="0F116A"/>
                </a:solidFill>
              </a:rPr>
              <a:t> / O</a:t>
            </a:r>
            <a:r>
              <a:rPr lang="en-US" b="1" baseline="-25000">
                <a:solidFill>
                  <a:srgbClr val="0F116A"/>
                </a:solidFill>
              </a:rPr>
              <a:t>2 </a:t>
            </a:r>
            <a:r>
              <a:rPr lang="en-US" b="1">
                <a:solidFill>
                  <a:srgbClr val="0F116A"/>
                </a:solidFill>
              </a:rPr>
              <a:t>gas exchange</a:t>
            </a:r>
            <a:r>
              <a:rPr lang="en-US" b="1" baseline="-25000">
                <a:solidFill>
                  <a:srgbClr val="0F116A"/>
                </a:solidFill>
              </a:rPr>
              <a:t> </a:t>
            </a:r>
            <a:r>
              <a:rPr lang="en-US" b="1">
                <a:solidFill>
                  <a:srgbClr val="0F116A"/>
                </a:solidFill>
              </a:rPr>
              <a:t>vs. H</a:t>
            </a:r>
            <a:r>
              <a:rPr lang="en-US" b="1" baseline="-25000">
                <a:solidFill>
                  <a:srgbClr val="0F116A"/>
                </a:solidFill>
              </a:rPr>
              <a:t>2</a:t>
            </a:r>
            <a:r>
              <a:rPr lang="en-US" b="1">
                <a:solidFill>
                  <a:srgbClr val="0F116A"/>
                </a:solidFill>
              </a:rPr>
              <a:t>O loss</a:t>
            </a:r>
            <a:r>
              <a:rPr lang="en-US" b="1" baseline="-25000">
                <a:solidFill>
                  <a:srgbClr val="0F116A"/>
                </a:solidFill>
              </a:rPr>
              <a:t> </a:t>
            </a:r>
            <a:r>
              <a:rPr lang="en-US" b="1">
                <a:solidFill>
                  <a:srgbClr val="0F116A"/>
                </a:solidFill>
              </a:rPr>
              <a:t>challenge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02440"/>
                                        </p:tgtEl>
                                        <p:attrNameLst>
                                          <p:attrName>style.visibility</p:attrName>
                                        </p:attrNameLst>
                                      </p:cBhvr>
                                      <p:to>
                                        <p:strVal val="visible"/>
                                      </p:to>
                                    </p:set>
                                    <p:animEffect transition="in" filter="wipe(left)">
                                      <p:cBhvr>
                                        <p:cTn id="7" dur="500"/>
                                        <p:tgtEl>
                                          <p:spTgt spid="402440"/>
                                        </p:tgtEl>
                                      </p:cBhvr>
                                    </p:animEffect>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402441"/>
                                        </p:tgtEl>
                                        <p:attrNameLst>
                                          <p:attrName>style.visibility</p:attrName>
                                        </p:attrNameLst>
                                      </p:cBhvr>
                                      <p:to>
                                        <p:strVal val="visible"/>
                                      </p:to>
                                    </p:set>
                                    <p:animEffect transition="in" filter="wipe(right)">
                                      <p:cBhvr>
                                        <p:cTn id="12" dur="500"/>
                                        <p:tgtEl>
                                          <p:spTgt spid="402441"/>
                                        </p:tgtEl>
                                      </p:cBhvr>
                                    </p:animEffect>
                                  </p:childTnLst>
                                  <p:subTnLst>
                                    <p:audio>
                                      <p:cMediaNode>
                                        <p:cTn display="0" masterRel="sameClick">
                                          <p:stCondLst>
                                            <p:cond evt="begin" delay="0">
                                              <p:tn val="10"/>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2440" grpId="0" animBg="1" autoUpdateAnimBg="0"/>
      <p:bldP spid="402441"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2" name="Rectangle 2"/>
          <p:cNvSpPr>
            <a:spLocks noGrp="1" noChangeArrowheads="1"/>
          </p:cNvSpPr>
          <p:nvPr>
            <p:ph type="title"/>
          </p:nvPr>
        </p:nvSpPr>
        <p:spPr/>
        <p:txBody>
          <a:bodyPr/>
          <a:lstStyle/>
          <a:p>
            <a:r>
              <a:rPr lang="en-US"/>
              <a:t>Why the C3 problem?</a:t>
            </a:r>
          </a:p>
        </p:txBody>
      </p:sp>
      <p:sp>
        <p:nvSpPr>
          <p:cNvPr id="404483" name="Rectangle 3" descr="Rectangle: Click to edit Master text styles&#10;Second level&#10;Third level&#10;Fourth level&#10;Fifth level"/>
          <p:cNvSpPr>
            <a:spLocks noGrp="1" noChangeArrowheads="1"/>
          </p:cNvSpPr>
          <p:nvPr>
            <p:ph type="body" idx="1"/>
          </p:nvPr>
        </p:nvSpPr>
        <p:spPr>
          <a:xfrm>
            <a:off x="679450" y="1371600"/>
            <a:ext cx="8312150" cy="5105400"/>
          </a:xfrm>
        </p:spPr>
        <p:txBody>
          <a:bodyPr/>
          <a:lstStyle/>
          <a:p>
            <a:pPr>
              <a:lnSpc>
                <a:spcPct val="110000"/>
              </a:lnSpc>
            </a:pPr>
            <a:r>
              <a:rPr lang="en-US" sz="2800"/>
              <a:t>Possibly evolutionary baggage</a:t>
            </a:r>
          </a:p>
          <a:p>
            <a:pPr lvl="1">
              <a:lnSpc>
                <a:spcPct val="110000"/>
              </a:lnSpc>
            </a:pPr>
            <a:r>
              <a:rPr lang="en-US" sz="2600"/>
              <a:t>Rubisco evolved in high CO</a:t>
            </a:r>
            <a:r>
              <a:rPr lang="en-US" sz="2600" baseline="-25000"/>
              <a:t>2</a:t>
            </a:r>
            <a:r>
              <a:rPr lang="en-US" sz="2600"/>
              <a:t> atmosphere</a:t>
            </a:r>
          </a:p>
          <a:p>
            <a:pPr lvl="2">
              <a:lnSpc>
                <a:spcPct val="110000"/>
              </a:lnSpc>
            </a:pPr>
            <a:r>
              <a:rPr lang="en-US" sz="2000"/>
              <a:t>there wasn’t strong selection against active site of Rubisco accepting both CO</a:t>
            </a:r>
            <a:r>
              <a:rPr lang="en-US" sz="2000" baseline="-25000"/>
              <a:t>2</a:t>
            </a:r>
            <a:r>
              <a:rPr lang="en-US" sz="2000"/>
              <a:t> &amp; O</a:t>
            </a:r>
            <a:r>
              <a:rPr lang="en-US" sz="2000" baseline="-25000"/>
              <a:t>2</a:t>
            </a:r>
            <a:endParaRPr lang="en-US" sz="2000"/>
          </a:p>
          <a:p>
            <a:pPr>
              <a:lnSpc>
                <a:spcPct val="110000"/>
              </a:lnSpc>
              <a:buClrTx/>
            </a:pPr>
            <a:r>
              <a:rPr lang="en-US" sz="2800"/>
              <a:t>Today it makes a difference</a:t>
            </a:r>
            <a:r>
              <a:rPr lang="en-US" sz="2600"/>
              <a:t> </a:t>
            </a:r>
          </a:p>
          <a:p>
            <a:pPr lvl="1">
              <a:lnSpc>
                <a:spcPct val="110000"/>
              </a:lnSpc>
            </a:pPr>
            <a:r>
              <a:rPr lang="en-US" sz="2400"/>
              <a:t>21% O</a:t>
            </a:r>
            <a:r>
              <a:rPr lang="en-US" sz="2400" baseline="-25000"/>
              <a:t>2 </a:t>
            </a:r>
            <a:r>
              <a:rPr lang="en-US" sz="2400"/>
              <a:t> vs.  0.03% CO</a:t>
            </a:r>
            <a:r>
              <a:rPr lang="en-US" sz="2400" baseline="-25000"/>
              <a:t>2</a:t>
            </a:r>
            <a:endParaRPr lang="en-US" sz="2400"/>
          </a:p>
          <a:p>
            <a:pPr lvl="1">
              <a:lnSpc>
                <a:spcPct val="110000"/>
              </a:lnSpc>
            </a:pPr>
            <a:r>
              <a:rPr lang="en-US" sz="2400"/>
              <a:t>photorespiration can drain away 50% of carbon fixed by Calvin cycle on a hot, dry day</a:t>
            </a:r>
          </a:p>
          <a:p>
            <a:pPr lvl="1">
              <a:lnSpc>
                <a:spcPct val="110000"/>
              </a:lnSpc>
              <a:buClrTx/>
            </a:pPr>
            <a:r>
              <a:rPr lang="en-US" sz="2400"/>
              <a:t>strong selection pressure to evolve better way </a:t>
            </a:r>
            <a:br>
              <a:rPr lang="en-US" sz="2400"/>
            </a:br>
            <a:r>
              <a:rPr lang="en-US" sz="2400"/>
              <a:t>to fix carbon &amp; minimize photorespiration</a:t>
            </a:r>
          </a:p>
        </p:txBody>
      </p:sp>
      <p:pic>
        <p:nvPicPr>
          <p:cNvPr id="404491" name="Picture 11" descr="penguinL"/>
          <p:cNvPicPr>
            <a:picLocks noChangeAspect="1" noChangeArrowheads="1"/>
          </p:cNvPicPr>
          <p:nvPr/>
        </p:nvPicPr>
        <p:blipFill>
          <a:blip r:embed="rId5" cstate="print"/>
          <a:srcRect/>
          <a:stretch>
            <a:fillRect/>
          </a:stretch>
        </p:blipFill>
        <p:spPr bwMode="auto">
          <a:xfrm>
            <a:off x="7869238" y="2703513"/>
            <a:ext cx="1274762" cy="1295400"/>
          </a:xfrm>
          <a:prstGeom prst="rect">
            <a:avLst/>
          </a:prstGeom>
          <a:noFill/>
        </p:spPr>
      </p:pic>
      <p:sp>
        <p:nvSpPr>
          <p:cNvPr id="404492" name="AutoShape 12"/>
          <p:cNvSpPr>
            <a:spLocks noChangeArrowheads="1"/>
          </p:cNvSpPr>
          <p:nvPr/>
        </p:nvSpPr>
        <p:spPr bwMode="auto">
          <a:xfrm flipH="1">
            <a:off x="7132638" y="330200"/>
            <a:ext cx="1916112" cy="1044575"/>
          </a:xfrm>
          <a:prstGeom prst="wedgeEllipseCallout">
            <a:avLst>
              <a:gd name="adj1" fmla="val -11644"/>
              <a:gd name="adj2" fmla="val 188144"/>
            </a:avLst>
          </a:prstGeom>
          <a:solidFill>
            <a:srgbClr val="FFEA18"/>
          </a:solidFill>
          <a:ln w="38100">
            <a:solidFill>
              <a:srgbClr val="CC0000"/>
            </a:solidFill>
            <a:miter lim="800000"/>
            <a:headEnd/>
            <a:tailEnd/>
          </a:ln>
          <a:effectLst/>
        </p:spPr>
        <p:txBody>
          <a:bodyPr wrap="none" lIns="0" tIns="0" rIns="0" bIns="0" anchor="ctr"/>
          <a:lstStyle/>
          <a:p>
            <a:r>
              <a:rPr lang="en-US" sz="1800" b="1">
                <a:solidFill>
                  <a:srgbClr val="0F116A"/>
                </a:solidFill>
                <a:latin typeface="Comic Sans MS" pitchFamily="48" charset="0"/>
                <a:ea typeface="Geneva" pitchFamily="48" charset="-128"/>
              </a:rPr>
              <a:t>We’ve all got</a:t>
            </a:r>
            <a:br>
              <a:rPr lang="en-US" sz="1800" b="1">
                <a:solidFill>
                  <a:srgbClr val="0F116A"/>
                </a:solidFill>
                <a:latin typeface="Comic Sans MS" pitchFamily="48" charset="0"/>
                <a:ea typeface="Geneva" pitchFamily="48" charset="-128"/>
              </a:rPr>
            </a:br>
            <a:r>
              <a:rPr lang="en-US" sz="1800" b="1">
                <a:solidFill>
                  <a:srgbClr val="0F116A"/>
                </a:solidFill>
                <a:latin typeface="Comic Sans MS" pitchFamily="48" charset="0"/>
                <a:ea typeface="Geneva" pitchFamily="48" charset="-128"/>
              </a:rPr>
              <a:t>baggage</a:t>
            </a:r>
            <a:r>
              <a:rPr lang="en-US" sz="1800" b="1" i="1">
                <a:solidFill>
                  <a:srgbClr val="0F116A"/>
                </a:solidFill>
                <a:latin typeface="Comic Sans MS" pitchFamily="48" charset="0"/>
                <a:ea typeface="Geneva" pitchFamily="48" charset="-128"/>
              </a:rPr>
              <a:t>!</a:t>
            </a:r>
            <a:r>
              <a:rPr lang="en-US" sz="1800" b="1">
                <a:solidFill>
                  <a:srgbClr val="0F116A"/>
                </a:solidFill>
                <a:latin typeface="Comic Sans MS" pitchFamily="48" charset="0"/>
                <a:ea typeface="Geneva" pitchFamily="48" charset="-128"/>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4483">
                                            <p:txEl>
                                              <p:pRg st="0" end="0"/>
                                            </p:txEl>
                                          </p:spTgt>
                                        </p:tgtEl>
                                        <p:attrNameLst>
                                          <p:attrName>style.visibility</p:attrName>
                                        </p:attrNameLst>
                                      </p:cBhvr>
                                      <p:to>
                                        <p:strVal val="visible"/>
                                      </p:to>
                                    </p:set>
                                    <p:anim calcmode="lin" valueType="num">
                                      <p:cBhvr additive="base">
                                        <p:cTn id="7" dur="500" fill="hold"/>
                                        <p:tgtEl>
                                          <p:spTgt spid="4044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448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4483">
                                            <p:txEl>
                                              <p:pRg st="1" end="1"/>
                                            </p:txEl>
                                          </p:spTgt>
                                        </p:tgtEl>
                                        <p:attrNameLst>
                                          <p:attrName>style.visibility</p:attrName>
                                        </p:attrNameLst>
                                      </p:cBhvr>
                                      <p:to>
                                        <p:strVal val="visible"/>
                                      </p:to>
                                    </p:set>
                                    <p:anim calcmode="lin" valueType="num">
                                      <p:cBhvr additive="base">
                                        <p:cTn id="13" dur="500" fill="hold"/>
                                        <p:tgtEl>
                                          <p:spTgt spid="4044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0448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04483">
                                            <p:txEl>
                                              <p:pRg st="2" end="2"/>
                                            </p:txEl>
                                          </p:spTgt>
                                        </p:tgtEl>
                                        <p:attrNameLst>
                                          <p:attrName>style.visibility</p:attrName>
                                        </p:attrNameLst>
                                      </p:cBhvr>
                                      <p:to>
                                        <p:strVal val="visible"/>
                                      </p:to>
                                    </p:set>
                                    <p:anim calcmode="lin" valueType="num">
                                      <p:cBhvr additive="base">
                                        <p:cTn id="19" dur="500" fill="hold"/>
                                        <p:tgtEl>
                                          <p:spTgt spid="40448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0448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04483">
                                            <p:txEl>
                                              <p:pRg st="3" end="3"/>
                                            </p:txEl>
                                          </p:spTgt>
                                        </p:tgtEl>
                                        <p:attrNameLst>
                                          <p:attrName>style.visibility</p:attrName>
                                        </p:attrNameLst>
                                      </p:cBhvr>
                                      <p:to>
                                        <p:strVal val="visible"/>
                                      </p:to>
                                    </p:set>
                                    <p:anim calcmode="lin" valueType="num">
                                      <p:cBhvr additive="base">
                                        <p:cTn id="25" dur="500" fill="hold"/>
                                        <p:tgtEl>
                                          <p:spTgt spid="40448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0448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04483">
                                            <p:txEl>
                                              <p:pRg st="4" end="4"/>
                                            </p:txEl>
                                          </p:spTgt>
                                        </p:tgtEl>
                                        <p:attrNameLst>
                                          <p:attrName>style.visibility</p:attrName>
                                        </p:attrNameLst>
                                      </p:cBhvr>
                                      <p:to>
                                        <p:strVal val="visible"/>
                                      </p:to>
                                    </p:set>
                                    <p:anim calcmode="lin" valueType="num">
                                      <p:cBhvr additive="base">
                                        <p:cTn id="31" dur="500" fill="hold"/>
                                        <p:tgtEl>
                                          <p:spTgt spid="40448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04483">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04483">
                                            <p:txEl>
                                              <p:pRg st="5" end="5"/>
                                            </p:txEl>
                                          </p:spTgt>
                                        </p:tgtEl>
                                        <p:attrNameLst>
                                          <p:attrName>style.visibility</p:attrName>
                                        </p:attrNameLst>
                                      </p:cBhvr>
                                      <p:to>
                                        <p:strVal val="visible"/>
                                      </p:to>
                                    </p:set>
                                    <p:anim calcmode="lin" valueType="num">
                                      <p:cBhvr additive="base">
                                        <p:cTn id="37" dur="500" fill="hold"/>
                                        <p:tgtEl>
                                          <p:spTgt spid="40448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04483">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04483">
                                            <p:txEl>
                                              <p:pRg st="6" end="6"/>
                                            </p:txEl>
                                          </p:spTgt>
                                        </p:tgtEl>
                                        <p:attrNameLst>
                                          <p:attrName>style.visibility</p:attrName>
                                        </p:attrNameLst>
                                      </p:cBhvr>
                                      <p:to>
                                        <p:strVal val="visible"/>
                                      </p:to>
                                    </p:set>
                                    <p:anim calcmode="lin" valueType="num">
                                      <p:cBhvr additive="base">
                                        <p:cTn id="43" dur="500" fill="hold"/>
                                        <p:tgtEl>
                                          <p:spTgt spid="40448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04483">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499"/>
                                          </p:stCondLst>
                                        </p:cTn>
                                        <p:tgtEl>
                                          <p:spTgt spid="404491"/>
                                        </p:tgtEl>
                                        <p:attrNameLst>
                                          <p:attrName>style.visibility</p:attrName>
                                        </p:attrNameLst>
                                      </p:cBhvr>
                                      <p:to>
                                        <p:strVal val="visible"/>
                                      </p:to>
                                    </p:set>
                                  </p:childTnLst>
                                </p:cTn>
                              </p:par>
                            </p:childTnLst>
                          </p:cTn>
                        </p:par>
                        <p:par>
                          <p:cTn id="49" fill="hold">
                            <p:stCondLst>
                              <p:cond delay="500"/>
                            </p:stCondLst>
                            <p:childTnLst>
                              <p:par>
                                <p:cTn id="50" presetID="22" presetClass="entr" presetSubtype="4" fill="hold" grpId="0" nodeType="afterEffect">
                                  <p:stCondLst>
                                    <p:cond delay="0"/>
                                  </p:stCondLst>
                                  <p:childTnLst>
                                    <p:set>
                                      <p:cBhvr>
                                        <p:cTn id="51" dur="1" fill="hold">
                                          <p:stCondLst>
                                            <p:cond delay="0"/>
                                          </p:stCondLst>
                                        </p:cTn>
                                        <p:tgtEl>
                                          <p:spTgt spid="404492"/>
                                        </p:tgtEl>
                                        <p:attrNameLst>
                                          <p:attrName>style.visibility</p:attrName>
                                        </p:attrNameLst>
                                      </p:cBhvr>
                                      <p:to>
                                        <p:strVal val="visible"/>
                                      </p:to>
                                    </p:set>
                                    <p:animEffect transition="in" filter="wipe(down)">
                                      <p:cBhvr>
                                        <p:cTn id="52" dur="500"/>
                                        <p:tgtEl>
                                          <p:spTgt spid="404492"/>
                                        </p:tgtEl>
                                      </p:cBhvr>
                                    </p:animEffect>
                                  </p:childTnLst>
                                  <p:subTnLst>
                                    <p:audio>
                                      <p:cMediaNode>
                                        <p:cTn display="0" masterRel="sameClick">
                                          <p:stCondLst>
                                            <p:cond evt="begin" delay="0">
                                              <p:tn val="50"/>
                                            </p:cond>
                                          </p:stCondLst>
                                          <p:endCondLst>
                                            <p:cond evt="onStopAudio" delay="0">
                                              <p:tgtEl>
                                                <p:sldTgt/>
                                              </p:tgtEl>
                                            </p:cond>
                                          </p:endCondLst>
                                        </p:cTn>
                                        <p:tgtEl>
                                          <p:sndTgt r:embed="rId4"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4483" grpId="0" build="p" autoUpdateAnimBg="0"/>
      <p:bldP spid="404492"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5"/>
          <p:cNvSpPr>
            <a:spLocks noGrp="1" noChangeArrowheads="1"/>
          </p:cNvSpPr>
          <p:nvPr>
            <p:ph type="dt" sz="quarter" idx="2"/>
          </p:nvPr>
        </p:nvSpPr>
        <p:spPr>
          <a:ln/>
        </p:spPr>
        <p:txBody>
          <a:bodyPr/>
          <a:lstStyle/>
          <a:p>
            <a:r>
              <a:rPr lang="en-US"/>
              <a:t>2007-2008</a:t>
            </a:r>
            <a:endParaRPr lang="en-US" b="0"/>
          </a:p>
        </p:txBody>
      </p:sp>
      <p:pic>
        <p:nvPicPr>
          <p:cNvPr id="365572" name="Picture 4"/>
          <p:cNvPicPr>
            <a:picLocks noChangeAspect="1" noChangeArrowheads="1"/>
          </p:cNvPicPr>
          <p:nvPr/>
        </p:nvPicPr>
        <p:blipFill>
          <a:blip r:embed="rId4" cstate="print"/>
          <a:srcRect/>
          <a:stretch>
            <a:fillRect/>
          </a:stretch>
        </p:blipFill>
        <p:spPr bwMode="auto">
          <a:xfrm>
            <a:off x="0" y="3070225"/>
            <a:ext cx="3797300" cy="3787775"/>
          </a:xfrm>
          <a:prstGeom prst="rect">
            <a:avLst/>
          </a:prstGeom>
          <a:noFill/>
        </p:spPr>
      </p:pic>
      <p:sp>
        <p:nvSpPr>
          <p:cNvPr id="365573" name="AutoShape 5"/>
          <p:cNvSpPr>
            <a:spLocks/>
          </p:cNvSpPr>
          <p:nvPr/>
        </p:nvSpPr>
        <p:spPr bwMode="auto">
          <a:xfrm>
            <a:off x="2127250" y="584200"/>
            <a:ext cx="6924675" cy="2911475"/>
          </a:xfrm>
          <a:prstGeom prst="wedgeEllipseCallout">
            <a:avLst>
              <a:gd name="adj1" fmla="val -46032"/>
              <a:gd name="adj2" fmla="val 86421"/>
            </a:avLst>
          </a:prstGeom>
          <a:solidFill>
            <a:srgbClr val="FFCC00"/>
          </a:solidFill>
          <a:ln w="57150">
            <a:solidFill>
              <a:srgbClr val="CC0000"/>
            </a:solidFill>
            <a:miter lim="800000"/>
            <a:headEnd/>
            <a:tailEnd/>
          </a:ln>
        </p:spPr>
        <p:txBody>
          <a:bodyPr wrap="none" lIns="0" tIns="0" rIns="0" bIns="0" anchor="ctr"/>
          <a:lstStyle/>
          <a:p>
            <a:pPr>
              <a:spcBef>
                <a:spcPts val="1400"/>
              </a:spcBef>
            </a:pPr>
            <a:r>
              <a:rPr lang="en-US" sz="3600" b="1">
                <a:solidFill>
                  <a:schemeClr val="tx2"/>
                </a:solidFill>
              </a:rPr>
              <a:t>It’s not so easy as it looks…</a:t>
            </a:r>
          </a:p>
          <a:p>
            <a:pPr>
              <a:spcBef>
                <a:spcPts val="1400"/>
              </a:spcBef>
            </a:pPr>
            <a:r>
              <a:rPr lang="en-US" sz="3600" b="1">
                <a:solidFill>
                  <a:schemeClr val="tx2"/>
                </a:solidFill>
              </a:rPr>
              <a:t>Any Questions??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5573"/>
                                        </p:tgtEl>
                                        <p:attrNameLst>
                                          <p:attrName>style.visibility</p:attrName>
                                        </p:attrNameLst>
                                      </p:cBhvr>
                                      <p:to>
                                        <p:strVal val="visible"/>
                                      </p:to>
                                    </p:set>
                                    <p:animEffect transition="in" filter="wipe(left)">
                                      <p:cBhvr>
                                        <p:cTn id="7" dur="500"/>
                                        <p:tgtEl>
                                          <p:spTgt spid="365573"/>
                                        </p:tgtEl>
                                      </p:cBhvr>
                                    </p:animEffect>
                                  </p:childTnLst>
                                  <p:subTnLst>
                                    <p:audio>
                                      <p:cMediaNode>
                                        <p:cTn display="0" masterRel="sameClick">
                                          <p:stCondLst>
                                            <p:cond evt="begin" delay="0">
                                              <p:tn val="5"/>
                                            </p:cond>
                                          </p:stCondLst>
                                          <p:endCondLst>
                                            <p:cond evt="onStopAudio" delay="0">
                                              <p:tgtEl>
                                                <p:sldTgt/>
                                              </p:tgtEl>
                                            </p:cond>
                                          </p:endCondLst>
                                        </p:cTn>
                                        <p:tgtEl>
                                          <p:sndTgt r:embed="rId3"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5573"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85"/>
          <p:cNvSpPr>
            <a:spLocks noGrp="1" noChangeArrowheads="1"/>
          </p:cNvSpPr>
          <p:nvPr>
            <p:ph type="dt" sz="quarter" idx="2"/>
          </p:nvPr>
        </p:nvSpPr>
        <p:spPr>
          <a:ln/>
        </p:spPr>
        <p:txBody>
          <a:bodyPr/>
          <a:lstStyle/>
          <a:p>
            <a:r>
              <a:rPr lang="en-US"/>
              <a:t>2007-2008</a:t>
            </a:r>
            <a:endParaRPr lang="en-US" b="0"/>
          </a:p>
        </p:txBody>
      </p:sp>
      <p:sp>
        <p:nvSpPr>
          <p:cNvPr id="468994" name="Rectangle 2"/>
          <p:cNvSpPr>
            <a:spLocks noGrp="1" noChangeArrowheads="1"/>
          </p:cNvSpPr>
          <p:nvPr>
            <p:ph type="ctrTitle"/>
          </p:nvPr>
        </p:nvSpPr>
        <p:spPr>
          <a:xfrm>
            <a:off x="800100" y="2566988"/>
            <a:ext cx="7239000" cy="1857375"/>
          </a:xfrm>
        </p:spPr>
        <p:txBody>
          <a:bodyPr anchor="ctr"/>
          <a:lstStyle/>
          <a:p>
            <a:pPr algn="ctr"/>
            <a:r>
              <a:rPr lang="en-US"/>
              <a:t>Ghosts of Lectures Past</a:t>
            </a:r>
            <a:br>
              <a:rPr lang="en-US"/>
            </a:br>
            <a:r>
              <a:rPr lang="en-US">
                <a:solidFill>
                  <a:srgbClr val="0F116A"/>
                </a:solidFill>
              </a:rPr>
              <a:t>(storage)</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1714" name="Picture 2"/>
          <p:cNvPicPr>
            <a:picLocks noChangeAspect="1" noChangeArrowheads="1"/>
          </p:cNvPicPr>
          <p:nvPr/>
        </p:nvPicPr>
        <p:blipFill>
          <a:blip r:embed="rId8" cstate="print"/>
          <a:srcRect r="2000" b="12903"/>
          <a:stretch>
            <a:fillRect/>
          </a:stretch>
        </p:blipFill>
        <p:spPr bwMode="auto">
          <a:xfrm>
            <a:off x="5029200" y="1600200"/>
            <a:ext cx="3762375" cy="5181600"/>
          </a:xfrm>
          <a:prstGeom prst="rect">
            <a:avLst/>
          </a:prstGeom>
          <a:noFill/>
          <a:ln w="9525">
            <a:noFill/>
            <a:miter lim="800000"/>
            <a:headEnd/>
            <a:tailEnd/>
          </a:ln>
          <a:effectLst/>
        </p:spPr>
      </p:pic>
      <p:sp>
        <p:nvSpPr>
          <p:cNvPr id="371715" name="Rectangle 3"/>
          <p:cNvSpPr>
            <a:spLocks noGrp="1" noChangeArrowheads="1"/>
          </p:cNvSpPr>
          <p:nvPr>
            <p:ph type="title"/>
          </p:nvPr>
        </p:nvSpPr>
        <p:spPr/>
        <p:txBody>
          <a:bodyPr/>
          <a:lstStyle/>
          <a:p>
            <a:r>
              <a:rPr lang="en-US"/>
              <a:t>Remember what </a:t>
            </a:r>
            <a:r>
              <a:rPr lang="en-US">
                <a:solidFill>
                  <a:srgbClr val="0C8F0F"/>
                </a:solidFill>
              </a:rPr>
              <a:t>plants </a:t>
            </a:r>
            <a:r>
              <a:rPr lang="en-US"/>
              <a:t>need…</a:t>
            </a:r>
          </a:p>
        </p:txBody>
      </p:sp>
      <p:sp>
        <p:nvSpPr>
          <p:cNvPr id="371716" name="Rectangle 4" descr="Rectangle: Click to edit Master text styles&#10;Second level&#10;Third level&#10;Fourth level&#10;Fifth level"/>
          <p:cNvSpPr>
            <a:spLocks noChangeArrowheads="1"/>
          </p:cNvSpPr>
          <p:nvPr/>
        </p:nvSpPr>
        <p:spPr bwMode="auto">
          <a:xfrm>
            <a:off x="838200" y="1371600"/>
            <a:ext cx="7772400" cy="3403600"/>
          </a:xfrm>
          <a:prstGeom prst="rect">
            <a:avLst/>
          </a:prstGeom>
          <a:noFill/>
          <a:ln w="9525">
            <a:noFill/>
            <a:miter lim="800000"/>
            <a:headEnd/>
            <a:tailEnd/>
          </a:ln>
          <a:effectLst/>
        </p:spPr>
        <p:txBody>
          <a:bodyPr/>
          <a:lstStyle/>
          <a:p>
            <a:pPr marL="342900" indent="-342900" algn="l" eaLnBrk="1" hangingPunct="1">
              <a:spcBef>
                <a:spcPct val="20000"/>
              </a:spcBef>
              <a:buClr>
                <a:srgbClr val="0F116A"/>
              </a:buClr>
              <a:buSzPct val="120000"/>
              <a:buFont typeface="Wingdings" pitchFamily="48" charset="2"/>
              <a:buChar char="§"/>
            </a:pPr>
            <a:r>
              <a:rPr lang="en-US" sz="3400" b="1">
                <a:solidFill>
                  <a:srgbClr val="0F116A"/>
                </a:solidFill>
              </a:rPr>
              <a:t>Photosynthesis </a:t>
            </a:r>
          </a:p>
          <a:p>
            <a:pPr marL="742950" lvl="1" indent="-285750" algn="l" eaLnBrk="1" hangingPunct="1">
              <a:spcBef>
                <a:spcPct val="20000"/>
              </a:spcBef>
              <a:buClr>
                <a:schemeClr val="tx1"/>
              </a:buClr>
              <a:buSzPct val="60000"/>
              <a:buFont typeface="Wingdings" pitchFamily="48" charset="2"/>
              <a:buChar char="u"/>
            </a:pPr>
            <a:r>
              <a:rPr lang="en-US" sz="3200" b="1"/>
              <a:t>light reactions</a:t>
            </a:r>
          </a:p>
          <a:p>
            <a:pPr marL="1085850" lvl="2" indent="-228600" algn="l" eaLnBrk="1" hangingPunct="1">
              <a:spcBef>
                <a:spcPct val="20000"/>
              </a:spcBef>
              <a:buClr>
                <a:schemeClr val="hlink"/>
              </a:buClr>
              <a:buSzPct val="95000"/>
              <a:buFont typeface="Wingdings" pitchFamily="48" charset="2"/>
              <a:buChar char="§"/>
            </a:pPr>
            <a:r>
              <a:rPr lang="en-US" sz="2800" b="1">
                <a:solidFill>
                  <a:srgbClr val="0F116A"/>
                </a:solidFill>
              </a:rPr>
              <a:t>light</a:t>
            </a:r>
            <a:endParaRPr lang="en-US" sz="3000" b="1">
              <a:solidFill>
                <a:srgbClr val="0F116A"/>
              </a:solidFill>
              <a:sym typeface="Symbol" pitchFamily="48" charset="2"/>
            </a:endParaRPr>
          </a:p>
          <a:p>
            <a:pPr marL="1085850" lvl="2" indent="-228600" algn="l" eaLnBrk="1" hangingPunct="1">
              <a:spcBef>
                <a:spcPct val="20000"/>
              </a:spcBef>
              <a:buClr>
                <a:schemeClr val="hlink"/>
              </a:buClr>
              <a:buSzPct val="95000"/>
              <a:buFont typeface="Wingdings" pitchFamily="48" charset="2"/>
              <a:buChar char="§"/>
            </a:pPr>
            <a:r>
              <a:rPr lang="en-US" sz="2800" b="1">
                <a:solidFill>
                  <a:srgbClr val="0F116A"/>
                </a:solidFill>
              </a:rPr>
              <a:t>H</a:t>
            </a:r>
            <a:r>
              <a:rPr lang="en-US" sz="2800" b="1" baseline="-25000">
                <a:solidFill>
                  <a:srgbClr val="0F116A"/>
                </a:solidFill>
              </a:rPr>
              <a:t>2</a:t>
            </a:r>
            <a:r>
              <a:rPr lang="en-US" sz="2800" b="1">
                <a:solidFill>
                  <a:srgbClr val="0F116A"/>
                </a:solidFill>
              </a:rPr>
              <a:t>O</a:t>
            </a:r>
          </a:p>
          <a:p>
            <a:pPr marL="742950" lvl="1" indent="-285750" algn="l" eaLnBrk="1" hangingPunct="1">
              <a:spcBef>
                <a:spcPct val="20000"/>
              </a:spcBef>
              <a:buClr>
                <a:schemeClr val="tx1"/>
              </a:buClr>
              <a:buSzPct val="60000"/>
              <a:buFont typeface="Wingdings" pitchFamily="48" charset="2"/>
              <a:buChar char="u"/>
            </a:pPr>
            <a:r>
              <a:rPr lang="en-US" sz="3200" b="1"/>
              <a:t>Calvin cycle</a:t>
            </a:r>
            <a:endParaRPr lang="en-US" sz="3000" b="1"/>
          </a:p>
          <a:p>
            <a:pPr marL="1085850" lvl="2" indent="-228600" algn="l" eaLnBrk="1" hangingPunct="1">
              <a:spcBef>
                <a:spcPct val="20000"/>
              </a:spcBef>
              <a:buClr>
                <a:schemeClr val="hlink"/>
              </a:buClr>
              <a:buSzPct val="95000"/>
              <a:buFont typeface="Wingdings" pitchFamily="48" charset="2"/>
              <a:buChar char="§"/>
            </a:pPr>
            <a:r>
              <a:rPr lang="en-US" sz="2800" b="1">
                <a:solidFill>
                  <a:srgbClr val="0F116A"/>
                </a:solidFill>
              </a:rPr>
              <a:t>CO</a:t>
            </a:r>
            <a:r>
              <a:rPr lang="en-US" sz="2800" b="1" baseline="-25000">
                <a:solidFill>
                  <a:srgbClr val="0F116A"/>
                </a:solidFill>
              </a:rPr>
              <a:t>2</a:t>
            </a:r>
            <a:endParaRPr lang="en-US" sz="2800" b="1">
              <a:solidFill>
                <a:schemeClr val="tx2"/>
              </a:solidFill>
            </a:endParaRPr>
          </a:p>
        </p:txBody>
      </p:sp>
      <p:sp>
        <p:nvSpPr>
          <p:cNvPr id="371717" name="AutoShape 5"/>
          <p:cNvSpPr>
            <a:spLocks noChangeArrowheads="1"/>
          </p:cNvSpPr>
          <p:nvPr/>
        </p:nvSpPr>
        <p:spPr bwMode="auto">
          <a:xfrm>
            <a:off x="7265988" y="273050"/>
            <a:ext cx="1828800" cy="1828800"/>
          </a:xfrm>
          <a:prstGeom prst="sun">
            <a:avLst>
              <a:gd name="adj" fmla="val 25000"/>
            </a:avLst>
          </a:prstGeom>
          <a:solidFill>
            <a:srgbClr val="FFEA18"/>
          </a:solidFill>
          <a:ln w="9525">
            <a:solidFill>
              <a:srgbClr val="FFCC18"/>
            </a:solidFill>
            <a:miter lim="800000"/>
            <a:headEnd/>
            <a:tailEnd/>
          </a:ln>
          <a:effectLst/>
        </p:spPr>
        <p:txBody>
          <a:bodyPr wrap="none" anchor="ctr"/>
          <a:lstStyle/>
          <a:p>
            <a:endParaRPr lang="en-US"/>
          </a:p>
        </p:txBody>
      </p:sp>
      <p:sp>
        <p:nvSpPr>
          <p:cNvPr id="371718" name="AutoShape 6"/>
          <p:cNvSpPr>
            <a:spLocks noChangeArrowheads="1"/>
          </p:cNvSpPr>
          <p:nvPr/>
        </p:nvSpPr>
        <p:spPr bwMode="auto">
          <a:xfrm>
            <a:off x="166688" y="5421313"/>
            <a:ext cx="4086225" cy="1412875"/>
          </a:xfrm>
          <a:prstGeom prst="roundRect">
            <a:avLst>
              <a:gd name="adj" fmla="val 16667"/>
            </a:avLst>
          </a:prstGeom>
          <a:solidFill>
            <a:srgbClr val="CCFF66"/>
          </a:solidFill>
          <a:ln w="9525">
            <a:noFill/>
            <a:round/>
            <a:headEnd/>
            <a:tailEnd/>
          </a:ln>
          <a:effectLst/>
        </p:spPr>
        <p:txBody>
          <a:bodyPr anchor="ctr">
            <a:spAutoFit/>
          </a:bodyPr>
          <a:lstStyle/>
          <a:p>
            <a:r>
              <a:rPr lang="en-US" sz="2600" b="1">
                <a:solidFill>
                  <a:schemeClr val="tx2"/>
                </a:solidFill>
              </a:rPr>
              <a:t>What structures have plants evolved to supply these needs?</a:t>
            </a:r>
            <a:endParaRPr lang="en-US" sz="3000" b="1">
              <a:solidFill>
                <a:schemeClr val="tx2"/>
              </a:solidFill>
            </a:endParaRPr>
          </a:p>
        </p:txBody>
      </p:sp>
      <p:sp>
        <p:nvSpPr>
          <p:cNvPr id="371719" name="Rectangle 7"/>
          <p:cNvSpPr>
            <a:spLocks noChangeArrowheads="1"/>
          </p:cNvSpPr>
          <p:nvPr/>
        </p:nvSpPr>
        <p:spPr bwMode="auto">
          <a:xfrm>
            <a:off x="2759075" y="2574925"/>
            <a:ext cx="1227138" cy="533400"/>
          </a:xfrm>
          <a:prstGeom prst="rect">
            <a:avLst/>
          </a:prstGeom>
          <a:noFill/>
          <a:ln w="9525">
            <a:noFill/>
            <a:miter lim="800000"/>
            <a:headEnd/>
            <a:tailEnd/>
          </a:ln>
          <a:effectLst/>
        </p:spPr>
        <p:txBody>
          <a:bodyPr wrap="none" anchor="ctr">
            <a:spAutoFit/>
          </a:bodyPr>
          <a:lstStyle/>
          <a:p>
            <a:pPr algn="l"/>
            <a:r>
              <a:rPr lang="en-US" sz="2900" b="1">
                <a:solidFill>
                  <a:srgbClr val="0F116A"/>
                </a:solidFill>
                <a:sym typeface="Symbol" pitchFamily="48" charset="2"/>
              </a:rPr>
              <a:t></a:t>
            </a:r>
            <a:r>
              <a:rPr lang="en-US" sz="2600" b="1">
                <a:solidFill>
                  <a:srgbClr val="CC0000"/>
                </a:solidFill>
              </a:rPr>
              <a:t> sun</a:t>
            </a:r>
          </a:p>
        </p:txBody>
      </p:sp>
      <p:sp>
        <p:nvSpPr>
          <p:cNvPr id="371720" name="Rectangle 8"/>
          <p:cNvSpPr>
            <a:spLocks noChangeArrowheads="1"/>
          </p:cNvSpPr>
          <p:nvPr/>
        </p:nvSpPr>
        <p:spPr bwMode="auto">
          <a:xfrm>
            <a:off x="2759075" y="3113088"/>
            <a:ext cx="1776413" cy="533400"/>
          </a:xfrm>
          <a:prstGeom prst="rect">
            <a:avLst/>
          </a:prstGeom>
          <a:noFill/>
          <a:ln w="9525">
            <a:noFill/>
            <a:miter lim="800000"/>
            <a:headEnd/>
            <a:tailEnd/>
          </a:ln>
          <a:effectLst/>
        </p:spPr>
        <p:txBody>
          <a:bodyPr wrap="none" anchor="ctr">
            <a:spAutoFit/>
          </a:bodyPr>
          <a:lstStyle/>
          <a:p>
            <a:pPr algn="l"/>
            <a:r>
              <a:rPr lang="en-US" sz="2900" b="1">
                <a:solidFill>
                  <a:srgbClr val="0F116A"/>
                </a:solidFill>
                <a:sym typeface="Symbol" pitchFamily="48" charset="2"/>
              </a:rPr>
              <a:t></a:t>
            </a:r>
            <a:r>
              <a:rPr lang="en-US" sz="2600" b="1">
                <a:solidFill>
                  <a:srgbClr val="CC0000"/>
                </a:solidFill>
              </a:rPr>
              <a:t> ground</a:t>
            </a:r>
          </a:p>
        </p:txBody>
      </p:sp>
      <p:sp>
        <p:nvSpPr>
          <p:cNvPr id="371721" name="Rectangle 9"/>
          <p:cNvSpPr>
            <a:spLocks noChangeArrowheads="1"/>
          </p:cNvSpPr>
          <p:nvPr/>
        </p:nvSpPr>
        <p:spPr bwMode="auto">
          <a:xfrm>
            <a:off x="2759075" y="4159250"/>
            <a:ext cx="1036638" cy="533400"/>
          </a:xfrm>
          <a:prstGeom prst="rect">
            <a:avLst/>
          </a:prstGeom>
          <a:noFill/>
          <a:ln w="9525">
            <a:noFill/>
            <a:miter lim="800000"/>
            <a:headEnd/>
            <a:tailEnd/>
          </a:ln>
          <a:effectLst/>
        </p:spPr>
        <p:txBody>
          <a:bodyPr wrap="none" anchor="ctr">
            <a:spAutoFit/>
          </a:bodyPr>
          <a:lstStyle/>
          <a:p>
            <a:r>
              <a:rPr lang="en-US" sz="2900" b="1">
                <a:solidFill>
                  <a:srgbClr val="0F116A"/>
                </a:solidFill>
                <a:sym typeface="Symbol" pitchFamily="48" charset="2"/>
              </a:rPr>
              <a:t></a:t>
            </a:r>
            <a:r>
              <a:rPr lang="en-US" b="1">
                <a:solidFill>
                  <a:schemeClr val="tx2"/>
                </a:solidFill>
              </a:rPr>
              <a:t> </a:t>
            </a:r>
            <a:r>
              <a:rPr lang="en-US" sz="2600" b="1">
                <a:solidFill>
                  <a:srgbClr val="CC0000"/>
                </a:solidFill>
              </a:rPr>
              <a:t>air</a:t>
            </a:r>
          </a:p>
        </p:txBody>
      </p:sp>
      <p:sp>
        <p:nvSpPr>
          <p:cNvPr id="371722" name="Oval 10"/>
          <p:cNvSpPr>
            <a:spLocks noChangeArrowheads="1"/>
          </p:cNvSpPr>
          <p:nvPr/>
        </p:nvSpPr>
        <p:spPr bwMode="auto">
          <a:xfrm>
            <a:off x="7348538" y="3205163"/>
            <a:ext cx="955675" cy="1177925"/>
          </a:xfrm>
          <a:prstGeom prst="ellipse">
            <a:avLst/>
          </a:prstGeom>
          <a:noFill/>
          <a:ln w="57150">
            <a:solidFill>
              <a:srgbClr val="CC0000"/>
            </a:solidFill>
            <a:round/>
            <a:headEnd/>
            <a:tailEnd/>
          </a:ln>
          <a:effectLst/>
        </p:spPr>
        <p:txBody>
          <a:bodyPr wrap="none" anchor="ctr"/>
          <a:lstStyle/>
          <a:p>
            <a:endParaRPr lang="en-US"/>
          </a:p>
        </p:txBody>
      </p:sp>
      <p:sp>
        <p:nvSpPr>
          <p:cNvPr id="371723" name="Oval 11"/>
          <p:cNvSpPr>
            <a:spLocks noChangeArrowheads="1"/>
          </p:cNvSpPr>
          <p:nvPr/>
        </p:nvSpPr>
        <p:spPr bwMode="auto">
          <a:xfrm>
            <a:off x="6405563" y="5613400"/>
            <a:ext cx="1285875" cy="808038"/>
          </a:xfrm>
          <a:prstGeom prst="ellipse">
            <a:avLst/>
          </a:prstGeom>
          <a:noFill/>
          <a:ln w="57150">
            <a:solidFill>
              <a:srgbClr val="CC0000"/>
            </a:solidFill>
            <a:round/>
            <a:headEnd/>
            <a:tailEnd/>
          </a:ln>
          <a:effectLst/>
        </p:spPr>
        <p:txBody>
          <a:bodyPr wrap="none" anchor="ctr"/>
          <a:lstStyle/>
          <a:p>
            <a:endParaRPr lang="en-US"/>
          </a:p>
        </p:txBody>
      </p:sp>
      <p:sp>
        <p:nvSpPr>
          <p:cNvPr id="371724" name="Oval 12"/>
          <p:cNvSpPr>
            <a:spLocks noChangeArrowheads="1"/>
          </p:cNvSpPr>
          <p:nvPr/>
        </p:nvSpPr>
        <p:spPr bwMode="auto">
          <a:xfrm>
            <a:off x="6831013" y="3603625"/>
            <a:ext cx="555625" cy="1555750"/>
          </a:xfrm>
          <a:prstGeom prst="ellipse">
            <a:avLst/>
          </a:prstGeom>
          <a:noFill/>
          <a:ln w="57150">
            <a:solidFill>
              <a:srgbClr val="CC0000"/>
            </a:solidFill>
            <a:round/>
            <a:headEnd/>
            <a:tailEnd/>
          </a:ln>
          <a:effectLst/>
        </p:spPr>
        <p:txBody>
          <a:bodyPr wrap="none" anchor="ctr"/>
          <a:lstStyle/>
          <a:p>
            <a:endParaRPr lang="en-US"/>
          </a:p>
        </p:txBody>
      </p:sp>
      <p:sp>
        <p:nvSpPr>
          <p:cNvPr id="371725" name="Freeform 13"/>
          <p:cNvSpPr>
            <a:spLocks/>
          </p:cNvSpPr>
          <p:nvPr/>
        </p:nvSpPr>
        <p:spPr bwMode="auto">
          <a:xfrm>
            <a:off x="4957763" y="4772025"/>
            <a:ext cx="4224337" cy="2085975"/>
          </a:xfrm>
          <a:custGeom>
            <a:avLst/>
            <a:gdLst/>
            <a:ahLst/>
            <a:cxnLst>
              <a:cxn ang="0">
                <a:pos x="402" y="44"/>
              </a:cxn>
              <a:cxn ang="0">
                <a:pos x="523" y="53"/>
              </a:cxn>
              <a:cxn ang="0">
                <a:pos x="625" y="49"/>
              </a:cxn>
              <a:cxn ang="0">
                <a:pos x="761" y="58"/>
              </a:cxn>
              <a:cxn ang="0">
                <a:pos x="863" y="53"/>
              </a:cxn>
              <a:cxn ang="0">
                <a:pos x="887" y="49"/>
              </a:cxn>
              <a:cxn ang="0">
                <a:pos x="950" y="49"/>
              </a:cxn>
              <a:cxn ang="0">
                <a:pos x="1033" y="39"/>
              </a:cxn>
              <a:cxn ang="0">
                <a:pos x="1188" y="19"/>
              </a:cxn>
              <a:cxn ang="0">
                <a:pos x="1328" y="24"/>
              </a:cxn>
              <a:cxn ang="0">
                <a:pos x="1527" y="19"/>
              </a:cxn>
              <a:cxn ang="0">
                <a:pos x="1988" y="15"/>
              </a:cxn>
              <a:cxn ang="0">
                <a:pos x="2114" y="19"/>
              </a:cxn>
              <a:cxn ang="0">
                <a:pos x="2250" y="5"/>
              </a:cxn>
              <a:cxn ang="0">
                <a:pos x="2293" y="10"/>
              </a:cxn>
              <a:cxn ang="0">
                <a:pos x="2376" y="10"/>
              </a:cxn>
              <a:cxn ang="0">
                <a:pos x="2468" y="0"/>
              </a:cxn>
              <a:cxn ang="0">
                <a:pos x="2545" y="19"/>
              </a:cxn>
              <a:cxn ang="0">
                <a:pos x="2560" y="1304"/>
              </a:cxn>
              <a:cxn ang="0">
                <a:pos x="0" y="1304"/>
              </a:cxn>
              <a:cxn ang="0">
                <a:pos x="0" y="44"/>
              </a:cxn>
              <a:cxn ang="0">
                <a:pos x="97" y="53"/>
              </a:cxn>
              <a:cxn ang="0">
                <a:pos x="213" y="44"/>
              </a:cxn>
              <a:cxn ang="0">
                <a:pos x="359" y="53"/>
              </a:cxn>
              <a:cxn ang="0">
                <a:pos x="402" y="44"/>
              </a:cxn>
            </a:cxnLst>
            <a:rect l="0" t="0" r="r" b="b"/>
            <a:pathLst>
              <a:path w="2560" h="1304">
                <a:moveTo>
                  <a:pt x="402" y="44"/>
                </a:moveTo>
                <a:cubicBezTo>
                  <a:pt x="516" y="53"/>
                  <a:pt x="476" y="53"/>
                  <a:pt x="523" y="53"/>
                </a:cubicBezTo>
                <a:cubicBezTo>
                  <a:pt x="557" y="51"/>
                  <a:pt x="625" y="49"/>
                  <a:pt x="625" y="49"/>
                </a:cubicBezTo>
                <a:cubicBezTo>
                  <a:pt x="744" y="58"/>
                  <a:pt x="699" y="58"/>
                  <a:pt x="761" y="58"/>
                </a:cubicBezTo>
                <a:cubicBezTo>
                  <a:pt x="795" y="56"/>
                  <a:pt x="829" y="55"/>
                  <a:pt x="863" y="53"/>
                </a:cubicBezTo>
                <a:cubicBezTo>
                  <a:pt x="871" y="52"/>
                  <a:pt x="887" y="49"/>
                  <a:pt x="887" y="49"/>
                </a:cubicBezTo>
                <a:cubicBezTo>
                  <a:pt x="908" y="49"/>
                  <a:pt x="929" y="49"/>
                  <a:pt x="950" y="49"/>
                </a:cubicBezTo>
                <a:cubicBezTo>
                  <a:pt x="1026" y="38"/>
                  <a:pt x="998" y="39"/>
                  <a:pt x="1033" y="39"/>
                </a:cubicBezTo>
                <a:cubicBezTo>
                  <a:pt x="1181" y="18"/>
                  <a:pt x="1129" y="19"/>
                  <a:pt x="1188" y="19"/>
                </a:cubicBezTo>
                <a:cubicBezTo>
                  <a:pt x="1318" y="24"/>
                  <a:pt x="1271" y="24"/>
                  <a:pt x="1328" y="24"/>
                </a:cubicBezTo>
                <a:cubicBezTo>
                  <a:pt x="1497" y="18"/>
                  <a:pt x="1431" y="19"/>
                  <a:pt x="1527" y="19"/>
                </a:cubicBezTo>
                <a:lnTo>
                  <a:pt x="1988" y="15"/>
                </a:lnTo>
                <a:cubicBezTo>
                  <a:pt x="2030" y="16"/>
                  <a:pt x="2114" y="19"/>
                  <a:pt x="2114" y="19"/>
                </a:cubicBezTo>
                <a:cubicBezTo>
                  <a:pt x="2255" y="4"/>
                  <a:pt x="2300" y="5"/>
                  <a:pt x="2250" y="5"/>
                </a:cubicBezTo>
                <a:lnTo>
                  <a:pt x="2293" y="10"/>
                </a:lnTo>
                <a:lnTo>
                  <a:pt x="2376" y="10"/>
                </a:lnTo>
                <a:lnTo>
                  <a:pt x="2468" y="0"/>
                </a:lnTo>
                <a:lnTo>
                  <a:pt x="2545" y="19"/>
                </a:lnTo>
                <a:lnTo>
                  <a:pt x="2560" y="1304"/>
                </a:lnTo>
                <a:lnTo>
                  <a:pt x="0" y="1304"/>
                </a:lnTo>
                <a:lnTo>
                  <a:pt x="0" y="44"/>
                </a:lnTo>
                <a:cubicBezTo>
                  <a:pt x="93" y="53"/>
                  <a:pt x="61" y="53"/>
                  <a:pt x="97" y="53"/>
                </a:cubicBezTo>
                <a:cubicBezTo>
                  <a:pt x="210" y="48"/>
                  <a:pt x="181" y="75"/>
                  <a:pt x="213" y="44"/>
                </a:cubicBezTo>
                <a:cubicBezTo>
                  <a:pt x="355" y="53"/>
                  <a:pt x="306" y="53"/>
                  <a:pt x="359" y="53"/>
                </a:cubicBezTo>
                <a:lnTo>
                  <a:pt x="402" y="44"/>
                </a:lnTo>
                <a:close/>
              </a:path>
            </a:pathLst>
          </a:custGeom>
          <a:solidFill>
            <a:schemeClr val="hlink">
              <a:alpha val="45000"/>
            </a:schemeClr>
          </a:solidFill>
          <a:ln w="9525" cap="flat" cmpd="sng">
            <a:noFill/>
            <a:prstDash val="solid"/>
            <a:round/>
            <a:headEnd/>
            <a:tailEnd/>
          </a:ln>
          <a:effectLst/>
        </p:spPr>
        <p:txBody>
          <a:bodyPr wrap="none" anchor="ctr"/>
          <a:lstStyle/>
          <a:p>
            <a:endParaRPr lang="en-US"/>
          </a:p>
        </p:txBody>
      </p:sp>
      <p:grpSp>
        <p:nvGrpSpPr>
          <p:cNvPr id="371730" name="Group 18"/>
          <p:cNvGrpSpPr>
            <a:grpSpLocks/>
          </p:cNvGrpSpPr>
          <p:nvPr/>
        </p:nvGrpSpPr>
        <p:grpSpPr bwMode="auto">
          <a:xfrm>
            <a:off x="4764088" y="2278063"/>
            <a:ext cx="925512" cy="954087"/>
            <a:chOff x="184" y="2677"/>
            <a:chExt cx="583" cy="601"/>
          </a:xfrm>
        </p:grpSpPr>
        <p:sp>
          <p:nvSpPr>
            <p:cNvPr id="371727" name="Oval 15"/>
            <p:cNvSpPr>
              <a:spLocks noChangeArrowheads="1"/>
            </p:cNvSpPr>
            <p:nvPr/>
          </p:nvSpPr>
          <p:spPr bwMode="auto">
            <a:xfrm>
              <a:off x="515" y="3026"/>
              <a:ext cx="252" cy="252"/>
            </a:xfrm>
            <a:prstGeom prst="ellipse">
              <a:avLst/>
            </a:prstGeom>
            <a:solidFill>
              <a:schemeClr val="hlink"/>
            </a:solidFill>
            <a:ln w="9525">
              <a:solidFill>
                <a:schemeClr val="tx1"/>
              </a:solidFill>
              <a:round/>
              <a:headEnd/>
              <a:tailEnd/>
            </a:ln>
            <a:effectLst/>
          </p:spPr>
          <p:txBody>
            <a:bodyPr wrap="none" anchor="ctr"/>
            <a:lstStyle/>
            <a:p>
              <a:r>
                <a:rPr lang="en-US" b="1">
                  <a:solidFill>
                    <a:srgbClr val="000000"/>
                  </a:solidFill>
                </a:rPr>
                <a:t>O</a:t>
              </a:r>
            </a:p>
          </p:txBody>
        </p:sp>
        <p:sp>
          <p:nvSpPr>
            <p:cNvPr id="371728" name="Oval 16"/>
            <p:cNvSpPr>
              <a:spLocks noChangeArrowheads="1"/>
            </p:cNvSpPr>
            <p:nvPr/>
          </p:nvSpPr>
          <p:spPr bwMode="auto">
            <a:xfrm>
              <a:off x="184" y="2677"/>
              <a:ext cx="252" cy="252"/>
            </a:xfrm>
            <a:prstGeom prst="ellipse">
              <a:avLst/>
            </a:prstGeom>
            <a:solidFill>
              <a:schemeClr val="hlink"/>
            </a:solidFill>
            <a:ln w="9525">
              <a:solidFill>
                <a:schemeClr val="tx1"/>
              </a:solidFill>
              <a:round/>
              <a:headEnd/>
              <a:tailEnd/>
            </a:ln>
            <a:effectLst/>
          </p:spPr>
          <p:txBody>
            <a:bodyPr wrap="none" anchor="ctr"/>
            <a:lstStyle/>
            <a:p>
              <a:r>
                <a:rPr lang="en-US" b="1">
                  <a:solidFill>
                    <a:srgbClr val="000000"/>
                  </a:solidFill>
                </a:rPr>
                <a:t>O</a:t>
              </a:r>
              <a:endParaRPr lang="en-US">
                <a:solidFill>
                  <a:srgbClr val="000000"/>
                </a:solidFill>
              </a:endParaRPr>
            </a:p>
          </p:txBody>
        </p:sp>
        <p:sp>
          <p:nvSpPr>
            <p:cNvPr id="371726" name="Oval 14"/>
            <p:cNvSpPr>
              <a:spLocks noChangeArrowheads="1"/>
            </p:cNvSpPr>
            <p:nvPr/>
          </p:nvSpPr>
          <p:spPr bwMode="auto">
            <a:xfrm>
              <a:off x="344" y="2856"/>
              <a:ext cx="252" cy="252"/>
            </a:xfrm>
            <a:prstGeom prst="ellipse">
              <a:avLst/>
            </a:prstGeom>
            <a:solidFill>
              <a:schemeClr val="hlink"/>
            </a:solidFill>
            <a:ln w="9525">
              <a:solidFill>
                <a:schemeClr val="tx1"/>
              </a:solidFill>
              <a:round/>
              <a:headEnd/>
              <a:tailEnd/>
            </a:ln>
            <a:effectLst/>
          </p:spPr>
          <p:txBody>
            <a:bodyPr wrap="none" anchor="ctr"/>
            <a:lstStyle/>
            <a:p>
              <a:r>
                <a:rPr lang="en-US" b="1">
                  <a:solidFill>
                    <a:srgbClr val="000000"/>
                  </a:solidFill>
                </a:rPr>
                <a:t>C</a:t>
              </a:r>
              <a:endParaRPr lang="en-US">
                <a:solidFill>
                  <a:srgbClr val="000000"/>
                </a:solidFill>
              </a:endParaRPr>
            </a:p>
          </p:txBody>
        </p:sp>
      </p:grpSp>
      <p:pic>
        <p:nvPicPr>
          <p:cNvPr id="371732" name="Picture 20"/>
          <p:cNvPicPr>
            <a:picLocks noChangeAspect="1" noChangeArrowheads="1"/>
          </p:cNvPicPr>
          <p:nvPr/>
        </p:nvPicPr>
        <p:blipFill>
          <a:blip r:embed="rId9" cstate="print"/>
          <a:srcRect l="84706" t="8615" r="4506" b="78769"/>
          <a:stretch>
            <a:fillRect/>
          </a:stretch>
        </p:blipFill>
        <p:spPr bwMode="auto">
          <a:xfrm>
            <a:off x="8107363" y="4114800"/>
            <a:ext cx="938212" cy="801688"/>
          </a:xfrm>
          <a:prstGeom prst="rect">
            <a:avLst/>
          </a:prstGeom>
          <a:noFill/>
          <a:ln w="9525">
            <a:solidFill>
              <a:srgbClr val="005100"/>
            </a:solidFill>
            <a:miter lim="800000"/>
            <a:headEnd/>
            <a:tailEnd/>
          </a:ln>
          <a:effectLst>
            <a:outerShdw dist="35921" dir="2700000" algn="ctr" rotWithShape="0">
              <a:srgbClr val="808080"/>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1716">
                                            <p:txEl>
                                              <p:pRg st="2" end="2"/>
                                            </p:txEl>
                                          </p:spTgt>
                                        </p:tgtEl>
                                        <p:attrNameLst>
                                          <p:attrName>style.visibility</p:attrName>
                                        </p:attrNameLst>
                                      </p:cBhvr>
                                      <p:to>
                                        <p:strVal val="visible"/>
                                      </p:to>
                                    </p:set>
                                    <p:anim calcmode="lin" valueType="num">
                                      <p:cBhvr additive="base">
                                        <p:cTn id="7" dur="500" fill="hold"/>
                                        <p:tgtEl>
                                          <p:spTgt spid="371716">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1716">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71719">
                                            <p:txEl>
                                              <p:pRg st="0" end="0"/>
                                            </p:txEl>
                                          </p:spTgt>
                                        </p:tgtEl>
                                        <p:attrNameLst>
                                          <p:attrName>style.visibility</p:attrName>
                                        </p:attrNameLst>
                                      </p:cBhvr>
                                      <p:to>
                                        <p:strVal val="visible"/>
                                      </p:to>
                                    </p:set>
                                    <p:anim calcmode="lin" valueType="num">
                                      <p:cBhvr additive="base">
                                        <p:cTn id="13" dur="500" fill="hold"/>
                                        <p:tgtEl>
                                          <p:spTgt spid="371719">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71719">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15" presetClass="entr" presetSubtype="0" fill="hold" grpId="0" nodeType="afterEffect">
                                  <p:stCondLst>
                                    <p:cond delay="0"/>
                                  </p:stCondLst>
                                  <p:childTnLst>
                                    <p:set>
                                      <p:cBhvr>
                                        <p:cTn id="17" dur="1" fill="hold">
                                          <p:stCondLst>
                                            <p:cond delay="0"/>
                                          </p:stCondLst>
                                        </p:cTn>
                                        <p:tgtEl>
                                          <p:spTgt spid="371717"/>
                                        </p:tgtEl>
                                        <p:attrNameLst>
                                          <p:attrName>style.visibility</p:attrName>
                                        </p:attrNameLst>
                                      </p:cBhvr>
                                      <p:to>
                                        <p:strVal val="visible"/>
                                      </p:to>
                                    </p:set>
                                    <p:anim calcmode="lin" valueType="num">
                                      <p:cBhvr>
                                        <p:cTn id="18" dur="1000" fill="hold"/>
                                        <p:tgtEl>
                                          <p:spTgt spid="371717"/>
                                        </p:tgtEl>
                                        <p:attrNameLst>
                                          <p:attrName>ppt_w</p:attrName>
                                        </p:attrNameLst>
                                      </p:cBhvr>
                                      <p:tavLst>
                                        <p:tav tm="0">
                                          <p:val>
                                            <p:fltVal val="0"/>
                                          </p:val>
                                        </p:tav>
                                        <p:tav tm="100000">
                                          <p:val>
                                            <p:strVal val="#ppt_w"/>
                                          </p:val>
                                        </p:tav>
                                      </p:tavLst>
                                    </p:anim>
                                    <p:anim calcmode="lin" valueType="num">
                                      <p:cBhvr>
                                        <p:cTn id="19" dur="1000" fill="hold"/>
                                        <p:tgtEl>
                                          <p:spTgt spid="371717"/>
                                        </p:tgtEl>
                                        <p:attrNameLst>
                                          <p:attrName>ppt_h</p:attrName>
                                        </p:attrNameLst>
                                      </p:cBhvr>
                                      <p:tavLst>
                                        <p:tav tm="0">
                                          <p:val>
                                            <p:fltVal val="0"/>
                                          </p:val>
                                        </p:tav>
                                        <p:tav tm="100000">
                                          <p:val>
                                            <p:strVal val="#ppt_h"/>
                                          </p:val>
                                        </p:tav>
                                      </p:tavLst>
                                    </p:anim>
                                    <p:anim calcmode="lin" valueType="num">
                                      <p:cBhvr>
                                        <p:cTn id="20" dur="1000" fill="hold"/>
                                        <p:tgtEl>
                                          <p:spTgt spid="371717"/>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371717"/>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16"/>
                                            </p:cond>
                                          </p:stCondLst>
                                          <p:endCondLst>
                                            <p:cond evt="onStopAudio" delay="0">
                                              <p:tgtEl>
                                                <p:sldTgt/>
                                              </p:tgtEl>
                                            </p:cond>
                                          </p:endCondLst>
                                        </p:cTn>
                                        <p:tgtEl>
                                          <p:sndTgt r:embed="rId4" name="Chimes"/>
                                        </p:tgtEl>
                                      </p:cMediaNode>
                                    </p:audio>
                                  </p:sub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371716">
                                            <p:txEl>
                                              <p:pRg st="3" end="3"/>
                                            </p:txEl>
                                          </p:spTgt>
                                        </p:tgtEl>
                                        <p:attrNameLst>
                                          <p:attrName>style.visibility</p:attrName>
                                        </p:attrNameLst>
                                      </p:cBhvr>
                                      <p:to>
                                        <p:strVal val="visible"/>
                                      </p:to>
                                    </p:set>
                                    <p:anim calcmode="lin" valueType="num">
                                      <p:cBhvr additive="base">
                                        <p:cTn id="26" dur="500" fill="hold"/>
                                        <p:tgtEl>
                                          <p:spTgt spid="371716">
                                            <p:txEl>
                                              <p:pRg st="3" end="3"/>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371716">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4"/>
                                            </p:cond>
                                          </p:stCondLst>
                                          <p:endCondLst>
                                            <p:cond evt="onStopAudio" delay="0">
                                              <p:tgtEl>
                                                <p:sldTgt/>
                                              </p:tgtEl>
                                            </p:cond>
                                          </p:endCondLst>
                                        </p:cTn>
                                        <p:tgtEl>
                                          <p:sndTgt r:embed="rId3" name="Whoosh"/>
                                        </p:tgtEl>
                                      </p:cMediaNode>
                                    </p:audio>
                                  </p:subTnLst>
                                </p:cTn>
                              </p:par>
                            </p:childTnLst>
                          </p:cTn>
                        </p:par>
                      </p:childTnLst>
                    </p:cTn>
                  </p:par>
                  <p:par>
                    <p:cTn id="28" fill="hold">
                      <p:stCondLst>
                        <p:cond delay="indefinite"/>
                      </p:stCondLst>
                      <p:childTnLst>
                        <p:par>
                          <p:cTn id="29" fill="hold">
                            <p:stCondLst>
                              <p:cond delay="0"/>
                            </p:stCondLst>
                            <p:childTnLst>
                              <p:par>
                                <p:cTn id="30" presetID="2" presetClass="entr" presetSubtype="2" fill="hold" grpId="0" nodeType="clickEffect">
                                  <p:stCondLst>
                                    <p:cond delay="0"/>
                                  </p:stCondLst>
                                  <p:childTnLst>
                                    <p:set>
                                      <p:cBhvr>
                                        <p:cTn id="31" dur="1" fill="hold">
                                          <p:stCondLst>
                                            <p:cond delay="0"/>
                                          </p:stCondLst>
                                        </p:cTn>
                                        <p:tgtEl>
                                          <p:spTgt spid="371720">
                                            <p:txEl>
                                              <p:pRg st="0" end="0"/>
                                            </p:txEl>
                                          </p:spTgt>
                                        </p:tgtEl>
                                        <p:attrNameLst>
                                          <p:attrName>style.visibility</p:attrName>
                                        </p:attrNameLst>
                                      </p:cBhvr>
                                      <p:to>
                                        <p:strVal val="visible"/>
                                      </p:to>
                                    </p:set>
                                    <p:anim calcmode="lin" valueType="num">
                                      <p:cBhvr additive="base">
                                        <p:cTn id="32" dur="500" fill="hold"/>
                                        <p:tgtEl>
                                          <p:spTgt spid="371720">
                                            <p:txEl>
                                              <p:pRg st="0" end="0"/>
                                            </p:txEl>
                                          </p:spTgt>
                                        </p:tgtEl>
                                        <p:attrNameLst>
                                          <p:attrName>ppt_x</p:attrName>
                                        </p:attrNameLst>
                                      </p:cBhvr>
                                      <p:tavLst>
                                        <p:tav tm="0">
                                          <p:val>
                                            <p:strVal val="1+#ppt_w/2"/>
                                          </p:val>
                                        </p:tav>
                                        <p:tav tm="100000">
                                          <p:val>
                                            <p:strVal val="#ppt_x"/>
                                          </p:val>
                                        </p:tav>
                                      </p:tavLst>
                                    </p:anim>
                                    <p:anim calcmode="lin" valueType="num">
                                      <p:cBhvr additive="base">
                                        <p:cTn id="33" dur="500" fill="hold"/>
                                        <p:tgtEl>
                                          <p:spTgt spid="371720">
                                            <p:txEl>
                                              <p:pRg st="0" end="0"/>
                                            </p:txEl>
                                          </p:spTgt>
                                        </p:tgtEl>
                                        <p:attrNameLst>
                                          <p:attrName>ppt_y</p:attrName>
                                        </p:attrNameLst>
                                      </p:cBhvr>
                                      <p:tavLst>
                                        <p:tav tm="0">
                                          <p:val>
                                            <p:strVal val="#ppt_y"/>
                                          </p:val>
                                        </p:tav>
                                        <p:tav tm="100000">
                                          <p:val>
                                            <p:strVal val="#ppt_y"/>
                                          </p:val>
                                        </p:tav>
                                      </p:tavLst>
                                    </p:anim>
                                  </p:childTnLst>
                                </p:cTn>
                              </p:par>
                            </p:childTnLst>
                          </p:cTn>
                        </p:par>
                        <p:par>
                          <p:cTn id="34" fill="hold">
                            <p:stCondLst>
                              <p:cond delay="500"/>
                            </p:stCondLst>
                            <p:childTnLst>
                              <p:par>
                                <p:cTn id="35" presetID="22" presetClass="entr" presetSubtype="8" fill="hold" grpId="0" nodeType="afterEffect">
                                  <p:stCondLst>
                                    <p:cond delay="0"/>
                                  </p:stCondLst>
                                  <p:childTnLst>
                                    <p:set>
                                      <p:cBhvr>
                                        <p:cTn id="36" dur="1" fill="hold">
                                          <p:stCondLst>
                                            <p:cond delay="0"/>
                                          </p:stCondLst>
                                        </p:cTn>
                                        <p:tgtEl>
                                          <p:spTgt spid="371725"/>
                                        </p:tgtEl>
                                        <p:attrNameLst>
                                          <p:attrName>style.visibility</p:attrName>
                                        </p:attrNameLst>
                                      </p:cBhvr>
                                      <p:to>
                                        <p:strVal val="visible"/>
                                      </p:to>
                                    </p:set>
                                    <p:animEffect transition="in" filter="wipe(left)">
                                      <p:cBhvr>
                                        <p:cTn id="37" dur="500"/>
                                        <p:tgtEl>
                                          <p:spTgt spid="371725"/>
                                        </p:tgtEl>
                                      </p:cBhvr>
                                    </p:animEffect>
                                  </p:childTnLst>
                                  <p:subTnLst>
                                    <p:audio>
                                      <p:cMediaNode>
                                        <p:cTn display="0" masterRel="sameClick">
                                          <p:stCondLst>
                                            <p:cond evt="begin" delay="0">
                                              <p:tn val="35"/>
                                            </p:cond>
                                          </p:stCondLst>
                                          <p:endCondLst>
                                            <p:cond evt="onStopAudio" delay="0">
                                              <p:tgtEl>
                                                <p:sldTgt/>
                                              </p:tgtEl>
                                            </p:cond>
                                          </p:endCondLst>
                                        </p:cTn>
                                        <p:tgtEl>
                                          <p:sndTgt r:embed="rId5" name="Bubbles"/>
                                        </p:tgtEl>
                                      </p:cMediaNode>
                                    </p:audio>
                                  </p:sub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371716">
                                            <p:txEl>
                                              <p:pRg st="5" end="5"/>
                                            </p:txEl>
                                          </p:spTgt>
                                        </p:tgtEl>
                                        <p:attrNameLst>
                                          <p:attrName>style.visibility</p:attrName>
                                        </p:attrNameLst>
                                      </p:cBhvr>
                                      <p:to>
                                        <p:strVal val="visible"/>
                                      </p:to>
                                    </p:set>
                                    <p:anim calcmode="lin" valueType="num">
                                      <p:cBhvr additive="base">
                                        <p:cTn id="42" dur="500" fill="hold"/>
                                        <p:tgtEl>
                                          <p:spTgt spid="371716">
                                            <p:txEl>
                                              <p:pRg st="5" end="5"/>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71716">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0"/>
                                            </p:cond>
                                          </p:stCondLst>
                                          <p:endCondLst>
                                            <p:cond evt="onStopAudio" delay="0">
                                              <p:tgtEl>
                                                <p:sldTgt/>
                                              </p:tgtEl>
                                            </p:cond>
                                          </p:endCondLst>
                                        </p:cTn>
                                        <p:tgtEl>
                                          <p:sndTgt r:embed="rId3" name="Whoosh"/>
                                        </p:tgtEl>
                                      </p:cMediaNode>
                                    </p:audio>
                                  </p:subTnLst>
                                </p:cTn>
                              </p:par>
                            </p:childTnLst>
                          </p:cTn>
                        </p:par>
                      </p:childTnLst>
                    </p:cTn>
                  </p:par>
                  <p:par>
                    <p:cTn id="44" fill="hold">
                      <p:stCondLst>
                        <p:cond delay="indefinite"/>
                      </p:stCondLst>
                      <p:childTnLst>
                        <p:par>
                          <p:cTn id="45" fill="hold">
                            <p:stCondLst>
                              <p:cond delay="0"/>
                            </p:stCondLst>
                            <p:childTnLst>
                              <p:par>
                                <p:cTn id="46" presetID="2" presetClass="entr" presetSubtype="2" fill="hold" grpId="0" nodeType="clickEffect">
                                  <p:stCondLst>
                                    <p:cond delay="0"/>
                                  </p:stCondLst>
                                  <p:childTnLst>
                                    <p:set>
                                      <p:cBhvr>
                                        <p:cTn id="47" dur="1" fill="hold">
                                          <p:stCondLst>
                                            <p:cond delay="0"/>
                                          </p:stCondLst>
                                        </p:cTn>
                                        <p:tgtEl>
                                          <p:spTgt spid="371721">
                                            <p:txEl>
                                              <p:pRg st="0" end="0"/>
                                            </p:txEl>
                                          </p:spTgt>
                                        </p:tgtEl>
                                        <p:attrNameLst>
                                          <p:attrName>style.visibility</p:attrName>
                                        </p:attrNameLst>
                                      </p:cBhvr>
                                      <p:to>
                                        <p:strVal val="visible"/>
                                      </p:to>
                                    </p:set>
                                    <p:anim calcmode="lin" valueType="num">
                                      <p:cBhvr additive="base">
                                        <p:cTn id="48" dur="500" fill="hold"/>
                                        <p:tgtEl>
                                          <p:spTgt spid="371721">
                                            <p:txEl>
                                              <p:pRg st="0" end="0"/>
                                            </p:txEl>
                                          </p:spTgt>
                                        </p:tgtEl>
                                        <p:attrNameLst>
                                          <p:attrName>ppt_x</p:attrName>
                                        </p:attrNameLst>
                                      </p:cBhvr>
                                      <p:tavLst>
                                        <p:tav tm="0">
                                          <p:val>
                                            <p:strVal val="1+#ppt_w/2"/>
                                          </p:val>
                                        </p:tav>
                                        <p:tav tm="100000">
                                          <p:val>
                                            <p:strVal val="#ppt_x"/>
                                          </p:val>
                                        </p:tav>
                                      </p:tavLst>
                                    </p:anim>
                                    <p:anim calcmode="lin" valueType="num">
                                      <p:cBhvr additive="base">
                                        <p:cTn id="49" dur="500" fill="hold"/>
                                        <p:tgtEl>
                                          <p:spTgt spid="371721">
                                            <p:txEl>
                                              <p:pRg st="0" end="0"/>
                                            </p:txEl>
                                          </p:spTgt>
                                        </p:tgtEl>
                                        <p:attrNameLst>
                                          <p:attrName>ppt_y</p:attrName>
                                        </p:attrNameLst>
                                      </p:cBhvr>
                                      <p:tavLst>
                                        <p:tav tm="0">
                                          <p:val>
                                            <p:strVal val="#ppt_y"/>
                                          </p:val>
                                        </p:tav>
                                        <p:tav tm="100000">
                                          <p:val>
                                            <p:strVal val="#ppt_y"/>
                                          </p:val>
                                        </p:tav>
                                      </p:tavLst>
                                    </p:anim>
                                  </p:childTnLst>
                                </p:cTn>
                              </p:par>
                            </p:childTnLst>
                          </p:cTn>
                        </p:par>
                        <p:par>
                          <p:cTn id="50" fill="hold">
                            <p:stCondLst>
                              <p:cond delay="500"/>
                            </p:stCondLst>
                            <p:childTnLst>
                              <p:par>
                                <p:cTn id="51" presetID="34" presetClass="entr" presetSubtype="0" fill="hold" nodeType="afterEffect">
                                  <p:stCondLst>
                                    <p:cond delay="0"/>
                                  </p:stCondLst>
                                  <p:childTnLst>
                                    <p:set>
                                      <p:cBhvr>
                                        <p:cTn id="52" dur="1" fill="hold">
                                          <p:stCondLst>
                                            <p:cond delay="0"/>
                                          </p:stCondLst>
                                        </p:cTn>
                                        <p:tgtEl>
                                          <p:spTgt spid="371730"/>
                                        </p:tgtEl>
                                        <p:attrNameLst>
                                          <p:attrName>style.visibility</p:attrName>
                                        </p:attrNameLst>
                                      </p:cBhvr>
                                      <p:to>
                                        <p:strVal val="visible"/>
                                      </p:to>
                                    </p:set>
                                    <p:anim from="(-#ppt_w/2)" to="(#ppt_x)" calcmode="lin" valueType="num">
                                      <p:cBhvr>
                                        <p:cTn id="53" dur="600" fill="hold">
                                          <p:stCondLst>
                                            <p:cond delay="0"/>
                                          </p:stCondLst>
                                        </p:cTn>
                                        <p:tgtEl>
                                          <p:spTgt spid="371730"/>
                                        </p:tgtEl>
                                        <p:attrNameLst>
                                          <p:attrName>ppt_x</p:attrName>
                                        </p:attrNameLst>
                                      </p:cBhvr>
                                    </p:anim>
                                    <p:anim from="0" to="-1.0" calcmode="lin" valueType="num">
                                      <p:cBhvr>
                                        <p:cTn id="54" dur="200" decel="50000" autoRev="1" fill="hold">
                                          <p:stCondLst>
                                            <p:cond delay="600"/>
                                          </p:stCondLst>
                                        </p:cTn>
                                        <p:tgtEl>
                                          <p:spTgt spid="371730"/>
                                        </p:tgtEl>
                                        <p:attrNameLst>
                                          <p:attrName>xshear</p:attrName>
                                        </p:attrNameLst>
                                      </p:cBhvr>
                                    </p:anim>
                                    <p:animScale>
                                      <p:cBhvr>
                                        <p:cTn id="55" dur="200" decel="100000" autoRev="1" fill="hold">
                                          <p:stCondLst>
                                            <p:cond delay="600"/>
                                          </p:stCondLst>
                                        </p:cTn>
                                        <p:tgtEl>
                                          <p:spTgt spid="371730"/>
                                        </p:tgtEl>
                                      </p:cBhvr>
                                      <p:from x="100000" y="100000"/>
                                      <p:to x="80000" y="100000"/>
                                    </p:animScale>
                                    <p:anim by="(#ppt_h/3+#ppt_w*0.1)" calcmode="lin" valueType="num">
                                      <p:cBhvr additive="sum">
                                        <p:cTn id="56" dur="200" decel="100000" autoRev="1" fill="hold">
                                          <p:stCondLst>
                                            <p:cond delay="600"/>
                                          </p:stCondLst>
                                        </p:cTn>
                                        <p:tgtEl>
                                          <p:spTgt spid="371730"/>
                                        </p:tgtEl>
                                        <p:attrNameLst>
                                          <p:attrName>ppt_x</p:attrName>
                                        </p:attrNameLst>
                                      </p:cBhvr>
                                    </p:anim>
                                  </p:childTnLst>
                                  <p:subTnLst>
                                    <p:audio>
                                      <p:cMediaNode>
                                        <p:cTn display="0" masterRel="sameClick">
                                          <p:stCondLst>
                                            <p:cond evt="begin" delay="0">
                                              <p:tn val="51"/>
                                            </p:cond>
                                          </p:stCondLst>
                                          <p:endCondLst>
                                            <p:cond evt="onStopAudio" delay="0">
                                              <p:tgtEl>
                                                <p:sldTgt/>
                                              </p:tgtEl>
                                            </p:cond>
                                          </p:endCondLst>
                                        </p:cTn>
                                        <p:tgtEl>
                                          <p:sndTgt r:embed="rId5" name="Bubbles"/>
                                        </p:tgtEl>
                                      </p:cMediaNode>
                                    </p:audio>
                                  </p:sub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371718"/>
                                        </p:tgtEl>
                                        <p:attrNameLst>
                                          <p:attrName>style.visibility</p:attrName>
                                        </p:attrNameLst>
                                      </p:cBhvr>
                                      <p:to>
                                        <p:strVal val="visible"/>
                                      </p:to>
                                    </p:set>
                                    <p:animEffect transition="in" filter="wipe(left)">
                                      <p:cBhvr>
                                        <p:cTn id="61" dur="500"/>
                                        <p:tgtEl>
                                          <p:spTgt spid="371718"/>
                                        </p:tgtEl>
                                      </p:cBhvr>
                                    </p:animEffect>
                                  </p:childTnLst>
                                  <p:subTnLst>
                                    <p:audio>
                                      <p:cMediaNode>
                                        <p:cTn display="0" masterRel="sameClick">
                                          <p:stCondLst>
                                            <p:cond evt="begin" delay="0">
                                              <p:tn val="59"/>
                                            </p:cond>
                                          </p:stCondLst>
                                          <p:endCondLst>
                                            <p:cond evt="onStopAudio" delay="0">
                                              <p:tgtEl>
                                                <p:sldTgt/>
                                              </p:tgtEl>
                                            </p:cond>
                                          </p:endCondLst>
                                        </p:cTn>
                                        <p:tgtEl>
                                          <p:sndTgt r:embed="rId6" name="Vibro Up"/>
                                        </p:tgtEl>
                                      </p:cMediaNode>
                                    </p:audio>
                                  </p:sub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371722"/>
                                        </p:tgtEl>
                                        <p:attrNameLst>
                                          <p:attrName>style.visibility</p:attrName>
                                        </p:attrNameLst>
                                      </p:cBhvr>
                                      <p:to>
                                        <p:strVal val="visible"/>
                                      </p:to>
                                    </p:set>
                                    <p:animEffect transition="in" filter="wipe(left)">
                                      <p:cBhvr>
                                        <p:cTn id="66" dur="500"/>
                                        <p:tgtEl>
                                          <p:spTgt spid="371722"/>
                                        </p:tgtEl>
                                      </p:cBhvr>
                                    </p:animEffect>
                                  </p:childTnLst>
                                  <p:subTnLst>
                                    <p:audio>
                                      <p:cMediaNode>
                                        <p:cTn display="0" masterRel="sameClick">
                                          <p:stCondLst>
                                            <p:cond evt="begin" delay="0">
                                              <p:tn val="64"/>
                                            </p:cond>
                                          </p:stCondLst>
                                          <p:endCondLst>
                                            <p:cond evt="onStopAudio" delay="0">
                                              <p:tgtEl>
                                                <p:sldTgt/>
                                              </p:tgtEl>
                                            </p:cond>
                                          </p:endCondLst>
                                        </p:cTn>
                                        <p:tgtEl>
                                          <p:sndTgt r:embed="rId7" name="Pencil Check"/>
                                        </p:tgtEl>
                                      </p:cMediaNode>
                                    </p:audio>
                                  </p:sub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371723"/>
                                        </p:tgtEl>
                                        <p:attrNameLst>
                                          <p:attrName>style.visibility</p:attrName>
                                        </p:attrNameLst>
                                      </p:cBhvr>
                                      <p:to>
                                        <p:strVal val="visible"/>
                                      </p:to>
                                    </p:set>
                                    <p:animEffect transition="in" filter="wipe(left)">
                                      <p:cBhvr>
                                        <p:cTn id="71" dur="500"/>
                                        <p:tgtEl>
                                          <p:spTgt spid="371723"/>
                                        </p:tgtEl>
                                      </p:cBhvr>
                                    </p:animEffect>
                                  </p:childTnLst>
                                  <p:subTnLst>
                                    <p:audio>
                                      <p:cMediaNode>
                                        <p:cTn display="0" masterRel="sameClick">
                                          <p:stCondLst>
                                            <p:cond evt="begin" delay="0">
                                              <p:tn val="69"/>
                                            </p:cond>
                                          </p:stCondLst>
                                          <p:endCondLst>
                                            <p:cond evt="onStopAudio" delay="0">
                                              <p:tgtEl>
                                                <p:sldTgt/>
                                              </p:tgtEl>
                                            </p:cond>
                                          </p:endCondLst>
                                        </p:cTn>
                                        <p:tgtEl>
                                          <p:sndTgt r:embed="rId7" name="Pencil Check"/>
                                        </p:tgtEl>
                                      </p:cMediaNode>
                                    </p:audio>
                                  </p:subTnLst>
                                </p:cTn>
                              </p:par>
                            </p:childTnLst>
                          </p:cTn>
                        </p:par>
                      </p:childTnLst>
                    </p:cTn>
                  </p:par>
                  <p:par>
                    <p:cTn id="72" fill="hold">
                      <p:stCondLst>
                        <p:cond delay="indefinite"/>
                      </p:stCondLst>
                      <p:childTnLst>
                        <p:par>
                          <p:cTn id="73" fill="hold">
                            <p:stCondLst>
                              <p:cond delay="0"/>
                            </p:stCondLst>
                            <p:childTnLst>
                              <p:par>
                                <p:cTn id="74" presetID="22" presetClass="entr" presetSubtype="8" fill="hold" nodeType="clickEffect">
                                  <p:stCondLst>
                                    <p:cond delay="0"/>
                                  </p:stCondLst>
                                  <p:childTnLst>
                                    <p:set>
                                      <p:cBhvr>
                                        <p:cTn id="75" dur="1" fill="hold">
                                          <p:stCondLst>
                                            <p:cond delay="0"/>
                                          </p:stCondLst>
                                        </p:cTn>
                                        <p:tgtEl>
                                          <p:spTgt spid="371732"/>
                                        </p:tgtEl>
                                        <p:attrNameLst>
                                          <p:attrName>style.visibility</p:attrName>
                                        </p:attrNameLst>
                                      </p:cBhvr>
                                      <p:to>
                                        <p:strVal val="visible"/>
                                      </p:to>
                                    </p:set>
                                    <p:animEffect transition="in" filter="wipe(left)">
                                      <p:cBhvr>
                                        <p:cTn id="76" dur="500"/>
                                        <p:tgtEl>
                                          <p:spTgt spid="371732"/>
                                        </p:tgtEl>
                                      </p:cBhvr>
                                    </p:animEffect>
                                  </p:childTnLst>
                                  <p:subTnLst>
                                    <p:audio>
                                      <p:cMediaNode>
                                        <p:cTn display="0" masterRel="sameClick">
                                          <p:stCondLst>
                                            <p:cond evt="begin" delay="0">
                                              <p:tn val="74"/>
                                            </p:cond>
                                          </p:stCondLst>
                                          <p:endCondLst>
                                            <p:cond evt="onStopAudio" delay="0">
                                              <p:tgtEl>
                                                <p:sldTgt/>
                                              </p:tgtEl>
                                            </p:cond>
                                          </p:endCondLst>
                                        </p:cTn>
                                        <p:tgtEl>
                                          <p:sndTgt r:embed="rId6" name="Vibro Up"/>
                                        </p:tgtEl>
                                      </p:cMediaNode>
                                    </p:audio>
                                  </p:subTnLst>
                                </p:cTn>
                              </p:par>
                            </p:childTnLst>
                          </p:cTn>
                        </p:par>
                      </p:childTnLst>
                    </p:cTn>
                  </p:par>
                  <p:par>
                    <p:cTn id="77" fill="hold">
                      <p:stCondLst>
                        <p:cond delay="indefinite"/>
                      </p:stCondLst>
                      <p:childTnLst>
                        <p:par>
                          <p:cTn id="78" fill="hold">
                            <p:stCondLst>
                              <p:cond delay="0"/>
                            </p:stCondLst>
                            <p:childTnLst>
                              <p:par>
                                <p:cTn id="79" presetID="22" presetClass="entr" presetSubtype="8" fill="hold" grpId="0" nodeType="clickEffect">
                                  <p:stCondLst>
                                    <p:cond delay="0"/>
                                  </p:stCondLst>
                                  <p:childTnLst>
                                    <p:set>
                                      <p:cBhvr>
                                        <p:cTn id="80" dur="1" fill="hold">
                                          <p:stCondLst>
                                            <p:cond delay="0"/>
                                          </p:stCondLst>
                                        </p:cTn>
                                        <p:tgtEl>
                                          <p:spTgt spid="371724"/>
                                        </p:tgtEl>
                                        <p:attrNameLst>
                                          <p:attrName>style.visibility</p:attrName>
                                        </p:attrNameLst>
                                      </p:cBhvr>
                                      <p:to>
                                        <p:strVal val="visible"/>
                                      </p:to>
                                    </p:set>
                                    <p:animEffect transition="in" filter="wipe(left)">
                                      <p:cBhvr>
                                        <p:cTn id="81" dur="500"/>
                                        <p:tgtEl>
                                          <p:spTgt spid="371724"/>
                                        </p:tgtEl>
                                      </p:cBhvr>
                                    </p:animEffect>
                                  </p:childTnLst>
                                  <p:subTnLst>
                                    <p:audio>
                                      <p:cMediaNode>
                                        <p:cTn display="0" masterRel="sameClick">
                                          <p:stCondLst>
                                            <p:cond evt="begin" delay="0">
                                              <p:tn val="79"/>
                                            </p:cond>
                                          </p:stCondLst>
                                          <p:endCondLst>
                                            <p:cond evt="onStopAudio" delay="0">
                                              <p:tgtEl>
                                                <p:sldTgt/>
                                              </p:tgtEl>
                                            </p:cond>
                                          </p:endCondLst>
                                        </p:cTn>
                                        <p:tgtEl>
                                          <p:sndTgt r:embed="rId7" name="Pencil Che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1716" grpId="0" build="p" autoUpdateAnimBg="0"/>
      <p:bldP spid="371717" grpId="0" animBg="1"/>
      <p:bldP spid="371718" grpId="0" animBg="1" autoUpdateAnimBg="0"/>
      <p:bldP spid="371719" grpId="0" build="p" autoUpdateAnimBg="0"/>
      <p:bldP spid="371720" grpId="0" build="p" autoUpdateAnimBg="0"/>
      <p:bldP spid="371721" grpId="0" build="p" autoUpdateAnimBg="0"/>
      <p:bldP spid="371722" grpId="0" animBg="1"/>
      <p:bldP spid="371723" grpId="0" animBg="1"/>
      <p:bldP spid="371724" grpId="0" animBg="1"/>
      <p:bldP spid="37172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2" name="Rectangle 2"/>
          <p:cNvSpPr>
            <a:spLocks noGrp="1" noChangeArrowheads="1"/>
          </p:cNvSpPr>
          <p:nvPr>
            <p:ph type="title"/>
          </p:nvPr>
        </p:nvSpPr>
        <p:spPr>
          <a:xfrm>
            <a:off x="609600" y="685800"/>
            <a:ext cx="8305800" cy="762000"/>
          </a:xfrm>
        </p:spPr>
        <p:txBody>
          <a:bodyPr/>
          <a:lstStyle/>
          <a:p>
            <a:r>
              <a:rPr lang="en-US"/>
              <a:t>A second look inside a leaf…</a:t>
            </a:r>
          </a:p>
        </p:txBody>
      </p:sp>
      <p:sp>
        <p:nvSpPr>
          <p:cNvPr id="373763" name="Rectangle 3" descr="Rectangle: Click to edit Master text styles&#10;Second level&#10;Third level&#10;Fourth level&#10;Fifth level"/>
          <p:cNvSpPr>
            <a:spLocks noGrp="1" noChangeArrowheads="1"/>
          </p:cNvSpPr>
          <p:nvPr>
            <p:ph type="body" idx="1"/>
          </p:nvPr>
        </p:nvSpPr>
        <p:spPr>
          <a:xfrm>
            <a:off x="838200" y="1371600"/>
            <a:ext cx="7772400" cy="2078038"/>
          </a:xfrm>
          <a:noFill/>
          <a:ln/>
        </p:spPr>
        <p:txBody>
          <a:bodyPr/>
          <a:lstStyle/>
          <a:p>
            <a:r>
              <a:rPr lang="en-US"/>
              <a:t>Gas exchange &amp; water flow</a:t>
            </a:r>
          </a:p>
          <a:p>
            <a:pPr lvl="1">
              <a:lnSpc>
                <a:spcPct val="90000"/>
              </a:lnSpc>
            </a:pPr>
            <a:r>
              <a:rPr lang="en-US" sz="2600"/>
              <a:t>CO</a:t>
            </a:r>
            <a:r>
              <a:rPr lang="en-US" sz="2600" baseline="-25000"/>
              <a:t>2</a:t>
            </a:r>
            <a:r>
              <a:rPr lang="en-US" sz="2600"/>
              <a:t> in </a:t>
            </a:r>
            <a:r>
              <a:rPr lang="en-US" sz="2600">
                <a:solidFill>
                  <a:srgbClr val="0F116A"/>
                </a:solidFill>
                <a:sym typeface="Symbol" pitchFamily="48" charset="2"/>
              </a:rPr>
              <a:t></a:t>
            </a:r>
            <a:endParaRPr lang="en-US" sz="2600"/>
          </a:p>
          <a:p>
            <a:pPr lvl="1">
              <a:lnSpc>
                <a:spcPct val="90000"/>
              </a:lnSpc>
            </a:pPr>
            <a:r>
              <a:rPr lang="en-US" sz="2600"/>
              <a:t>O</a:t>
            </a:r>
            <a:r>
              <a:rPr lang="en-US" sz="2600" baseline="-25000"/>
              <a:t>2</a:t>
            </a:r>
            <a:r>
              <a:rPr lang="en-US" sz="2600"/>
              <a:t> out </a:t>
            </a:r>
            <a:r>
              <a:rPr lang="en-US" sz="2600">
                <a:solidFill>
                  <a:srgbClr val="0F116A"/>
                </a:solidFill>
                <a:sym typeface="Symbol" pitchFamily="48" charset="2"/>
              </a:rPr>
              <a:t></a:t>
            </a:r>
            <a:endParaRPr lang="en-US" sz="2600"/>
          </a:p>
          <a:p>
            <a:pPr lvl="1">
              <a:lnSpc>
                <a:spcPct val="90000"/>
              </a:lnSpc>
            </a:pPr>
            <a:r>
              <a:rPr lang="en-US" sz="2600"/>
              <a:t>H</a:t>
            </a:r>
            <a:r>
              <a:rPr lang="en-US" sz="2600" baseline="-25000"/>
              <a:t>2</a:t>
            </a:r>
            <a:r>
              <a:rPr lang="en-US" sz="2600"/>
              <a:t>O out </a:t>
            </a:r>
            <a:r>
              <a:rPr lang="en-US" sz="2600">
                <a:solidFill>
                  <a:srgbClr val="0F116A"/>
                </a:solidFill>
                <a:sym typeface="Symbol" pitchFamily="48" charset="2"/>
              </a:rPr>
              <a:t></a:t>
            </a:r>
            <a:endParaRPr lang="en-US" sz="2600">
              <a:solidFill>
                <a:schemeClr val="tx2"/>
              </a:solidFill>
            </a:endParaRPr>
          </a:p>
        </p:txBody>
      </p:sp>
      <p:pic>
        <p:nvPicPr>
          <p:cNvPr id="373764" name="Picture 4"/>
          <p:cNvPicPr>
            <a:picLocks noChangeAspect="1" noChangeArrowheads="1"/>
          </p:cNvPicPr>
          <p:nvPr/>
        </p:nvPicPr>
        <p:blipFill>
          <a:blip r:embed="rId7" cstate="print"/>
          <a:srcRect r="14400" b="41142"/>
          <a:stretch>
            <a:fillRect/>
          </a:stretch>
        </p:blipFill>
        <p:spPr bwMode="auto">
          <a:xfrm>
            <a:off x="3055938" y="3160713"/>
            <a:ext cx="4765675" cy="2622550"/>
          </a:xfrm>
          <a:prstGeom prst="rect">
            <a:avLst/>
          </a:prstGeom>
          <a:noFill/>
          <a:ln w="9525">
            <a:noFill/>
            <a:miter lim="800000"/>
            <a:headEnd/>
            <a:tailEnd/>
          </a:ln>
          <a:effectLst/>
        </p:spPr>
      </p:pic>
      <p:sp>
        <p:nvSpPr>
          <p:cNvPr id="373765" name="AutoShape 5"/>
          <p:cNvSpPr>
            <a:spLocks noChangeArrowheads="1"/>
          </p:cNvSpPr>
          <p:nvPr/>
        </p:nvSpPr>
        <p:spPr bwMode="auto">
          <a:xfrm>
            <a:off x="809625" y="3335338"/>
            <a:ext cx="2293938" cy="465137"/>
          </a:xfrm>
          <a:prstGeom prst="roundRect">
            <a:avLst>
              <a:gd name="adj" fmla="val 16667"/>
            </a:avLst>
          </a:prstGeom>
          <a:solidFill>
            <a:srgbClr val="CCFF66"/>
          </a:solidFill>
          <a:ln w="9525">
            <a:noFill/>
            <a:round/>
            <a:headEnd/>
            <a:tailEnd/>
          </a:ln>
          <a:effectLst/>
        </p:spPr>
        <p:txBody>
          <a:bodyPr wrap="none" anchor="ctr">
            <a:spAutoFit/>
          </a:bodyPr>
          <a:lstStyle/>
          <a:p>
            <a:pPr algn="l"/>
            <a:r>
              <a:rPr lang="en-US" sz="2200" b="1">
                <a:solidFill>
                  <a:schemeClr val="tx2"/>
                </a:solidFill>
              </a:rPr>
              <a:t>photosynthesis</a:t>
            </a:r>
            <a:endParaRPr lang="en-US" sz="3000" b="1">
              <a:solidFill>
                <a:srgbClr val="0F116A"/>
              </a:solidFill>
            </a:endParaRPr>
          </a:p>
        </p:txBody>
      </p:sp>
      <p:sp>
        <p:nvSpPr>
          <p:cNvPr id="373766" name="AutoShape 6"/>
          <p:cNvSpPr>
            <a:spLocks noChangeArrowheads="1"/>
          </p:cNvSpPr>
          <p:nvPr/>
        </p:nvSpPr>
        <p:spPr bwMode="auto">
          <a:xfrm>
            <a:off x="885825" y="5630863"/>
            <a:ext cx="2246313" cy="835025"/>
          </a:xfrm>
          <a:prstGeom prst="roundRect">
            <a:avLst>
              <a:gd name="adj" fmla="val 16667"/>
            </a:avLst>
          </a:prstGeom>
          <a:solidFill>
            <a:schemeClr val="bg2"/>
          </a:solidFill>
          <a:ln w="9525">
            <a:noFill/>
            <a:round/>
            <a:headEnd/>
            <a:tailEnd/>
          </a:ln>
          <a:effectLst/>
        </p:spPr>
        <p:txBody>
          <a:bodyPr anchor="ctr">
            <a:spAutoFit/>
          </a:bodyPr>
          <a:lstStyle/>
          <a:p>
            <a:pPr algn="l"/>
            <a:r>
              <a:rPr lang="en-US" sz="2200" b="1">
                <a:solidFill>
                  <a:srgbClr val="0F116A"/>
                </a:solidFill>
              </a:rPr>
              <a:t>gas exchange</a:t>
            </a:r>
            <a:br>
              <a:rPr lang="en-US" sz="2200" b="1">
                <a:solidFill>
                  <a:srgbClr val="0F116A"/>
                </a:solidFill>
              </a:rPr>
            </a:br>
            <a:r>
              <a:rPr lang="en-US" sz="2200" b="1">
                <a:solidFill>
                  <a:srgbClr val="0F116A"/>
                </a:solidFill>
              </a:rPr>
              <a:t>water loss</a:t>
            </a:r>
            <a:endParaRPr lang="en-US" sz="3000" b="1">
              <a:solidFill>
                <a:srgbClr val="0F116A"/>
              </a:solidFill>
            </a:endParaRPr>
          </a:p>
        </p:txBody>
      </p:sp>
      <p:sp>
        <p:nvSpPr>
          <p:cNvPr id="373767" name="Rectangle 7"/>
          <p:cNvSpPr>
            <a:spLocks noChangeArrowheads="1"/>
          </p:cNvSpPr>
          <p:nvPr/>
        </p:nvSpPr>
        <p:spPr bwMode="auto">
          <a:xfrm>
            <a:off x="7954963" y="3622675"/>
            <a:ext cx="1147762" cy="762000"/>
          </a:xfrm>
          <a:prstGeom prst="rect">
            <a:avLst/>
          </a:prstGeom>
          <a:noFill/>
          <a:ln w="9525">
            <a:noFill/>
            <a:miter lim="800000"/>
            <a:headEnd/>
            <a:tailEnd/>
          </a:ln>
          <a:effectLst/>
        </p:spPr>
        <p:txBody>
          <a:bodyPr anchor="ctr">
            <a:spAutoFit/>
          </a:bodyPr>
          <a:lstStyle/>
          <a:p>
            <a:r>
              <a:rPr lang="en-US" sz="2200" b="1">
                <a:solidFill>
                  <a:srgbClr val="0F116A"/>
                </a:solidFill>
              </a:rPr>
              <a:t>xylem (water)</a:t>
            </a:r>
            <a:endParaRPr lang="en-US" sz="3000" b="1">
              <a:solidFill>
                <a:srgbClr val="0F116A"/>
              </a:solidFill>
            </a:endParaRPr>
          </a:p>
        </p:txBody>
      </p:sp>
      <p:sp>
        <p:nvSpPr>
          <p:cNvPr id="373769" name="Line 9"/>
          <p:cNvSpPr>
            <a:spLocks noChangeShapeType="1"/>
          </p:cNvSpPr>
          <p:nvPr/>
        </p:nvSpPr>
        <p:spPr bwMode="auto">
          <a:xfrm flipH="1">
            <a:off x="5619750" y="4003675"/>
            <a:ext cx="2317750" cy="506413"/>
          </a:xfrm>
          <a:prstGeom prst="line">
            <a:avLst/>
          </a:prstGeom>
          <a:noFill/>
          <a:ln w="28575">
            <a:solidFill>
              <a:srgbClr val="0F116A"/>
            </a:solidFill>
            <a:round/>
            <a:headEnd/>
            <a:tailEnd/>
          </a:ln>
          <a:effectLst/>
        </p:spPr>
        <p:txBody>
          <a:bodyPr wrap="none" anchor="ctr"/>
          <a:lstStyle/>
          <a:p>
            <a:endParaRPr lang="en-US"/>
          </a:p>
        </p:txBody>
      </p:sp>
      <p:grpSp>
        <p:nvGrpSpPr>
          <p:cNvPr id="373791" name="Group 31"/>
          <p:cNvGrpSpPr>
            <a:grpSpLocks/>
          </p:cNvGrpSpPr>
          <p:nvPr/>
        </p:nvGrpSpPr>
        <p:grpSpPr bwMode="auto">
          <a:xfrm>
            <a:off x="1676400" y="3779838"/>
            <a:ext cx="687388" cy="1706562"/>
            <a:chOff x="1056" y="2381"/>
            <a:chExt cx="433" cy="1075"/>
          </a:xfrm>
        </p:grpSpPr>
        <p:sp>
          <p:nvSpPr>
            <p:cNvPr id="373772" name="AutoShape 12"/>
            <p:cNvSpPr>
              <a:spLocks noChangeArrowheads="1"/>
            </p:cNvSpPr>
            <p:nvPr/>
          </p:nvSpPr>
          <p:spPr bwMode="auto">
            <a:xfrm>
              <a:off x="1056" y="2381"/>
              <a:ext cx="382" cy="1075"/>
            </a:xfrm>
            <a:prstGeom prst="curvedRightArrow">
              <a:avLst>
                <a:gd name="adj1" fmla="val 33965"/>
                <a:gd name="adj2" fmla="val 90248"/>
                <a:gd name="adj3" fmla="val 33333"/>
              </a:avLst>
            </a:prstGeom>
            <a:solidFill>
              <a:srgbClr val="CC0000"/>
            </a:solidFill>
            <a:ln w="9525">
              <a:solidFill>
                <a:schemeClr val="tx1"/>
              </a:solidFill>
              <a:miter lim="800000"/>
              <a:headEnd/>
              <a:tailEnd/>
            </a:ln>
            <a:effectLst/>
          </p:spPr>
          <p:txBody>
            <a:bodyPr wrap="none" anchor="ctr"/>
            <a:lstStyle/>
            <a:p>
              <a:endParaRPr lang="en-US"/>
            </a:p>
          </p:txBody>
        </p:sp>
        <p:sp>
          <p:nvSpPr>
            <p:cNvPr id="373773" name="Rectangle 13"/>
            <p:cNvSpPr>
              <a:spLocks noChangeArrowheads="1"/>
            </p:cNvSpPr>
            <p:nvPr/>
          </p:nvSpPr>
          <p:spPr bwMode="auto">
            <a:xfrm>
              <a:off x="1114" y="2687"/>
              <a:ext cx="375" cy="327"/>
            </a:xfrm>
            <a:prstGeom prst="rect">
              <a:avLst/>
            </a:prstGeom>
            <a:noFill/>
            <a:ln w="9525">
              <a:noFill/>
              <a:miter lim="800000"/>
              <a:headEnd/>
              <a:tailEnd/>
            </a:ln>
            <a:effectLst/>
          </p:spPr>
          <p:txBody>
            <a:bodyPr wrap="none" anchor="ctr">
              <a:spAutoFit/>
            </a:bodyPr>
            <a:lstStyle/>
            <a:p>
              <a:r>
                <a:rPr lang="en-US" sz="2800" b="1">
                  <a:solidFill>
                    <a:srgbClr val="000000"/>
                  </a:solidFill>
                </a:rPr>
                <a:t>O</a:t>
              </a:r>
              <a:r>
                <a:rPr lang="en-US" sz="2800" b="1" baseline="-25000">
                  <a:solidFill>
                    <a:srgbClr val="000000"/>
                  </a:solidFill>
                </a:rPr>
                <a:t>2</a:t>
              </a:r>
              <a:endParaRPr lang="en-US" sz="3600" b="1" baseline="-25000">
                <a:solidFill>
                  <a:srgbClr val="000000"/>
                </a:solidFill>
              </a:endParaRPr>
            </a:p>
          </p:txBody>
        </p:sp>
      </p:grpSp>
      <p:grpSp>
        <p:nvGrpSpPr>
          <p:cNvPr id="373790" name="Group 30"/>
          <p:cNvGrpSpPr>
            <a:grpSpLocks/>
          </p:cNvGrpSpPr>
          <p:nvPr/>
        </p:nvGrpSpPr>
        <p:grpSpPr bwMode="auto">
          <a:xfrm>
            <a:off x="2424113" y="3689350"/>
            <a:ext cx="852487" cy="1671638"/>
            <a:chOff x="1527" y="2324"/>
            <a:chExt cx="537" cy="1053"/>
          </a:xfrm>
        </p:grpSpPr>
        <p:sp>
          <p:nvSpPr>
            <p:cNvPr id="373775" name="AutoShape 15"/>
            <p:cNvSpPr>
              <a:spLocks noChangeArrowheads="1"/>
            </p:cNvSpPr>
            <p:nvPr/>
          </p:nvSpPr>
          <p:spPr bwMode="auto">
            <a:xfrm flipV="1">
              <a:off x="1536" y="2324"/>
              <a:ext cx="403" cy="1053"/>
            </a:xfrm>
            <a:prstGeom prst="curvedRightArrow">
              <a:avLst>
                <a:gd name="adj1" fmla="val 31536"/>
                <a:gd name="adj2" fmla="val 83794"/>
                <a:gd name="adj3" fmla="val 33333"/>
              </a:avLst>
            </a:prstGeom>
            <a:solidFill>
              <a:srgbClr val="0C8F0F"/>
            </a:solidFill>
            <a:ln w="9525">
              <a:solidFill>
                <a:schemeClr val="tx1"/>
              </a:solidFill>
              <a:miter lim="800000"/>
              <a:headEnd/>
              <a:tailEnd/>
            </a:ln>
            <a:effectLst/>
          </p:spPr>
          <p:txBody>
            <a:bodyPr wrap="none" anchor="ctr"/>
            <a:lstStyle/>
            <a:p>
              <a:endParaRPr lang="en-US"/>
            </a:p>
          </p:txBody>
        </p:sp>
        <p:sp>
          <p:nvSpPr>
            <p:cNvPr id="373776" name="Rectangle 16"/>
            <p:cNvSpPr>
              <a:spLocks noChangeArrowheads="1"/>
            </p:cNvSpPr>
            <p:nvPr/>
          </p:nvSpPr>
          <p:spPr bwMode="auto">
            <a:xfrm flipH="1">
              <a:off x="1527" y="2757"/>
              <a:ext cx="537" cy="327"/>
            </a:xfrm>
            <a:prstGeom prst="rect">
              <a:avLst/>
            </a:prstGeom>
            <a:noFill/>
            <a:ln w="9525">
              <a:noFill/>
              <a:miter lim="800000"/>
              <a:headEnd/>
              <a:tailEnd/>
            </a:ln>
            <a:effectLst/>
          </p:spPr>
          <p:txBody>
            <a:bodyPr wrap="none" anchor="ctr">
              <a:spAutoFit/>
            </a:bodyPr>
            <a:lstStyle/>
            <a:p>
              <a:r>
                <a:rPr lang="en-US" sz="2800" b="1">
                  <a:solidFill>
                    <a:srgbClr val="000000"/>
                  </a:solidFill>
                </a:rPr>
                <a:t>CO</a:t>
              </a:r>
              <a:r>
                <a:rPr lang="en-US" sz="2800" b="1" baseline="-25000">
                  <a:solidFill>
                    <a:srgbClr val="000000"/>
                  </a:solidFill>
                </a:rPr>
                <a:t>2</a:t>
              </a:r>
              <a:endParaRPr lang="en-US" sz="3600" b="1" baseline="-25000">
                <a:solidFill>
                  <a:srgbClr val="000000"/>
                </a:solidFill>
              </a:endParaRPr>
            </a:p>
          </p:txBody>
        </p:sp>
      </p:grpSp>
      <p:sp>
        <p:nvSpPr>
          <p:cNvPr id="373786" name="AutoShape 26"/>
          <p:cNvSpPr>
            <a:spLocks noChangeArrowheads="1"/>
          </p:cNvSpPr>
          <p:nvPr/>
        </p:nvSpPr>
        <p:spPr bwMode="auto">
          <a:xfrm>
            <a:off x="7265988" y="273050"/>
            <a:ext cx="1828800" cy="1828800"/>
          </a:xfrm>
          <a:prstGeom prst="sun">
            <a:avLst>
              <a:gd name="adj" fmla="val 25000"/>
            </a:avLst>
          </a:prstGeom>
          <a:solidFill>
            <a:srgbClr val="FFEA18"/>
          </a:solidFill>
          <a:ln w="9525">
            <a:solidFill>
              <a:srgbClr val="FFCC18"/>
            </a:solidFill>
            <a:miter lim="800000"/>
            <a:headEnd/>
            <a:tailEnd/>
          </a:ln>
          <a:effectLst/>
        </p:spPr>
        <p:txBody>
          <a:bodyPr wrap="none" anchor="ctr"/>
          <a:lstStyle/>
          <a:p>
            <a:endParaRPr lang="en-US"/>
          </a:p>
        </p:txBody>
      </p:sp>
      <p:sp>
        <p:nvSpPr>
          <p:cNvPr id="373787" name="Rectangle 27"/>
          <p:cNvSpPr>
            <a:spLocks noChangeArrowheads="1"/>
          </p:cNvSpPr>
          <p:nvPr/>
        </p:nvSpPr>
        <p:spPr bwMode="auto">
          <a:xfrm>
            <a:off x="3305175" y="1836738"/>
            <a:ext cx="2813050" cy="519112"/>
          </a:xfrm>
          <a:prstGeom prst="rect">
            <a:avLst/>
          </a:prstGeom>
          <a:noFill/>
          <a:ln w="9525">
            <a:noFill/>
            <a:miter lim="800000"/>
            <a:headEnd/>
            <a:tailEnd/>
          </a:ln>
          <a:effectLst/>
        </p:spPr>
        <p:txBody>
          <a:bodyPr wrap="none" anchor="ctr">
            <a:spAutoFit/>
          </a:bodyPr>
          <a:lstStyle/>
          <a:p>
            <a:pPr algn="l"/>
            <a:r>
              <a:rPr lang="en-US" sz="2800" b="1">
                <a:solidFill>
                  <a:srgbClr val="CC0000"/>
                </a:solidFill>
              </a:rPr>
              <a:t>for Calvin cycle</a:t>
            </a:r>
          </a:p>
        </p:txBody>
      </p:sp>
      <p:sp>
        <p:nvSpPr>
          <p:cNvPr id="373788" name="Rectangle 28"/>
          <p:cNvSpPr>
            <a:spLocks noChangeArrowheads="1"/>
          </p:cNvSpPr>
          <p:nvPr/>
        </p:nvSpPr>
        <p:spPr bwMode="auto">
          <a:xfrm>
            <a:off x="3305175" y="2281238"/>
            <a:ext cx="4591050" cy="519112"/>
          </a:xfrm>
          <a:prstGeom prst="rect">
            <a:avLst/>
          </a:prstGeom>
          <a:noFill/>
          <a:ln w="9525">
            <a:noFill/>
            <a:miter lim="800000"/>
            <a:headEnd/>
            <a:tailEnd/>
          </a:ln>
          <a:effectLst/>
        </p:spPr>
        <p:txBody>
          <a:bodyPr wrap="none" anchor="ctr">
            <a:spAutoFit/>
          </a:bodyPr>
          <a:lstStyle/>
          <a:p>
            <a:pPr algn="l"/>
            <a:r>
              <a:rPr lang="en-US" sz="2800" b="1">
                <a:solidFill>
                  <a:srgbClr val="CC0000"/>
                </a:solidFill>
              </a:rPr>
              <a:t>waste from light reactions</a:t>
            </a:r>
          </a:p>
        </p:txBody>
      </p:sp>
      <p:sp>
        <p:nvSpPr>
          <p:cNvPr id="373789" name="Rectangle 29"/>
          <p:cNvSpPr>
            <a:spLocks noChangeArrowheads="1"/>
          </p:cNvSpPr>
          <p:nvPr/>
        </p:nvSpPr>
        <p:spPr bwMode="auto">
          <a:xfrm>
            <a:off x="3305175" y="2709863"/>
            <a:ext cx="3187700" cy="519112"/>
          </a:xfrm>
          <a:prstGeom prst="rect">
            <a:avLst/>
          </a:prstGeom>
          <a:noFill/>
          <a:ln w="9525">
            <a:noFill/>
            <a:miter lim="800000"/>
            <a:headEnd/>
            <a:tailEnd/>
          </a:ln>
          <a:effectLst/>
        </p:spPr>
        <p:txBody>
          <a:bodyPr wrap="none" anchor="ctr">
            <a:spAutoFit/>
          </a:bodyPr>
          <a:lstStyle/>
          <a:p>
            <a:r>
              <a:rPr lang="en-US" sz="2800" b="1">
                <a:solidFill>
                  <a:srgbClr val="CC0000"/>
                </a:solidFill>
              </a:rPr>
              <a:t>for light reactions</a:t>
            </a:r>
          </a:p>
        </p:txBody>
      </p:sp>
      <p:sp>
        <p:nvSpPr>
          <p:cNvPr id="373792" name="AutoShape 32"/>
          <p:cNvSpPr>
            <a:spLocks noChangeArrowheads="1"/>
          </p:cNvSpPr>
          <p:nvPr/>
        </p:nvSpPr>
        <p:spPr bwMode="auto">
          <a:xfrm>
            <a:off x="5668963" y="4516438"/>
            <a:ext cx="469900" cy="469900"/>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chemeClr val="hlink"/>
          </a:solidFill>
          <a:ln w="9525">
            <a:solidFill>
              <a:schemeClr val="hlink"/>
            </a:solidFill>
            <a:miter lim="800000"/>
            <a:headEnd/>
            <a:tailEnd/>
          </a:ln>
          <a:effectLst/>
        </p:spPr>
        <p:txBody>
          <a:bodyPr wrap="none" anchor="ctr"/>
          <a:lstStyle/>
          <a:p>
            <a:endParaRPr lang="en-US"/>
          </a:p>
        </p:txBody>
      </p:sp>
      <p:sp>
        <p:nvSpPr>
          <p:cNvPr id="373793" name="AutoShape 33"/>
          <p:cNvSpPr>
            <a:spLocks noChangeArrowheads="1"/>
          </p:cNvSpPr>
          <p:nvPr/>
        </p:nvSpPr>
        <p:spPr bwMode="auto">
          <a:xfrm flipV="1">
            <a:off x="5680075" y="4581525"/>
            <a:ext cx="487363" cy="487363"/>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rgbClr val="653200"/>
          </a:solidFill>
          <a:ln w="9525">
            <a:solidFill>
              <a:srgbClr val="653200"/>
            </a:solidFill>
            <a:miter lim="800000"/>
            <a:headEnd/>
            <a:tailEnd/>
          </a:ln>
          <a:effectLst/>
        </p:spPr>
        <p:txBody>
          <a:bodyPr wrap="none" anchor="ctr"/>
          <a:lstStyle/>
          <a:p>
            <a:endParaRPr lang="en-US"/>
          </a:p>
        </p:txBody>
      </p:sp>
      <p:sp>
        <p:nvSpPr>
          <p:cNvPr id="373795" name="Freeform 35"/>
          <p:cNvSpPr>
            <a:spLocks/>
          </p:cNvSpPr>
          <p:nvPr/>
        </p:nvSpPr>
        <p:spPr bwMode="auto">
          <a:xfrm>
            <a:off x="3200400" y="5575300"/>
            <a:ext cx="4981575" cy="547688"/>
          </a:xfrm>
          <a:custGeom>
            <a:avLst/>
            <a:gdLst/>
            <a:ahLst/>
            <a:cxnLst>
              <a:cxn ang="0">
                <a:pos x="20" y="71"/>
              </a:cxn>
              <a:cxn ang="0">
                <a:pos x="150" y="91"/>
              </a:cxn>
              <a:cxn ang="0">
                <a:pos x="228" y="58"/>
              </a:cxn>
              <a:cxn ang="0">
                <a:pos x="299" y="91"/>
              </a:cxn>
              <a:cxn ang="0">
                <a:pos x="371" y="65"/>
              </a:cxn>
              <a:cxn ang="0">
                <a:pos x="475" y="84"/>
              </a:cxn>
              <a:cxn ang="0">
                <a:pos x="573" y="97"/>
              </a:cxn>
              <a:cxn ang="0">
                <a:pos x="612" y="65"/>
              </a:cxn>
              <a:cxn ang="0">
                <a:pos x="703" y="91"/>
              </a:cxn>
              <a:cxn ang="0">
                <a:pos x="761" y="71"/>
              </a:cxn>
              <a:cxn ang="0">
                <a:pos x="833" y="97"/>
              </a:cxn>
              <a:cxn ang="0">
                <a:pos x="898" y="65"/>
              </a:cxn>
              <a:cxn ang="0">
                <a:pos x="950" y="0"/>
              </a:cxn>
              <a:cxn ang="0">
                <a:pos x="1002" y="39"/>
              </a:cxn>
              <a:cxn ang="0">
                <a:pos x="1054" y="84"/>
              </a:cxn>
              <a:cxn ang="0">
                <a:pos x="1164" y="97"/>
              </a:cxn>
              <a:cxn ang="0">
                <a:pos x="2088" y="117"/>
              </a:cxn>
              <a:cxn ang="0">
                <a:pos x="2166" y="58"/>
              </a:cxn>
              <a:cxn ang="0">
                <a:pos x="2218" y="26"/>
              </a:cxn>
              <a:cxn ang="0">
                <a:pos x="2270" y="32"/>
              </a:cxn>
              <a:cxn ang="0">
                <a:pos x="2329" y="104"/>
              </a:cxn>
              <a:cxn ang="0">
                <a:pos x="2433" y="97"/>
              </a:cxn>
              <a:cxn ang="0">
                <a:pos x="2537" y="110"/>
              </a:cxn>
              <a:cxn ang="0">
                <a:pos x="2556" y="117"/>
              </a:cxn>
              <a:cxn ang="0">
                <a:pos x="2686" y="130"/>
              </a:cxn>
              <a:cxn ang="0">
                <a:pos x="3018" y="137"/>
              </a:cxn>
              <a:cxn ang="0">
                <a:pos x="3025" y="332"/>
              </a:cxn>
              <a:cxn ang="0">
                <a:pos x="1171" y="345"/>
              </a:cxn>
              <a:cxn ang="0">
                <a:pos x="0" y="332"/>
              </a:cxn>
              <a:cxn ang="0">
                <a:pos x="20" y="71"/>
              </a:cxn>
            </a:cxnLst>
            <a:rect l="0" t="0" r="r" b="b"/>
            <a:pathLst>
              <a:path w="3138" h="345">
                <a:moveTo>
                  <a:pt x="20" y="71"/>
                </a:moveTo>
                <a:cubicBezTo>
                  <a:pt x="141" y="91"/>
                  <a:pt x="97" y="91"/>
                  <a:pt x="150" y="91"/>
                </a:cubicBezTo>
                <a:lnTo>
                  <a:pt x="228" y="58"/>
                </a:lnTo>
                <a:cubicBezTo>
                  <a:pt x="294" y="91"/>
                  <a:pt x="268" y="91"/>
                  <a:pt x="299" y="91"/>
                </a:cubicBezTo>
                <a:lnTo>
                  <a:pt x="371" y="65"/>
                </a:lnTo>
                <a:lnTo>
                  <a:pt x="475" y="84"/>
                </a:lnTo>
                <a:lnTo>
                  <a:pt x="573" y="97"/>
                </a:lnTo>
                <a:lnTo>
                  <a:pt x="612" y="65"/>
                </a:lnTo>
                <a:lnTo>
                  <a:pt x="703" y="91"/>
                </a:lnTo>
                <a:lnTo>
                  <a:pt x="761" y="71"/>
                </a:lnTo>
                <a:lnTo>
                  <a:pt x="833" y="97"/>
                </a:lnTo>
                <a:lnTo>
                  <a:pt x="898" y="65"/>
                </a:lnTo>
                <a:lnTo>
                  <a:pt x="950" y="0"/>
                </a:lnTo>
                <a:lnTo>
                  <a:pt x="1002" y="39"/>
                </a:lnTo>
                <a:cubicBezTo>
                  <a:pt x="1048" y="85"/>
                  <a:pt x="1025" y="84"/>
                  <a:pt x="1054" y="84"/>
                </a:cubicBezTo>
                <a:lnTo>
                  <a:pt x="1164" y="97"/>
                </a:lnTo>
                <a:lnTo>
                  <a:pt x="2088" y="117"/>
                </a:lnTo>
                <a:lnTo>
                  <a:pt x="2166" y="58"/>
                </a:lnTo>
                <a:lnTo>
                  <a:pt x="2218" y="26"/>
                </a:lnTo>
                <a:lnTo>
                  <a:pt x="2270" y="32"/>
                </a:lnTo>
                <a:cubicBezTo>
                  <a:pt x="2323" y="105"/>
                  <a:pt x="2292" y="104"/>
                  <a:pt x="2329" y="104"/>
                </a:cubicBezTo>
                <a:lnTo>
                  <a:pt x="2433" y="97"/>
                </a:lnTo>
                <a:cubicBezTo>
                  <a:pt x="2467" y="101"/>
                  <a:pt x="2502" y="104"/>
                  <a:pt x="2537" y="110"/>
                </a:cubicBezTo>
                <a:cubicBezTo>
                  <a:pt x="2543" y="111"/>
                  <a:pt x="2556" y="117"/>
                  <a:pt x="2556" y="117"/>
                </a:cubicBezTo>
                <a:cubicBezTo>
                  <a:pt x="2681" y="130"/>
                  <a:pt x="2638" y="130"/>
                  <a:pt x="2686" y="130"/>
                </a:cubicBezTo>
                <a:cubicBezTo>
                  <a:pt x="3027" y="137"/>
                  <a:pt x="3138" y="137"/>
                  <a:pt x="3018" y="137"/>
                </a:cubicBezTo>
                <a:lnTo>
                  <a:pt x="3025" y="332"/>
                </a:lnTo>
                <a:lnTo>
                  <a:pt x="1171" y="345"/>
                </a:lnTo>
                <a:lnTo>
                  <a:pt x="0" y="332"/>
                </a:lnTo>
                <a:lnTo>
                  <a:pt x="20" y="71"/>
                </a:lnTo>
                <a:close/>
              </a:path>
            </a:pathLst>
          </a:custGeom>
          <a:solidFill>
            <a:schemeClr val="bg1"/>
          </a:solidFill>
          <a:ln w="9525" cap="flat" cmpd="sng">
            <a:noFill/>
            <a:prstDash val="solid"/>
            <a:round/>
            <a:headEnd/>
            <a:tailEnd/>
          </a:ln>
          <a:effectLst/>
        </p:spPr>
        <p:txBody>
          <a:bodyPr wrap="none" anchor="ctr"/>
          <a:lstStyle/>
          <a:p>
            <a:endParaRPr lang="en-US"/>
          </a:p>
        </p:txBody>
      </p:sp>
      <p:sp>
        <p:nvSpPr>
          <p:cNvPr id="373796" name="Freeform 36"/>
          <p:cNvSpPr>
            <a:spLocks/>
          </p:cNvSpPr>
          <p:nvPr/>
        </p:nvSpPr>
        <p:spPr bwMode="auto">
          <a:xfrm>
            <a:off x="4044950" y="4491038"/>
            <a:ext cx="1335088" cy="735012"/>
          </a:xfrm>
          <a:custGeom>
            <a:avLst/>
            <a:gdLst/>
            <a:ahLst/>
            <a:cxnLst>
              <a:cxn ang="0">
                <a:pos x="132" y="14"/>
              </a:cxn>
              <a:cxn ang="0">
                <a:pos x="398" y="20"/>
              </a:cxn>
              <a:cxn ang="0">
                <a:pos x="600" y="33"/>
              </a:cxn>
              <a:cxn ang="0">
                <a:pos x="645" y="131"/>
              </a:cxn>
              <a:cxn ang="0">
                <a:pos x="808" y="183"/>
              </a:cxn>
              <a:cxn ang="0">
                <a:pos x="815" y="202"/>
              </a:cxn>
              <a:cxn ang="0">
                <a:pos x="828" y="280"/>
              </a:cxn>
              <a:cxn ang="0">
                <a:pos x="704" y="378"/>
              </a:cxn>
              <a:cxn ang="0">
                <a:pos x="489" y="475"/>
              </a:cxn>
              <a:cxn ang="0">
                <a:pos x="366" y="482"/>
              </a:cxn>
              <a:cxn ang="0">
                <a:pos x="262" y="391"/>
              </a:cxn>
              <a:cxn ang="0">
                <a:pos x="242" y="280"/>
              </a:cxn>
              <a:cxn ang="0">
                <a:pos x="99" y="254"/>
              </a:cxn>
              <a:cxn ang="0">
                <a:pos x="2" y="222"/>
              </a:cxn>
              <a:cxn ang="0">
                <a:pos x="21" y="137"/>
              </a:cxn>
              <a:cxn ang="0">
                <a:pos x="132" y="14"/>
              </a:cxn>
            </a:cxnLst>
            <a:rect l="0" t="0" r="r" b="b"/>
            <a:pathLst>
              <a:path w="828" h="482">
                <a:moveTo>
                  <a:pt x="132" y="14"/>
                </a:moveTo>
                <a:cubicBezTo>
                  <a:pt x="380" y="20"/>
                  <a:pt x="291" y="20"/>
                  <a:pt x="398" y="20"/>
                </a:cubicBezTo>
                <a:cubicBezTo>
                  <a:pt x="591" y="27"/>
                  <a:pt x="529" y="0"/>
                  <a:pt x="600" y="33"/>
                </a:cubicBezTo>
                <a:lnTo>
                  <a:pt x="645" y="131"/>
                </a:lnTo>
                <a:cubicBezTo>
                  <a:pt x="699" y="148"/>
                  <a:pt x="755" y="161"/>
                  <a:pt x="808" y="183"/>
                </a:cubicBezTo>
                <a:cubicBezTo>
                  <a:pt x="814" y="185"/>
                  <a:pt x="815" y="202"/>
                  <a:pt x="815" y="202"/>
                </a:cubicBezTo>
                <a:lnTo>
                  <a:pt x="828" y="280"/>
                </a:lnTo>
                <a:cubicBezTo>
                  <a:pt x="713" y="374"/>
                  <a:pt x="759" y="348"/>
                  <a:pt x="704" y="378"/>
                </a:cubicBezTo>
                <a:cubicBezTo>
                  <a:pt x="498" y="476"/>
                  <a:pt x="576" y="475"/>
                  <a:pt x="489" y="475"/>
                </a:cubicBezTo>
                <a:cubicBezTo>
                  <a:pt x="370" y="482"/>
                  <a:pt x="411" y="482"/>
                  <a:pt x="366" y="482"/>
                </a:cubicBezTo>
                <a:cubicBezTo>
                  <a:pt x="265" y="395"/>
                  <a:pt x="298" y="427"/>
                  <a:pt x="262" y="391"/>
                </a:cubicBezTo>
                <a:cubicBezTo>
                  <a:pt x="248" y="277"/>
                  <a:pt x="286" y="280"/>
                  <a:pt x="242" y="280"/>
                </a:cubicBezTo>
                <a:lnTo>
                  <a:pt x="99" y="254"/>
                </a:lnTo>
                <a:cubicBezTo>
                  <a:pt x="0" y="227"/>
                  <a:pt x="2" y="261"/>
                  <a:pt x="2" y="222"/>
                </a:cubicBezTo>
                <a:lnTo>
                  <a:pt x="21" y="137"/>
                </a:lnTo>
                <a:lnTo>
                  <a:pt x="132" y="14"/>
                </a:lnTo>
                <a:close/>
              </a:path>
            </a:pathLst>
          </a:custGeom>
          <a:solidFill>
            <a:schemeClr val="bg1"/>
          </a:solidFill>
          <a:ln w="9525" cap="flat" cmpd="sng">
            <a:noFill/>
            <a:prstDash val="solid"/>
            <a:round/>
            <a:headEnd/>
            <a:tailEnd/>
          </a:ln>
          <a:effectLst/>
        </p:spPr>
        <p:txBody>
          <a:bodyPr wrap="none" anchor="ctr"/>
          <a:lstStyle/>
          <a:p>
            <a:endParaRPr lang="en-US"/>
          </a:p>
        </p:txBody>
      </p:sp>
      <p:sp>
        <p:nvSpPr>
          <p:cNvPr id="373797" name="Freeform 37"/>
          <p:cNvSpPr>
            <a:spLocks/>
          </p:cNvSpPr>
          <p:nvPr/>
        </p:nvSpPr>
        <p:spPr bwMode="auto">
          <a:xfrm>
            <a:off x="6607175" y="4725988"/>
            <a:ext cx="857250" cy="560387"/>
          </a:xfrm>
          <a:custGeom>
            <a:avLst/>
            <a:gdLst/>
            <a:ahLst/>
            <a:cxnLst>
              <a:cxn ang="0">
                <a:pos x="0" y="353"/>
              </a:cxn>
              <a:cxn ang="0">
                <a:pos x="124" y="346"/>
              </a:cxn>
              <a:cxn ang="0">
                <a:pos x="228" y="333"/>
              </a:cxn>
              <a:cxn ang="0">
                <a:pos x="300" y="184"/>
              </a:cxn>
              <a:cxn ang="0">
                <a:pos x="501" y="210"/>
              </a:cxn>
              <a:cxn ang="0">
                <a:pos x="540" y="197"/>
              </a:cxn>
              <a:cxn ang="0">
                <a:pos x="540" y="93"/>
              </a:cxn>
              <a:cxn ang="0">
                <a:pos x="462" y="41"/>
              </a:cxn>
              <a:cxn ang="0">
                <a:pos x="404" y="2"/>
              </a:cxn>
              <a:cxn ang="0">
                <a:pos x="306" y="8"/>
              </a:cxn>
              <a:cxn ang="0">
                <a:pos x="209" y="41"/>
              </a:cxn>
              <a:cxn ang="0">
                <a:pos x="157" y="60"/>
              </a:cxn>
              <a:cxn ang="0">
                <a:pos x="59" y="60"/>
              </a:cxn>
              <a:cxn ang="0">
                <a:pos x="59" y="106"/>
              </a:cxn>
              <a:cxn ang="0">
                <a:pos x="66" y="177"/>
              </a:cxn>
              <a:cxn ang="0">
                <a:pos x="46" y="268"/>
              </a:cxn>
              <a:cxn ang="0">
                <a:pos x="0" y="353"/>
              </a:cxn>
            </a:cxnLst>
            <a:rect l="0" t="0" r="r" b="b"/>
            <a:pathLst>
              <a:path w="540" h="353">
                <a:moveTo>
                  <a:pt x="0" y="353"/>
                </a:moveTo>
                <a:cubicBezTo>
                  <a:pt x="119" y="345"/>
                  <a:pt x="78" y="346"/>
                  <a:pt x="124" y="346"/>
                </a:cubicBezTo>
                <a:lnTo>
                  <a:pt x="228" y="333"/>
                </a:lnTo>
                <a:lnTo>
                  <a:pt x="300" y="184"/>
                </a:lnTo>
                <a:lnTo>
                  <a:pt x="501" y="210"/>
                </a:lnTo>
                <a:lnTo>
                  <a:pt x="540" y="197"/>
                </a:lnTo>
                <a:lnTo>
                  <a:pt x="540" y="93"/>
                </a:lnTo>
                <a:lnTo>
                  <a:pt x="462" y="41"/>
                </a:lnTo>
                <a:cubicBezTo>
                  <a:pt x="408" y="0"/>
                  <a:pt x="431" y="2"/>
                  <a:pt x="404" y="2"/>
                </a:cubicBezTo>
                <a:lnTo>
                  <a:pt x="306" y="8"/>
                </a:lnTo>
                <a:lnTo>
                  <a:pt x="209" y="41"/>
                </a:lnTo>
                <a:lnTo>
                  <a:pt x="157" y="60"/>
                </a:lnTo>
                <a:lnTo>
                  <a:pt x="59" y="60"/>
                </a:lnTo>
                <a:cubicBezTo>
                  <a:pt x="59" y="75"/>
                  <a:pt x="59" y="90"/>
                  <a:pt x="59" y="106"/>
                </a:cubicBezTo>
                <a:cubicBezTo>
                  <a:pt x="66" y="172"/>
                  <a:pt x="66" y="149"/>
                  <a:pt x="66" y="177"/>
                </a:cubicBezTo>
                <a:cubicBezTo>
                  <a:pt x="52" y="270"/>
                  <a:pt x="83" y="268"/>
                  <a:pt x="46" y="268"/>
                </a:cubicBezTo>
                <a:lnTo>
                  <a:pt x="0" y="353"/>
                </a:lnTo>
                <a:close/>
              </a:path>
            </a:pathLst>
          </a:custGeom>
          <a:solidFill>
            <a:schemeClr val="bg1"/>
          </a:solidFill>
          <a:ln w="9525" cap="flat" cmpd="sng">
            <a:noFill/>
            <a:prstDash val="solid"/>
            <a:round/>
            <a:headEnd/>
            <a:tailEnd/>
          </a:ln>
          <a:effectLst/>
        </p:spPr>
        <p:txBody>
          <a:bodyPr wrap="none" anchor="ctr"/>
          <a:lstStyle/>
          <a:p>
            <a:endParaRPr lang="en-US"/>
          </a:p>
        </p:txBody>
      </p:sp>
      <p:sp>
        <p:nvSpPr>
          <p:cNvPr id="373768" name="Rectangle 8"/>
          <p:cNvSpPr>
            <a:spLocks noChangeArrowheads="1"/>
          </p:cNvSpPr>
          <p:nvPr/>
        </p:nvSpPr>
        <p:spPr bwMode="auto">
          <a:xfrm>
            <a:off x="7861300" y="4646613"/>
            <a:ext cx="1282700" cy="762000"/>
          </a:xfrm>
          <a:prstGeom prst="rect">
            <a:avLst/>
          </a:prstGeom>
          <a:noFill/>
          <a:ln w="9525">
            <a:noFill/>
            <a:miter lim="800000"/>
            <a:headEnd/>
            <a:tailEnd/>
          </a:ln>
          <a:effectLst/>
        </p:spPr>
        <p:txBody>
          <a:bodyPr lIns="0" rIns="0" anchor="ctr">
            <a:spAutoFit/>
          </a:bodyPr>
          <a:lstStyle/>
          <a:p>
            <a:r>
              <a:rPr lang="en-US" sz="2200" b="1">
                <a:solidFill>
                  <a:srgbClr val="804000"/>
                </a:solidFill>
              </a:rPr>
              <a:t>phloem (sugars)</a:t>
            </a:r>
            <a:endParaRPr lang="en-US" sz="3000" b="1">
              <a:solidFill>
                <a:srgbClr val="804000"/>
              </a:solidFill>
            </a:endParaRPr>
          </a:p>
        </p:txBody>
      </p:sp>
      <p:sp>
        <p:nvSpPr>
          <p:cNvPr id="373770" name="Line 10"/>
          <p:cNvSpPr>
            <a:spLocks noChangeShapeType="1"/>
          </p:cNvSpPr>
          <p:nvPr/>
        </p:nvSpPr>
        <p:spPr bwMode="auto">
          <a:xfrm flipH="1" flipV="1">
            <a:off x="5656263" y="4757738"/>
            <a:ext cx="2176462" cy="192087"/>
          </a:xfrm>
          <a:prstGeom prst="line">
            <a:avLst/>
          </a:prstGeom>
          <a:noFill/>
          <a:ln w="28575">
            <a:solidFill>
              <a:srgbClr val="804000"/>
            </a:solidFill>
            <a:round/>
            <a:headEnd/>
            <a:tailEnd/>
          </a:ln>
          <a:effectLst/>
        </p:spPr>
        <p:txBody>
          <a:bodyPr wrap="none" anchor="ctr"/>
          <a:lstStyle/>
          <a:p>
            <a:endParaRPr lang="en-US"/>
          </a:p>
        </p:txBody>
      </p:sp>
      <p:grpSp>
        <p:nvGrpSpPr>
          <p:cNvPr id="373810" name="Group 50"/>
          <p:cNvGrpSpPr>
            <a:grpSpLocks/>
          </p:cNvGrpSpPr>
          <p:nvPr/>
        </p:nvGrpSpPr>
        <p:grpSpPr bwMode="auto">
          <a:xfrm>
            <a:off x="3646488" y="4718050"/>
            <a:ext cx="1179512" cy="1727200"/>
            <a:chOff x="2297" y="2972"/>
            <a:chExt cx="743" cy="1088"/>
          </a:xfrm>
        </p:grpSpPr>
        <p:sp>
          <p:nvSpPr>
            <p:cNvPr id="373785" name="Rectangle 25"/>
            <p:cNvSpPr>
              <a:spLocks noChangeArrowheads="1"/>
            </p:cNvSpPr>
            <p:nvPr/>
          </p:nvSpPr>
          <p:spPr bwMode="auto">
            <a:xfrm flipH="1">
              <a:off x="2297" y="3772"/>
              <a:ext cx="475" cy="288"/>
            </a:xfrm>
            <a:prstGeom prst="rect">
              <a:avLst/>
            </a:prstGeom>
            <a:noFill/>
            <a:ln w="9525">
              <a:noFill/>
              <a:miter lim="800000"/>
              <a:headEnd/>
              <a:tailEnd/>
            </a:ln>
            <a:effectLst/>
          </p:spPr>
          <p:txBody>
            <a:bodyPr wrap="none" anchor="ctr">
              <a:spAutoFit/>
            </a:bodyPr>
            <a:lstStyle/>
            <a:p>
              <a:r>
                <a:rPr lang="en-US" b="1">
                  <a:solidFill>
                    <a:srgbClr val="000000"/>
                  </a:solidFill>
                </a:rPr>
                <a:t>H</a:t>
              </a:r>
              <a:r>
                <a:rPr lang="en-US" b="1" baseline="-25000">
                  <a:solidFill>
                    <a:srgbClr val="000000"/>
                  </a:solidFill>
                </a:rPr>
                <a:t>2</a:t>
              </a:r>
              <a:r>
                <a:rPr lang="en-US" b="1">
                  <a:solidFill>
                    <a:srgbClr val="000000"/>
                  </a:solidFill>
                </a:rPr>
                <a:t>O</a:t>
              </a:r>
            </a:p>
          </p:txBody>
        </p:sp>
        <p:grpSp>
          <p:nvGrpSpPr>
            <p:cNvPr id="373801" name="Group 41"/>
            <p:cNvGrpSpPr>
              <a:grpSpLocks/>
            </p:cNvGrpSpPr>
            <p:nvPr/>
          </p:nvGrpSpPr>
          <p:grpSpPr bwMode="auto">
            <a:xfrm>
              <a:off x="2739" y="2972"/>
              <a:ext cx="301" cy="884"/>
              <a:chOff x="2733" y="2998"/>
              <a:chExt cx="301" cy="884"/>
            </a:xfrm>
          </p:grpSpPr>
          <p:sp>
            <p:nvSpPr>
              <p:cNvPr id="373799" name="Freeform 39"/>
              <p:cNvSpPr>
                <a:spLocks/>
              </p:cNvSpPr>
              <p:nvPr/>
            </p:nvSpPr>
            <p:spPr bwMode="auto">
              <a:xfrm>
                <a:off x="2733" y="2998"/>
                <a:ext cx="301" cy="884"/>
              </a:xfrm>
              <a:custGeom>
                <a:avLst/>
                <a:gdLst/>
                <a:ahLst/>
                <a:cxnLst>
                  <a:cxn ang="0">
                    <a:pos x="169" y="0"/>
                  </a:cxn>
                  <a:cxn ang="0">
                    <a:pos x="273" y="461"/>
                  </a:cxn>
                  <a:cxn ang="0">
                    <a:pos x="0" y="884"/>
                  </a:cxn>
                </a:cxnLst>
                <a:rect l="0" t="0" r="r" b="b"/>
                <a:pathLst>
                  <a:path w="301" h="884">
                    <a:moveTo>
                      <a:pt x="169" y="0"/>
                    </a:moveTo>
                    <a:cubicBezTo>
                      <a:pt x="235" y="157"/>
                      <a:pt x="301" y="314"/>
                      <a:pt x="273" y="461"/>
                    </a:cubicBezTo>
                    <a:cubicBezTo>
                      <a:pt x="245" y="608"/>
                      <a:pt x="122" y="746"/>
                      <a:pt x="0" y="884"/>
                    </a:cubicBezTo>
                  </a:path>
                </a:pathLst>
              </a:custGeom>
              <a:noFill/>
              <a:ln w="127000" cap="flat" cmpd="sng">
                <a:solidFill>
                  <a:schemeClr val="hlink"/>
                </a:solidFill>
                <a:prstDash val="solid"/>
                <a:round/>
                <a:headEnd/>
                <a:tailEnd type="stealth" w="med" len="med"/>
              </a:ln>
              <a:effectLst/>
            </p:spPr>
            <p:txBody>
              <a:bodyPr wrap="none" anchor="ctr"/>
              <a:lstStyle/>
              <a:p>
                <a:endParaRPr lang="en-US"/>
              </a:p>
            </p:txBody>
          </p:sp>
          <p:sp>
            <p:nvSpPr>
              <p:cNvPr id="373800" name="Oval 40"/>
              <p:cNvSpPr>
                <a:spLocks noChangeArrowheads="1"/>
              </p:cNvSpPr>
              <p:nvPr/>
            </p:nvSpPr>
            <p:spPr bwMode="auto">
              <a:xfrm>
                <a:off x="2836" y="3720"/>
                <a:ext cx="32" cy="65"/>
              </a:xfrm>
              <a:prstGeom prst="ellipse">
                <a:avLst/>
              </a:prstGeom>
              <a:solidFill>
                <a:schemeClr val="hlink"/>
              </a:solidFill>
              <a:ln w="9525">
                <a:solidFill>
                  <a:schemeClr val="hlink"/>
                </a:solidFill>
                <a:round/>
                <a:headEnd/>
                <a:tailEnd/>
              </a:ln>
              <a:effectLst/>
            </p:spPr>
            <p:txBody>
              <a:bodyPr wrap="none" anchor="ctr"/>
              <a:lstStyle/>
              <a:p>
                <a:endParaRPr lang="en-US"/>
              </a:p>
            </p:txBody>
          </p:sp>
        </p:grpSp>
      </p:grpSp>
      <p:grpSp>
        <p:nvGrpSpPr>
          <p:cNvPr id="373811" name="Group 51"/>
          <p:cNvGrpSpPr>
            <a:grpSpLocks/>
          </p:cNvGrpSpPr>
          <p:nvPr/>
        </p:nvGrpSpPr>
        <p:grpSpPr bwMode="auto">
          <a:xfrm>
            <a:off x="5775325" y="4922838"/>
            <a:ext cx="939800" cy="1601787"/>
            <a:chOff x="3638" y="3101"/>
            <a:chExt cx="592" cy="1009"/>
          </a:xfrm>
        </p:grpSpPr>
        <p:sp>
          <p:nvSpPr>
            <p:cNvPr id="373782" name="Rectangle 22"/>
            <p:cNvSpPr>
              <a:spLocks noChangeArrowheads="1"/>
            </p:cNvSpPr>
            <p:nvPr/>
          </p:nvSpPr>
          <p:spPr bwMode="auto">
            <a:xfrm flipH="1">
              <a:off x="3638" y="3822"/>
              <a:ext cx="337" cy="288"/>
            </a:xfrm>
            <a:prstGeom prst="rect">
              <a:avLst/>
            </a:prstGeom>
            <a:noFill/>
            <a:ln w="9525">
              <a:noFill/>
              <a:miter lim="800000"/>
              <a:headEnd/>
              <a:tailEnd/>
            </a:ln>
            <a:effectLst/>
          </p:spPr>
          <p:txBody>
            <a:bodyPr wrap="none" anchor="ctr">
              <a:spAutoFit/>
            </a:bodyPr>
            <a:lstStyle/>
            <a:p>
              <a:r>
                <a:rPr lang="en-US" b="1">
                  <a:solidFill>
                    <a:srgbClr val="000000"/>
                  </a:solidFill>
                </a:rPr>
                <a:t>O</a:t>
              </a:r>
              <a:r>
                <a:rPr lang="en-US" b="1" baseline="-25000">
                  <a:solidFill>
                    <a:srgbClr val="000000"/>
                  </a:solidFill>
                </a:rPr>
                <a:t>2</a:t>
              </a:r>
              <a:endParaRPr lang="en-US" sz="3600" b="1" baseline="-25000">
                <a:solidFill>
                  <a:srgbClr val="000000"/>
                </a:solidFill>
              </a:endParaRPr>
            </a:p>
          </p:txBody>
        </p:sp>
        <p:grpSp>
          <p:nvGrpSpPr>
            <p:cNvPr id="373808" name="Group 48"/>
            <p:cNvGrpSpPr>
              <a:grpSpLocks/>
            </p:cNvGrpSpPr>
            <p:nvPr/>
          </p:nvGrpSpPr>
          <p:grpSpPr bwMode="auto">
            <a:xfrm>
              <a:off x="3929" y="3101"/>
              <a:ext cx="301" cy="884"/>
              <a:chOff x="3968" y="3108"/>
              <a:chExt cx="301" cy="884"/>
            </a:xfrm>
          </p:grpSpPr>
          <p:sp>
            <p:nvSpPr>
              <p:cNvPr id="373803" name="Freeform 43"/>
              <p:cNvSpPr>
                <a:spLocks/>
              </p:cNvSpPr>
              <p:nvPr/>
            </p:nvSpPr>
            <p:spPr bwMode="auto">
              <a:xfrm>
                <a:off x="3968" y="3108"/>
                <a:ext cx="301" cy="884"/>
              </a:xfrm>
              <a:custGeom>
                <a:avLst/>
                <a:gdLst/>
                <a:ahLst/>
                <a:cxnLst>
                  <a:cxn ang="0">
                    <a:pos x="169" y="0"/>
                  </a:cxn>
                  <a:cxn ang="0">
                    <a:pos x="273" y="461"/>
                  </a:cxn>
                  <a:cxn ang="0">
                    <a:pos x="0" y="884"/>
                  </a:cxn>
                </a:cxnLst>
                <a:rect l="0" t="0" r="r" b="b"/>
                <a:pathLst>
                  <a:path w="301" h="884">
                    <a:moveTo>
                      <a:pt x="169" y="0"/>
                    </a:moveTo>
                    <a:cubicBezTo>
                      <a:pt x="235" y="157"/>
                      <a:pt x="301" y="314"/>
                      <a:pt x="273" y="461"/>
                    </a:cubicBezTo>
                    <a:cubicBezTo>
                      <a:pt x="245" y="608"/>
                      <a:pt x="122" y="746"/>
                      <a:pt x="0" y="884"/>
                    </a:cubicBezTo>
                  </a:path>
                </a:pathLst>
              </a:custGeom>
              <a:noFill/>
              <a:ln w="127000" cap="flat" cmpd="sng">
                <a:solidFill>
                  <a:srgbClr val="CC0000"/>
                </a:solidFill>
                <a:prstDash val="solid"/>
                <a:round/>
                <a:headEnd/>
                <a:tailEnd type="stealth" w="med" len="med"/>
              </a:ln>
              <a:effectLst/>
            </p:spPr>
            <p:txBody>
              <a:bodyPr wrap="none" anchor="ctr"/>
              <a:lstStyle/>
              <a:p>
                <a:endParaRPr lang="en-US"/>
              </a:p>
            </p:txBody>
          </p:sp>
          <p:sp>
            <p:nvSpPr>
              <p:cNvPr id="373804" name="Oval 44"/>
              <p:cNvSpPr>
                <a:spLocks noChangeArrowheads="1"/>
              </p:cNvSpPr>
              <p:nvPr/>
            </p:nvSpPr>
            <p:spPr bwMode="auto">
              <a:xfrm>
                <a:off x="4071" y="3830"/>
                <a:ext cx="32" cy="65"/>
              </a:xfrm>
              <a:prstGeom prst="ellipse">
                <a:avLst/>
              </a:prstGeom>
              <a:solidFill>
                <a:srgbClr val="CC0000"/>
              </a:solidFill>
              <a:ln w="9525">
                <a:solidFill>
                  <a:srgbClr val="CC0000"/>
                </a:solidFill>
                <a:round/>
                <a:headEnd/>
                <a:tailEnd/>
              </a:ln>
              <a:effectLst/>
            </p:spPr>
            <p:txBody>
              <a:bodyPr wrap="none" anchor="ctr"/>
              <a:lstStyle/>
              <a:p>
                <a:endParaRPr lang="en-US"/>
              </a:p>
            </p:txBody>
          </p:sp>
        </p:grpSp>
      </p:grpSp>
      <p:grpSp>
        <p:nvGrpSpPr>
          <p:cNvPr id="373812" name="Group 52"/>
          <p:cNvGrpSpPr>
            <a:grpSpLocks/>
          </p:cNvGrpSpPr>
          <p:nvPr/>
        </p:nvGrpSpPr>
        <p:grpSpPr bwMode="auto">
          <a:xfrm>
            <a:off x="6775450" y="4883150"/>
            <a:ext cx="922338" cy="1733550"/>
            <a:chOff x="4268" y="3076"/>
            <a:chExt cx="581" cy="1092"/>
          </a:xfrm>
        </p:grpSpPr>
        <p:sp>
          <p:nvSpPr>
            <p:cNvPr id="373779" name="Rectangle 19"/>
            <p:cNvSpPr>
              <a:spLocks noChangeArrowheads="1"/>
            </p:cNvSpPr>
            <p:nvPr/>
          </p:nvSpPr>
          <p:spPr bwMode="auto">
            <a:xfrm flipH="1">
              <a:off x="4374" y="3880"/>
              <a:ext cx="475" cy="288"/>
            </a:xfrm>
            <a:prstGeom prst="rect">
              <a:avLst/>
            </a:prstGeom>
            <a:noFill/>
            <a:ln w="9525">
              <a:noFill/>
              <a:miter lim="800000"/>
              <a:headEnd/>
              <a:tailEnd/>
            </a:ln>
            <a:effectLst/>
          </p:spPr>
          <p:txBody>
            <a:bodyPr wrap="none" anchor="ctr">
              <a:spAutoFit/>
            </a:bodyPr>
            <a:lstStyle/>
            <a:p>
              <a:r>
                <a:rPr lang="en-US" b="1">
                  <a:solidFill>
                    <a:srgbClr val="000000"/>
                  </a:solidFill>
                </a:rPr>
                <a:t>CO</a:t>
              </a:r>
              <a:r>
                <a:rPr lang="en-US" b="1" baseline="-25000">
                  <a:solidFill>
                    <a:srgbClr val="000000"/>
                  </a:solidFill>
                </a:rPr>
                <a:t>2</a:t>
              </a:r>
              <a:endParaRPr lang="en-US" sz="3600" b="1" baseline="-25000">
                <a:solidFill>
                  <a:srgbClr val="000000"/>
                </a:solidFill>
              </a:endParaRPr>
            </a:p>
          </p:txBody>
        </p:sp>
        <p:grpSp>
          <p:nvGrpSpPr>
            <p:cNvPr id="373809" name="Group 49"/>
            <p:cNvGrpSpPr>
              <a:grpSpLocks/>
            </p:cNvGrpSpPr>
            <p:nvPr/>
          </p:nvGrpSpPr>
          <p:grpSpPr bwMode="auto">
            <a:xfrm>
              <a:off x="4268" y="3076"/>
              <a:ext cx="301" cy="884"/>
              <a:chOff x="4268" y="3076"/>
              <a:chExt cx="301" cy="884"/>
            </a:xfrm>
          </p:grpSpPr>
          <p:sp>
            <p:nvSpPr>
              <p:cNvPr id="373805" name="Freeform 45"/>
              <p:cNvSpPr>
                <a:spLocks/>
              </p:cNvSpPr>
              <p:nvPr/>
            </p:nvSpPr>
            <p:spPr bwMode="auto">
              <a:xfrm rot="10800000">
                <a:off x="4268" y="3076"/>
                <a:ext cx="301" cy="884"/>
              </a:xfrm>
              <a:custGeom>
                <a:avLst/>
                <a:gdLst/>
                <a:ahLst/>
                <a:cxnLst>
                  <a:cxn ang="0">
                    <a:pos x="169" y="0"/>
                  </a:cxn>
                  <a:cxn ang="0">
                    <a:pos x="273" y="461"/>
                  </a:cxn>
                  <a:cxn ang="0">
                    <a:pos x="0" y="884"/>
                  </a:cxn>
                </a:cxnLst>
                <a:rect l="0" t="0" r="r" b="b"/>
                <a:pathLst>
                  <a:path w="301" h="884">
                    <a:moveTo>
                      <a:pt x="169" y="0"/>
                    </a:moveTo>
                    <a:cubicBezTo>
                      <a:pt x="235" y="157"/>
                      <a:pt x="301" y="314"/>
                      <a:pt x="273" y="461"/>
                    </a:cubicBezTo>
                    <a:cubicBezTo>
                      <a:pt x="245" y="608"/>
                      <a:pt x="122" y="746"/>
                      <a:pt x="0" y="884"/>
                    </a:cubicBezTo>
                  </a:path>
                </a:pathLst>
              </a:custGeom>
              <a:noFill/>
              <a:ln w="127000" cap="flat" cmpd="sng">
                <a:solidFill>
                  <a:srgbClr val="80FF00"/>
                </a:solidFill>
                <a:prstDash val="solid"/>
                <a:round/>
                <a:headEnd/>
                <a:tailEnd type="stealth" w="med" len="med"/>
              </a:ln>
              <a:effectLst/>
            </p:spPr>
            <p:txBody>
              <a:bodyPr wrap="none" anchor="ctr"/>
              <a:lstStyle/>
              <a:p>
                <a:endParaRPr lang="en-US"/>
              </a:p>
            </p:txBody>
          </p:sp>
          <p:sp>
            <p:nvSpPr>
              <p:cNvPr id="373806" name="Oval 46"/>
              <p:cNvSpPr>
                <a:spLocks noChangeArrowheads="1"/>
              </p:cNvSpPr>
              <p:nvPr/>
            </p:nvSpPr>
            <p:spPr bwMode="auto">
              <a:xfrm rot="10800000">
                <a:off x="4434" y="3171"/>
                <a:ext cx="32" cy="65"/>
              </a:xfrm>
              <a:prstGeom prst="ellipse">
                <a:avLst/>
              </a:prstGeom>
              <a:solidFill>
                <a:srgbClr val="80FF00"/>
              </a:solidFill>
              <a:ln w="9525">
                <a:solidFill>
                  <a:srgbClr val="80FF00"/>
                </a:solidFill>
                <a:round/>
                <a:headEnd/>
                <a:tailEnd/>
              </a:ln>
              <a:effectLst/>
            </p:spPr>
            <p:txBody>
              <a:bodyPr wrap="none" anchor="ctr"/>
              <a:lstStyle/>
              <a:p>
                <a:endParaRPr 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3763">
                                            <p:txEl>
                                              <p:pRg st="1" end="1"/>
                                            </p:txEl>
                                          </p:spTgt>
                                        </p:tgtEl>
                                        <p:attrNameLst>
                                          <p:attrName>style.visibility</p:attrName>
                                        </p:attrNameLst>
                                      </p:cBhvr>
                                      <p:to>
                                        <p:strVal val="visible"/>
                                      </p:to>
                                    </p:set>
                                    <p:anim calcmode="lin" valueType="num">
                                      <p:cBhvr additive="base">
                                        <p:cTn id="7" dur="500" fill="hold"/>
                                        <p:tgtEl>
                                          <p:spTgt spid="37376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376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3787">
                                            <p:txEl>
                                              <p:pRg st="0" end="0"/>
                                            </p:txEl>
                                          </p:spTgt>
                                        </p:tgtEl>
                                        <p:attrNameLst>
                                          <p:attrName>style.visibility</p:attrName>
                                        </p:attrNameLst>
                                      </p:cBhvr>
                                      <p:to>
                                        <p:strVal val="visible"/>
                                      </p:to>
                                    </p:set>
                                    <p:anim calcmode="lin" valueType="num">
                                      <p:cBhvr additive="base">
                                        <p:cTn id="13" dur="500" fill="hold"/>
                                        <p:tgtEl>
                                          <p:spTgt spid="37378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378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3763">
                                            <p:txEl>
                                              <p:pRg st="2" end="2"/>
                                            </p:txEl>
                                          </p:spTgt>
                                        </p:tgtEl>
                                        <p:attrNameLst>
                                          <p:attrName>style.visibility</p:attrName>
                                        </p:attrNameLst>
                                      </p:cBhvr>
                                      <p:to>
                                        <p:strVal val="visible"/>
                                      </p:to>
                                    </p:set>
                                    <p:anim calcmode="lin" valueType="num">
                                      <p:cBhvr additive="base">
                                        <p:cTn id="19" dur="500" fill="hold"/>
                                        <p:tgtEl>
                                          <p:spTgt spid="37376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376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73788">
                                            <p:txEl>
                                              <p:pRg st="0" end="0"/>
                                            </p:txEl>
                                          </p:spTgt>
                                        </p:tgtEl>
                                        <p:attrNameLst>
                                          <p:attrName>style.visibility</p:attrName>
                                        </p:attrNameLst>
                                      </p:cBhvr>
                                      <p:to>
                                        <p:strVal val="visible"/>
                                      </p:to>
                                    </p:set>
                                    <p:anim calcmode="lin" valueType="num">
                                      <p:cBhvr additive="base">
                                        <p:cTn id="25" dur="500" fill="hold"/>
                                        <p:tgtEl>
                                          <p:spTgt spid="373788">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3788">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73763">
                                            <p:txEl>
                                              <p:pRg st="3" end="3"/>
                                            </p:txEl>
                                          </p:spTgt>
                                        </p:tgtEl>
                                        <p:attrNameLst>
                                          <p:attrName>style.visibility</p:attrName>
                                        </p:attrNameLst>
                                      </p:cBhvr>
                                      <p:to>
                                        <p:strVal val="visible"/>
                                      </p:to>
                                    </p:set>
                                    <p:anim calcmode="lin" valueType="num">
                                      <p:cBhvr additive="base">
                                        <p:cTn id="31" dur="500" fill="hold"/>
                                        <p:tgtEl>
                                          <p:spTgt spid="37376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7376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73789">
                                            <p:txEl>
                                              <p:pRg st="0" end="0"/>
                                            </p:txEl>
                                          </p:spTgt>
                                        </p:tgtEl>
                                        <p:attrNameLst>
                                          <p:attrName>style.visibility</p:attrName>
                                        </p:attrNameLst>
                                      </p:cBhvr>
                                      <p:to>
                                        <p:strVal val="visible"/>
                                      </p:to>
                                    </p:set>
                                    <p:anim calcmode="lin" valueType="num">
                                      <p:cBhvr additive="base">
                                        <p:cTn id="37" dur="500" fill="hold"/>
                                        <p:tgtEl>
                                          <p:spTgt spid="373789">
                                            <p:txEl>
                                              <p:pRg st="0" end="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7378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par>
                          <p:cTn id="39" fill="hold">
                            <p:stCondLst>
                              <p:cond delay="500"/>
                            </p:stCondLst>
                            <p:childTnLst>
                              <p:par>
                                <p:cTn id="40" presetID="37" presetClass="entr" presetSubtype="0" fill="hold" grpId="0" nodeType="afterEffect">
                                  <p:stCondLst>
                                    <p:cond delay="0"/>
                                  </p:stCondLst>
                                  <p:childTnLst>
                                    <p:set>
                                      <p:cBhvr>
                                        <p:cTn id="41" dur="1" fill="hold">
                                          <p:stCondLst>
                                            <p:cond delay="0"/>
                                          </p:stCondLst>
                                        </p:cTn>
                                        <p:tgtEl>
                                          <p:spTgt spid="373786"/>
                                        </p:tgtEl>
                                        <p:attrNameLst>
                                          <p:attrName>style.visibility</p:attrName>
                                        </p:attrNameLst>
                                      </p:cBhvr>
                                      <p:to>
                                        <p:strVal val="visible"/>
                                      </p:to>
                                    </p:set>
                                    <p:animEffect transition="in" filter="fade">
                                      <p:cBhvr>
                                        <p:cTn id="42" dur="1000"/>
                                        <p:tgtEl>
                                          <p:spTgt spid="373786"/>
                                        </p:tgtEl>
                                      </p:cBhvr>
                                    </p:animEffect>
                                    <p:anim calcmode="lin" valueType="num">
                                      <p:cBhvr>
                                        <p:cTn id="43" dur="1000" fill="hold"/>
                                        <p:tgtEl>
                                          <p:spTgt spid="373786"/>
                                        </p:tgtEl>
                                        <p:attrNameLst>
                                          <p:attrName>ppt_x</p:attrName>
                                        </p:attrNameLst>
                                      </p:cBhvr>
                                      <p:tavLst>
                                        <p:tav tm="0">
                                          <p:val>
                                            <p:strVal val="#ppt_x"/>
                                          </p:val>
                                        </p:tav>
                                        <p:tav tm="100000">
                                          <p:val>
                                            <p:strVal val="#ppt_x"/>
                                          </p:val>
                                        </p:tav>
                                      </p:tavLst>
                                    </p:anim>
                                    <p:anim calcmode="lin" valueType="num">
                                      <p:cBhvr>
                                        <p:cTn id="44" dur="900" decel="100000" fill="hold"/>
                                        <p:tgtEl>
                                          <p:spTgt spid="373786"/>
                                        </p:tgtEl>
                                        <p:attrNameLst>
                                          <p:attrName>ppt_y</p:attrName>
                                        </p:attrNameLst>
                                      </p:cBhvr>
                                      <p:tavLst>
                                        <p:tav tm="0">
                                          <p:val>
                                            <p:strVal val="#ppt_y+1"/>
                                          </p:val>
                                        </p:tav>
                                        <p:tav tm="100000">
                                          <p:val>
                                            <p:strVal val="#ppt_y-.03"/>
                                          </p:val>
                                        </p:tav>
                                      </p:tavLst>
                                    </p:anim>
                                    <p:anim calcmode="lin" valueType="num">
                                      <p:cBhvr>
                                        <p:cTn id="45" dur="100" accel="100000" fill="hold">
                                          <p:stCondLst>
                                            <p:cond delay="900"/>
                                          </p:stCondLst>
                                        </p:cTn>
                                        <p:tgtEl>
                                          <p:spTgt spid="373786"/>
                                        </p:tgtEl>
                                        <p:attrNameLst>
                                          <p:attrName>ppt_y</p:attrName>
                                        </p:attrNameLst>
                                      </p:cBhvr>
                                      <p:tavLst>
                                        <p:tav tm="0">
                                          <p:val>
                                            <p:strVal val="#ppt_y-.03"/>
                                          </p:val>
                                        </p:tav>
                                        <p:tav tm="100000">
                                          <p:val>
                                            <p:strVal val="#ppt_y"/>
                                          </p:val>
                                        </p:tav>
                                      </p:tavLst>
                                    </p:anim>
                                  </p:childTnLst>
                                  <p:subTnLst>
                                    <p:audio>
                                      <p:cMediaNode>
                                        <p:cTn display="0" masterRel="sameClick">
                                          <p:stCondLst>
                                            <p:cond evt="begin" delay="0">
                                              <p:tn val="40"/>
                                            </p:cond>
                                          </p:stCondLst>
                                          <p:endCondLst>
                                            <p:cond evt="onStopAudio" delay="0">
                                              <p:tgtEl>
                                                <p:sldTgt/>
                                              </p:tgtEl>
                                            </p:cond>
                                          </p:endCondLst>
                                        </p:cTn>
                                        <p:tgtEl>
                                          <p:sndTgt r:embed="rId4" name="Vibro Up"/>
                                        </p:tgtEl>
                                      </p:cMediaNode>
                                    </p:audio>
                                  </p:sub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373765"/>
                                        </p:tgtEl>
                                        <p:attrNameLst>
                                          <p:attrName>style.visibility</p:attrName>
                                        </p:attrNameLst>
                                      </p:cBhvr>
                                      <p:to>
                                        <p:strVal val="visible"/>
                                      </p:to>
                                    </p:set>
                                    <p:animEffect transition="in" filter="wipe(left)">
                                      <p:cBhvr>
                                        <p:cTn id="50" dur="500"/>
                                        <p:tgtEl>
                                          <p:spTgt spid="373765"/>
                                        </p:tgtEl>
                                      </p:cBhvr>
                                    </p:animEffect>
                                  </p:childTnLst>
                                  <p:subTnLst>
                                    <p:audio>
                                      <p:cMediaNode>
                                        <p:cTn display="0" masterRel="sameClick">
                                          <p:stCondLst>
                                            <p:cond evt="begin" delay="0">
                                              <p:tn val="48"/>
                                            </p:cond>
                                          </p:stCondLst>
                                          <p:endCondLst>
                                            <p:cond evt="onStopAudio" delay="0">
                                              <p:tgtEl>
                                                <p:sldTgt/>
                                              </p:tgtEl>
                                            </p:cond>
                                          </p:endCondLst>
                                        </p:cTn>
                                        <p:tgtEl>
                                          <p:sndTgt r:embed="rId5" name="Laser"/>
                                        </p:tgtEl>
                                      </p:cMediaNode>
                                    </p:audio>
                                  </p:sub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373766"/>
                                        </p:tgtEl>
                                        <p:attrNameLst>
                                          <p:attrName>style.visibility</p:attrName>
                                        </p:attrNameLst>
                                      </p:cBhvr>
                                      <p:to>
                                        <p:strVal val="visible"/>
                                      </p:to>
                                    </p:set>
                                    <p:animEffect transition="in" filter="wipe(left)">
                                      <p:cBhvr>
                                        <p:cTn id="55" dur="500"/>
                                        <p:tgtEl>
                                          <p:spTgt spid="373766"/>
                                        </p:tgtEl>
                                      </p:cBhvr>
                                    </p:animEffect>
                                  </p:childTnLst>
                                  <p:subTnLst>
                                    <p:audio>
                                      <p:cMediaNode>
                                        <p:cTn display="0" masterRel="sameClick">
                                          <p:stCondLst>
                                            <p:cond evt="begin" delay="0">
                                              <p:tn val="53"/>
                                            </p:cond>
                                          </p:stCondLst>
                                          <p:endCondLst>
                                            <p:cond evt="onStopAudio" delay="0">
                                              <p:tgtEl>
                                                <p:sldTgt/>
                                              </p:tgtEl>
                                            </p:cond>
                                          </p:endCondLst>
                                        </p:cTn>
                                        <p:tgtEl>
                                          <p:sndTgt r:embed="rId5" name="Laser"/>
                                        </p:tgtEl>
                                      </p:cMediaNode>
                                    </p:audio>
                                  </p:subTnLst>
                                </p:cTn>
                              </p:par>
                            </p:childTnLst>
                          </p:cTn>
                        </p:par>
                      </p:childTnLst>
                    </p:cTn>
                  </p:par>
                  <p:par>
                    <p:cTn id="56" fill="hold">
                      <p:stCondLst>
                        <p:cond delay="indefinite"/>
                      </p:stCondLst>
                      <p:childTnLst>
                        <p:par>
                          <p:cTn id="57" fill="hold">
                            <p:stCondLst>
                              <p:cond delay="0"/>
                            </p:stCondLst>
                            <p:childTnLst>
                              <p:par>
                                <p:cTn id="58" presetID="22" presetClass="entr" presetSubtype="4" fill="hold" nodeType="clickEffect">
                                  <p:stCondLst>
                                    <p:cond delay="0"/>
                                  </p:stCondLst>
                                  <p:childTnLst>
                                    <p:set>
                                      <p:cBhvr>
                                        <p:cTn id="59" dur="1" fill="hold">
                                          <p:stCondLst>
                                            <p:cond delay="0"/>
                                          </p:stCondLst>
                                        </p:cTn>
                                        <p:tgtEl>
                                          <p:spTgt spid="373790"/>
                                        </p:tgtEl>
                                        <p:attrNameLst>
                                          <p:attrName>style.visibility</p:attrName>
                                        </p:attrNameLst>
                                      </p:cBhvr>
                                      <p:to>
                                        <p:strVal val="visible"/>
                                      </p:to>
                                    </p:set>
                                    <p:animEffect transition="in" filter="wipe(down)">
                                      <p:cBhvr>
                                        <p:cTn id="60" dur="500"/>
                                        <p:tgtEl>
                                          <p:spTgt spid="373790"/>
                                        </p:tgtEl>
                                      </p:cBhvr>
                                    </p:animEffect>
                                  </p:childTnLst>
                                  <p:subTnLst>
                                    <p:audio>
                                      <p:cMediaNode>
                                        <p:cTn display="0" masterRel="sameClick">
                                          <p:stCondLst>
                                            <p:cond evt="begin" delay="0">
                                              <p:tn val="58"/>
                                            </p:cond>
                                          </p:stCondLst>
                                          <p:endCondLst>
                                            <p:cond evt="onStopAudio" delay="0">
                                              <p:tgtEl>
                                                <p:sldTgt/>
                                              </p:tgtEl>
                                            </p:cond>
                                          </p:endCondLst>
                                        </p:cTn>
                                        <p:tgtEl>
                                          <p:sndTgt r:embed="rId6" name="String"/>
                                        </p:tgtEl>
                                      </p:cMediaNode>
                                    </p:audio>
                                  </p:subTnLst>
                                </p:cTn>
                              </p:par>
                            </p:childTnLst>
                          </p:cTn>
                        </p:par>
                      </p:childTnLst>
                    </p:cTn>
                  </p:par>
                  <p:par>
                    <p:cTn id="61" fill="hold">
                      <p:stCondLst>
                        <p:cond delay="indefinite"/>
                      </p:stCondLst>
                      <p:childTnLst>
                        <p:par>
                          <p:cTn id="62" fill="hold">
                            <p:stCondLst>
                              <p:cond delay="0"/>
                            </p:stCondLst>
                            <p:childTnLst>
                              <p:par>
                                <p:cTn id="63" presetID="22" presetClass="entr" presetSubtype="1" fill="hold" nodeType="clickEffect">
                                  <p:stCondLst>
                                    <p:cond delay="0"/>
                                  </p:stCondLst>
                                  <p:childTnLst>
                                    <p:set>
                                      <p:cBhvr>
                                        <p:cTn id="64" dur="1" fill="hold">
                                          <p:stCondLst>
                                            <p:cond delay="0"/>
                                          </p:stCondLst>
                                        </p:cTn>
                                        <p:tgtEl>
                                          <p:spTgt spid="373791"/>
                                        </p:tgtEl>
                                        <p:attrNameLst>
                                          <p:attrName>style.visibility</p:attrName>
                                        </p:attrNameLst>
                                      </p:cBhvr>
                                      <p:to>
                                        <p:strVal val="visible"/>
                                      </p:to>
                                    </p:set>
                                    <p:animEffect transition="in" filter="wipe(up)">
                                      <p:cBhvr>
                                        <p:cTn id="65" dur="500"/>
                                        <p:tgtEl>
                                          <p:spTgt spid="373791"/>
                                        </p:tgtEl>
                                      </p:cBhvr>
                                    </p:animEffect>
                                  </p:childTnLst>
                                  <p:subTnLst>
                                    <p:audio>
                                      <p:cMediaNode>
                                        <p:cTn display="0" masterRel="sameClick">
                                          <p:stCondLst>
                                            <p:cond evt="begin" delay="0">
                                              <p:tn val="63"/>
                                            </p:cond>
                                          </p:stCondLst>
                                          <p:endCondLst>
                                            <p:cond evt="onStopAudio" delay="0">
                                              <p:tgtEl>
                                                <p:sldTgt/>
                                              </p:tgtEl>
                                            </p:cond>
                                          </p:endCondLst>
                                        </p:cTn>
                                        <p:tgtEl>
                                          <p:sndTgt r:embed="rId6" name="String"/>
                                        </p:tgtEl>
                                      </p:cMediaNode>
                                    </p:audio>
                                  </p:subTnLst>
                                </p:cTn>
                              </p:par>
                            </p:childTnLst>
                          </p:cTn>
                        </p:par>
                        <p:par>
                          <p:cTn id="66" fill="hold">
                            <p:stCondLst>
                              <p:cond delay="500"/>
                            </p:stCondLst>
                            <p:childTnLst>
                              <p:par>
                                <p:cTn id="67" presetID="1" presetClass="entr" presetSubtype="0" fill="hold" grpId="0" nodeType="afterEffect">
                                  <p:stCondLst>
                                    <p:cond delay="0"/>
                                  </p:stCondLst>
                                  <p:childTnLst>
                                    <p:set>
                                      <p:cBhvr>
                                        <p:cTn id="68" dur="1" fill="hold">
                                          <p:stCondLst>
                                            <p:cond delay="499"/>
                                          </p:stCondLst>
                                        </p:cTn>
                                        <p:tgtEl>
                                          <p:spTgt spid="373792"/>
                                        </p:tgtEl>
                                        <p:attrNameLst>
                                          <p:attrName>style.visibility</p:attrName>
                                        </p:attrNameLst>
                                      </p:cBhvr>
                                      <p:to>
                                        <p:strVal val="visible"/>
                                      </p:to>
                                    </p:set>
                                  </p:childTnLst>
                                </p:cTn>
                              </p:par>
                            </p:childTnLst>
                          </p:cTn>
                        </p:par>
                        <p:par>
                          <p:cTn id="69" fill="hold">
                            <p:stCondLst>
                              <p:cond delay="1000"/>
                            </p:stCondLst>
                            <p:childTnLst>
                              <p:par>
                                <p:cTn id="70" presetID="1" presetClass="entr" presetSubtype="0" fill="hold" grpId="0" nodeType="afterEffect">
                                  <p:stCondLst>
                                    <p:cond delay="0"/>
                                  </p:stCondLst>
                                  <p:childTnLst>
                                    <p:set>
                                      <p:cBhvr>
                                        <p:cTn id="71" dur="1" fill="hold">
                                          <p:stCondLst>
                                            <p:cond delay="499"/>
                                          </p:stCondLst>
                                        </p:cTn>
                                        <p:tgtEl>
                                          <p:spTgt spid="3737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3763" grpId="0" build="p" autoUpdateAnimBg="0"/>
      <p:bldP spid="373765" grpId="0" animBg="1" autoUpdateAnimBg="0"/>
      <p:bldP spid="373766" grpId="0" animBg="1" autoUpdateAnimBg="0"/>
      <p:bldP spid="373786" grpId="0" animBg="1"/>
      <p:bldP spid="373787" grpId="0" build="p" autoUpdateAnimBg="0"/>
      <p:bldP spid="373788" grpId="0" build="p" autoUpdateAnimBg="0"/>
      <p:bldP spid="373789" grpId="0" build="p" autoUpdateAnimBg="0"/>
      <p:bldP spid="373792" grpId="0" animBg="1"/>
      <p:bldP spid="37379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0" name="Rectangle 2"/>
          <p:cNvSpPr>
            <a:spLocks noGrp="1" noChangeArrowheads="1"/>
          </p:cNvSpPr>
          <p:nvPr>
            <p:ph type="title"/>
          </p:nvPr>
        </p:nvSpPr>
        <p:spPr/>
        <p:txBody>
          <a:bodyPr/>
          <a:lstStyle/>
          <a:p>
            <a:r>
              <a:rPr lang="en-US"/>
              <a:t>C4 photosynthesis</a:t>
            </a:r>
          </a:p>
        </p:txBody>
      </p:sp>
      <p:pic>
        <p:nvPicPr>
          <p:cNvPr id="396291" name="Picture 3"/>
          <p:cNvPicPr>
            <a:picLocks noChangeAspect="1" noChangeArrowheads="1"/>
          </p:cNvPicPr>
          <p:nvPr/>
        </p:nvPicPr>
        <p:blipFill>
          <a:blip r:embed="rId6" cstate="print"/>
          <a:srcRect l="31050" r="45450" b="50061"/>
          <a:stretch>
            <a:fillRect/>
          </a:stretch>
        </p:blipFill>
        <p:spPr bwMode="auto">
          <a:xfrm>
            <a:off x="1211263" y="2087563"/>
            <a:ext cx="3546475" cy="4608512"/>
          </a:xfrm>
          <a:prstGeom prst="rect">
            <a:avLst/>
          </a:prstGeom>
          <a:noFill/>
          <a:ln w="9525">
            <a:noFill/>
            <a:miter lim="800000"/>
            <a:headEnd/>
            <a:tailEnd/>
          </a:ln>
        </p:spPr>
      </p:pic>
      <p:grpSp>
        <p:nvGrpSpPr>
          <p:cNvPr id="396292" name="Group 4"/>
          <p:cNvGrpSpPr>
            <a:grpSpLocks/>
          </p:cNvGrpSpPr>
          <p:nvPr/>
        </p:nvGrpSpPr>
        <p:grpSpPr bwMode="auto">
          <a:xfrm>
            <a:off x="2659063" y="5211763"/>
            <a:ext cx="1135062" cy="990600"/>
            <a:chOff x="3312" y="3360"/>
            <a:chExt cx="715" cy="624"/>
          </a:xfrm>
        </p:grpSpPr>
        <p:sp>
          <p:nvSpPr>
            <p:cNvPr id="396293" name="AutoShape 5"/>
            <p:cNvSpPr>
              <a:spLocks noChangeArrowheads="1"/>
            </p:cNvSpPr>
            <p:nvPr/>
          </p:nvSpPr>
          <p:spPr bwMode="auto">
            <a:xfrm rot="-5400000">
              <a:off x="3288" y="3384"/>
              <a:ext cx="528" cy="480"/>
            </a:xfrm>
            <a:custGeom>
              <a:avLst/>
              <a:gdLst>
                <a:gd name="G0" fmla="+- -5989251 0 0"/>
                <a:gd name="G1" fmla="+- 11696067 0 0"/>
                <a:gd name="G2" fmla="+- -5989251 0 11696067"/>
                <a:gd name="G3" fmla="+- 10800 0 0"/>
                <a:gd name="G4" fmla="+- 0 0 -5989251"/>
                <a:gd name="T0" fmla="*/ 360 256 1"/>
                <a:gd name="T1" fmla="*/ 0 256 1"/>
                <a:gd name="G5" fmla="+- G2 T0 T1"/>
                <a:gd name="G6" fmla="?: G2 G2 G5"/>
                <a:gd name="G7" fmla="+- 0 0 G6"/>
                <a:gd name="G8" fmla="+- 7427 0 0"/>
                <a:gd name="G9" fmla="+- 0 0 11696067"/>
                <a:gd name="G10" fmla="+- 7427 0 2700"/>
                <a:gd name="G11" fmla="cos G10 -5989251"/>
                <a:gd name="G12" fmla="sin G10 -5989251"/>
                <a:gd name="G13" fmla="cos 13500 -5989251"/>
                <a:gd name="G14" fmla="sin 13500 -5989251"/>
                <a:gd name="G15" fmla="+- G11 10800 0"/>
                <a:gd name="G16" fmla="+- G12 10800 0"/>
                <a:gd name="G17" fmla="+- G13 10800 0"/>
                <a:gd name="G18" fmla="+- G14 10800 0"/>
                <a:gd name="G19" fmla="*/ 7427 1 2"/>
                <a:gd name="G20" fmla="+- G19 5400 0"/>
                <a:gd name="G21" fmla="cos G20 -5989251"/>
                <a:gd name="G22" fmla="sin G20 -5989251"/>
                <a:gd name="G23" fmla="+- G21 10800 0"/>
                <a:gd name="G24" fmla="+- G12 G23 G22"/>
                <a:gd name="G25" fmla="+- G22 G23 G11"/>
                <a:gd name="G26" fmla="cos 10800 -5989251"/>
                <a:gd name="G27" fmla="sin 10800 -5989251"/>
                <a:gd name="G28" fmla="cos 7427 -5989251"/>
                <a:gd name="G29" fmla="sin 7427 -5989251"/>
                <a:gd name="G30" fmla="+- G26 10800 0"/>
                <a:gd name="G31" fmla="+- G27 10800 0"/>
                <a:gd name="G32" fmla="+- G28 10800 0"/>
                <a:gd name="G33" fmla="+- G29 10800 0"/>
                <a:gd name="G34" fmla="+- G19 5400 0"/>
                <a:gd name="G35" fmla="cos G34 11696067"/>
                <a:gd name="G36" fmla="sin G34 11696067"/>
                <a:gd name="G37" fmla="+/ 11696067 -5989251 2"/>
                <a:gd name="T2" fmla="*/ 180 256 1"/>
                <a:gd name="T3" fmla="*/ 0 256 1"/>
                <a:gd name="G38" fmla="+- G37 T2 T3"/>
                <a:gd name="G39" fmla="?: G2 G37 G38"/>
                <a:gd name="G40" fmla="cos 10800 G39"/>
                <a:gd name="G41" fmla="sin 10800 G39"/>
                <a:gd name="G42" fmla="cos 7427 G39"/>
                <a:gd name="G43" fmla="sin 7427 G39"/>
                <a:gd name="G44" fmla="+- G40 10800 0"/>
                <a:gd name="G45" fmla="+- G41 10800 0"/>
                <a:gd name="G46" fmla="+- G42 10800 0"/>
                <a:gd name="G47" fmla="+- G43 10800 0"/>
                <a:gd name="G48" fmla="+- G35 10800 0"/>
                <a:gd name="G49" fmla="+- G36 10800 0"/>
                <a:gd name="T4" fmla="*/ 2971 w 21600"/>
                <a:gd name="T5" fmla="*/ 3360 h 21600"/>
                <a:gd name="T6" fmla="*/ 1689 w 21600"/>
                <a:gd name="T7" fmla="*/ 11043 h 21600"/>
                <a:gd name="T8" fmla="*/ 5416 w 21600"/>
                <a:gd name="T9" fmla="*/ 5683 h 21600"/>
                <a:gd name="T10" fmla="*/ 10472 w 21600"/>
                <a:gd name="T11" fmla="*/ -2697 h 21600"/>
                <a:gd name="T12" fmla="*/ 14965 w 21600"/>
                <a:gd name="T13" fmla="*/ 1582 h 21600"/>
                <a:gd name="T14" fmla="*/ 10685 w 21600"/>
                <a:gd name="T15" fmla="*/ 607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0620" y="3375"/>
                  </a:moveTo>
                  <a:cubicBezTo>
                    <a:pt x="6589" y="3472"/>
                    <a:pt x="3373" y="6768"/>
                    <a:pt x="3373" y="10799"/>
                  </a:cubicBezTo>
                  <a:cubicBezTo>
                    <a:pt x="3372" y="10866"/>
                    <a:pt x="3373" y="10932"/>
                    <a:pt x="3375" y="10998"/>
                  </a:cubicBezTo>
                  <a:lnTo>
                    <a:pt x="3" y="11088"/>
                  </a:lnTo>
                  <a:cubicBezTo>
                    <a:pt x="1" y="10992"/>
                    <a:pt x="0" y="10896"/>
                    <a:pt x="0" y="10800"/>
                  </a:cubicBezTo>
                  <a:cubicBezTo>
                    <a:pt x="-1" y="4937"/>
                    <a:pt x="4677" y="145"/>
                    <a:pt x="10538" y="3"/>
                  </a:cubicBezTo>
                  <a:lnTo>
                    <a:pt x="10472" y="-2697"/>
                  </a:lnTo>
                  <a:lnTo>
                    <a:pt x="14965" y="1582"/>
                  </a:lnTo>
                  <a:lnTo>
                    <a:pt x="10685" y="6074"/>
                  </a:lnTo>
                  <a:lnTo>
                    <a:pt x="10620" y="3375"/>
                  </a:lnTo>
                  <a:close/>
                </a:path>
              </a:pathLst>
            </a:custGeom>
            <a:solidFill>
              <a:srgbClr val="0C8F0F"/>
            </a:solidFill>
            <a:ln w="9525">
              <a:solidFill>
                <a:schemeClr val="tx1"/>
              </a:solidFill>
              <a:miter lim="800000"/>
              <a:headEnd/>
              <a:tailEnd/>
            </a:ln>
            <a:effectLst/>
          </p:spPr>
          <p:txBody>
            <a:bodyPr vert="eaVert" wrap="none" anchor="ctr"/>
            <a:lstStyle/>
            <a:p>
              <a:endParaRPr lang="en-US" sz="1800">
                <a:solidFill>
                  <a:srgbClr val="0C8F0F"/>
                </a:solidFill>
              </a:endParaRPr>
            </a:p>
          </p:txBody>
        </p:sp>
        <p:sp>
          <p:nvSpPr>
            <p:cNvPr id="396294" name="Rectangle 6"/>
            <p:cNvSpPr>
              <a:spLocks noChangeArrowheads="1"/>
            </p:cNvSpPr>
            <p:nvPr/>
          </p:nvSpPr>
          <p:spPr bwMode="auto">
            <a:xfrm flipH="1">
              <a:off x="3552" y="3696"/>
              <a:ext cx="475" cy="288"/>
            </a:xfrm>
            <a:prstGeom prst="rect">
              <a:avLst/>
            </a:prstGeom>
            <a:noFill/>
            <a:ln w="9525">
              <a:noFill/>
              <a:miter lim="800000"/>
              <a:headEnd/>
              <a:tailEnd/>
            </a:ln>
            <a:effectLst/>
          </p:spPr>
          <p:txBody>
            <a:bodyPr wrap="none" anchor="ctr">
              <a:spAutoFit/>
            </a:bodyPr>
            <a:lstStyle/>
            <a:p>
              <a:r>
                <a:rPr lang="en-US" b="1">
                  <a:solidFill>
                    <a:srgbClr val="000000"/>
                  </a:solidFill>
                </a:rPr>
                <a:t>CO</a:t>
              </a:r>
              <a:r>
                <a:rPr lang="en-US" b="1" baseline="-25000">
                  <a:solidFill>
                    <a:srgbClr val="000000"/>
                  </a:solidFill>
                </a:rPr>
                <a:t>2</a:t>
              </a:r>
              <a:endParaRPr lang="en-US" sz="3600" b="1" baseline="-25000">
                <a:solidFill>
                  <a:srgbClr val="000000"/>
                </a:solidFill>
              </a:endParaRPr>
            </a:p>
          </p:txBody>
        </p:sp>
      </p:grpSp>
      <p:grpSp>
        <p:nvGrpSpPr>
          <p:cNvPr id="396295" name="Group 7"/>
          <p:cNvGrpSpPr>
            <a:grpSpLocks/>
          </p:cNvGrpSpPr>
          <p:nvPr/>
        </p:nvGrpSpPr>
        <p:grpSpPr bwMode="auto">
          <a:xfrm>
            <a:off x="1439863" y="5211763"/>
            <a:ext cx="1066800" cy="990600"/>
            <a:chOff x="2544" y="3360"/>
            <a:chExt cx="672" cy="624"/>
          </a:xfrm>
        </p:grpSpPr>
        <p:sp>
          <p:nvSpPr>
            <p:cNvPr id="396296" name="AutoShape 8"/>
            <p:cNvSpPr>
              <a:spLocks noChangeArrowheads="1"/>
            </p:cNvSpPr>
            <p:nvPr/>
          </p:nvSpPr>
          <p:spPr bwMode="auto">
            <a:xfrm rot="-21600000" flipH="1" flipV="1">
              <a:off x="2688" y="3360"/>
              <a:ext cx="528" cy="480"/>
            </a:xfrm>
            <a:custGeom>
              <a:avLst/>
              <a:gdLst>
                <a:gd name="G0" fmla="+- -5989251 0 0"/>
                <a:gd name="G1" fmla="+- 11696067 0 0"/>
                <a:gd name="G2" fmla="+- -5989251 0 11696067"/>
                <a:gd name="G3" fmla="+- 10800 0 0"/>
                <a:gd name="G4" fmla="+- 0 0 -5989251"/>
                <a:gd name="T0" fmla="*/ 360 256 1"/>
                <a:gd name="T1" fmla="*/ 0 256 1"/>
                <a:gd name="G5" fmla="+- G2 T0 T1"/>
                <a:gd name="G6" fmla="?: G2 G2 G5"/>
                <a:gd name="G7" fmla="+- 0 0 G6"/>
                <a:gd name="G8" fmla="+- 7427 0 0"/>
                <a:gd name="G9" fmla="+- 0 0 11696067"/>
                <a:gd name="G10" fmla="+- 7427 0 2700"/>
                <a:gd name="G11" fmla="cos G10 -5989251"/>
                <a:gd name="G12" fmla="sin G10 -5989251"/>
                <a:gd name="G13" fmla="cos 13500 -5989251"/>
                <a:gd name="G14" fmla="sin 13500 -5989251"/>
                <a:gd name="G15" fmla="+- G11 10800 0"/>
                <a:gd name="G16" fmla="+- G12 10800 0"/>
                <a:gd name="G17" fmla="+- G13 10800 0"/>
                <a:gd name="G18" fmla="+- G14 10800 0"/>
                <a:gd name="G19" fmla="*/ 7427 1 2"/>
                <a:gd name="G20" fmla="+- G19 5400 0"/>
                <a:gd name="G21" fmla="cos G20 -5989251"/>
                <a:gd name="G22" fmla="sin G20 -5989251"/>
                <a:gd name="G23" fmla="+- G21 10800 0"/>
                <a:gd name="G24" fmla="+- G12 G23 G22"/>
                <a:gd name="G25" fmla="+- G22 G23 G11"/>
                <a:gd name="G26" fmla="cos 10800 -5989251"/>
                <a:gd name="G27" fmla="sin 10800 -5989251"/>
                <a:gd name="G28" fmla="cos 7427 -5989251"/>
                <a:gd name="G29" fmla="sin 7427 -5989251"/>
                <a:gd name="G30" fmla="+- G26 10800 0"/>
                <a:gd name="G31" fmla="+- G27 10800 0"/>
                <a:gd name="G32" fmla="+- G28 10800 0"/>
                <a:gd name="G33" fmla="+- G29 10800 0"/>
                <a:gd name="G34" fmla="+- G19 5400 0"/>
                <a:gd name="G35" fmla="cos G34 11696067"/>
                <a:gd name="G36" fmla="sin G34 11696067"/>
                <a:gd name="G37" fmla="+/ 11696067 -5989251 2"/>
                <a:gd name="T2" fmla="*/ 180 256 1"/>
                <a:gd name="T3" fmla="*/ 0 256 1"/>
                <a:gd name="G38" fmla="+- G37 T2 T3"/>
                <a:gd name="G39" fmla="?: G2 G37 G38"/>
                <a:gd name="G40" fmla="cos 10800 G39"/>
                <a:gd name="G41" fmla="sin 10800 G39"/>
                <a:gd name="G42" fmla="cos 7427 G39"/>
                <a:gd name="G43" fmla="sin 7427 G39"/>
                <a:gd name="G44" fmla="+- G40 10800 0"/>
                <a:gd name="G45" fmla="+- G41 10800 0"/>
                <a:gd name="G46" fmla="+- G42 10800 0"/>
                <a:gd name="G47" fmla="+- G43 10800 0"/>
                <a:gd name="G48" fmla="+- G35 10800 0"/>
                <a:gd name="G49" fmla="+- G36 10800 0"/>
                <a:gd name="T4" fmla="*/ 2971 w 21600"/>
                <a:gd name="T5" fmla="*/ 3360 h 21600"/>
                <a:gd name="T6" fmla="*/ 1689 w 21600"/>
                <a:gd name="T7" fmla="*/ 11043 h 21600"/>
                <a:gd name="T8" fmla="*/ 5416 w 21600"/>
                <a:gd name="T9" fmla="*/ 5683 h 21600"/>
                <a:gd name="T10" fmla="*/ 10472 w 21600"/>
                <a:gd name="T11" fmla="*/ -2697 h 21600"/>
                <a:gd name="T12" fmla="*/ 14965 w 21600"/>
                <a:gd name="T13" fmla="*/ 1582 h 21600"/>
                <a:gd name="T14" fmla="*/ 10685 w 21600"/>
                <a:gd name="T15" fmla="*/ 607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0620" y="3375"/>
                  </a:moveTo>
                  <a:cubicBezTo>
                    <a:pt x="6589" y="3472"/>
                    <a:pt x="3373" y="6768"/>
                    <a:pt x="3373" y="10799"/>
                  </a:cubicBezTo>
                  <a:cubicBezTo>
                    <a:pt x="3372" y="10866"/>
                    <a:pt x="3373" y="10932"/>
                    <a:pt x="3375" y="10998"/>
                  </a:cubicBezTo>
                  <a:lnTo>
                    <a:pt x="3" y="11088"/>
                  </a:lnTo>
                  <a:cubicBezTo>
                    <a:pt x="1" y="10992"/>
                    <a:pt x="0" y="10896"/>
                    <a:pt x="0" y="10800"/>
                  </a:cubicBezTo>
                  <a:cubicBezTo>
                    <a:pt x="-1" y="4937"/>
                    <a:pt x="4677" y="145"/>
                    <a:pt x="10538" y="3"/>
                  </a:cubicBezTo>
                  <a:lnTo>
                    <a:pt x="10472" y="-2697"/>
                  </a:lnTo>
                  <a:lnTo>
                    <a:pt x="14965" y="1582"/>
                  </a:lnTo>
                  <a:lnTo>
                    <a:pt x="10685" y="6074"/>
                  </a:lnTo>
                  <a:lnTo>
                    <a:pt x="10620" y="3375"/>
                  </a:lnTo>
                  <a:close/>
                </a:path>
              </a:pathLst>
            </a:custGeom>
            <a:solidFill>
              <a:srgbClr val="CC0000"/>
            </a:solidFill>
            <a:ln w="9525">
              <a:solidFill>
                <a:schemeClr val="tx1"/>
              </a:solidFill>
              <a:miter lim="800000"/>
              <a:headEnd/>
              <a:tailEnd/>
            </a:ln>
            <a:effectLst/>
          </p:spPr>
          <p:txBody>
            <a:bodyPr rot="10800000" wrap="none" anchor="ctr"/>
            <a:lstStyle/>
            <a:p>
              <a:endParaRPr lang="en-US" sz="1800">
                <a:solidFill>
                  <a:srgbClr val="0C8F0F"/>
                </a:solidFill>
              </a:endParaRPr>
            </a:p>
          </p:txBody>
        </p:sp>
        <p:sp>
          <p:nvSpPr>
            <p:cNvPr id="396297" name="Rectangle 9"/>
            <p:cNvSpPr>
              <a:spLocks noChangeArrowheads="1"/>
            </p:cNvSpPr>
            <p:nvPr/>
          </p:nvSpPr>
          <p:spPr bwMode="auto">
            <a:xfrm flipH="1">
              <a:off x="2544" y="3696"/>
              <a:ext cx="337" cy="288"/>
            </a:xfrm>
            <a:prstGeom prst="rect">
              <a:avLst/>
            </a:prstGeom>
            <a:noFill/>
            <a:ln w="9525">
              <a:noFill/>
              <a:miter lim="800000"/>
              <a:headEnd/>
              <a:tailEnd/>
            </a:ln>
            <a:effectLst/>
          </p:spPr>
          <p:txBody>
            <a:bodyPr wrap="none" anchor="ctr">
              <a:spAutoFit/>
            </a:bodyPr>
            <a:lstStyle/>
            <a:p>
              <a:r>
                <a:rPr lang="en-US" b="1">
                  <a:solidFill>
                    <a:srgbClr val="000000"/>
                  </a:solidFill>
                </a:rPr>
                <a:t>O</a:t>
              </a:r>
              <a:r>
                <a:rPr lang="en-US" b="1" baseline="-25000">
                  <a:solidFill>
                    <a:srgbClr val="000000"/>
                  </a:solidFill>
                </a:rPr>
                <a:t>2</a:t>
              </a:r>
              <a:endParaRPr lang="en-US" sz="3600" b="1" baseline="-25000">
                <a:solidFill>
                  <a:srgbClr val="000000"/>
                </a:solidFill>
              </a:endParaRPr>
            </a:p>
          </p:txBody>
        </p:sp>
      </p:grpSp>
      <p:grpSp>
        <p:nvGrpSpPr>
          <p:cNvPr id="396304" name="Group 16"/>
          <p:cNvGrpSpPr>
            <a:grpSpLocks/>
          </p:cNvGrpSpPr>
          <p:nvPr/>
        </p:nvGrpSpPr>
        <p:grpSpPr bwMode="auto">
          <a:xfrm>
            <a:off x="0" y="4983163"/>
            <a:ext cx="1135063" cy="609600"/>
            <a:chOff x="0" y="3139"/>
            <a:chExt cx="715" cy="384"/>
          </a:xfrm>
        </p:grpSpPr>
        <p:sp>
          <p:nvSpPr>
            <p:cNvPr id="396298" name="Rectangle 10"/>
            <p:cNvSpPr>
              <a:spLocks noChangeArrowheads="1"/>
            </p:cNvSpPr>
            <p:nvPr/>
          </p:nvSpPr>
          <p:spPr bwMode="auto">
            <a:xfrm flipH="1">
              <a:off x="0" y="3235"/>
              <a:ext cx="475" cy="288"/>
            </a:xfrm>
            <a:prstGeom prst="rect">
              <a:avLst/>
            </a:prstGeom>
            <a:noFill/>
            <a:ln w="9525">
              <a:noFill/>
              <a:miter lim="800000"/>
              <a:headEnd/>
              <a:tailEnd/>
            </a:ln>
            <a:effectLst/>
          </p:spPr>
          <p:txBody>
            <a:bodyPr wrap="none" anchor="ctr">
              <a:spAutoFit/>
            </a:bodyPr>
            <a:lstStyle/>
            <a:p>
              <a:r>
                <a:rPr lang="en-US" b="1">
                  <a:solidFill>
                    <a:srgbClr val="000000"/>
                  </a:solidFill>
                </a:rPr>
                <a:t>CO</a:t>
              </a:r>
              <a:r>
                <a:rPr lang="en-US" b="1" baseline="-25000">
                  <a:solidFill>
                    <a:srgbClr val="000000"/>
                  </a:solidFill>
                </a:rPr>
                <a:t>2</a:t>
              </a:r>
              <a:endParaRPr lang="en-US" sz="3600" b="1" baseline="-25000">
                <a:solidFill>
                  <a:srgbClr val="000000"/>
                </a:solidFill>
              </a:endParaRPr>
            </a:p>
          </p:txBody>
        </p:sp>
        <p:sp>
          <p:nvSpPr>
            <p:cNvPr id="396299" name="AutoShape 11"/>
            <p:cNvSpPr>
              <a:spLocks noChangeArrowheads="1"/>
            </p:cNvSpPr>
            <p:nvPr/>
          </p:nvSpPr>
          <p:spPr bwMode="auto">
            <a:xfrm flipV="1">
              <a:off x="427" y="3139"/>
              <a:ext cx="288" cy="384"/>
            </a:xfrm>
            <a:prstGeom prst="curvedRightArrow">
              <a:avLst>
                <a:gd name="adj1" fmla="val 26667"/>
                <a:gd name="adj2" fmla="val 53333"/>
                <a:gd name="adj3" fmla="val 33333"/>
              </a:avLst>
            </a:prstGeom>
            <a:solidFill>
              <a:srgbClr val="0C8F0F"/>
            </a:solidFill>
            <a:ln w="9525">
              <a:solidFill>
                <a:schemeClr val="tx1"/>
              </a:solidFill>
              <a:miter lim="800000"/>
              <a:headEnd/>
              <a:tailEnd/>
            </a:ln>
            <a:effectLst/>
          </p:spPr>
          <p:txBody>
            <a:bodyPr wrap="none" anchor="ctr"/>
            <a:lstStyle/>
            <a:p>
              <a:endParaRPr lang="en-US"/>
            </a:p>
          </p:txBody>
        </p:sp>
      </p:grpSp>
      <p:grpSp>
        <p:nvGrpSpPr>
          <p:cNvPr id="396305" name="Group 17"/>
          <p:cNvGrpSpPr>
            <a:grpSpLocks/>
          </p:cNvGrpSpPr>
          <p:nvPr/>
        </p:nvGrpSpPr>
        <p:grpSpPr bwMode="auto">
          <a:xfrm>
            <a:off x="228600" y="5668963"/>
            <a:ext cx="906463" cy="609600"/>
            <a:chOff x="144" y="3571"/>
            <a:chExt cx="571" cy="384"/>
          </a:xfrm>
        </p:grpSpPr>
        <p:sp>
          <p:nvSpPr>
            <p:cNvPr id="396300" name="Rectangle 12"/>
            <p:cNvSpPr>
              <a:spLocks noChangeArrowheads="1"/>
            </p:cNvSpPr>
            <p:nvPr/>
          </p:nvSpPr>
          <p:spPr bwMode="auto">
            <a:xfrm flipH="1">
              <a:off x="144" y="3619"/>
              <a:ext cx="337" cy="288"/>
            </a:xfrm>
            <a:prstGeom prst="rect">
              <a:avLst/>
            </a:prstGeom>
            <a:noFill/>
            <a:ln w="9525">
              <a:noFill/>
              <a:miter lim="800000"/>
              <a:headEnd/>
              <a:tailEnd/>
            </a:ln>
            <a:effectLst/>
          </p:spPr>
          <p:txBody>
            <a:bodyPr wrap="none" anchor="ctr">
              <a:spAutoFit/>
            </a:bodyPr>
            <a:lstStyle/>
            <a:p>
              <a:r>
                <a:rPr lang="en-US" b="1">
                  <a:solidFill>
                    <a:srgbClr val="000000"/>
                  </a:solidFill>
                </a:rPr>
                <a:t>O</a:t>
              </a:r>
              <a:r>
                <a:rPr lang="en-US" b="1" baseline="-25000">
                  <a:solidFill>
                    <a:srgbClr val="000000"/>
                  </a:solidFill>
                </a:rPr>
                <a:t>2</a:t>
              </a:r>
              <a:endParaRPr lang="en-US" sz="3600" b="1" baseline="-25000">
                <a:solidFill>
                  <a:srgbClr val="000000"/>
                </a:solidFill>
              </a:endParaRPr>
            </a:p>
          </p:txBody>
        </p:sp>
        <p:sp>
          <p:nvSpPr>
            <p:cNvPr id="396301" name="AutoShape 13"/>
            <p:cNvSpPr>
              <a:spLocks noChangeArrowheads="1"/>
            </p:cNvSpPr>
            <p:nvPr/>
          </p:nvSpPr>
          <p:spPr bwMode="auto">
            <a:xfrm>
              <a:off x="427" y="3571"/>
              <a:ext cx="288" cy="384"/>
            </a:xfrm>
            <a:prstGeom prst="curvedRightArrow">
              <a:avLst>
                <a:gd name="adj1" fmla="val 26667"/>
                <a:gd name="adj2" fmla="val 53333"/>
                <a:gd name="adj3" fmla="val 33333"/>
              </a:avLst>
            </a:prstGeom>
            <a:solidFill>
              <a:srgbClr val="CC0000"/>
            </a:solidFill>
            <a:ln w="9525">
              <a:solidFill>
                <a:schemeClr val="tx1"/>
              </a:solidFill>
              <a:miter lim="800000"/>
              <a:headEnd/>
              <a:tailEnd/>
            </a:ln>
            <a:effectLst/>
          </p:spPr>
          <p:txBody>
            <a:bodyPr wrap="none" anchor="ctr"/>
            <a:lstStyle/>
            <a:p>
              <a:endParaRPr lang="en-US"/>
            </a:p>
          </p:txBody>
        </p:sp>
      </p:grpSp>
      <p:sp>
        <p:nvSpPr>
          <p:cNvPr id="396302" name="Rectangle 14" descr="Rectangle: Click to edit Master text styles&#10;Second level&#10;Third level&#10;Fourth level&#10;Fifth level"/>
          <p:cNvSpPr>
            <a:spLocks noChangeArrowheads="1"/>
          </p:cNvSpPr>
          <p:nvPr/>
        </p:nvSpPr>
        <p:spPr bwMode="auto">
          <a:xfrm>
            <a:off x="4681538" y="1905000"/>
            <a:ext cx="4267200" cy="4876800"/>
          </a:xfrm>
          <a:prstGeom prst="rect">
            <a:avLst/>
          </a:prstGeom>
          <a:noFill/>
          <a:ln w="9525">
            <a:noFill/>
            <a:miter lim="800000"/>
            <a:headEnd/>
            <a:tailEnd/>
          </a:ln>
          <a:effectLst/>
        </p:spPr>
        <p:txBody>
          <a:bodyPr/>
          <a:lstStyle/>
          <a:p>
            <a:pPr marL="342900" indent="-342900" algn="l" eaLnBrk="1" hangingPunct="1">
              <a:lnSpc>
                <a:spcPct val="90000"/>
              </a:lnSpc>
              <a:spcBef>
                <a:spcPct val="20000"/>
              </a:spcBef>
              <a:buClr>
                <a:srgbClr val="0F116A"/>
              </a:buClr>
              <a:buSzPct val="120000"/>
              <a:buFont typeface="Wingdings" pitchFamily="48" charset="2"/>
              <a:buChar char="§"/>
            </a:pPr>
            <a:r>
              <a:rPr lang="en-US" sz="3000" b="1">
                <a:solidFill>
                  <a:srgbClr val="0F116A"/>
                </a:solidFill>
              </a:rPr>
              <a:t>Outer cells</a:t>
            </a:r>
            <a:endParaRPr lang="en-US" sz="3000" b="1" u="sng">
              <a:solidFill>
                <a:schemeClr val="tx2"/>
              </a:solidFill>
            </a:endParaRPr>
          </a:p>
          <a:p>
            <a:pPr marL="742950" lvl="1" indent="-285750" algn="l" eaLnBrk="1" hangingPunct="1">
              <a:lnSpc>
                <a:spcPct val="90000"/>
              </a:lnSpc>
              <a:spcBef>
                <a:spcPct val="20000"/>
              </a:spcBef>
              <a:buClr>
                <a:schemeClr val="tx1"/>
              </a:buClr>
              <a:buSzPct val="60000"/>
              <a:buFont typeface="Wingdings" pitchFamily="48" charset="2"/>
              <a:buChar char="u"/>
            </a:pPr>
            <a:r>
              <a:rPr lang="en-US" sz="2600" b="1"/>
              <a:t>light reaction &amp; carbon fixation</a:t>
            </a:r>
          </a:p>
          <a:p>
            <a:pPr marL="742950" lvl="1" indent="-285750" algn="l" eaLnBrk="1" hangingPunct="1">
              <a:lnSpc>
                <a:spcPct val="90000"/>
              </a:lnSpc>
              <a:spcBef>
                <a:spcPct val="20000"/>
              </a:spcBef>
              <a:buClr>
                <a:schemeClr val="tx1"/>
              </a:buClr>
              <a:buSzPct val="60000"/>
              <a:buFont typeface="Wingdings" pitchFamily="48" charset="2"/>
              <a:buChar char="u"/>
            </a:pPr>
            <a:r>
              <a:rPr lang="en-US" sz="2600" b="1"/>
              <a:t>pumps CO</a:t>
            </a:r>
            <a:r>
              <a:rPr lang="en-US" sz="2600" b="1" baseline="-25000"/>
              <a:t>2</a:t>
            </a:r>
            <a:r>
              <a:rPr lang="en-US" sz="2600" b="1"/>
              <a:t> to inner cells </a:t>
            </a:r>
          </a:p>
          <a:p>
            <a:pPr marL="742950" lvl="1" indent="-285750" algn="l" eaLnBrk="1" hangingPunct="1">
              <a:lnSpc>
                <a:spcPct val="90000"/>
              </a:lnSpc>
              <a:spcBef>
                <a:spcPct val="20000"/>
              </a:spcBef>
              <a:buClr>
                <a:schemeClr val="tx1"/>
              </a:buClr>
              <a:buSzPct val="60000"/>
              <a:buFont typeface="Wingdings" pitchFamily="48" charset="2"/>
              <a:buChar char="u"/>
            </a:pPr>
            <a:r>
              <a:rPr lang="en-US" sz="2600" b="1"/>
              <a:t>keeps O</a:t>
            </a:r>
            <a:r>
              <a:rPr lang="en-US" sz="2600" b="1" baseline="-25000"/>
              <a:t>2</a:t>
            </a:r>
            <a:r>
              <a:rPr lang="en-US" sz="2600" b="1"/>
              <a:t> away from inner cells</a:t>
            </a:r>
          </a:p>
          <a:p>
            <a:pPr marL="1143000" lvl="2" indent="-228600" algn="l" eaLnBrk="1" hangingPunct="1">
              <a:lnSpc>
                <a:spcPct val="90000"/>
              </a:lnSpc>
              <a:spcBef>
                <a:spcPct val="20000"/>
              </a:spcBef>
              <a:buClr>
                <a:schemeClr val="hlink"/>
              </a:buClr>
              <a:buSzPct val="95000"/>
              <a:buFont typeface="Wingdings" pitchFamily="48" charset="2"/>
              <a:buChar char="§"/>
            </a:pPr>
            <a:r>
              <a:rPr lang="en-US" sz="2200" b="1">
                <a:solidFill>
                  <a:srgbClr val="0F116A"/>
                </a:solidFill>
              </a:rPr>
              <a:t>away from RuBisCo</a:t>
            </a:r>
            <a:endParaRPr lang="en-US" b="1">
              <a:solidFill>
                <a:srgbClr val="0F116A"/>
              </a:solidFill>
            </a:endParaRPr>
          </a:p>
          <a:p>
            <a:pPr marL="342900" indent="-342900" algn="l" eaLnBrk="1" hangingPunct="1">
              <a:lnSpc>
                <a:spcPct val="90000"/>
              </a:lnSpc>
              <a:spcBef>
                <a:spcPct val="20000"/>
              </a:spcBef>
              <a:buClr>
                <a:srgbClr val="0F116A"/>
              </a:buClr>
              <a:buSzPct val="120000"/>
              <a:buFont typeface="Wingdings" pitchFamily="48" charset="2"/>
              <a:buChar char="§"/>
            </a:pPr>
            <a:r>
              <a:rPr lang="en-US" sz="3000" b="1">
                <a:solidFill>
                  <a:srgbClr val="0F116A"/>
                </a:solidFill>
              </a:rPr>
              <a:t>Inner cells</a:t>
            </a:r>
            <a:endParaRPr lang="en-US" sz="3000" b="1" u="sng">
              <a:solidFill>
                <a:schemeClr val="tx2"/>
              </a:solidFill>
            </a:endParaRPr>
          </a:p>
          <a:p>
            <a:pPr marL="742950" lvl="1" indent="-285750" algn="l" eaLnBrk="1" hangingPunct="1">
              <a:lnSpc>
                <a:spcPct val="90000"/>
              </a:lnSpc>
              <a:spcBef>
                <a:spcPct val="20000"/>
              </a:spcBef>
              <a:buClr>
                <a:schemeClr val="tx1"/>
              </a:buClr>
              <a:buSzPct val="60000"/>
              <a:buFont typeface="Wingdings" pitchFamily="48" charset="2"/>
              <a:buChar char="u"/>
            </a:pPr>
            <a:r>
              <a:rPr lang="en-US" sz="2600" b="1"/>
              <a:t>Calvin cycle</a:t>
            </a:r>
          </a:p>
          <a:p>
            <a:pPr marL="742950" lvl="1" indent="-285750" algn="l" eaLnBrk="1" hangingPunct="1">
              <a:lnSpc>
                <a:spcPct val="90000"/>
              </a:lnSpc>
              <a:spcBef>
                <a:spcPct val="20000"/>
              </a:spcBef>
              <a:buClr>
                <a:schemeClr val="tx1"/>
              </a:buClr>
              <a:buSzPct val="60000"/>
              <a:buFont typeface="Wingdings" pitchFamily="48" charset="2"/>
              <a:buChar char="u"/>
            </a:pPr>
            <a:r>
              <a:rPr lang="en-US" sz="2600" b="1"/>
              <a:t>glucose to veins</a:t>
            </a:r>
          </a:p>
        </p:txBody>
      </p:sp>
      <p:sp>
        <p:nvSpPr>
          <p:cNvPr id="396303" name="AutoShape 15"/>
          <p:cNvSpPr>
            <a:spLocks noChangeArrowheads="1"/>
          </p:cNvSpPr>
          <p:nvPr/>
        </p:nvSpPr>
        <p:spPr bwMode="auto">
          <a:xfrm>
            <a:off x="687388" y="1377950"/>
            <a:ext cx="8367712" cy="441325"/>
          </a:xfrm>
          <a:prstGeom prst="roundRect">
            <a:avLst>
              <a:gd name="adj" fmla="val 16667"/>
            </a:avLst>
          </a:prstGeom>
          <a:solidFill>
            <a:srgbClr val="FFEA18"/>
          </a:solidFill>
          <a:ln w="9525">
            <a:noFill/>
            <a:round/>
            <a:headEnd/>
            <a:tailEnd/>
          </a:ln>
          <a:effectLst/>
        </p:spPr>
        <p:txBody>
          <a:bodyPr lIns="0" tIns="0" rIns="0" bIns="0">
            <a:spAutoFit/>
          </a:bodyPr>
          <a:lstStyle/>
          <a:p>
            <a:r>
              <a:rPr lang="en-US" sz="2600" b="1">
                <a:solidFill>
                  <a:srgbClr val="CC0000"/>
                </a:solidFill>
              </a:rPr>
              <a:t>PHYSICALLY separated C fixation from Calvin cycle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6302">
                                            <p:txEl>
                                              <p:pRg st="1" end="1"/>
                                            </p:txEl>
                                          </p:spTgt>
                                        </p:tgtEl>
                                        <p:attrNameLst>
                                          <p:attrName>style.visibility</p:attrName>
                                        </p:attrNameLst>
                                      </p:cBhvr>
                                      <p:to>
                                        <p:strVal val="visible"/>
                                      </p:to>
                                    </p:set>
                                    <p:anim calcmode="lin" valueType="num">
                                      <p:cBhvr additive="base">
                                        <p:cTn id="7" dur="500" fill="hold"/>
                                        <p:tgtEl>
                                          <p:spTgt spid="396302">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6302">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96302">
                                            <p:txEl>
                                              <p:pRg st="2" end="2"/>
                                            </p:txEl>
                                          </p:spTgt>
                                        </p:tgtEl>
                                        <p:attrNameLst>
                                          <p:attrName>style.visibility</p:attrName>
                                        </p:attrNameLst>
                                      </p:cBhvr>
                                      <p:to>
                                        <p:strVal val="visible"/>
                                      </p:to>
                                    </p:set>
                                    <p:anim calcmode="lin" valueType="num">
                                      <p:cBhvr additive="base">
                                        <p:cTn id="13" dur="500" fill="hold"/>
                                        <p:tgtEl>
                                          <p:spTgt spid="39630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96302">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96302">
                                            <p:txEl>
                                              <p:pRg st="3" end="3"/>
                                            </p:txEl>
                                          </p:spTgt>
                                        </p:tgtEl>
                                        <p:attrNameLst>
                                          <p:attrName>style.visibility</p:attrName>
                                        </p:attrNameLst>
                                      </p:cBhvr>
                                      <p:to>
                                        <p:strVal val="visible"/>
                                      </p:to>
                                    </p:set>
                                    <p:anim calcmode="lin" valueType="num">
                                      <p:cBhvr additive="base">
                                        <p:cTn id="19" dur="500" fill="hold"/>
                                        <p:tgtEl>
                                          <p:spTgt spid="396302">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96302">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96302">
                                            <p:txEl>
                                              <p:pRg st="4" end="4"/>
                                            </p:txEl>
                                          </p:spTgt>
                                        </p:tgtEl>
                                        <p:attrNameLst>
                                          <p:attrName>style.visibility</p:attrName>
                                        </p:attrNameLst>
                                      </p:cBhvr>
                                      <p:to>
                                        <p:strVal val="visible"/>
                                      </p:to>
                                    </p:set>
                                    <p:anim calcmode="lin" valueType="num">
                                      <p:cBhvr additive="base">
                                        <p:cTn id="25" dur="500" fill="hold"/>
                                        <p:tgtEl>
                                          <p:spTgt spid="396302">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96302">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396292"/>
                                        </p:tgtEl>
                                        <p:attrNameLst>
                                          <p:attrName>style.visibility</p:attrName>
                                        </p:attrNameLst>
                                      </p:cBhvr>
                                      <p:to>
                                        <p:strVal val="visible"/>
                                      </p:to>
                                    </p:set>
                                    <p:animEffect transition="in" filter="wipe(down)">
                                      <p:cBhvr>
                                        <p:cTn id="31" dur="500"/>
                                        <p:tgtEl>
                                          <p:spTgt spid="396292"/>
                                        </p:tgtEl>
                                      </p:cBhvr>
                                    </p:animEffect>
                                  </p:childTnLst>
                                  <p:subTnLst>
                                    <p:audio>
                                      <p:cMediaNode>
                                        <p:cTn display="0" masterRel="sameClick">
                                          <p:stCondLst>
                                            <p:cond evt="begin" delay="0">
                                              <p:tn val="29"/>
                                            </p:cond>
                                          </p:stCondLst>
                                          <p:endCondLst>
                                            <p:cond evt="onStopAudio" delay="0">
                                              <p:tgtEl>
                                                <p:sldTgt/>
                                              </p:tgtEl>
                                            </p:cond>
                                          </p:endCondLst>
                                        </p:cTn>
                                        <p:tgtEl>
                                          <p:sndTgt r:embed="rId4" name="Bubbles"/>
                                        </p:tgtEl>
                                      </p:cMediaNode>
                                    </p:audio>
                                  </p:sub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396304"/>
                                        </p:tgtEl>
                                        <p:attrNameLst>
                                          <p:attrName>style.visibility</p:attrName>
                                        </p:attrNameLst>
                                      </p:cBhvr>
                                      <p:to>
                                        <p:strVal val="visible"/>
                                      </p:to>
                                    </p:set>
                                    <p:animEffect transition="in" filter="wipe(down)">
                                      <p:cBhvr>
                                        <p:cTn id="36" dur="500"/>
                                        <p:tgtEl>
                                          <p:spTgt spid="396304"/>
                                        </p:tgtEl>
                                      </p:cBhvr>
                                    </p:animEffect>
                                  </p:childTnLst>
                                  <p:subTnLst>
                                    <p:audio>
                                      <p:cMediaNode>
                                        <p:cTn display="0" masterRel="sameClick">
                                          <p:stCondLst>
                                            <p:cond evt="begin" delay="0">
                                              <p:tn val="34"/>
                                            </p:cond>
                                          </p:stCondLst>
                                          <p:endCondLst>
                                            <p:cond evt="onStopAudio" delay="0">
                                              <p:tgtEl>
                                                <p:sldTgt/>
                                              </p:tgtEl>
                                            </p:cond>
                                          </p:endCondLst>
                                        </p:cTn>
                                        <p:tgtEl>
                                          <p:sndTgt r:embed="rId5" name="Laser"/>
                                        </p:tgtEl>
                                      </p:cMediaNode>
                                    </p:audio>
                                  </p:subTnLst>
                                </p:cTn>
                              </p:par>
                            </p:childTnLst>
                          </p:cTn>
                        </p:par>
                      </p:childTnLst>
                    </p:cTn>
                  </p:par>
                  <p:par>
                    <p:cTn id="37" fill="hold">
                      <p:stCondLst>
                        <p:cond delay="indefinite"/>
                      </p:stCondLst>
                      <p:childTnLst>
                        <p:par>
                          <p:cTn id="38" fill="hold">
                            <p:stCondLst>
                              <p:cond delay="0"/>
                            </p:stCondLst>
                            <p:childTnLst>
                              <p:par>
                                <p:cTn id="39" presetID="22" presetClass="entr" presetSubtype="1" fill="hold" nodeType="clickEffect">
                                  <p:stCondLst>
                                    <p:cond delay="0"/>
                                  </p:stCondLst>
                                  <p:childTnLst>
                                    <p:set>
                                      <p:cBhvr>
                                        <p:cTn id="40" dur="1" fill="hold">
                                          <p:stCondLst>
                                            <p:cond delay="0"/>
                                          </p:stCondLst>
                                        </p:cTn>
                                        <p:tgtEl>
                                          <p:spTgt spid="396305"/>
                                        </p:tgtEl>
                                        <p:attrNameLst>
                                          <p:attrName>style.visibility</p:attrName>
                                        </p:attrNameLst>
                                      </p:cBhvr>
                                      <p:to>
                                        <p:strVal val="visible"/>
                                      </p:to>
                                    </p:set>
                                    <p:animEffect transition="in" filter="wipe(up)">
                                      <p:cBhvr>
                                        <p:cTn id="41" dur="500"/>
                                        <p:tgtEl>
                                          <p:spTgt spid="396305"/>
                                        </p:tgtEl>
                                      </p:cBhvr>
                                    </p:animEffect>
                                  </p:childTnLst>
                                  <p:subTnLst>
                                    <p:audio>
                                      <p:cMediaNode>
                                        <p:cTn display="0" masterRel="sameClick">
                                          <p:stCondLst>
                                            <p:cond evt="begin" delay="0">
                                              <p:tn val="39"/>
                                            </p:cond>
                                          </p:stCondLst>
                                          <p:endCondLst>
                                            <p:cond evt="onStopAudio" delay="0">
                                              <p:tgtEl>
                                                <p:sldTgt/>
                                              </p:tgtEl>
                                            </p:cond>
                                          </p:endCondLst>
                                        </p:cTn>
                                        <p:tgtEl>
                                          <p:sndTgt r:embed="rId5" name="Laser"/>
                                        </p:tgtEl>
                                      </p:cMediaNode>
                                    </p:audio>
                                  </p:subTnLst>
                                </p:cTn>
                              </p:par>
                            </p:childTnLst>
                          </p:cTn>
                        </p:par>
                      </p:childTnLst>
                    </p:cTn>
                  </p:par>
                  <p:par>
                    <p:cTn id="42" fill="hold">
                      <p:stCondLst>
                        <p:cond delay="indefinite"/>
                      </p:stCondLst>
                      <p:childTnLst>
                        <p:par>
                          <p:cTn id="43" fill="hold">
                            <p:stCondLst>
                              <p:cond delay="0"/>
                            </p:stCondLst>
                            <p:childTnLst>
                              <p:par>
                                <p:cTn id="44" presetID="22" presetClass="entr" presetSubtype="1" fill="hold" nodeType="clickEffect">
                                  <p:stCondLst>
                                    <p:cond delay="0"/>
                                  </p:stCondLst>
                                  <p:childTnLst>
                                    <p:set>
                                      <p:cBhvr>
                                        <p:cTn id="45" dur="1" fill="hold">
                                          <p:stCondLst>
                                            <p:cond delay="0"/>
                                          </p:stCondLst>
                                        </p:cTn>
                                        <p:tgtEl>
                                          <p:spTgt spid="396295"/>
                                        </p:tgtEl>
                                        <p:attrNameLst>
                                          <p:attrName>style.visibility</p:attrName>
                                        </p:attrNameLst>
                                      </p:cBhvr>
                                      <p:to>
                                        <p:strVal val="visible"/>
                                      </p:to>
                                    </p:set>
                                    <p:animEffect transition="in" filter="wipe(up)">
                                      <p:cBhvr>
                                        <p:cTn id="46" dur="500"/>
                                        <p:tgtEl>
                                          <p:spTgt spid="396295"/>
                                        </p:tgtEl>
                                      </p:cBhvr>
                                    </p:animEffect>
                                  </p:childTnLst>
                                  <p:subTnLst>
                                    <p:audio>
                                      <p:cMediaNode>
                                        <p:cTn display="0" masterRel="sameClick">
                                          <p:stCondLst>
                                            <p:cond evt="begin" delay="0">
                                              <p:tn val="44"/>
                                            </p:cond>
                                          </p:stCondLst>
                                          <p:endCondLst>
                                            <p:cond evt="onStopAudio" delay="0">
                                              <p:tgtEl>
                                                <p:sldTgt/>
                                              </p:tgtEl>
                                            </p:cond>
                                          </p:endCondLst>
                                        </p:cTn>
                                        <p:tgtEl>
                                          <p:sndTgt r:embed="rId4" name="Bubbles"/>
                                        </p:tgtEl>
                                      </p:cMediaNode>
                                    </p:audio>
                                  </p:sub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396302">
                                            <p:txEl>
                                              <p:pRg st="6" end="6"/>
                                            </p:txEl>
                                          </p:spTgt>
                                        </p:tgtEl>
                                        <p:attrNameLst>
                                          <p:attrName>style.visibility</p:attrName>
                                        </p:attrNameLst>
                                      </p:cBhvr>
                                      <p:to>
                                        <p:strVal val="visible"/>
                                      </p:to>
                                    </p:set>
                                    <p:anim calcmode="lin" valueType="num">
                                      <p:cBhvr additive="base">
                                        <p:cTn id="51" dur="500" fill="hold"/>
                                        <p:tgtEl>
                                          <p:spTgt spid="396302">
                                            <p:txEl>
                                              <p:pRg st="6" end="6"/>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396302">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9"/>
                                            </p:cond>
                                          </p:stCondLst>
                                          <p:endCondLst>
                                            <p:cond evt="onStopAudio" delay="0">
                                              <p:tgtEl>
                                                <p:sldTgt/>
                                              </p:tgtEl>
                                            </p:cond>
                                          </p:endCondLst>
                                        </p:cTn>
                                        <p:tgtEl>
                                          <p:sndTgt r:embed="rId3" name="Whoosh"/>
                                        </p:tgtEl>
                                      </p:cMediaNode>
                                    </p:audio>
                                  </p:subTnLst>
                                </p:cTn>
                              </p:par>
                            </p:childTnLst>
                          </p:cTn>
                        </p:par>
                      </p:childTnLst>
                    </p:cTn>
                  </p:par>
                  <p:par>
                    <p:cTn id="53" fill="hold">
                      <p:stCondLst>
                        <p:cond delay="indefinite"/>
                      </p:stCondLst>
                      <p:childTnLst>
                        <p:par>
                          <p:cTn id="54" fill="hold">
                            <p:stCondLst>
                              <p:cond delay="0"/>
                            </p:stCondLst>
                            <p:childTnLst>
                              <p:par>
                                <p:cTn id="55" presetID="2" presetClass="entr" presetSubtype="8" fill="hold" grpId="0" nodeType="clickEffect">
                                  <p:stCondLst>
                                    <p:cond delay="0"/>
                                  </p:stCondLst>
                                  <p:childTnLst>
                                    <p:set>
                                      <p:cBhvr>
                                        <p:cTn id="56" dur="1" fill="hold">
                                          <p:stCondLst>
                                            <p:cond delay="0"/>
                                          </p:stCondLst>
                                        </p:cTn>
                                        <p:tgtEl>
                                          <p:spTgt spid="396302">
                                            <p:txEl>
                                              <p:pRg st="7" end="7"/>
                                            </p:txEl>
                                          </p:spTgt>
                                        </p:tgtEl>
                                        <p:attrNameLst>
                                          <p:attrName>style.visibility</p:attrName>
                                        </p:attrNameLst>
                                      </p:cBhvr>
                                      <p:to>
                                        <p:strVal val="visible"/>
                                      </p:to>
                                    </p:set>
                                    <p:anim calcmode="lin" valueType="num">
                                      <p:cBhvr additive="base">
                                        <p:cTn id="57" dur="500" fill="hold"/>
                                        <p:tgtEl>
                                          <p:spTgt spid="396302">
                                            <p:txEl>
                                              <p:pRg st="7" end="7"/>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396302">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5"/>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6302"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5061" name="Picture 101"/>
          <p:cNvPicPr>
            <a:picLocks noChangeAspect="1" noChangeArrowheads="1"/>
          </p:cNvPicPr>
          <p:nvPr/>
        </p:nvPicPr>
        <p:blipFill>
          <a:blip r:embed="rId6" cstate="print"/>
          <a:srcRect r="6172" b="25714"/>
          <a:stretch>
            <a:fillRect/>
          </a:stretch>
        </p:blipFill>
        <p:spPr bwMode="auto">
          <a:xfrm>
            <a:off x="1846263" y="1628775"/>
            <a:ext cx="7158037" cy="4533900"/>
          </a:xfrm>
          <a:prstGeom prst="rect">
            <a:avLst/>
          </a:prstGeom>
          <a:noFill/>
          <a:ln w="9525">
            <a:noFill/>
            <a:miter lim="800000"/>
            <a:headEnd/>
            <a:tailEnd/>
          </a:ln>
          <a:effectLst/>
        </p:spPr>
      </p:pic>
      <p:sp>
        <p:nvSpPr>
          <p:cNvPr id="425062" name="Rectangle 102"/>
          <p:cNvSpPr>
            <a:spLocks noChangeArrowheads="1"/>
          </p:cNvSpPr>
          <p:nvPr/>
        </p:nvSpPr>
        <p:spPr bwMode="auto">
          <a:xfrm>
            <a:off x="4284663" y="5057775"/>
            <a:ext cx="228600" cy="609600"/>
          </a:xfrm>
          <a:prstGeom prst="rect">
            <a:avLst/>
          </a:prstGeom>
          <a:solidFill>
            <a:schemeClr val="bg1"/>
          </a:solidFill>
          <a:ln w="9525">
            <a:noFill/>
            <a:miter lim="800000"/>
            <a:headEnd/>
            <a:tailEnd/>
          </a:ln>
          <a:effectLst/>
        </p:spPr>
        <p:txBody>
          <a:bodyPr wrap="none" anchor="ctr"/>
          <a:lstStyle/>
          <a:p>
            <a:endParaRPr lang="en-US"/>
          </a:p>
        </p:txBody>
      </p:sp>
      <p:sp>
        <p:nvSpPr>
          <p:cNvPr id="425064" name="Rectangle 104"/>
          <p:cNvSpPr>
            <a:spLocks noGrp="1" noChangeArrowheads="1"/>
          </p:cNvSpPr>
          <p:nvPr>
            <p:ph type="title"/>
          </p:nvPr>
        </p:nvSpPr>
        <p:spPr>
          <a:xfrm>
            <a:off x="627063" y="685800"/>
            <a:ext cx="7772400" cy="762000"/>
          </a:xfrm>
          <a:noFill/>
          <a:ln/>
        </p:spPr>
        <p:txBody>
          <a:bodyPr/>
          <a:lstStyle/>
          <a:p>
            <a:r>
              <a:rPr lang="en-US"/>
              <a:t>Leaf Structure</a:t>
            </a:r>
          </a:p>
        </p:txBody>
      </p:sp>
      <p:sp>
        <p:nvSpPr>
          <p:cNvPr id="425065" name="Oval 105"/>
          <p:cNvSpPr>
            <a:spLocks noChangeArrowheads="1"/>
          </p:cNvSpPr>
          <p:nvPr/>
        </p:nvSpPr>
        <p:spPr bwMode="auto">
          <a:xfrm>
            <a:off x="4360863" y="5972175"/>
            <a:ext cx="685800" cy="685800"/>
          </a:xfrm>
          <a:prstGeom prst="ellipse">
            <a:avLst/>
          </a:prstGeom>
          <a:solidFill>
            <a:schemeClr val="hlink"/>
          </a:solidFill>
          <a:ln w="9525">
            <a:noFill/>
            <a:round/>
            <a:headEnd/>
            <a:tailEnd/>
          </a:ln>
          <a:effectLst/>
        </p:spPr>
        <p:txBody>
          <a:bodyPr wrap="none" anchor="ctr"/>
          <a:lstStyle/>
          <a:p>
            <a:r>
              <a:rPr lang="en-US" sz="3000" b="1">
                <a:solidFill>
                  <a:srgbClr val="0F116A"/>
                </a:solidFill>
              </a:rPr>
              <a:t>H</a:t>
            </a:r>
            <a:r>
              <a:rPr lang="en-US" sz="3000" b="1" baseline="-25000">
                <a:solidFill>
                  <a:srgbClr val="0F116A"/>
                </a:solidFill>
              </a:rPr>
              <a:t>2</a:t>
            </a:r>
            <a:r>
              <a:rPr lang="en-US" sz="3000" b="1">
                <a:solidFill>
                  <a:srgbClr val="0F116A"/>
                </a:solidFill>
              </a:rPr>
              <a:t>O</a:t>
            </a:r>
          </a:p>
        </p:txBody>
      </p:sp>
      <p:sp>
        <p:nvSpPr>
          <p:cNvPr id="425067" name="Rectangle 107"/>
          <p:cNvSpPr>
            <a:spLocks noChangeArrowheads="1"/>
          </p:cNvSpPr>
          <p:nvPr/>
        </p:nvSpPr>
        <p:spPr bwMode="auto">
          <a:xfrm>
            <a:off x="1227138" y="5078413"/>
            <a:ext cx="2743200" cy="973137"/>
          </a:xfrm>
          <a:prstGeom prst="rect">
            <a:avLst/>
          </a:prstGeom>
          <a:solidFill>
            <a:schemeClr val="bg1"/>
          </a:solidFill>
          <a:ln w="9525">
            <a:noFill/>
            <a:miter lim="800000"/>
            <a:headEnd/>
            <a:tailEnd/>
          </a:ln>
          <a:effectLst/>
        </p:spPr>
        <p:txBody>
          <a:bodyPr wrap="none" anchor="ctr"/>
          <a:lstStyle/>
          <a:p>
            <a:endParaRPr lang="en-US"/>
          </a:p>
        </p:txBody>
      </p:sp>
      <p:sp>
        <p:nvSpPr>
          <p:cNvPr id="425068" name="Freeform 108"/>
          <p:cNvSpPr>
            <a:spLocks/>
          </p:cNvSpPr>
          <p:nvPr/>
        </p:nvSpPr>
        <p:spPr bwMode="auto">
          <a:xfrm>
            <a:off x="5808663" y="5057775"/>
            <a:ext cx="947737" cy="795338"/>
          </a:xfrm>
          <a:custGeom>
            <a:avLst/>
            <a:gdLst/>
            <a:ahLst/>
            <a:cxnLst>
              <a:cxn ang="0">
                <a:pos x="384" y="96"/>
              </a:cxn>
              <a:cxn ang="0">
                <a:pos x="576" y="0"/>
              </a:cxn>
              <a:cxn ang="0">
                <a:pos x="597" y="118"/>
              </a:cxn>
              <a:cxn ang="0">
                <a:pos x="528" y="336"/>
              </a:cxn>
              <a:cxn ang="0">
                <a:pos x="360" y="427"/>
              </a:cxn>
              <a:cxn ang="0">
                <a:pos x="106" y="419"/>
              </a:cxn>
              <a:cxn ang="0">
                <a:pos x="0" y="336"/>
              </a:cxn>
              <a:cxn ang="0">
                <a:pos x="48" y="192"/>
              </a:cxn>
              <a:cxn ang="0">
                <a:pos x="384" y="96"/>
              </a:cxn>
            </a:cxnLst>
            <a:rect l="0" t="0" r="r" b="b"/>
            <a:pathLst>
              <a:path w="597" h="501">
                <a:moveTo>
                  <a:pt x="384" y="96"/>
                </a:moveTo>
                <a:lnTo>
                  <a:pt x="576" y="0"/>
                </a:lnTo>
                <a:cubicBezTo>
                  <a:pt x="583" y="39"/>
                  <a:pt x="590" y="78"/>
                  <a:pt x="597" y="118"/>
                </a:cubicBezTo>
                <a:lnTo>
                  <a:pt x="528" y="336"/>
                </a:lnTo>
                <a:cubicBezTo>
                  <a:pt x="377" y="436"/>
                  <a:pt x="440" y="443"/>
                  <a:pt x="360" y="427"/>
                </a:cubicBezTo>
                <a:cubicBezTo>
                  <a:pt x="90" y="432"/>
                  <a:pt x="42" y="501"/>
                  <a:pt x="106" y="419"/>
                </a:cubicBezTo>
                <a:lnTo>
                  <a:pt x="0" y="336"/>
                </a:lnTo>
                <a:lnTo>
                  <a:pt x="48" y="192"/>
                </a:lnTo>
                <a:lnTo>
                  <a:pt x="384" y="96"/>
                </a:lnTo>
                <a:close/>
              </a:path>
            </a:pathLst>
          </a:custGeom>
          <a:solidFill>
            <a:schemeClr val="bg1"/>
          </a:solidFill>
          <a:ln w="9525" cap="flat" cmpd="sng">
            <a:noFill/>
            <a:prstDash val="solid"/>
            <a:round/>
            <a:headEnd/>
            <a:tailEnd/>
          </a:ln>
          <a:effectLst/>
        </p:spPr>
        <p:txBody>
          <a:bodyPr wrap="none" anchor="ctr"/>
          <a:lstStyle/>
          <a:p>
            <a:endParaRPr lang="en-US"/>
          </a:p>
        </p:txBody>
      </p:sp>
      <p:sp>
        <p:nvSpPr>
          <p:cNvPr id="425069" name="Freeform 109"/>
          <p:cNvSpPr>
            <a:spLocks/>
          </p:cNvSpPr>
          <p:nvPr/>
        </p:nvSpPr>
        <p:spPr bwMode="auto">
          <a:xfrm>
            <a:off x="6951663" y="5286375"/>
            <a:ext cx="485775" cy="990600"/>
          </a:xfrm>
          <a:custGeom>
            <a:avLst/>
            <a:gdLst/>
            <a:ahLst/>
            <a:cxnLst>
              <a:cxn ang="0">
                <a:pos x="192" y="144"/>
              </a:cxn>
              <a:cxn ang="0">
                <a:pos x="48" y="0"/>
              </a:cxn>
              <a:cxn ang="0">
                <a:pos x="0" y="144"/>
              </a:cxn>
              <a:cxn ang="0">
                <a:pos x="0" y="336"/>
              </a:cxn>
              <a:cxn ang="0">
                <a:pos x="144" y="624"/>
              </a:cxn>
              <a:cxn ang="0">
                <a:pos x="265" y="441"/>
              </a:cxn>
              <a:cxn ang="0">
                <a:pos x="226" y="243"/>
              </a:cxn>
              <a:cxn ang="0">
                <a:pos x="192" y="96"/>
              </a:cxn>
            </a:cxnLst>
            <a:rect l="0" t="0" r="r" b="b"/>
            <a:pathLst>
              <a:path w="306" h="624">
                <a:moveTo>
                  <a:pt x="192" y="144"/>
                </a:moveTo>
                <a:lnTo>
                  <a:pt x="48" y="0"/>
                </a:lnTo>
                <a:lnTo>
                  <a:pt x="0" y="144"/>
                </a:lnTo>
                <a:lnTo>
                  <a:pt x="0" y="336"/>
                </a:lnTo>
                <a:lnTo>
                  <a:pt x="144" y="624"/>
                </a:lnTo>
                <a:cubicBezTo>
                  <a:pt x="243" y="424"/>
                  <a:pt x="172" y="407"/>
                  <a:pt x="265" y="441"/>
                </a:cubicBezTo>
                <a:cubicBezTo>
                  <a:pt x="239" y="235"/>
                  <a:pt x="306" y="225"/>
                  <a:pt x="226" y="243"/>
                </a:cubicBezTo>
                <a:lnTo>
                  <a:pt x="192" y="96"/>
                </a:lnTo>
              </a:path>
            </a:pathLst>
          </a:custGeom>
          <a:solidFill>
            <a:schemeClr val="bg1"/>
          </a:solidFill>
          <a:ln w="9525" cap="flat" cmpd="sng">
            <a:noFill/>
            <a:prstDash val="solid"/>
            <a:round/>
            <a:headEnd/>
            <a:tailEnd/>
          </a:ln>
          <a:effectLst/>
        </p:spPr>
        <p:txBody>
          <a:bodyPr wrap="none" anchor="ctr"/>
          <a:lstStyle/>
          <a:p>
            <a:endParaRPr lang="en-US"/>
          </a:p>
        </p:txBody>
      </p:sp>
      <p:sp>
        <p:nvSpPr>
          <p:cNvPr id="425070" name="Freeform 110"/>
          <p:cNvSpPr>
            <a:spLocks/>
          </p:cNvSpPr>
          <p:nvPr/>
        </p:nvSpPr>
        <p:spPr bwMode="auto">
          <a:xfrm>
            <a:off x="3294063" y="3381375"/>
            <a:ext cx="1770062" cy="865188"/>
          </a:xfrm>
          <a:custGeom>
            <a:avLst/>
            <a:gdLst/>
            <a:ahLst/>
            <a:cxnLst>
              <a:cxn ang="0">
                <a:pos x="14" y="229"/>
              </a:cxn>
              <a:cxn ang="0">
                <a:pos x="62" y="47"/>
              </a:cxn>
              <a:cxn ang="0">
                <a:pos x="719" y="55"/>
              </a:cxn>
              <a:cxn ang="0">
                <a:pos x="867" y="198"/>
              </a:cxn>
              <a:cxn ang="0">
                <a:pos x="1115" y="316"/>
              </a:cxn>
              <a:cxn ang="0">
                <a:pos x="1060" y="475"/>
              </a:cxn>
              <a:cxn ang="0">
                <a:pos x="648" y="459"/>
              </a:cxn>
              <a:cxn ang="0">
                <a:pos x="473" y="380"/>
              </a:cxn>
              <a:cxn ang="0">
                <a:pos x="347" y="459"/>
              </a:cxn>
              <a:cxn ang="0">
                <a:pos x="101" y="380"/>
              </a:cxn>
              <a:cxn ang="0">
                <a:pos x="3" y="294"/>
              </a:cxn>
            </a:cxnLst>
            <a:rect l="0" t="0" r="r" b="b"/>
            <a:pathLst>
              <a:path w="1115" h="545">
                <a:moveTo>
                  <a:pt x="14" y="229"/>
                </a:moveTo>
                <a:cubicBezTo>
                  <a:pt x="51" y="49"/>
                  <a:pt x="0" y="86"/>
                  <a:pt x="62" y="47"/>
                </a:cubicBezTo>
                <a:cubicBezTo>
                  <a:pt x="724" y="54"/>
                  <a:pt x="936" y="0"/>
                  <a:pt x="719" y="55"/>
                </a:cubicBezTo>
                <a:lnTo>
                  <a:pt x="867" y="198"/>
                </a:lnTo>
                <a:cubicBezTo>
                  <a:pt x="1114" y="296"/>
                  <a:pt x="1077" y="213"/>
                  <a:pt x="1115" y="316"/>
                </a:cubicBezTo>
                <a:cubicBezTo>
                  <a:pt x="1057" y="489"/>
                  <a:pt x="1053" y="545"/>
                  <a:pt x="1060" y="475"/>
                </a:cubicBezTo>
                <a:cubicBezTo>
                  <a:pt x="663" y="436"/>
                  <a:pt x="776" y="358"/>
                  <a:pt x="648" y="459"/>
                </a:cubicBezTo>
                <a:cubicBezTo>
                  <a:pt x="478" y="388"/>
                  <a:pt x="525" y="432"/>
                  <a:pt x="473" y="380"/>
                </a:cubicBezTo>
                <a:cubicBezTo>
                  <a:pt x="332" y="440"/>
                  <a:pt x="321" y="392"/>
                  <a:pt x="347" y="459"/>
                </a:cubicBezTo>
                <a:cubicBezTo>
                  <a:pt x="95" y="389"/>
                  <a:pt x="82" y="474"/>
                  <a:pt x="101" y="380"/>
                </a:cubicBezTo>
                <a:lnTo>
                  <a:pt x="3" y="294"/>
                </a:lnTo>
              </a:path>
            </a:pathLst>
          </a:custGeom>
          <a:solidFill>
            <a:schemeClr val="bg1"/>
          </a:solidFill>
          <a:ln w="9525" cap="flat" cmpd="sng">
            <a:noFill/>
            <a:prstDash val="solid"/>
            <a:round/>
            <a:headEnd/>
            <a:tailEnd/>
          </a:ln>
          <a:effectLst/>
        </p:spPr>
        <p:txBody>
          <a:bodyPr wrap="none" anchor="ctr"/>
          <a:lstStyle/>
          <a:p>
            <a:endParaRPr lang="en-US"/>
          </a:p>
        </p:txBody>
      </p:sp>
      <p:sp>
        <p:nvSpPr>
          <p:cNvPr id="425071" name="Freeform 111"/>
          <p:cNvSpPr>
            <a:spLocks/>
          </p:cNvSpPr>
          <p:nvPr/>
        </p:nvSpPr>
        <p:spPr bwMode="auto">
          <a:xfrm>
            <a:off x="6799263" y="3613150"/>
            <a:ext cx="1143000" cy="638175"/>
          </a:xfrm>
          <a:custGeom>
            <a:avLst/>
            <a:gdLst/>
            <a:ahLst/>
            <a:cxnLst>
              <a:cxn ang="0">
                <a:pos x="0" y="142"/>
              </a:cxn>
              <a:cxn ang="0">
                <a:pos x="48" y="382"/>
              </a:cxn>
              <a:cxn ang="0">
                <a:pos x="288" y="286"/>
              </a:cxn>
              <a:cxn ang="0">
                <a:pos x="464" y="370"/>
              </a:cxn>
              <a:cxn ang="0">
                <a:pos x="672" y="382"/>
              </a:cxn>
              <a:cxn ang="0">
                <a:pos x="720" y="238"/>
              </a:cxn>
              <a:cxn ang="0">
                <a:pos x="480" y="101"/>
              </a:cxn>
              <a:cxn ang="0">
                <a:pos x="219" y="172"/>
              </a:cxn>
              <a:cxn ang="0">
                <a:pos x="0" y="190"/>
              </a:cxn>
            </a:cxnLst>
            <a:rect l="0" t="0" r="r" b="b"/>
            <a:pathLst>
              <a:path w="720" h="402">
                <a:moveTo>
                  <a:pt x="0" y="142"/>
                </a:moveTo>
                <a:lnTo>
                  <a:pt x="48" y="382"/>
                </a:lnTo>
                <a:lnTo>
                  <a:pt x="288" y="286"/>
                </a:lnTo>
                <a:cubicBezTo>
                  <a:pt x="441" y="388"/>
                  <a:pt x="377" y="402"/>
                  <a:pt x="464" y="370"/>
                </a:cubicBezTo>
                <a:lnTo>
                  <a:pt x="672" y="382"/>
                </a:lnTo>
                <a:lnTo>
                  <a:pt x="720" y="238"/>
                </a:lnTo>
                <a:cubicBezTo>
                  <a:pt x="477" y="92"/>
                  <a:pt x="480" y="0"/>
                  <a:pt x="480" y="101"/>
                </a:cubicBezTo>
                <a:cubicBezTo>
                  <a:pt x="231" y="193"/>
                  <a:pt x="304" y="245"/>
                  <a:pt x="219" y="172"/>
                </a:cubicBezTo>
                <a:lnTo>
                  <a:pt x="0" y="190"/>
                </a:lnTo>
              </a:path>
            </a:pathLst>
          </a:custGeom>
          <a:solidFill>
            <a:schemeClr val="bg1"/>
          </a:solidFill>
          <a:ln w="9525" cap="flat" cmpd="sng">
            <a:noFill/>
            <a:prstDash val="solid"/>
            <a:round/>
            <a:headEnd/>
            <a:tailEnd/>
          </a:ln>
          <a:effectLst/>
        </p:spPr>
        <p:txBody>
          <a:bodyPr wrap="none" anchor="ctr"/>
          <a:lstStyle/>
          <a:p>
            <a:endParaRPr lang="en-US"/>
          </a:p>
        </p:txBody>
      </p:sp>
      <p:sp>
        <p:nvSpPr>
          <p:cNvPr id="425072" name="Rectangle 112"/>
          <p:cNvSpPr>
            <a:spLocks noChangeArrowheads="1"/>
          </p:cNvSpPr>
          <p:nvPr/>
        </p:nvSpPr>
        <p:spPr bwMode="auto">
          <a:xfrm>
            <a:off x="3370263" y="3838575"/>
            <a:ext cx="152400" cy="152400"/>
          </a:xfrm>
          <a:prstGeom prst="rect">
            <a:avLst/>
          </a:prstGeom>
          <a:solidFill>
            <a:schemeClr val="bg1"/>
          </a:solidFill>
          <a:ln w="9525">
            <a:noFill/>
            <a:miter lim="800000"/>
            <a:headEnd/>
            <a:tailEnd/>
          </a:ln>
          <a:effectLst/>
        </p:spPr>
        <p:txBody>
          <a:bodyPr wrap="none" anchor="ctr"/>
          <a:lstStyle/>
          <a:p>
            <a:endParaRPr lang="en-US"/>
          </a:p>
        </p:txBody>
      </p:sp>
      <p:sp>
        <p:nvSpPr>
          <p:cNvPr id="425073" name="Rectangle 113"/>
          <p:cNvSpPr>
            <a:spLocks noChangeArrowheads="1"/>
          </p:cNvSpPr>
          <p:nvPr/>
        </p:nvSpPr>
        <p:spPr bwMode="auto">
          <a:xfrm>
            <a:off x="7104063" y="3990975"/>
            <a:ext cx="152400" cy="152400"/>
          </a:xfrm>
          <a:prstGeom prst="rect">
            <a:avLst/>
          </a:prstGeom>
          <a:solidFill>
            <a:schemeClr val="bg1"/>
          </a:solidFill>
          <a:ln w="9525">
            <a:noFill/>
            <a:miter lim="800000"/>
            <a:headEnd/>
            <a:tailEnd/>
          </a:ln>
          <a:effectLst/>
        </p:spPr>
        <p:txBody>
          <a:bodyPr wrap="none" anchor="ctr"/>
          <a:lstStyle/>
          <a:p>
            <a:endParaRPr lang="en-US"/>
          </a:p>
        </p:txBody>
      </p:sp>
      <p:sp>
        <p:nvSpPr>
          <p:cNvPr id="425074" name="Oval 114"/>
          <p:cNvSpPr>
            <a:spLocks noChangeArrowheads="1"/>
          </p:cNvSpPr>
          <p:nvPr/>
        </p:nvSpPr>
        <p:spPr bwMode="auto">
          <a:xfrm>
            <a:off x="7256463" y="3762375"/>
            <a:ext cx="457200" cy="457200"/>
          </a:xfrm>
          <a:prstGeom prst="ellipse">
            <a:avLst/>
          </a:prstGeom>
          <a:solidFill>
            <a:schemeClr val="hlink"/>
          </a:solidFill>
          <a:ln w="9525">
            <a:noFill/>
            <a:round/>
            <a:headEnd/>
            <a:tailEnd/>
          </a:ln>
          <a:effectLst/>
        </p:spPr>
        <p:txBody>
          <a:bodyPr wrap="none" anchor="ctr"/>
          <a:lstStyle/>
          <a:p>
            <a:r>
              <a:rPr lang="en-US" sz="2000" b="1">
                <a:solidFill>
                  <a:srgbClr val="0F116A"/>
                </a:solidFill>
              </a:rPr>
              <a:t>CO</a:t>
            </a:r>
            <a:r>
              <a:rPr lang="en-US" sz="2000" b="1" baseline="-25000">
                <a:solidFill>
                  <a:srgbClr val="0F116A"/>
                </a:solidFill>
              </a:rPr>
              <a:t>2</a:t>
            </a:r>
            <a:endParaRPr lang="en-US" sz="2200" b="1" baseline="-25000">
              <a:solidFill>
                <a:srgbClr val="0F116A"/>
              </a:solidFill>
            </a:endParaRPr>
          </a:p>
        </p:txBody>
      </p:sp>
      <p:sp>
        <p:nvSpPr>
          <p:cNvPr id="425075" name="Oval 115"/>
          <p:cNvSpPr>
            <a:spLocks noChangeArrowheads="1"/>
          </p:cNvSpPr>
          <p:nvPr/>
        </p:nvSpPr>
        <p:spPr bwMode="auto">
          <a:xfrm>
            <a:off x="3598863" y="3457575"/>
            <a:ext cx="457200" cy="457200"/>
          </a:xfrm>
          <a:prstGeom prst="ellipse">
            <a:avLst/>
          </a:prstGeom>
          <a:solidFill>
            <a:schemeClr val="hlink"/>
          </a:solidFill>
          <a:ln w="9525">
            <a:noFill/>
            <a:round/>
            <a:headEnd/>
            <a:tailEnd/>
          </a:ln>
          <a:effectLst/>
        </p:spPr>
        <p:txBody>
          <a:bodyPr wrap="none" anchor="ctr"/>
          <a:lstStyle/>
          <a:p>
            <a:r>
              <a:rPr lang="en-US" sz="2000" b="1">
                <a:solidFill>
                  <a:srgbClr val="0F116A"/>
                </a:solidFill>
              </a:rPr>
              <a:t>O</a:t>
            </a:r>
            <a:r>
              <a:rPr lang="en-US" sz="2000" b="1" baseline="-25000">
                <a:solidFill>
                  <a:srgbClr val="0F116A"/>
                </a:solidFill>
              </a:rPr>
              <a:t>2</a:t>
            </a:r>
            <a:endParaRPr lang="en-US" sz="2200" b="1" baseline="-25000">
              <a:solidFill>
                <a:srgbClr val="0F116A"/>
              </a:solidFill>
            </a:endParaRPr>
          </a:p>
        </p:txBody>
      </p:sp>
      <p:sp>
        <p:nvSpPr>
          <p:cNvPr id="425076" name="Oval 116"/>
          <p:cNvSpPr>
            <a:spLocks noChangeArrowheads="1"/>
          </p:cNvSpPr>
          <p:nvPr/>
        </p:nvSpPr>
        <p:spPr bwMode="auto">
          <a:xfrm>
            <a:off x="4132263" y="3533775"/>
            <a:ext cx="457200" cy="457200"/>
          </a:xfrm>
          <a:prstGeom prst="ellipse">
            <a:avLst/>
          </a:prstGeom>
          <a:solidFill>
            <a:schemeClr val="hlink"/>
          </a:solidFill>
          <a:ln w="9525">
            <a:noFill/>
            <a:round/>
            <a:headEnd/>
            <a:tailEnd/>
          </a:ln>
          <a:effectLst/>
        </p:spPr>
        <p:txBody>
          <a:bodyPr wrap="none" anchor="ctr"/>
          <a:lstStyle/>
          <a:p>
            <a:r>
              <a:rPr lang="en-US" sz="2000" b="1">
                <a:solidFill>
                  <a:srgbClr val="0F116A"/>
                </a:solidFill>
              </a:rPr>
              <a:t>H</a:t>
            </a:r>
            <a:r>
              <a:rPr lang="en-US" sz="2000" b="1" baseline="-25000">
                <a:solidFill>
                  <a:srgbClr val="0F116A"/>
                </a:solidFill>
              </a:rPr>
              <a:t>2</a:t>
            </a:r>
            <a:r>
              <a:rPr lang="en-US" sz="2000" b="1">
                <a:solidFill>
                  <a:srgbClr val="0F116A"/>
                </a:solidFill>
              </a:rPr>
              <a:t>O</a:t>
            </a:r>
          </a:p>
        </p:txBody>
      </p:sp>
      <p:sp>
        <p:nvSpPr>
          <p:cNvPr id="425077" name="AutoShape 117"/>
          <p:cNvSpPr>
            <a:spLocks noChangeArrowheads="1"/>
          </p:cNvSpPr>
          <p:nvPr/>
        </p:nvSpPr>
        <p:spPr bwMode="auto">
          <a:xfrm>
            <a:off x="5427663" y="3533775"/>
            <a:ext cx="685800" cy="685800"/>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chemeClr val="hlink"/>
          </a:solidFill>
          <a:ln w="9525">
            <a:solidFill>
              <a:schemeClr val="hlink"/>
            </a:solidFill>
            <a:miter lim="800000"/>
            <a:headEnd/>
            <a:tailEnd/>
          </a:ln>
          <a:effectLst/>
        </p:spPr>
        <p:txBody>
          <a:bodyPr wrap="none" anchor="ctr"/>
          <a:lstStyle/>
          <a:p>
            <a:endParaRPr lang="en-US"/>
          </a:p>
        </p:txBody>
      </p:sp>
      <p:sp>
        <p:nvSpPr>
          <p:cNvPr id="425078" name="AutoShape 118"/>
          <p:cNvSpPr>
            <a:spLocks noChangeArrowheads="1"/>
          </p:cNvSpPr>
          <p:nvPr/>
        </p:nvSpPr>
        <p:spPr bwMode="auto">
          <a:xfrm flipV="1">
            <a:off x="5427663" y="3533775"/>
            <a:ext cx="685800" cy="685800"/>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rgbClr val="653200"/>
          </a:solidFill>
          <a:ln w="9525">
            <a:solidFill>
              <a:srgbClr val="653200"/>
            </a:solidFill>
            <a:miter lim="800000"/>
            <a:headEnd/>
            <a:tailEnd/>
          </a:ln>
          <a:effectLst/>
        </p:spPr>
        <p:txBody>
          <a:bodyPr wrap="none" anchor="ctr"/>
          <a:lstStyle/>
          <a:p>
            <a:endParaRPr lang="en-US"/>
          </a:p>
        </p:txBody>
      </p:sp>
      <p:grpSp>
        <p:nvGrpSpPr>
          <p:cNvPr id="425079" name="Group 119"/>
          <p:cNvGrpSpPr>
            <a:grpSpLocks/>
          </p:cNvGrpSpPr>
          <p:nvPr/>
        </p:nvGrpSpPr>
        <p:grpSpPr bwMode="auto">
          <a:xfrm>
            <a:off x="3675063" y="1171575"/>
            <a:ext cx="2935287" cy="2981325"/>
            <a:chOff x="2304" y="864"/>
            <a:chExt cx="1849" cy="1878"/>
          </a:xfrm>
        </p:grpSpPr>
        <p:sp>
          <p:nvSpPr>
            <p:cNvPr id="425080" name="Rectangle 120"/>
            <p:cNvSpPr>
              <a:spLocks noChangeArrowheads="1"/>
            </p:cNvSpPr>
            <p:nvPr/>
          </p:nvSpPr>
          <p:spPr bwMode="auto">
            <a:xfrm>
              <a:off x="2304" y="864"/>
              <a:ext cx="1849" cy="346"/>
            </a:xfrm>
            <a:prstGeom prst="rect">
              <a:avLst/>
            </a:prstGeom>
            <a:solidFill>
              <a:schemeClr val="bg1"/>
            </a:solidFill>
            <a:ln w="9525">
              <a:noFill/>
              <a:miter lim="800000"/>
              <a:headEnd/>
              <a:tailEnd/>
            </a:ln>
            <a:effectLst/>
          </p:spPr>
          <p:txBody>
            <a:bodyPr wrap="none" anchor="ctr">
              <a:spAutoFit/>
            </a:bodyPr>
            <a:lstStyle/>
            <a:p>
              <a:pPr algn="l"/>
              <a:r>
                <a:rPr lang="en-US" sz="3000" b="1" u="sng">
                  <a:solidFill>
                    <a:srgbClr val="660000"/>
                  </a:solidFill>
                </a:rPr>
                <a:t>phloem (sugar)</a:t>
              </a:r>
              <a:endParaRPr lang="en-US" sz="3000" b="1">
                <a:solidFill>
                  <a:srgbClr val="660000"/>
                </a:solidFill>
              </a:endParaRPr>
            </a:p>
          </p:txBody>
        </p:sp>
        <p:sp>
          <p:nvSpPr>
            <p:cNvPr id="425081" name="Line 121"/>
            <p:cNvSpPr>
              <a:spLocks noChangeShapeType="1"/>
            </p:cNvSpPr>
            <p:nvPr/>
          </p:nvSpPr>
          <p:spPr bwMode="auto">
            <a:xfrm>
              <a:off x="2736" y="1129"/>
              <a:ext cx="864" cy="1613"/>
            </a:xfrm>
            <a:prstGeom prst="line">
              <a:avLst/>
            </a:prstGeom>
            <a:noFill/>
            <a:ln w="38100">
              <a:solidFill>
                <a:srgbClr val="FF9900"/>
              </a:solidFill>
              <a:round/>
              <a:headEnd/>
              <a:tailEnd/>
            </a:ln>
            <a:effectLst/>
          </p:spPr>
          <p:txBody>
            <a:bodyPr wrap="none" anchor="ctr"/>
            <a:lstStyle/>
            <a:p>
              <a:endParaRPr lang="en-US"/>
            </a:p>
          </p:txBody>
        </p:sp>
      </p:grpSp>
      <p:grpSp>
        <p:nvGrpSpPr>
          <p:cNvPr id="425082" name="Group 122"/>
          <p:cNvGrpSpPr>
            <a:grpSpLocks/>
          </p:cNvGrpSpPr>
          <p:nvPr/>
        </p:nvGrpSpPr>
        <p:grpSpPr bwMode="auto">
          <a:xfrm>
            <a:off x="5837238" y="711200"/>
            <a:ext cx="3276600" cy="2984500"/>
            <a:chOff x="3696" y="574"/>
            <a:chExt cx="2064" cy="1880"/>
          </a:xfrm>
        </p:grpSpPr>
        <p:sp>
          <p:nvSpPr>
            <p:cNvPr id="425083" name="Rectangle 123"/>
            <p:cNvSpPr>
              <a:spLocks noChangeArrowheads="1"/>
            </p:cNvSpPr>
            <p:nvPr/>
          </p:nvSpPr>
          <p:spPr bwMode="auto">
            <a:xfrm>
              <a:off x="4110" y="574"/>
              <a:ext cx="1650" cy="346"/>
            </a:xfrm>
            <a:prstGeom prst="rect">
              <a:avLst/>
            </a:prstGeom>
            <a:solidFill>
              <a:schemeClr val="bg1"/>
            </a:solidFill>
            <a:ln w="9525">
              <a:noFill/>
              <a:miter lim="800000"/>
              <a:headEnd/>
              <a:tailEnd/>
            </a:ln>
            <a:effectLst/>
          </p:spPr>
          <p:txBody>
            <a:bodyPr wrap="none" anchor="ctr">
              <a:spAutoFit/>
            </a:bodyPr>
            <a:lstStyle/>
            <a:p>
              <a:pPr algn="l"/>
              <a:r>
                <a:rPr lang="en-US" sz="3000" b="1" u="sng">
                  <a:solidFill>
                    <a:srgbClr val="000080"/>
                  </a:solidFill>
                </a:rPr>
                <a:t>xylem (water)</a:t>
              </a:r>
              <a:endParaRPr lang="en-US" sz="3000" b="1">
                <a:solidFill>
                  <a:srgbClr val="660000"/>
                </a:solidFill>
              </a:endParaRPr>
            </a:p>
          </p:txBody>
        </p:sp>
        <p:sp>
          <p:nvSpPr>
            <p:cNvPr id="425084" name="Line 124"/>
            <p:cNvSpPr>
              <a:spLocks noChangeShapeType="1"/>
            </p:cNvSpPr>
            <p:nvPr/>
          </p:nvSpPr>
          <p:spPr bwMode="auto">
            <a:xfrm flipH="1">
              <a:off x="3696" y="918"/>
              <a:ext cx="816" cy="1536"/>
            </a:xfrm>
            <a:prstGeom prst="line">
              <a:avLst/>
            </a:prstGeom>
            <a:noFill/>
            <a:ln w="38100">
              <a:solidFill>
                <a:srgbClr val="FFA50B"/>
              </a:solidFill>
              <a:round/>
              <a:headEnd/>
              <a:tailEnd/>
            </a:ln>
            <a:effectLst/>
          </p:spPr>
          <p:txBody>
            <a:bodyPr wrap="none" anchor="ctr"/>
            <a:lstStyle/>
            <a:p>
              <a:endParaRPr lang="en-US"/>
            </a:p>
          </p:txBody>
        </p:sp>
      </p:grpSp>
      <p:sp>
        <p:nvSpPr>
          <p:cNvPr id="425085" name="Rectangle 125"/>
          <p:cNvSpPr>
            <a:spLocks noChangeArrowheads="1"/>
          </p:cNvSpPr>
          <p:nvPr/>
        </p:nvSpPr>
        <p:spPr bwMode="auto">
          <a:xfrm>
            <a:off x="4376738" y="5351463"/>
            <a:ext cx="1000125" cy="376237"/>
          </a:xfrm>
          <a:prstGeom prst="rect">
            <a:avLst/>
          </a:prstGeom>
          <a:solidFill>
            <a:schemeClr val="bg1"/>
          </a:solidFill>
          <a:ln w="9525">
            <a:noFill/>
            <a:miter lim="800000"/>
            <a:headEnd/>
            <a:tailEnd/>
          </a:ln>
          <a:effectLst/>
        </p:spPr>
        <p:txBody>
          <a:bodyPr wrap="none" anchor="ctr"/>
          <a:lstStyle/>
          <a:p>
            <a:endParaRPr lang="en-US"/>
          </a:p>
        </p:txBody>
      </p:sp>
      <p:grpSp>
        <p:nvGrpSpPr>
          <p:cNvPr id="425086" name="Group 126"/>
          <p:cNvGrpSpPr>
            <a:grpSpLocks/>
          </p:cNvGrpSpPr>
          <p:nvPr/>
        </p:nvGrpSpPr>
        <p:grpSpPr bwMode="auto">
          <a:xfrm>
            <a:off x="4149725" y="4951413"/>
            <a:ext cx="1797050" cy="777875"/>
            <a:chOff x="2688" y="3312"/>
            <a:chExt cx="1132" cy="490"/>
          </a:xfrm>
        </p:grpSpPr>
        <p:sp>
          <p:nvSpPr>
            <p:cNvPr id="425087" name="Rectangle 127"/>
            <p:cNvSpPr>
              <a:spLocks noChangeArrowheads="1"/>
            </p:cNvSpPr>
            <p:nvPr/>
          </p:nvSpPr>
          <p:spPr bwMode="auto">
            <a:xfrm>
              <a:off x="2784" y="3456"/>
              <a:ext cx="1036" cy="346"/>
            </a:xfrm>
            <a:prstGeom prst="rect">
              <a:avLst/>
            </a:prstGeom>
            <a:solidFill>
              <a:schemeClr val="bg1"/>
            </a:solidFill>
            <a:ln w="9525">
              <a:noFill/>
              <a:miter lim="800000"/>
              <a:headEnd/>
              <a:tailEnd/>
            </a:ln>
            <a:effectLst/>
          </p:spPr>
          <p:txBody>
            <a:bodyPr anchor="ctr">
              <a:spAutoFit/>
            </a:bodyPr>
            <a:lstStyle/>
            <a:p>
              <a:pPr algn="l"/>
              <a:r>
                <a:rPr lang="en-US" sz="3000" b="1" u="sng">
                  <a:solidFill>
                    <a:srgbClr val="CC0000"/>
                  </a:solidFill>
                </a:rPr>
                <a:t>stomate</a:t>
              </a:r>
              <a:endParaRPr lang="en-US" sz="3000" b="1">
                <a:solidFill>
                  <a:srgbClr val="CC0000"/>
                </a:solidFill>
              </a:endParaRPr>
            </a:p>
          </p:txBody>
        </p:sp>
        <p:sp>
          <p:nvSpPr>
            <p:cNvPr id="425088" name="Line 128"/>
            <p:cNvSpPr>
              <a:spLocks noChangeShapeType="1"/>
            </p:cNvSpPr>
            <p:nvPr/>
          </p:nvSpPr>
          <p:spPr bwMode="auto">
            <a:xfrm>
              <a:off x="2688" y="3312"/>
              <a:ext cx="192" cy="240"/>
            </a:xfrm>
            <a:prstGeom prst="line">
              <a:avLst/>
            </a:prstGeom>
            <a:noFill/>
            <a:ln w="38100">
              <a:solidFill>
                <a:srgbClr val="CC0000"/>
              </a:solidFill>
              <a:round/>
              <a:headEnd/>
              <a:tailEnd/>
            </a:ln>
            <a:effectLst/>
          </p:spPr>
          <p:txBody>
            <a:bodyPr wrap="none" anchor="ctr"/>
            <a:lstStyle/>
            <a:p>
              <a:endParaRPr lang="en-US"/>
            </a:p>
          </p:txBody>
        </p:sp>
      </p:grpSp>
      <p:sp>
        <p:nvSpPr>
          <p:cNvPr id="425089" name="Rectangle 129"/>
          <p:cNvSpPr>
            <a:spLocks noChangeArrowheads="1"/>
          </p:cNvSpPr>
          <p:nvPr/>
        </p:nvSpPr>
        <p:spPr bwMode="auto">
          <a:xfrm>
            <a:off x="7118350" y="5360988"/>
            <a:ext cx="1635125" cy="1068387"/>
          </a:xfrm>
          <a:prstGeom prst="rect">
            <a:avLst/>
          </a:prstGeom>
          <a:solidFill>
            <a:schemeClr val="bg1"/>
          </a:solidFill>
          <a:ln w="9525">
            <a:noFill/>
            <a:miter lim="800000"/>
            <a:headEnd/>
            <a:tailEnd/>
          </a:ln>
          <a:effectLst/>
        </p:spPr>
        <p:txBody>
          <a:bodyPr wrap="none" anchor="ctr"/>
          <a:lstStyle/>
          <a:p>
            <a:endParaRPr lang="en-US"/>
          </a:p>
        </p:txBody>
      </p:sp>
      <p:grpSp>
        <p:nvGrpSpPr>
          <p:cNvPr id="425090" name="Group 130"/>
          <p:cNvGrpSpPr>
            <a:grpSpLocks/>
          </p:cNvGrpSpPr>
          <p:nvPr/>
        </p:nvGrpSpPr>
        <p:grpSpPr bwMode="auto">
          <a:xfrm>
            <a:off x="7180263" y="4905375"/>
            <a:ext cx="1752600" cy="1463675"/>
            <a:chOff x="4512" y="3216"/>
            <a:chExt cx="1104" cy="922"/>
          </a:xfrm>
        </p:grpSpPr>
        <p:sp>
          <p:nvSpPr>
            <p:cNvPr id="425091" name="Rectangle 131"/>
            <p:cNvSpPr>
              <a:spLocks noChangeArrowheads="1"/>
            </p:cNvSpPr>
            <p:nvPr/>
          </p:nvSpPr>
          <p:spPr bwMode="auto">
            <a:xfrm>
              <a:off x="4580" y="3504"/>
              <a:ext cx="1036" cy="634"/>
            </a:xfrm>
            <a:prstGeom prst="rect">
              <a:avLst/>
            </a:prstGeom>
            <a:solidFill>
              <a:schemeClr val="bg1"/>
            </a:solidFill>
            <a:ln w="9525">
              <a:noFill/>
              <a:miter lim="800000"/>
              <a:headEnd/>
              <a:tailEnd/>
            </a:ln>
            <a:effectLst/>
          </p:spPr>
          <p:txBody>
            <a:bodyPr>
              <a:spAutoFit/>
            </a:bodyPr>
            <a:lstStyle/>
            <a:p>
              <a:pPr algn="l"/>
              <a:r>
                <a:rPr lang="en-US" sz="3000" b="1" u="sng">
                  <a:solidFill>
                    <a:srgbClr val="CC0000"/>
                  </a:solidFill>
                </a:rPr>
                <a:t>guard</a:t>
              </a:r>
              <a:br>
                <a:rPr lang="en-US" sz="3000" b="1" u="sng">
                  <a:solidFill>
                    <a:srgbClr val="CC0000"/>
                  </a:solidFill>
                </a:rPr>
              </a:br>
              <a:r>
                <a:rPr lang="en-US" sz="3000" b="1" u="sng">
                  <a:solidFill>
                    <a:srgbClr val="CC0000"/>
                  </a:solidFill>
                </a:rPr>
                <a:t>cell</a:t>
              </a:r>
              <a:endParaRPr lang="en-US" sz="3000" b="1">
                <a:solidFill>
                  <a:srgbClr val="CC0000"/>
                </a:solidFill>
              </a:endParaRPr>
            </a:p>
          </p:txBody>
        </p:sp>
        <p:sp>
          <p:nvSpPr>
            <p:cNvPr id="425092" name="Line 132"/>
            <p:cNvSpPr>
              <a:spLocks noChangeShapeType="1"/>
            </p:cNvSpPr>
            <p:nvPr/>
          </p:nvSpPr>
          <p:spPr bwMode="auto">
            <a:xfrm>
              <a:off x="4512" y="3216"/>
              <a:ext cx="192" cy="336"/>
            </a:xfrm>
            <a:prstGeom prst="line">
              <a:avLst/>
            </a:prstGeom>
            <a:noFill/>
            <a:ln w="38100">
              <a:solidFill>
                <a:srgbClr val="CC0000"/>
              </a:solidFill>
              <a:round/>
              <a:headEnd/>
              <a:tailEnd/>
            </a:ln>
            <a:effectLst/>
          </p:spPr>
          <p:txBody>
            <a:bodyPr wrap="none"/>
            <a:lstStyle/>
            <a:p>
              <a:endParaRPr lang="en-US"/>
            </a:p>
          </p:txBody>
        </p:sp>
      </p:grpSp>
      <p:grpSp>
        <p:nvGrpSpPr>
          <p:cNvPr id="425113" name="Group 153"/>
          <p:cNvGrpSpPr>
            <a:grpSpLocks/>
          </p:cNvGrpSpPr>
          <p:nvPr/>
        </p:nvGrpSpPr>
        <p:grpSpPr bwMode="auto">
          <a:xfrm>
            <a:off x="42863" y="2239963"/>
            <a:ext cx="2076450" cy="1138237"/>
            <a:chOff x="27" y="1411"/>
            <a:chExt cx="1308" cy="717"/>
          </a:xfrm>
        </p:grpSpPr>
        <p:sp>
          <p:nvSpPr>
            <p:cNvPr id="425094" name="Freeform 134"/>
            <p:cNvSpPr>
              <a:spLocks/>
            </p:cNvSpPr>
            <p:nvPr/>
          </p:nvSpPr>
          <p:spPr bwMode="auto">
            <a:xfrm>
              <a:off x="1197" y="1411"/>
              <a:ext cx="138" cy="717"/>
            </a:xfrm>
            <a:custGeom>
              <a:avLst/>
              <a:gdLst/>
              <a:ahLst/>
              <a:cxnLst>
                <a:cxn ang="0">
                  <a:pos x="129" y="0"/>
                </a:cxn>
                <a:cxn ang="0">
                  <a:pos x="0" y="0"/>
                </a:cxn>
                <a:cxn ang="0">
                  <a:pos x="0" y="717"/>
                </a:cxn>
                <a:cxn ang="0">
                  <a:pos x="138" y="717"/>
                </a:cxn>
              </a:cxnLst>
              <a:rect l="0" t="0" r="r" b="b"/>
              <a:pathLst>
                <a:path w="138" h="717">
                  <a:moveTo>
                    <a:pt x="129" y="0"/>
                  </a:moveTo>
                  <a:lnTo>
                    <a:pt x="0" y="0"/>
                  </a:lnTo>
                  <a:cubicBezTo>
                    <a:pt x="0" y="239"/>
                    <a:pt x="0" y="478"/>
                    <a:pt x="0" y="717"/>
                  </a:cubicBezTo>
                  <a:lnTo>
                    <a:pt x="138" y="717"/>
                  </a:lnTo>
                </a:path>
              </a:pathLst>
            </a:custGeom>
            <a:noFill/>
            <a:ln w="28575" cap="flat" cmpd="sng">
              <a:solidFill>
                <a:srgbClr val="000000"/>
              </a:solidFill>
              <a:prstDash val="solid"/>
              <a:round/>
              <a:headEnd/>
              <a:tailEnd/>
            </a:ln>
            <a:effectLst/>
          </p:spPr>
          <p:txBody>
            <a:bodyPr wrap="none" anchor="ctr"/>
            <a:lstStyle/>
            <a:p>
              <a:endParaRPr lang="en-US"/>
            </a:p>
          </p:txBody>
        </p:sp>
        <p:sp>
          <p:nvSpPr>
            <p:cNvPr id="425095" name="Rectangle 135"/>
            <p:cNvSpPr>
              <a:spLocks noChangeArrowheads="1"/>
            </p:cNvSpPr>
            <p:nvPr/>
          </p:nvSpPr>
          <p:spPr bwMode="auto">
            <a:xfrm>
              <a:off x="27" y="1462"/>
              <a:ext cx="1210" cy="576"/>
            </a:xfrm>
            <a:prstGeom prst="rect">
              <a:avLst/>
            </a:prstGeom>
            <a:noFill/>
            <a:ln w="9525">
              <a:noFill/>
              <a:miter lim="800000"/>
              <a:headEnd/>
              <a:tailEnd/>
            </a:ln>
            <a:effectLst/>
          </p:spPr>
          <p:txBody>
            <a:bodyPr wrap="none" anchor="ctr">
              <a:spAutoFit/>
            </a:bodyPr>
            <a:lstStyle/>
            <a:p>
              <a:pPr algn="r">
                <a:lnSpc>
                  <a:spcPct val="90000"/>
                </a:lnSpc>
              </a:pPr>
              <a:r>
                <a:rPr lang="en-US" sz="3000" b="1" u="sng">
                  <a:solidFill>
                    <a:srgbClr val="007A00"/>
                  </a:solidFill>
                </a:rPr>
                <a:t>palisades</a:t>
              </a:r>
            </a:p>
            <a:p>
              <a:pPr algn="r">
                <a:lnSpc>
                  <a:spcPct val="90000"/>
                </a:lnSpc>
              </a:pPr>
              <a:r>
                <a:rPr lang="en-US" sz="3000" b="1" u="sng">
                  <a:solidFill>
                    <a:srgbClr val="007A00"/>
                  </a:solidFill>
                </a:rPr>
                <a:t>layer</a:t>
              </a:r>
              <a:endParaRPr lang="en-US" sz="3000" b="1">
                <a:solidFill>
                  <a:srgbClr val="007A00"/>
                </a:solidFill>
              </a:endParaRPr>
            </a:p>
          </p:txBody>
        </p:sp>
      </p:grpSp>
      <p:grpSp>
        <p:nvGrpSpPr>
          <p:cNvPr id="425114" name="Group 154"/>
          <p:cNvGrpSpPr>
            <a:grpSpLocks/>
          </p:cNvGrpSpPr>
          <p:nvPr/>
        </p:nvGrpSpPr>
        <p:grpSpPr bwMode="auto">
          <a:xfrm>
            <a:off x="428625" y="3436938"/>
            <a:ext cx="1690688" cy="1254125"/>
            <a:chOff x="270" y="2165"/>
            <a:chExt cx="1065" cy="790"/>
          </a:xfrm>
        </p:grpSpPr>
        <p:sp>
          <p:nvSpPr>
            <p:cNvPr id="425097" name="Freeform 137"/>
            <p:cNvSpPr>
              <a:spLocks/>
            </p:cNvSpPr>
            <p:nvPr/>
          </p:nvSpPr>
          <p:spPr bwMode="auto">
            <a:xfrm>
              <a:off x="1197" y="2165"/>
              <a:ext cx="138" cy="790"/>
            </a:xfrm>
            <a:custGeom>
              <a:avLst/>
              <a:gdLst/>
              <a:ahLst/>
              <a:cxnLst>
                <a:cxn ang="0">
                  <a:pos x="129" y="0"/>
                </a:cxn>
                <a:cxn ang="0">
                  <a:pos x="0" y="0"/>
                </a:cxn>
                <a:cxn ang="0">
                  <a:pos x="0" y="717"/>
                </a:cxn>
                <a:cxn ang="0">
                  <a:pos x="138" y="717"/>
                </a:cxn>
              </a:cxnLst>
              <a:rect l="0" t="0" r="r" b="b"/>
              <a:pathLst>
                <a:path w="138" h="717">
                  <a:moveTo>
                    <a:pt x="129" y="0"/>
                  </a:moveTo>
                  <a:lnTo>
                    <a:pt x="0" y="0"/>
                  </a:lnTo>
                  <a:cubicBezTo>
                    <a:pt x="0" y="239"/>
                    <a:pt x="0" y="478"/>
                    <a:pt x="0" y="717"/>
                  </a:cubicBezTo>
                  <a:lnTo>
                    <a:pt x="138" y="717"/>
                  </a:lnTo>
                </a:path>
              </a:pathLst>
            </a:custGeom>
            <a:noFill/>
            <a:ln w="28575" cap="flat" cmpd="sng">
              <a:solidFill>
                <a:srgbClr val="000000"/>
              </a:solidFill>
              <a:prstDash val="solid"/>
              <a:round/>
              <a:headEnd/>
              <a:tailEnd/>
            </a:ln>
            <a:effectLst/>
          </p:spPr>
          <p:txBody>
            <a:bodyPr wrap="none" anchor="ctr"/>
            <a:lstStyle/>
            <a:p>
              <a:endParaRPr lang="en-US"/>
            </a:p>
          </p:txBody>
        </p:sp>
        <p:sp>
          <p:nvSpPr>
            <p:cNvPr id="425098" name="Rectangle 138"/>
            <p:cNvSpPr>
              <a:spLocks noChangeArrowheads="1"/>
            </p:cNvSpPr>
            <p:nvPr/>
          </p:nvSpPr>
          <p:spPr bwMode="auto">
            <a:xfrm>
              <a:off x="270" y="2272"/>
              <a:ext cx="970" cy="576"/>
            </a:xfrm>
            <a:prstGeom prst="rect">
              <a:avLst/>
            </a:prstGeom>
            <a:noFill/>
            <a:ln w="9525">
              <a:noFill/>
              <a:miter lim="800000"/>
              <a:headEnd/>
              <a:tailEnd/>
            </a:ln>
            <a:effectLst/>
          </p:spPr>
          <p:txBody>
            <a:bodyPr wrap="none" anchor="ctr">
              <a:spAutoFit/>
            </a:bodyPr>
            <a:lstStyle/>
            <a:p>
              <a:pPr algn="r">
                <a:lnSpc>
                  <a:spcPct val="90000"/>
                </a:lnSpc>
              </a:pPr>
              <a:r>
                <a:rPr lang="en-US" sz="3000" b="1" u="sng">
                  <a:solidFill>
                    <a:srgbClr val="007A00"/>
                  </a:solidFill>
                </a:rPr>
                <a:t>spongy</a:t>
              </a:r>
            </a:p>
            <a:p>
              <a:pPr algn="r">
                <a:lnSpc>
                  <a:spcPct val="90000"/>
                </a:lnSpc>
              </a:pPr>
              <a:r>
                <a:rPr lang="en-US" sz="3000" b="1" u="sng">
                  <a:solidFill>
                    <a:srgbClr val="007A00"/>
                  </a:solidFill>
                </a:rPr>
                <a:t>layer</a:t>
              </a:r>
              <a:endParaRPr lang="en-US" sz="3000" b="1">
                <a:solidFill>
                  <a:srgbClr val="007A00"/>
                </a:solidFill>
              </a:endParaRPr>
            </a:p>
          </p:txBody>
        </p:sp>
      </p:grpSp>
      <p:grpSp>
        <p:nvGrpSpPr>
          <p:cNvPr id="425099" name="Group 139"/>
          <p:cNvGrpSpPr>
            <a:grpSpLocks/>
          </p:cNvGrpSpPr>
          <p:nvPr/>
        </p:nvGrpSpPr>
        <p:grpSpPr bwMode="auto">
          <a:xfrm>
            <a:off x="498475" y="1243013"/>
            <a:ext cx="1663700" cy="717550"/>
            <a:chOff x="303" y="909"/>
            <a:chExt cx="1048" cy="452"/>
          </a:xfrm>
        </p:grpSpPr>
        <p:sp>
          <p:nvSpPr>
            <p:cNvPr id="425100" name="Rectangle 140"/>
            <p:cNvSpPr>
              <a:spLocks noChangeArrowheads="1"/>
            </p:cNvSpPr>
            <p:nvPr/>
          </p:nvSpPr>
          <p:spPr bwMode="auto">
            <a:xfrm>
              <a:off x="303" y="909"/>
              <a:ext cx="876" cy="317"/>
            </a:xfrm>
            <a:prstGeom prst="rect">
              <a:avLst/>
            </a:prstGeom>
            <a:noFill/>
            <a:ln w="9525">
              <a:noFill/>
              <a:miter lim="800000"/>
              <a:headEnd/>
              <a:tailEnd/>
            </a:ln>
            <a:effectLst/>
          </p:spPr>
          <p:txBody>
            <a:bodyPr wrap="none" anchor="ctr">
              <a:spAutoFit/>
            </a:bodyPr>
            <a:lstStyle/>
            <a:p>
              <a:pPr algn="r">
                <a:lnSpc>
                  <a:spcPct val="90000"/>
                </a:lnSpc>
              </a:pPr>
              <a:r>
                <a:rPr lang="en-US" sz="3000" b="1">
                  <a:solidFill>
                    <a:srgbClr val="000000"/>
                  </a:solidFill>
                </a:rPr>
                <a:t>cuticle</a:t>
              </a:r>
            </a:p>
          </p:txBody>
        </p:sp>
        <p:sp>
          <p:nvSpPr>
            <p:cNvPr id="425101" name="Freeform 141"/>
            <p:cNvSpPr>
              <a:spLocks/>
            </p:cNvSpPr>
            <p:nvPr/>
          </p:nvSpPr>
          <p:spPr bwMode="auto">
            <a:xfrm>
              <a:off x="359" y="1159"/>
              <a:ext cx="992" cy="202"/>
            </a:xfrm>
            <a:custGeom>
              <a:avLst/>
              <a:gdLst/>
              <a:ahLst/>
              <a:cxnLst>
                <a:cxn ang="0">
                  <a:pos x="0" y="0"/>
                </a:cxn>
                <a:cxn ang="0">
                  <a:pos x="790" y="0"/>
                </a:cxn>
                <a:cxn ang="0">
                  <a:pos x="992" y="202"/>
                </a:cxn>
              </a:cxnLst>
              <a:rect l="0" t="0" r="r" b="b"/>
              <a:pathLst>
                <a:path w="992" h="202">
                  <a:moveTo>
                    <a:pt x="0" y="0"/>
                  </a:moveTo>
                  <a:cubicBezTo>
                    <a:pt x="264" y="6"/>
                    <a:pt x="525" y="0"/>
                    <a:pt x="790" y="0"/>
                  </a:cubicBezTo>
                  <a:lnTo>
                    <a:pt x="992" y="202"/>
                  </a:lnTo>
                </a:path>
              </a:pathLst>
            </a:custGeom>
            <a:noFill/>
            <a:ln w="28575" cap="flat" cmpd="sng">
              <a:solidFill>
                <a:srgbClr val="000000"/>
              </a:solidFill>
              <a:prstDash val="solid"/>
              <a:round/>
              <a:headEnd/>
              <a:tailEnd/>
            </a:ln>
            <a:effectLst/>
          </p:spPr>
          <p:txBody>
            <a:bodyPr wrap="none" anchor="ctr"/>
            <a:lstStyle/>
            <a:p>
              <a:endParaRPr lang="en-US"/>
            </a:p>
          </p:txBody>
        </p:sp>
      </p:grpSp>
      <p:grpSp>
        <p:nvGrpSpPr>
          <p:cNvPr id="425102" name="Group 142"/>
          <p:cNvGrpSpPr>
            <a:grpSpLocks/>
          </p:cNvGrpSpPr>
          <p:nvPr/>
        </p:nvGrpSpPr>
        <p:grpSpPr bwMode="auto">
          <a:xfrm>
            <a:off x="61913" y="1709738"/>
            <a:ext cx="2189162" cy="503237"/>
            <a:chOff x="28" y="1203"/>
            <a:chExt cx="1379" cy="317"/>
          </a:xfrm>
        </p:grpSpPr>
        <p:sp>
          <p:nvSpPr>
            <p:cNvPr id="425103" name="Rectangle 143"/>
            <p:cNvSpPr>
              <a:spLocks noChangeArrowheads="1"/>
            </p:cNvSpPr>
            <p:nvPr/>
          </p:nvSpPr>
          <p:spPr bwMode="auto">
            <a:xfrm>
              <a:off x="41" y="1203"/>
              <a:ext cx="1250" cy="317"/>
            </a:xfrm>
            <a:prstGeom prst="rect">
              <a:avLst/>
            </a:prstGeom>
            <a:noFill/>
            <a:ln w="9525">
              <a:noFill/>
              <a:miter lim="800000"/>
              <a:headEnd/>
              <a:tailEnd/>
            </a:ln>
            <a:effectLst/>
          </p:spPr>
          <p:txBody>
            <a:bodyPr wrap="none" anchor="ctr">
              <a:spAutoFit/>
            </a:bodyPr>
            <a:lstStyle/>
            <a:p>
              <a:pPr algn="r">
                <a:lnSpc>
                  <a:spcPct val="90000"/>
                </a:lnSpc>
              </a:pPr>
              <a:r>
                <a:rPr lang="en-US" sz="3000" b="1">
                  <a:solidFill>
                    <a:srgbClr val="660000"/>
                  </a:solidFill>
                </a:rPr>
                <a:t>epidermis</a:t>
              </a:r>
              <a:endParaRPr lang="en-US" sz="2200" b="1">
                <a:solidFill>
                  <a:srgbClr val="660000"/>
                </a:solidFill>
              </a:endParaRPr>
            </a:p>
          </p:txBody>
        </p:sp>
        <p:sp>
          <p:nvSpPr>
            <p:cNvPr id="425104" name="Freeform 144"/>
            <p:cNvSpPr>
              <a:spLocks/>
            </p:cNvSpPr>
            <p:nvPr/>
          </p:nvSpPr>
          <p:spPr bwMode="auto">
            <a:xfrm>
              <a:off x="28" y="1463"/>
              <a:ext cx="1379" cy="27"/>
            </a:xfrm>
            <a:custGeom>
              <a:avLst/>
              <a:gdLst/>
              <a:ahLst/>
              <a:cxnLst>
                <a:cxn ang="0">
                  <a:pos x="0" y="0"/>
                </a:cxn>
                <a:cxn ang="0">
                  <a:pos x="790" y="0"/>
                </a:cxn>
                <a:cxn ang="0">
                  <a:pos x="992" y="202"/>
                </a:cxn>
              </a:cxnLst>
              <a:rect l="0" t="0" r="r" b="b"/>
              <a:pathLst>
                <a:path w="992" h="202">
                  <a:moveTo>
                    <a:pt x="0" y="0"/>
                  </a:moveTo>
                  <a:cubicBezTo>
                    <a:pt x="264" y="6"/>
                    <a:pt x="525" y="0"/>
                    <a:pt x="790" y="0"/>
                  </a:cubicBezTo>
                  <a:lnTo>
                    <a:pt x="992" y="202"/>
                  </a:lnTo>
                </a:path>
              </a:pathLst>
            </a:custGeom>
            <a:noFill/>
            <a:ln w="28575" cap="flat" cmpd="sng">
              <a:solidFill>
                <a:srgbClr val="660000"/>
              </a:solidFill>
              <a:prstDash val="solid"/>
              <a:round/>
              <a:headEnd/>
              <a:tailEnd/>
            </a:ln>
            <a:effectLst/>
          </p:spPr>
          <p:txBody>
            <a:bodyPr wrap="none" anchor="ctr"/>
            <a:lstStyle/>
            <a:p>
              <a:endParaRPr lang="en-US"/>
            </a:p>
          </p:txBody>
        </p:sp>
      </p:grpSp>
      <p:sp>
        <p:nvSpPr>
          <p:cNvPr id="425106" name="Oval 146"/>
          <p:cNvSpPr>
            <a:spLocks noChangeArrowheads="1"/>
          </p:cNvSpPr>
          <p:nvPr/>
        </p:nvSpPr>
        <p:spPr bwMode="auto">
          <a:xfrm>
            <a:off x="3370263" y="5972175"/>
            <a:ext cx="685800" cy="685800"/>
          </a:xfrm>
          <a:prstGeom prst="ellipse">
            <a:avLst/>
          </a:prstGeom>
          <a:solidFill>
            <a:schemeClr val="hlink"/>
          </a:solidFill>
          <a:ln w="9525">
            <a:noFill/>
            <a:round/>
            <a:headEnd/>
            <a:tailEnd/>
          </a:ln>
          <a:effectLst/>
        </p:spPr>
        <p:txBody>
          <a:bodyPr wrap="none" anchor="ctr"/>
          <a:lstStyle/>
          <a:p>
            <a:r>
              <a:rPr lang="en-US" sz="3000" b="1">
                <a:solidFill>
                  <a:srgbClr val="0F116A"/>
                </a:solidFill>
              </a:rPr>
              <a:t>O</a:t>
            </a:r>
            <a:r>
              <a:rPr lang="en-US" sz="3000" b="1" baseline="-25000">
                <a:solidFill>
                  <a:srgbClr val="0F116A"/>
                </a:solidFill>
              </a:rPr>
              <a:t>2</a:t>
            </a:r>
          </a:p>
        </p:txBody>
      </p:sp>
      <p:sp>
        <p:nvSpPr>
          <p:cNvPr id="425108" name="Freeform 148"/>
          <p:cNvSpPr>
            <a:spLocks/>
          </p:cNvSpPr>
          <p:nvPr/>
        </p:nvSpPr>
        <p:spPr bwMode="auto">
          <a:xfrm>
            <a:off x="3825875" y="5175250"/>
            <a:ext cx="214313" cy="325438"/>
          </a:xfrm>
          <a:custGeom>
            <a:avLst/>
            <a:gdLst/>
            <a:ahLst/>
            <a:cxnLst>
              <a:cxn ang="0">
                <a:pos x="130" y="0"/>
              </a:cxn>
              <a:cxn ang="0">
                <a:pos x="135" y="35"/>
              </a:cxn>
              <a:cxn ang="0">
                <a:pos x="135" y="70"/>
              </a:cxn>
              <a:cxn ang="0">
                <a:pos x="125" y="135"/>
              </a:cxn>
              <a:cxn ang="0">
                <a:pos x="100" y="175"/>
              </a:cxn>
              <a:cxn ang="0">
                <a:pos x="15" y="180"/>
              </a:cxn>
              <a:cxn ang="0">
                <a:pos x="0" y="90"/>
              </a:cxn>
              <a:cxn ang="0">
                <a:pos x="45" y="50"/>
              </a:cxn>
              <a:cxn ang="0">
                <a:pos x="80" y="25"/>
              </a:cxn>
              <a:cxn ang="0">
                <a:pos x="130" y="0"/>
              </a:cxn>
            </a:cxnLst>
            <a:rect l="0" t="0" r="r" b="b"/>
            <a:pathLst>
              <a:path w="135" h="180">
                <a:moveTo>
                  <a:pt x="130" y="0"/>
                </a:moveTo>
                <a:lnTo>
                  <a:pt x="135" y="35"/>
                </a:lnTo>
                <a:lnTo>
                  <a:pt x="135" y="70"/>
                </a:lnTo>
                <a:lnTo>
                  <a:pt x="125" y="135"/>
                </a:lnTo>
                <a:cubicBezTo>
                  <a:pt x="104" y="176"/>
                  <a:pt x="119" y="175"/>
                  <a:pt x="100" y="175"/>
                </a:cubicBezTo>
                <a:lnTo>
                  <a:pt x="15" y="180"/>
                </a:lnTo>
                <a:lnTo>
                  <a:pt x="0" y="90"/>
                </a:lnTo>
                <a:cubicBezTo>
                  <a:pt x="41" y="48"/>
                  <a:pt x="21" y="50"/>
                  <a:pt x="45" y="50"/>
                </a:cubicBezTo>
                <a:cubicBezTo>
                  <a:pt x="76" y="23"/>
                  <a:pt x="61" y="25"/>
                  <a:pt x="80" y="25"/>
                </a:cubicBezTo>
                <a:lnTo>
                  <a:pt x="130" y="0"/>
                </a:lnTo>
                <a:close/>
              </a:path>
            </a:pathLst>
          </a:custGeom>
          <a:solidFill>
            <a:schemeClr val="bg1"/>
          </a:solidFill>
          <a:ln w="9525" cap="flat" cmpd="sng">
            <a:noFill/>
            <a:prstDash val="solid"/>
            <a:round/>
            <a:headEnd/>
            <a:tailEnd/>
          </a:ln>
          <a:effectLst/>
        </p:spPr>
        <p:txBody>
          <a:bodyPr wrap="none" anchor="ctr"/>
          <a:lstStyle/>
          <a:p>
            <a:endParaRPr lang="en-US"/>
          </a:p>
        </p:txBody>
      </p:sp>
      <p:sp>
        <p:nvSpPr>
          <p:cNvPr id="425109" name="Rectangle 149"/>
          <p:cNvSpPr>
            <a:spLocks noChangeArrowheads="1"/>
          </p:cNvSpPr>
          <p:nvPr/>
        </p:nvSpPr>
        <p:spPr bwMode="auto">
          <a:xfrm>
            <a:off x="5448300" y="5942013"/>
            <a:ext cx="1030288" cy="806450"/>
          </a:xfrm>
          <a:prstGeom prst="rect">
            <a:avLst/>
          </a:prstGeom>
          <a:solidFill>
            <a:schemeClr val="bg1"/>
          </a:solidFill>
          <a:ln w="9525">
            <a:noFill/>
            <a:miter lim="800000"/>
            <a:headEnd/>
            <a:tailEnd/>
          </a:ln>
          <a:effectLst/>
        </p:spPr>
        <p:txBody>
          <a:bodyPr wrap="none" anchor="ctr"/>
          <a:lstStyle/>
          <a:p>
            <a:endParaRPr lang="en-US"/>
          </a:p>
        </p:txBody>
      </p:sp>
      <p:sp>
        <p:nvSpPr>
          <p:cNvPr id="425066" name="Oval 106"/>
          <p:cNvSpPr>
            <a:spLocks noChangeArrowheads="1"/>
          </p:cNvSpPr>
          <p:nvPr/>
        </p:nvSpPr>
        <p:spPr bwMode="auto">
          <a:xfrm>
            <a:off x="6113463" y="5972175"/>
            <a:ext cx="685800" cy="685800"/>
          </a:xfrm>
          <a:prstGeom prst="ellipse">
            <a:avLst/>
          </a:prstGeom>
          <a:solidFill>
            <a:schemeClr val="hlink"/>
          </a:solidFill>
          <a:ln w="9525">
            <a:noFill/>
            <a:round/>
            <a:headEnd/>
            <a:tailEnd/>
          </a:ln>
          <a:effectLst/>
        </p:spPr>
        <p:txBody>
          <a:bodyPr wrap="none" anchor="ctr"/>
          <a:lstStyle/>
          <a:p>
            <a:r>
              <a:rPr lang="en-US" sz="3000" b="1">
                <a:solidFill>
                  <a:srgbClr val="0F116A"/>
                </a:solidFill>
              </a:rPr>
              <a:t>CO</a:t>
            </a:r>
            <a:r>
              <a:rPr lang="en-US" sz="3000" b="1" baseline="-25000">
                <a:solidFill>
                  <a:srgbClr val="0F116A"/>
                </a:solidFill>
              </a:rPr>
              <a:t>2</a:t>
            </a:r>
          </a:p>
        </p:txBody>
      </p:sp>
      <p:sp>
        <p:nvSpPr>
          <p:cNvPr id="425110" name="AutoShape 150"/>
          <p:cNvSpPr>
            <a:spLocks noChangeArrowheads="1"/>
          </p:cNvSpPr>
          <p:nvPr/>
        </p:nvSpPr>
        <p:spPr bwMode="auto">
          <a:xfrm>
            <a:off x="107950" y="5699125"/>
            <a:ext cx="2452688" cy="542925"/>
          </a:xfrm>
          <a:prstGeom prst="roundRect">
            <a:avLst>
              <a:gd name="adj" fmla="val 16667"/>
            </a:avLst>
          </a:prstGeom>
          <a:solidFill>
            <a:schemeClr val="folHlink"/>
          </a:solidFill>
          <a:ln w="9525">
            <a:solidFill>
              <a:srgbClr val="000000"/>
            </a:solidFill>
            <a:round/>
            <a:headEnd/>
            <a:tailEnd/>
          </a:ln>
          <a:effectLst/>
        </p:spPr>
        <p:txBody>
          <a:bodyPr anchor="ctr">
            <a:spAutoFit/>
          </a:bodyPr>
          <a:lstStyle/>
          <a:p>
            <a:pPr algn="l"/>
            <a:r>
              <a:rPr lang="en-US" sz="2600" b="1">
                <a:solidFill>
                  <a:srgbClr val="000000"/>
                </a:solidFill>
              </a:rPr>
              <a:t>Transpiration</a:t>
            </a:r>
          </a:p>
        </p:txBody>
      </p:sp>
      <p:sp>
        <p:nvSpPr>
          <p:cNvPr id="425111" name="Rectangle 151"/>
          <p:cNvSpPr>
            <a:spLocks noChangeArrowheads="1"/>
          </p:cNvSpPr>
          <p:nvPr/>
        </p:nvSpPr>
        <p:spPr bwMode="auto">
          <a:xfrm>
            <a:off x="4371975" y="334963"/>
            <a:ext cx="3841750" cy="549275"/>
          </a:xfrm>
          <a:prstGeom prst="rect">
            <a:avLst/>
          </a:prstGeom>
          <a:noFill/>
          <a:ln w="9525">
            <a:noFill/>
            <a:miter lim="800000"/>
            <a:headEnd/>
            <a:tailEnd/>
          </a:ln>
          <a:effectLst/>
        </p:spPr>
        <p:txBody>
          <a:bodyPr wrap="none" anchor="ctr">
            <a:spAutoFit/>
          </a:bodyPr>
          <a:lstStyle/>
          <a:p>
            <a:pPr algn="l"/>
            <a:r>
              <a:rPr lang="en-US" sz="3000" b="1" u="sng">
                <a:solidFill>
                  <a:srgbClr val="000000"/>
                </a:solidFill>
              </a:rPr>
              <a:t>vascular bundle</a:t>
            </a:r>
            <a:r>
              <a:rPr lang="en-US" sz="3000" b="1" u="sng">
                <a:solidFill>
                  <a:srgbClr val="660000"/>
                </a:solidFill>
              </a:rPr>
              <a:t>	</a:t>
            </a:r>
          </a:p>
        </p:txBody>
      </p:sp>
      <p:sp>
        <p:nvSpPr>
          <p:cNvPr id="425112" name="AutoShape 152"/>
          <p:cNvSpPr>
            <a:spLocks noChangeArrowheads="1"/>
          </p:cNvSpPr>
          <p:nvPr/>
        </p:nvSpPr>
        <p:spPr bwMode="auto">
          <a:xfrm>
            <a:off x="107950" y="6275388"/>
            <a:ext cx="2484438" cy="542925"/>
          </a:xfrm>
          <a:prstGeom prst="roundRect">
            <a:avLst>
              <a:gd name="adj" fmla="val 16667"/>
            </a:avLst>
          </a:prstGeom>
          <a:solidFill>
            <a:srgbClr val="CCFF66"/>
          </a:solidFill>
          <a:ln w="9525">
            <a:solidFill>
              <a:srgbClr val="000000"/>
            </a:solidFill>
            <a:round/>
            <a:headEnd/>
            <a:tailEnd/>
          </a:ln>
          <a:effectLst/>
        </p:spPr>
        <p:txBody>
          <a:bodyPr wrap="none" anchor="ctr">
            <a:spAutoFit/>
          </a:bodyPr>
          <a:lstStyle/>
          <a:p>
            <a:pPr algn="l"/>
            <a:r>
              <a:rPr lang="en-US" sz="2600" b="1">
                <a:solidFill>
                  <a:srgbClr val="000000"/>
                </a:solidFill>
              </a:rPr>
              <a:t>Gas exchange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25113"/>
                                        </p:tgtEl>
                                        <p:attrNameLst>
                                          <p:attrName>style.visibility</p:attrName>
                                        </p:attrNameLst>
                                      </p:cBhvr>
                                      <p:to>
                                        <p:strVal val="visible"/>
                                      </p:to>
                                    </p:set>
                                    <p:anim calcmode="lin" valueType="num">
                                      <p:cBhvr additive="base">
                                        <p:cTn id="7" dur="500" fill="hold"/>
                                        <p:tgtEl>
                                          <p:spTgt spid="425113"/>
                                        </p:tgtEl>
                                        <p:attrNameLst>
                                          <p:attrName>ppt_x</p:attrName>
                                        </p:attrNameLst>
                                      </p:cBhvr>
                                      <p:tavLst>
                                        <p:tav tm="0">
                                          <p:val>
                                            <p:strVal val="0-#ppt_w/2"/>
                                          </p:val>
                                        </p:tav>
                                        <p:tav tm="100000">
                                          <p:val>
                                            <p:strVal val="#ppt_x"/>
                                          </p:val>
                                        </p:tav>
                                      </p:tavLst>
                                    </p:anim>
                                    <p:anim calcmode="lin" valueType="num">
                                      <p:cBhvr additive="base">
                                        <p:cTn id="8" dur="500" fill="hold"/>
                                        <p:tgtEl>
                                          <p:spTgt spid="42511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25114"/>
                                        </p:tgtEl>
                                        <p:attrNameLst>
                                          <p:attrName>style.visibility</p:attrName>
                                        </p:attrNameLst>
                                      </p:cBhvr>
                                      <p:to>
                                        <p:strVal val="visible"/>
                                      </p:to>
                                    </p:set>
                                    <p:anim calcmode="lin" valueType="num">
                                      <p:cBhvr additive="base">
                                        <p:cTn id="13" dur="500" fill="hold"/>
                                        <p:tgtEl>
                                          <p:spTgt spid="425114"/>
                                        </p:tgtEl>
                                        <p:attrNameLst>
                                          <p:attrName>ppt_x</p:attrName>
                                        </p:attrNameLst>
                                      </p:cBhvr>
                                      <p:tavLst>
                                        <p:tav tm="0">
                                          <p:val>
                                            <p:strVal val="0-#ppt_w/2"/>
                                          </p:val>
                                        </p:tav>
                                        <p:tav tm="100000">
                                          <p:val>
                                            <p:strVal val="#ppt_x"/>
                                          </p:val>
                                        </p:tav>
                                      </p:tavLst>
                                    </p:anim>
                                    <p:anim calcmode="lin" valueType="num">
                                      <p:cBhvr additive="base">
                                        <p:cTn id="14" dur="500" fill="hold"/>
                                        <p:tgtEl>
                                          <p:spTgt spid="42511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425102"/>
                                        </p:tgtEl>
                                        <p:attrNameLst>
                                          <p:attrName>style.visibility</p:attrName>
                                        </p:attrNameLst>
                                      </p:cBhvr>
                                      <p:to>
                                        <p:strVal val="visible"/>
                                      </p:to>
                                    </p:set>
                                    <p:anim calcmode="lin" valueType="num">
                                      <p:cBhvr additive="base">
                                        <p:cTn id="19" dur="500" fill="hold"/>
                                        <p:tgtEl>
                                          <p:spTgt spid="425102"/>
                                        </p:tgtEl>
                                        <p:attrNameLst>
                                          <p:attrName>ppt_x</p:attrName>
                                        </p:attrNameLst>
                                      </p:cBhvr>
                                      <p:tavLst>
                                        <p:tav tm="0">
                                          <p:val>
                                            <p:strVal val="0-#ppt_w/2"/>
                                          </p:val>
                                        </p:tav>
                                        <p:tav tm="100000">
                                          <p:val>
                                            <p:strVal val="#ppt_x"/>
                                          </p:val>
                                        </p:tav>
                                      </p:tavLst>
                                    </p:anim>
                                    <p:anim calcmode="lin" valueType="num">
                                      <p:cBhvr additive="base">
                                        <p:cTn id="20" dur="500" fill="hold"/>
                                        <p:tgtEl>
                                          <p:spTgt spid="42510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425099"/>
                                        </p:tgtEl>
                                        <p:attrNameLst>
                                          <p:attrName>style.visibility</p:attrName>
                                        </p:attrNameLst>
                                      </p:cBhvr>
                                      <p:to>
                                        <p:strVal val="visible"/>
                                      </p:to>
                                    </p:set>
                                    <p:anim calcmode="lin" valueType="num">
                                      <p:cBhvr additive="base">
                                        <p:cTn id="25" dur="500" fill="hold"/>
                                        <p:tgtEl>
                                          <p:spTgt spid="425099"/>
                                        </p:tgtEl>
                                        <p:attrNameLst>
                                          <p:attrName>ppt_x</p:attrName>
                                        </p:attrNameLst>
                                      </p:cBhvr>
                                      <p:tavLst>
                                        <p:tav tm="0">
                                          <p:val>
                                            <p:strVal val="0-#ppt_w/2"/>
                                          </p:val>
                                        </p:tav>
                                        <p:tav tm="100000">
                                          <p:val>
                                            <p:strVal val="#ppt_x"/>
                                          </p:val>
                                        </p:tav>
                                      </p:tavLst>
                                    </p:anim>
                                    <p:anim calcmode="lin" valueType="num">
                                      <p:cBhvr additive="base">
                                        <p:cTn id="26" dur="500" fill="hold"/>
                                        <p:tgtEl>
                                          <p:spTgt spid="42509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425086"/>
                                        </p:tgtEl>
                                        <p:attrNameLst>
                                          <p:attrName>style.visibility</p:attrName>
                                        </p:attrNameLst>
                                      </p:cBhvr>
                                      <p:to>
                                        <p:strVal val="visible"/>
                                      </p:to>
                                    </p:set>
                                    <p:anim calcmode="lin" valueType="num">
                                      <p:cBhvr additive="base">
                                        <p:cTn id="31" dur="500" fill="hold"/>
                                        <p:tgtEl>
                                          <p:spTgt spid="425086"/>
                                        </p:tgtEl>
                                        <p:attrNameLst>
                                          <p:attrName>ppt_x</p:attrName>
                                        </p:attrNameLst>
                                      </p:cBhvr>
                                      <p:tavLst>
                                        <p:tav tm="0">
                                          <p:val>
                                            <p:strVal val="1+#ppt_w/2"/>
                                          </p:val>
                                        </p:tav>
                                        <p:tav tm="100000">
                                          <p:val>
                                            <p:strVal val="#ppt_x"/>
                                          </p:val>
                                        </p:tav>
                                      </p:tavLst>
                                    </p:anim>
                                    <p:anim calcmode="lin" valueType="num">
                                      <p:cBhvr additive="base">
                                        <p:cTn id="32" dur="500" fill="hold"/>
                                        <p:tgtEl>
                                          <p:spTgt spid="42508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425090"/>
                                        </p:tgtEl>
                                        <p:attrNameLst>
                                          <p:attrName>style.visibility</p:attrName>
                                        </p:attrNameLst>
                                      </p:cBhvr>
                                      <p:to>
                                        <p:strVal val="visible"/>
                                      </p:to>
                                    </p:set>
                                    <p:anim calcmode="lin" valueType="num">
                                      <p:cBhvr additive="base">
                                        <p:cTn id="37" dur="500" fill="hold"/>
                                        <p:tgtEl>
                                          <p:spTgt spid="425090"/>
                                        </p:tgtEl>
                                        <p:attrNameLst>
                                          <p:attrName>ppt_x</p:attrName>
                                        </p:attrNameLst>
                                      </p:cBhvr>
                                      <p:tavLst>
                                        <p:tav tm="0">
                                          <p:val>
                                            <p:strVal val="1+#ppt_w/2"/>
                                          </p:val>
                                        </p:tav>
                                        <p:tav tm="100000">
                                          <p:val>
                                            <p:strVal val="#ppt_x"/>
                                          </p:val>
                                        </p:tav>
                                      </p:tavLst>
                                    </p:anim>
                                    <p:anim calcmode="lin" valueType="num">
                                      <p:cBhvr additive="base">
                                        <p:cTn id="38" dur="500" fill="hold"/>
                                        <p:tgtEl>
                                          <p:spTgt spid="42509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Whoosh"/>
                                        </p:tgtEl>
                                      </p:cMediaNode>
                                    </p:audio>
                                  </p:sub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425076"/>
                                        </p:tgtEl>
                                        <p:attrNameLst>
                                          <p:attrName>style.visibility</p:attrName>
                                        </p:attrNameLst>
                                      </p:cBhvr>
                                      <p:to>
                                        <p:strVal val="visible"/>
                                      </p:to>
                                    </p:set>
                                    <p:animEffect transition="in" filter="wipe(left)">
                                      <p:cBhvr>
                                        <p:cTn id="43" dur="500"/>
                                        <p:tgtEl>
                                          <p:spTgt spid="425076"/>
                                        </p:tgtEl>
                                      </p:cBhvr>
                                    </p:animEffect>
                                  </p:childTnLst>
                                  <p:subTnLst>
                                    <p:audio>
                                      <p:cMediaNode>
                                        <p:cTn display="0" masterRel="sameClick">
                                          <p:stCondLst>
                                            <p:cond evt="begin" delay="0">
                                              <p:tn val="41"/>
                                            </p:cond>
                                          </p:stCondLst>
                                          <p:endCondLst>
                                            <p:cond evt="onStopAudio" delay="0">
                                              <p:tgtEl>
                                                <p:sldTgt/>
                                              </p:tgtEl>
                                            </p:cond>
                                          </p:endCondLst>
                                        </p:cTn>
                                        <p:tgtEl>
                                          <p:sndTgt r:embed="rId3" name="Pencil Check"/>
                                        </p:tgtEl>
                                      </p:cMediaNode>
                                    </p:audio>
                                  </p:subTnLst>
                                </p:cTn>
                              </p:par>
                            </p:childTnLst>
                          </p:cTn>
                        </p:par>
                        <p:par>
                          <p:cTn id="44" fill="hold">
                            <p:stCondLst>
                              <p:cond delay="500"/>
                            </p:stCondLst>
                            <p:childTnLst>
                              <p:par>
                                <p:cTn id="45" presetID="22" presetClass="entr" presetSubtype="8" fill="hold" grpId="0" nodeType="afterEffect">
                                  <p:stCondLst>
                                    <p:cond delay="0"/>
                                  </p:stCondLst>
                                  <p:childTnLst>
                                    <p:set>
                                      <p:cBhvr>
                                        <p:cTn id="46" dur="1" fill="hold">
                                          <p:stCondLst>
                                            <p:cond delay="0"/>
                                          </p:stCondLst>
                                        </p:cTn>
                                        <p:tgtEl>
                                          <p:spTgt spid="425065"/>
                                        </p:tgtEl>
                                        <p:attrNameLst>
                                          <p:attrName>style.visibility</p:attrName>
                                        </p:attrNameLst>
                                      </p:cBhvr>
                                      <p:to>
                                        <p:strVal val="visible"/>
                                      </p:to>
                                    </p:set>
                                    <p:animEffect transition="in" filter="wipe(left)">
                                      <p:cBhvr>
                                        <p:cTn id="47" dur="500"/>
                                        <p:tgtEl>
                                          <p:spTgt spid="425065"/>
                                        </p:tgtEl>
                                      </p:cBhvr>
                                    </p:animEffect>
                                  </p:childTnLst>
                                  <p:subTnLst>
                                    <p:audio>
                                      <p:cMediaNode>
                                        <p:cTn display="0" masterRel="sameClick">
                                          <p:stCondLst>
                                            <p:cond evt="begin" delay="0">
                                              <p:tn val="45"/>
                                            </p:cond>
                                          </p:stCondLst>
                                          <p:endCondLst>
                                            <p:cond evt="onStopAudio" delay="0">
                                              <p:tgtEl>
                                                <p:sldTgt/>
                                              </p:tgtEl>
                                            </p:cond>
                                          </p:endCondLst>
                                        </p:cTn>
                                        <p:tgtEl>
                                          <p:sndTgt r:embed="rId3" name="Pencil Check"/>
                                        </p:tgtEl>
                                      </p:cMediaNode>
                                    </p:audio>
                                  </p:sub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425110"/>
                                        </p:tgtEl>
                                        <p:attrNameLst>
                                          <p:attrName>style.visibility</p:attrName>
                                        </p:attrNameLst>
                                      </p:cBhvr>
                                      <p:to>
                                        <p:strVal val="visible"/>
                                      </p:to>
                                    </p:set>
                                    <p:animEffect transition="in" filter="wipe(left)">
                                      <p:cBhvr>
                                        <p:cTn id="52" dur="500"/>
                                        <p:tgtEl>
                                          <p:spTgt spid="425110"/>
                                        </p:tgtEl>
                                      </p:cBhvr>
                                    </p:animEffect>
                                  </p:childTnLst>
                                  <p:subTnLst>
                                    <p:audio>
                                      <p:cMediaNode>
                                        <p:cTn display="0" masterRel="sameClick">
                                          <p:stCondLst>
                                            <p:cond evt="begin" delay="0">
                                              <p:tn val="50"/>
                                            </p:cond>
                                          </p:stCondLst>
                                          <p:endCondLst>
                                            <p:cond evt="onStopAudio" delay="0">
                                              <p:tgtEl>
                                                <p:sldTgt/>
                                              </p:tgtEl>
                                            </p:cond>
                                          </p:endCondLst>
                                        </p:cTn>
                                        <p:tgtEl>
                                          <p:sndTgt r:embed="rId2" name="Whoosh"/>
                                        </p:tgtEl>
                                      </p:cMediaNode>
                                    </p:audio>
                                  </p:sub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425075"/>
                                        </p:tgtEl>
                                        <p:attrNameLst>
                                          <p:attrName>style.visibility</p:attrName>
                                        </p:attrNameLst>
                                      </p:cBhvr>
                                      <p:to>
                                        <p:strVal val="visible"/>
                                      </p:to>
                                    </p:set>
                                    <p:animEffect transition="in" filter="wipe(left)">
                                      <p:cBhvr>
                                        <p:cTn id="57" dur="500"/>
                                        <p:tgtEl>
                                          <p:spTgt spid="425075"/>
                                        </p:tgtEl>
                                      </p:cBhvr>
                                    </p:animEffect>
                                  </p:childTnLst>
                                  <p:subTnLst>
                                    <p:audio>
                                      <p:cMediaNode>
                                        <p:cTn display="0" masterRel="sameClick">
                                          <p:stCondLst>
                                            <p:cond evt="begin" delay="0">
                                              <p:tn val="55"/>
                                            </p:cond>
                                          </p:stCondLst>
                                          <p:endCondLst>
                                            <p:cond evt="onStopAudio" delay="0">
                                              <p:tgtEl>
                                                <p:sldTgt/>
                                              </p:tgtEl>
                                            </p:cond>
                                          </p:endCondLst>
                                        </p:cTn>
                                        <p:tgtEl>
                                          <p:sndTgt r:embed="rId3" name="Pencil Check"/>
                                        </p:tgtEl>
                                      </p:cMediaNode>
                                    </p:audio>
                                  </p:subTnLst>
                                </p:cTn>
                              </p:par>
                            </p:childTnLst>
                          </p:cTn>
                        </p:par>
                        <p:par>
                          <p:cTn id="58" fill="hold">
                            <p:stCondLst>
                              <p:cond delay="500"/>
                            </p:stCondLst>
                            <p:childTnLst>
                              <p:par>
                                <p:cTn id="59" presetID="22" presetClass="entr" presetSubtype="8" fill="hold" grpId="0" nodeType="afterEffect">
                                  <p:stCondLst>
                                    <p:cond delay="0"/>
                                  </p:stCondLst>
                                  <p:childTnLst>
                                    <p:set>
                                      <p:cBhvr>
                                        <p:cTn id="60" dur="1" fill="hold">
                                          <p:stCondLst>
                                            <p:cond delay="0"/>
                                          </p:stCondLst>
                                        </p:cTn>
                                        <p:tgtEl>
                                          <p:spTgt spid="425106"/>
                                        </p:tgtEl>
                                        <p:attrNameLst>
                                          <p:attrName>style.visibility</p:attrName>
                                        </p:attrNameLst>
                                      </p:cBhvr>
                                      <p:to>
                                        <p:strVal val="visible"/>
                                      </p:to>
                                    </p:set>
                                    <p:animEffect transition="in" filter="wipe(left)">
                                      <p:cBhvr>
                                        <p:cTn id="61" dur="500"/>
                                        <p:tgtEl>
                                          <p:spTgt spid="425106"/>
                                        </p:tgtEl>
                                      </p:cBhvr>
                                    </p:animEffect>
                                  </p:childTnLst>
                                  <p:subTnLst>
                                    <p:audio>
                                      <p:cMediaNode>
                                        <p:cTn display="0" masterRel="sameClick">
                                          <p:stCondLst>
                                            <p:cond evt="begin" delay="0">
                                              <p:tn val="59"/>
                                            </p:cond>
                                          </p:stCondLst>
                                          <p:endCondLst>
                                            <p:cond evt="onStopAudio" delay="0">
                                              <p:tgtEl>
                                                <p:sldTgt/>
                                              </p:tgtEl>
                                            </p:cond>
                                          </p:endCondLst>
                                        </p:cTn>
                                        <p:tgtEl>
                                          <p:sndTgt r:embed="rId3" name="Pencil Check"/>
                                        </p:tgtEl>
                                      </p:cMediaNode>
                                    </p:audio>
                                  </p:sub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425066"/>
                                        </p:tgtEl>
                                        <p:attrNameLst>
                                          <p:attrName>style.visibility</p:attrName>
                                        </p:attrNameLst>
                                      </p:cBhvr>
                                      <p:to>
                                        <p:strVal val="visible"/>
                                      </p:to>
                                    </p:set>
                                    <p:animEffect transition="in" filter="wipe(left)">
                                      <p:cBhvr>
                                        <p:cTn id="66" dur="500"/>
                                        <p:tgtEl>
                                          <p:spTgt spid="425066"/>
                                        </p:tgtEl>
                                      </p:cBhvr>
                                    </p:animEffect>
                                  </p:childTnLst>
                                  <p:subTnLst>
                                    <p:audio>
                                      <p:cMediaNode>
                                        <p:cTn display="0" masterRel="sameClick">
                                          <p:stCondLst>
                                            <p:cond evt="begin" delay="0">
                                              <p:tn val="64"/>
                                            </p:cond>
                                          </p:stCondLst>
                                          <p:endCondLst>
                                            <p:cond evt="onStopAudio" delay="0">
                                              <p:tgtEl>
                                                <p:sldTgt/>
                                              </p:tgtEl>
                                            </p:cond>
                                          </p:endCondLst>
                                        </p:cTn>
                                        <p:tgtEl>
                                          <p:sndTgt r:embed="rId3" name="Pencil Check"/>
                                        </p:tgtEl>
                                      </p:cMediaNode>
                                    </p:audio>
                                  </p:subTnLst>
                                </p:cTn>
                              </p:par>
                            </p:childTnLst>
                          </p:cTn>
                        </p:par>
                        <p:par>
                          <p:cTn id="67" fill="hold">
                            <p:stCondLst>
                              <p:cond delay="500"/>
                            </p:stCondLst>
                            <p:childTnLst>
                              <p:par>
                                <p:cTn id="68" presetID="22" presetClass="entr" presetSubtype="8" fill="hold" grpId="0" nodeType="afterEffect">
                                  <p:stCondLst>
                                    <p:cond delay="0"/>
                                  </p:stCondLst>
                                  <p:childTnLst>
                                    <p:set>
                                      <p:cBhvr>
                                        <p:cTn id="69" dur="1" fill="hold">
                                          <p:stCondLst>
                                            <p:cond delay="0"/>
                                          </p:stCondLst>
                                        </p:cTn>
                                        <p:tgtEl>
                                          <p:spTgt spid="425074"/>
                                        </p:tgtEl>
                                        <p:attrNameLst>
                                          <p:attrName>style.visibility</p:attrName>
                                        </p:attrNameLst>
                                      </p:cBhvr>
                                      <p:to>
                                        <p:strVal val="visible"/>
                                      </p:to>
                                    </p:set>
                                    <p:animEffect transition="in" filter="wipe(left)">
                                      <p:cBhvr>
                                        <p:cTn id="70" dur="500"/>
                                        <p:tgtEl>
                                          <p:spTgt spid="425074"/>
                                        </p:tgtEl>
                                      </p:cBhvr>
                                    </p:animEffect>
                                  </p:childTnLst>
                                  <p:subTnLst>
                                    <p:audio>
                                      <p:cMediaNode>
                                        <p:cTn display="0" masterRel="sameClick">
                                          <p:stCondLst>
                                            <p:cond evt="begin" delay="0">
                                              <p:tn val="68"/>
                                            </p:cond>
                                          </p:stCondLst>
                                          <p:endCondLst>
                                            <p:cond evt="onStopAudio" delay="0">
                                              <p:tgtEl>
                                                <p:sldTgt/>
                                              </p:tgtEl>
                                            </p:cond>
                                          </p:endCondLst>
                                        </p:cTn>
                                        <p:tgtEl>
                                          <p:sndTgt r:embed="rId3" name="Pencil Check"/>
                                        </p:tgtEl>
                                      </p:cMediaNode>
                                    </p:audio>
                                  </p:sub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425112"/>
                                        </p:tgtEl>
                                        <p:attrNameLst>
                                          <p:attrName>style.visibility</p:attrName>
                                        </p:attrNameLst>
                                      </p:cBhvr>
                                      <p:to>
                                        <p:strVal val="visible"/>
                                      </p:to>
                                    </p:set>
                                    <p:animEffect transition="in" filter="wipe(left)">
                                      <p:cBhvr>
                                        <p:cTn id="75" dur="500"/>
                                        <p:tgtEl>
                                          <p:spTgt spid="425112"/>
                                        </p:tgtEl>
                                      </p:cBhvr>
                                    </p:animEffect>
                                  </p:childTnLst>
                                  <p:subTnLst>
                                    <p:audio>
                                      <p:cMediaNode>
                                        <p:cTn display="0" masterRel="sameClick">
                                          <p:stCondLst>
                                            <p:cond evt="begin" delay="0">
                                              <p:tn val="73"/>
                                            </p:cond>
                                          </p:stCondLst>
                                          <p:endCondLst>
                                            <p:cond evt="onStopAudio" delay="0">
                                              <p:tgtEl>
                                                <p:sldTgt/>
                                              </p:tgtEl>
                                            </p:cond>
                                          </p:endCondLst>
                                        </p:cTn>
                                        <p:tgtEl>
                                          <p:sndTgt r:embed="rId2" name="Whoosh"/>
                                        </p:tgtEl>
                                      </p:cMediaNode>
                                    </p:audio>
                                  </p:subTnLst>
                                </p:cTn>
                              </p:par>
                            </p:childTnLst>
                          </p:cTn>
                        </p:par>
                      </p:childTnLst>
                    </p:cTn>
                  </p:par>
                  <p:par>
                    <p:cTn id="76" fill="hold">
                      <p:stCondLst>
                        <p:cond delay="indefinite"/>
                      </p:stCondLst>
                      <p:childTnLst>
                        <p:par>
                          <p:cTn id="77" fill="hold">
                            <p:stCondLst>
                              <p:cond delay="0"/>
                            </p:stCondLst>
                            <p:childTnLst>
                              <p:par>
                                <p:cTn id="78" presetID="22" presetClass="entr" presetSubtype="8" fill="hold" nodeType="clickEffect">
                                  <p:stCondLst>
                                    <p:cond delay="0"/>
                                  </p:stCondLst>
                                  <p:childTnLst>
                                    <p:set>
                                      <p:cBhvr>
                                        <p:cTn id="79" dur="1" fill="hold">
                                          <p:stCondLst>
                                            <p:cond delay="0"/>
                                          </p:stCondLst>
                                        </p:cTn>
                                        <p:tgtEl>
                                          <p:spTgt spid="425082"/>
                                        </p:tgtEl>
                                        <p:attrNameLst>
                                          <p:attrName>style.visibility</p:attrName>
                                        </p:attrNameLst>
                                      </p:cBhvr>
                                      <p:to>
                                        <p:strVal val="visible"/>
                                      </p:to>
                                    </p:set>
                                    <p:animEffect transition="in" filter="wipe(left)">
                                      <p:cBhvr>
                                        <p:cTn id="80" dur="500"/>
                                        <p:tgtEl>
                                          <p:spTgt spid="425082"/>
                                        </p:tgtEl>
                                      </p:cBhvr>
                                    </p:animEffect>
                                  </p:childTnLst>
                                  <p:subTnLst>
                                    <p:audio>
                                      <p:cMediaNode>
                                        <p:cTn display="0" masterRel="sameClick">
                                          <p:stCondLst>
                                            <p:cond evt="begin" delay="0">
                                              <p:tn val="78"/>
                                            </p:cond>
                                          </p:stCondLst>
                                          <p:endCondLst>
                                            <p:cond evt="onStopAudio" delay="0">
                                              <p:tgtEl>
                                                <p:sldTgt/>
                                              </p:tgtEl>
                                            </p:cond>
                                          </p:endCondLst>
                                        </p:cTn>
                                        <p:tgtEl>
                                          <p:sndTgt r:embed="rId2" name="Whoosh"/>
                                        </p:tgtEl>
                                      </p:cMediaNode>
                                    </p:audio>
                                  </p:subTnLst>
                                </p:cTn>
                              </p:par>
                            </p:childTnLst>
                          </p:cTn>
                        </p:par>
                        <p:par>
                          <p:cTn id="81" fill="hold">
                            <p:stCondLst>
                              <p:cond delay="500"/>
                            </p:stCondLst>
                            <p:childTnLst>
                              <p:par>
                                <p:cTn id="82" presetID="22" presetClass="entr" presetSubtype="8" fill="hold" grpId="0" nodeType="afterEffect">
                                  <p:stCondLst>
                                    <p:cond delay="0"/>
                                  </p:stCondLst>
                                  <p:childTnLst>
                                    <p:set>
                                      <p:cBhvr>
                                        <p:cTn id="83" dur="1" fill="hold">
                                          <p:stCondLst>
                                            <p:cond delay="0"/>
                                          </p:stCondLst>
                                        </p:cTn>
                                        <p:tgtEl>
                                          <p:spTgt spid="425077"/>
                                        </p:tgtEl>
                                        <p:attrNameLst>
                                          <p:attrName>style.visibility</p:attrName>
                                        </p:attrNameLst>
                                      </p:cBhvr>
                                      <p:to>
                                        <p:strVal val="visible"/>
                                      </p:to>
                                    </p:set>
                                    <p:animEffect transition="in" filter="wipe(left)">
                                      <p:cBhvr>
                                        <p:cTn id="84" dur="500"/>
                                        <p:tgtEl>
                                          <p:spTgt spid="425077"/>
                                        </p:tgtEl>
                                      </p:cBhvr>
                                    </p:animEffect>
                                  </p:childTnLst>
                                  <p:subTnLst>
                                    <p:audio>
                                      <p:cMediaNode>
                                        <p:cTn display="0" masterRel="sameClick">
                                          <p:stCondLst>
                                            <p:cond evt="begin" delay="0">
                                              <p:tn val="82"/>
                                            </p:cond>
                                          </p:stCondLst>
                                          <p:endCondLst>
                                            <p:cond evt="onStopAudio" delay="0">
                                              <p:tgtEl>
                                                <p:sldTgt/>
                                              </p:tgtEl>
                                            </p:cond>
                                          </p:endCondLst>
                                        </p:cTn>
                                        <p:tgtEl>
                                          <p:sndTgt r:embed="rId4" name="Vibro Up"/>
                                        </p:tgtEl>
                                      </p:cMediaNode>
                                    </p:audio>
                                  </p:subTnLst>
                                </p:cTn>
                              </p:par>
                            </p:childTnLst>
                          </p:cTn>
                        </p:par>
                      </p:childTnLst>
                    </p:cTn>
                  </p:par>
                  <p:par>
                    <p:cTn id="85" fill="hold">
                      <p:stCondLst>
                        <p:cond delay="indefinite"/>
                      </p:stCondLst>
                      <p:childTnLst>
                        <p:par>
                          <p:cTn id="86" fill="hold">
                            <p:stCondLst>
                              <p:cond delay="0"/>
                            </p:stCondLst>
                            <p:childTnLst>
                              <p:par>
                                <p:cTn id="87" presetID="22" presetClass="entr" presetSubtype="8" fill="hold" nodeType="clickEffect">
                                  <p:stCondLst>
                                    <p:cond delay="0"/>
                                  </p:stCondLst>
                                  <p:childTnLst>
                                    <p:set>
                                      <p:cBhvr>
                                        <p:cTn id="88" dur="1" fill="hold">
                                          <p:stCondLst>
                                            <p:cond delay="0"/>
                                          </p:stCondLst>
                                        </p:cTn>
                                        <p:tgtEl>
                                          <p:spTgt spid="425079"/>
                                        </p:tgtEl>
                                        <p:attrNameLst>
                                          <p:attrName>style.visibility</p:attrName>
                                        </p:attrNameLst>
                                      </p:cBhvr>
                                      <p:to>
                                        <p:strVal val="visible"/>
                                      </p:to>
                                    </p:set>
                                    <p:animEffect transition="in" filter="wipe(left)">
                                      <p:cBhvr>
                                        <p:cTn id="89" dur="500"/>
                                        <p:tgtEl>
                                          <p:spTgt spid="425079"/>
                                        </p:tgtEl>
                                      </p:cBhvr>
                                    </p:animEffect>
                                  </p:childTnLst>
                                  <p:subTnLst>
                                    <p:audio>
                                      <p:cMediaNode>
                                        <p:cTn display="0" masterRel="sameClick">
                                          <p:stCondLst>
                                            <p:cond evt="begin" delay="0">
                                              <p:tn val="87"/>
                                            </p:cond>
                                          </p:stCondLst>
                                          <p:endCondLst>
                                            <p:cond evt="onStopAudio" delay="0">
                                              <p:tgtEl>
                                                <p:sldTgt/>
                                              </p:tgtEl>
                                            </p:cond>
                                          </p:endCondLst>
                                        </p:cTn>
                                        <p:tgtEl>
                                          <p:sndTgt r:embed="rId2" name="Whoosh"/>
                                        </p:tgtEl>
                                      </p:cMediaNode>
                                    </p:audio>
                                  </p:subTnLst>
                                </p:cTn>
                              </p:par>
                            </p:childTnLst>
                          </p:cTn>
                        </p:par>
                        <p:par>
                          <p:cTn id="90" fill="hold">
                            <p:stCondLst>
                              <p:cond delay="500"/>
                            </p:stCondLst>
                            <p:childTnLst>
                              <p:par>
                                <p:cTn id="91" presetID="22" presetClass="entr" presetSubtype="8" fill="hold" grpId="0" nodeType="afterEffect">
                                  <p:stCondLst>
                                    <p:cond delay="0"/>
                                  </p:stCondLst>
                                  <p:childTnLst>
                                    <p:set>
                                      <p:cBhvr>
                                        <p:cTn id="92" dur="1" fill="hold">
                                          <p:stCondLst>
                                            <p:cond delay="0"/>
                                          </p:stCondLst>
                                        </p:cTn>
                                        <p:tgtEl>
                                          <p:spTgt spid="425078"/>
                                        </p:tgtEl>
                                        <p:attrNameLst>
                                          <p:attrName>style.visibility</p:attrName>
                                        </p:attrNameLst>
                                      </p:cBhvr>
                                      <p:to>
                                        <p:strVal val="visible"/>
                                      </p:to>
                                    </p:set>
                                    <p:animEffect transition="in" filter="wipe(left)">
                                      <p:cBhvr>
                                        <p:cTn id="93" dur="500"/>
                                        <p:tgtEl>
                                          <p:spTgt spid="425078"/>
                                        </p:tgtEl>
                                      </p:cBhvr>
                                    </p:animEffect>
                                  </p:childTnLst>
                                  <p:subTnLst>
                                    <p:audio>
                                      <p:cMediaNode>
                                        <p:cTn display="0" masterRel="sameClick">
                                          <p:stCondLst>
                                            <p:cond evt="begin" delay="0">
                                              <p:tn val="91"/>
                                            </p:cond>
                                          </p:stCondLst>
                                          <p:endCondLst>
                                            <p:cond evt="onStopAudio" delay="0">
                                              <p:tgtEl>
                                                <p:sldTgt/>
                                              </p:tgtEl>
                                            </p:cond>
                                          </p:endCondLst>
                                        </p:cTn>
                                        <p:tgtEl>
                                          <p:sndTgt r:embed="rId5" name="Chimes"/>
                                        </p:tgtEl>
                                      </p:cMediaNode>
                                    </p:audio>
                                  </p:subTnLst>
                                </p:cTn>
                              </p:par>
                            </p:childTnLst>
                          </p:cTn>
                        </p:par>
                      </p:childTnLst>
                    </p:cTn>
                  </p:par>
                  <p:par>
                    <p:cTn id="94" fill="hold">
                      <p:stCondLst>
                        <p:cond delay="indefinite"/>
                      </p:stCondLst>
                      <p:childTnLst>
                        <p:par>
                          <p:cTn id="95" fill="hold">
                            <p:stCondLst>
                              <p:cond delay="0"/>
                            </p:stCondLst>
                            <p:childTnLst>
                              <p:par>
                                <p:cTn id="96" presetID="2" presetClass="entr" presetSubtype="8" fill="hold" grpId="0" nodeType="clickEffect">
                                  <p:stCondLst>
                                    <p:cond delay="0"/>
                                  </p:stCondLst>
                                  <p:childTnLst>
                                    <p:set>
                                      <p:cBhvr>
                                        <p:cTn id="97" dur="1" fill="hold">
                                          <p:stCondLst>
                                            <p:cond delay="0"/>
                                          </p:stCondLst>
                                        </p:cTn>
                                        <p:tgtEl>
                                          <p:spTgt spid="425111">
                                            <p:txEl>
                                              <p:pRg st="0" end="0"/>
                                            </p:txEl>
                                          </p:spTgt>
                                        </p:tgtEl>
                                        <p:attrNameLst>
                                          <p:attrName>style.visibility</p:attrName>
                                        </p:attrNameLst>
                                      </p:cBhvr>
                                      <p:to>
                                        <p:strVal val="visible"/>
                                      </p:to>
                                    </p:set>
                                    <p:anim calcmode="lin" valueType="num">
                                      <p:cBhvr additive="base">
                                        <p:cTn id="98" dur="500" fill="hold"/>
                                        <p:tgtEl>
                                          <p:spTgt spid="425111">
                                            <p:txEl>
                                              <p:pRg st="0" end="0"/>
                                            </p:txEl>
                                          </p:spTgt>
                                        </p:tgtEl>
                                        <p:attrNameLst>
                                          <p:attrName>ppt_x</p:attrName>
                                        </p:attrNameLst>
                                      </p:cBhvr>
                                      <p:tavLst>
                                        <p:tav tm="0">
                                          <p:val>
                                            <p:strVal val="0-#ppt_w/2"/>
                                          </p:val>
                                        </p:tav>
                                        <p:tav tm="100000">
                                          <p:val>
                                            <p:strVal val="#ppt_x"/>
                                          </p:val>
                                        </p:tav>
                                      </p:tavLst>
                                    </p:anim>
                                    <p:anim calcmode="lin" valueType="num">
                                      <p:cBhvr additive="base">
                                        <p:cTn id="99" dur="500" fill="hold"/>
                                        <p:tgtEl>
                                          <p:spTgt spid="42511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6"/>
                                            </p:cond>
                                          </p:stCondLst>
                                          <p:endCondLst>
                                            <p:cond evt="onStopAudio" delay="0">
                                              <p:tgtEl>
                                                <p:sldTgt/>
                                              </p:tgtEl>
                                            </p:cond>
                                          </p:endCondLst>
                                        </p:cTn>
                                        <p:tgtEl>
                                          <p:sndTgt r:embed="rId2"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5065" grpId="0" animBg="1" autoUpdateAnimBg="0"/>
      <p:bldP spid="425074" grpId="0" animBg="1"/>
      <p:bldP spid="425075" grpId="0" animBg="1"/>
      <p:bldP spid="425076" grpId="0" animBg="1"/>
      <p:bldP spid="425077" grpId="0" animBg="1"/>
      <p:bldP spid="425078" grpId="0" animBg="1"/>
      <p:bldP spid="425106" grpId="0" animBg="1" autoUpdateAnimBg="0"/>
      <p:bldP spid="425066" grpId="0" animBg="1" autoUpdateAnimBg="0"/>
      <p:bldP spid="425110" grpId="0" animBg="1" autoUpdateAnimBg="0"/>
      <p:bldP spid="425111" grpId="0" build="p" autoUpdateAnimBg="0"/>
      <p:bldP spid="425112"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5810" name="Picture 2"/>
          <p:cNvPicPr>
            <a:picLocks noChangeAspect="1" noChangeArrowheads="1"/>
          </p:cNvPicPr>
          <p:nvPr/>
        </p:nvPicPr>
        <p:blipFill>
          <a:blip r:embed="rId5" cstate="print"/>
          <a:srcRect/>
          <a:stretch>
            <a:fillRect/>
          </a:stretch>
        </p:blipFill>
        <p:spPr bwMode="auto">
          <a:xfrm>
            <a:off x="7086600" y="1981200"/>
            <a:ext cx="1981200" cy="1939925"/>
          </a:xfrm>
          <a:prstGeom prst="rect">
            <a:avLst/>
          </a:prstGeom>
          <a:noFill/>
        </p:spPr>
      </p:pic>
      <p:sp>
        <p:nvSpPr>
          <p:cNvPr id="375811" name="Rectangle 3"/>
          <p:cNvSpPr>
            <a:spLocks noGrp="1" noChangeArrowheads="1"/>
          </p:cNvSpPr>
          <p:nvPr>
            <p:ph type="title"/>
          </p:nvPr>
        </p:nvSpPr>
        <p:spPr/>
        <p:txBody>
          <a:bodyPr/>
          <a:lstStyle/>
          <a:p>
            <a:r>
              <a:rPr lang="en-US"/>
              <a:t>Controlling water loss from leaves</a:t>
            </a:r>
          </a:p>
        </p:txBody>
      </p:sp>
      <p:grpSp>
        <p:nvGrpSpPr>
          <p:cNvPr id="375812" name="Group 4"/>
          <p:cNvGrpSpPr>
            <a:grpSpLocks/>
          </p:cNvGrpSpPr>
          <p:nvPr/>
        </p:nvGrpSpPr>
        <p:grpSpPr bwMode="auto">
          <a:xfrm>
            <a:off x="4572000" y="3962400"/>
            <a:ext cx="4511675" cy="2824163"/>
            <a:chOff x="2752" y="2496"/>
            <a:chExt cx="2842" cy="1779"/>
          </a:xfrm>
        </p:grpSpPr>
        <p:pic>
          <p:nvPicPr>
            <p:cNvPr id="375813" name="Picture 5"/>
            <p:cNvPicPr>
              <a:picLocks noChangeAspect="1" noChangeArrowheads="1"/>
            </p:cNvPicPr>
            <p:nvPr/>
          </p:nvPicPr>
          <p:blipFill>
            <a:blip r:embed="rId6" cstate="print"/>
            <a:srcRect l="55870" r="1802" b="62769"/>
            <a:stretch>
              <a:fillRect/>
            </a:stretch>
          </p:blipFill>
          <p:spPr bwMode="auto">
            <a:xfrm>
              <a:off x="2832" y="2496"/>
              <a:ext cx="2762" cy="1779"/>
            </a:xfrm>
            <a:prstGeom prst="rect">
              <a:avLst/>
            </a:prstGeom>
            <a:noFill/>
            <a:ln w="9525">
              <a:noFill/>
              <a:miter lim="800000"/>
              <a:headEnd/>
              <a:tailEnd/>
            </a:ln>
          </p:spPr>
        </p:pic>
        <p:sp>
          <p:nvSpPr>
            <p:cNvPr id="375814" name="Rectangle 6"/>
            <p:cNvSpPr>
              <a:spLocks noChangeArrowheads="1"/>
            </p:cNvSpPr>
            <p:nvPr/>
          </p:nvSpPr>
          <p:spPr bwMode="auto">
            <a:xfrm>
              <a:off x="2752" y="2928"/>
              <a:ext cx="1056" cy="720"/>
            </a:xfrm>
            <a:prstGeom prst="rect">
              <a:avLst/>
            </a:prstGeom>
            <a:solidFill>
              <a:schemeClr val="bg1"/>
            </a:solidFill>
            <a:ln w="9525">
              <a:noFill/>
              <a:miter lim="800000"/>
              <a:headEnd/>
              <a:tailEnd/>
            </a:ln>
            <a:effectLst/>
          </p:spPr>
          <p:txBody>
            <a:bodyPr wrap="none" anchor="ctr"/>
            <a:lstStyle/>
            <a:p>
              <a:endParaRPr lang="en-US"/>
            </a:p>
          </p:txBody>
        </p:sp>
      </p:grpSp>
      <p:sp>
        <p:nvSpPr>
          <p:cNvPr id="375815" name="Rectangle 7" descr="Rectangle: Click to edit Master text styles&#10;Second level&#10;Third level&#10;Fourth level&#10;Fifth level"/>
          <p:cNvSpPr>
            <a:spLocks noGrp="1" noChangeArrowheads="1"/>
          </p:cNvSpPr>
          <p:nvPr>
            <p:ph type="body" idx="1"/>
          </p:nvPr>
        </p:nvSpPr>
        <p:spPr>
          <a:xfrm>
            <a:off x="838200" y="1371600"/>
            <a:ext cx="7772400" cy="4495800"/>
          </a:xfrm>
        </p:spPr>
        <p:txBody>
          <a:bodyPr/>
          <a:lstStyle/>
          <a:p>
            <a:pPr>
              <a:lnSpc>
                <a:spcPct val="80000"/>
              </a:lnSpc>
              <a:spcBef>
                <a:spcPts val="1500"/>
              </a:spcBef>
            </a:pPr>
            <a:r>
              <a:rPr lang="en-US"/>
              <a:t>Hot or dry days</a:t>
            </a:r>
          </a:p>
          <a:p>
            <a:pPr lvl="1">
              <a:lnSpc>
                <a:spcPct val="80000"/>
              </a:lnSpc>
              <a:spcBef>
                <a:spcPts val="1500"/>
              </a:spcBef>
            </a:pPr>
            <a:r>
              <a:rPr lang="en-US" u="sng">
                <a:solidFill>
                  <a:srgbClr val="CC0000"/>
                </a:solidFill>
              </a:rPr>
              <a:t>stomates close to conserve water</a:t>
            </a:r>
            <a:endParaRPr lang="en-US"/>
          </a:p>
          <a:p>
            <a:pPr lvl="1">
              <a:lnSpc>
                <a:spcPct val="60000"/>
              </a:lnSpc>
              <a:spcBef>
                <a:spcPts val="1500"/>
              </a:spcBef>
            </a:pPr>
            <a:r>
              <a:rPr lang="en-US" u="sng">
                <a:solidFill>
                  <a:srgbClr val="CC0000"/>
                </a:solidFill>
              </a:rPr>
              <a:t>guard cells</a:t>
            </a:r>
            <a:endParaRPr lang="en-US" u="sng">
              <a:solidFill>
                <a:schemeClr val="tx2"/>
              </a:solidFill>
            </a:endParaRPr>
          </a:p>
          <a:p>
            <a:pPr marL="1085850" lvl="2">
              <a:lnSpc>
                <a:spcPct val="80000"/>
              </a:lnSpc>
              <a:spcBef>
                <a:spcPts val="1500"/>
              </a:spcBef>
            </a:pPr>
            <a:r>
              <a:rPr lang="en-US"/>
              <a:t>gain H</a:t>
            </a:r>
            <a:r>
              <a:rPr lang="en-US" baseline="-25000"/>
              <a:t>2</a:t>
            </a:r>
            <a:r>
              <a:rPr lang="en-US"/>
              <a:t>O = stomates open</a:t>
            </a:r>
            <a:endParaRPr lang="en-US" u="sng">
              <a:solidFill>
                <a:schemeClr val="tx2"/>
              </a:solidFill>
            </a:endParaRPr>
          </a:p>
          <a:p>
            <a:pPr marL="1085850" lvl="2">
              <a:lnSpc>
                <a:spcPct val="80000"/>
              </a:lnSpc>
              <a:spcBef>
                <a:spcPts val="1500"/>
              </a:spcBef>
            </a:pPr>
            <a:r>
              <a:rPr lang="en-US"/>
              <a:t>lose H</a:t>
            </a:r>
            <a:r>
              <a:rPr lang="en-US" baseline="-25000"/>
              <a:t>2</a:t>
            </a:r>
            <a:r>
              <a:rPr lang="en-US"/>
              <a:t>O = stomates close</a:t>
            </a:r>
          </a:p>
          <a:p>
            <a:pPr lvl="1">
              <a:spcBef>
                <a:spcPts val="1500"/>
              </a:spcBef>
            </a:pPr>
            <a:r>
              <a:rPr lang="en-US"/>
              <a:t>adaptation to </a:t>
            </a:r>
            <a:br>
              <a:rPr lang="en-US"/>
            </a:br>
            <a:r>
              <a:rPr lang="en-US"/>
              <a:t>living on land, </a:t>
            </a:r>
            <a:br>
              <a:rPr lang="en-US"/>
            </a:br>
            <a:r>
              <a:rPr lang="en-US"/>
              <a:t>but…</a:t>
            </a:r>
          </a:p>
          <a:p>
            <a:pPr lvl="1">
              <a:lnSpc>
                <a:spcPct val="90000"/>
              </a:lnSpc>
              <a:spcBef>
                <a:spcPts val="1500"/>
              </a:spcBef>
              <a:buFontTx/>
              <a:buNone/>
            </a:pPr>
            <a:r>
              <a:rPr lang="en-US">
                <a:solidFill>
                  <a:srgbClr val="CC0000"/>
                </a:solidFill>
              </a:rPr>
              <a:t>      creates PROBLEMS!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5815">
                                            <p:txEl>
                                              <p:pRg st="1" end="1"/>
                                            </p:txEl>
                                          </p:spTgt>
                                        </p:tgtEl>
                                        <p:attrNameLst>
                                          <p:attrName>style.visibility</p:attrName>
                                        </p:attrNameLst>
                                      </p:cBhvr>
                                      <p:to>
                                        <p:strVal val="visible"/>
                                      </p:to>
                                    </p:set>
                                    <p:anim calcmode="lin" valueType="num">
                                      <p:cBhvr additive="base">
                                        <p:cTn id="7" dur="500" fill="hold"/>
                                        <p:tgtEl>
                                          <p:spTgt spid="375815">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581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5815">
                                            <p:txEl>
                                              <p:pRg st="2" end="2"/>
                                            </p:txEl>
                                          </p:spTgt>
                                        </p:tgtEl>
                                        <p:attrNameLst>
                                          <p:attrName>style.visibility</p:attrName>
                                        </p:attrNameLst>
                                      </p:cBhvr>
                                      <p:to>
                                        <p:strVal val="visible"/>
                                      </p:to>
                                    </p:set>
                                    <p:anim calcmode="lin" valueType="num">
                                      <p:cBhvr additive="base">
                                        <p:cTn id="13" dur="500" fill="hold"/>
                                        <p:tgtEl>
                                          <p:spTgt spid="37581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581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5815">
                                            <p:txEl>
                                              <p:pRg st="3" end="3"/>
                                            </p:txEl>
                                          </p:spTgt>
                                        </p:tgtEl>
                                        <p:attrNameLst>
                                          <p:attrName>style.visibility</p:attrName>
                                        </p:attrNameLst>
                                      </p:cBhvr>
                                      <p:to>
                                        <p:strVal val="visible"/>
                                      </p:to>
                                    </p:set>
                                    <p:anim calcmode="lin" valueType="num">
                                      <p:cBhvr additive="base">
                                        <p:cTn id="19" dur="500" fill="hold"/>
                                        <p:tgtEl>
                                          <p:spTgt spid="37581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581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75815">
                                            <p:txEl>
                                              <p:pRg st="4" end="4"/>
                                            </p:txEl>
                                          </p:spTgt>
                                        </p:tgtEl>
                                        <p:attrNameLst>
                                          <p:attrName>style.visibility</p:attrName>
                                        </p:attrNameLst>
                                      </p:cBhvr>
                                      <p:to>
                                        <p:strVal val="visible"/>
                                      </p:to>
                                    </p:set>
                                    <p:anim calcmode="lin" valueType="num">
                                      <p:cBhvr additive="base">
                                        <p:cTn id="25" dur="500" fill="hold"/>
                                        <p:tgtEl>
                                          <p:spTgt spid="37581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5815">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75815">
                                            <p:txEl>
                                              <p:pRg st="5" end="5"/>
                                            </p:txEl>
                                          </p:spTgt>
                                        </p:tgtEl>
                                        <p:attrNameLst>
                                          <p:attrName>style.visibility</p:attrName>
                                        </p:attrNameLst>
                                      </p:cBhvr>
                                      <p:to>
                                        <p:strVal val="visible"/>
                                      </p:to>
                                    </p:set>
                                    <p:anim calcmode="lin" valueType="num">
                                      <p:cBhvr additive="base">
                                        <p:cTn id="31" dur="500" fill="hold"/>
                                        <p:tgtEl>
                                          <p:spTgt spid="375815">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75815">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75815">
                                            <p:txEl>
                                              <p:pRg st="6" end="6"/>
                                            </p:txEl>
                                          </p:spTgt>
                                        </p:tgtEl>
                                        <p:attrNameLst>
                                          <p:attrName>style.visibility</p:attrName>
                                        </p:attrNameLst>
                                      </p:cBhvr>
                                      <p:to>
                                        <p:strVal val="visible"/>
                                      </p:to>
                                    </p:set>
                                    <p:anim calcmode="lin" valueType="num">
                                      <p:cBhvr additive="base">
                                        <p:cTn id="37" dur="500" fill="hold"/>
                                        <p:tgtEl>
                                          <p:spTgt spid="375815">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75815">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4" name="String"/>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5815"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7870" name="Picture 14"/>
          <p:cNvPicPr>
            <a:picLocks noChangeAspect="1" noChangeArrowheads="1"/>
          </p:cNvPicPr>
          <p:nvPr/>
        </p:nvPicPr>
        <p:blipFill>
          <a:blip r:embed="rId8" cstate="print"/>
          <a:srcRect r="14400" b="41142"/>
          <a:stretch>
            <a:fillRect/>
          </a:stretch>
        </p:blipFill>
        <p:spPr bwMode="auto">
          <a:xfrm>
            <a:off x="671513" y="3500438"/>
            <a:ext cx="4765675" cy="2622550"/>
          </a:xfrm>
          <a:prstGeom prst="rect">
            <a:avLst/>
          </a:prstGeom>
          <a:noFill/>
          <a:ln w="9525">
            <a:noFill/>
            <a:miter lim="800000"/>
            <a:headEnd/>
            <a:tailEnd/>
          </a:ln>
          <a:effectLst/>
        </p:spPr>
      </p:pic>
      <p:sp>
        <p:nvSpPr>
          <p:cNvPr id="377898" name="Freeform 42"/>
          <p:cNvSpPr>
            <a:spLocks/>
          </p:cNvSpPr>
          <p:nvPr/>
        </p:nvSpPr>
        <p:spPr bwMode="auto">
          <a:xfrm>
            <a:off x="815975" y="5864225"/>
            <a:ext cx="4981575" cy="547688"/>
          </a:xfrm>
          <a:custGeom>
            <a:avLst/>
            <a:gdLst/>
            <a:ahLst/>
            <a:cxnLst>
              <a:cxn ang="0">
                <a:pos x="20" y="71"/>
              </a:cxn>
              <a:cxn ang="0">
                <a:pos x="150" y="91"/>
              </a:cxn>
              <a:cxn ang="0">
                <a:pos x="228" y="58"/>
              </a:cxn>
              <a:cxn ang="0">
                <a:pos x="299" y="91"/>
              </a:cxn>
              <a:cxn ang="0">
                <a:pos x="371" y="65"/>
              </a:cxn>
              <a:cxn ang="0">
                <a:pos x="475" y="84"/>
              </a:cxn>
              <a:cxn ang="0">
                <a:pos x="573" y="97"/>
              </a:cxn>
              <a:cxn ang="0">
                <a:pos x="612" y="65"/>
              </a:cxn>
              <a:cxn ang="0">
                <a:pos x="703" y="91"/>
              </a:cxn>
              <a:cxn ang="0">
                <a:pos x="761" y="71"/>
              </a:cxn>
              <a:cxn ang="0">
                <a:pos x="833" y="97"/>
              </a:cxn>
              <a:cxn ang="0">
                <a:pos x="898" y="65"/>
              </a:cxn>
              <a:cxn ang="0">
                <a:pos x="950" y="0"/>
              </a:cxn>
              <a:cxn ang="0">
                <a:pos x="1002" y="39"/>
              </a:cxn>
              <a:cxn ang="0">
                <a:pos x="1054" y="84"/>
              </a:cxn>
              <a:cxn ang="0">
                <a:pos x="1164" y="97"/>
              </a:cxn>
              <a:cxn ang="0">
                <a:pos x="2088" y="117"/>
              </a:cxn>
              <a:cxn ang="0">
                <a:pos x="2166" y="58"/>
              </a:cxn>
              <a:cxn ang="0">
                <a:pos x="2218" y="26"/>
              </a:cxn>
              <a:cxn ang="0">
                <a:pos x="2270" y="32"/>
              </a:cxn>
              <a:cxn ang="0">
                <a:pos x="2329" y="104"/>
              </a:cxn>
              <a:cxn ang="0">
                <a:pos x="2433" y="97"/>
              </a:cxn>
              <a:cxn ang="0">
                <a:pos x="2537" y="110"/>
              </a:cxn>
              <a:cxn ang="0">
                <a:pos x="2556" y="117"/>
              </a:cxn>
              <a:cxn ang="0">
                <a:pos x="2686" y="130"/>
              </a:cxn>
              <a:cxn ang="0">
                <a:pos x="3018" y="137"/>
              </a:cxn>
              <a:cxn ang="0">
                <a:pos x="3025" y="332"/>
              </a:cxn>
              <a:cxn ang="0">
                <a:pos x="1171" y="345"/>
              </a:cxn>
              <a:cxn ang="0">
                <a:pos x="0" y="332"/>
              </a:cxn>
              <a:cxn ang="0">
                <a:pos x="20" y="71"/>
              </a:cxn>
            </a:cxnLst>
            <a:rect l="0" t="0" r="r" b="b"/>
            <a:pathLst>
              <a:path w="3138" h="345">
                <a:moveTo>
                  <a:pt x="20" y="71"/>
                </a:moveTo>
                <a:cubicBezTo>
                  <a:pt x="141" y="91"/>
                  <a:pt x="97" y="91"/>
                  <a:pt x="150" y="91"/>
                </a:cubicBezTo>
                <a:lnTo>
                  <a:pt x="228" y="58"/>
                </a:lnTo>
                <a:cubicBezTo>
                  <a:pt x="294" y="91"/>
                  <a:pt x="268" y="91"/>
                  <a:pt x="299" y="91"/>
                </a:cubicBezTo>
                <a:lnTo>
                  <a:pt x="371" y="65"/>
                </a:lnTo>
                <a:lnTo>
                  <a:pt x="475" y="84"/>
                </a:lnTo>
                <a:lnTo>
                  <a:pt x="573" y="97"/>
                </a:lnTo>
                <a:lnTo>
                  <a:pt x="612" y="65"/>
                </a:lnTo>
                <a:lnTo>
                  <a:pt x="703" y="91"/>
                </a:lnTo>
                <a:lnTo>
                  <a:pt x="761" y="71"/>
                </a:lnTo>
                <a:lnTo>
                  <a:pt x="833" y="97"/>
                </a:lnTo>
                <a:lnTo>
                  <a:pt x="898" y="65"/>
                </a:lnTo>
                <a:lnTo>
                  <a:pt x="950" y="0"/>
                </a:lnTo>
                <a:lnTo>
                  <a:pt x="1002" y="39"/>
                </a:lnTo>
                <a:cubicBezTo>
                  <a:pt x="1048" y="85"/>
                  <a:pt x="1025" y="84"/>
                  <a:pt x="1054" y="84"/>
                </a:cubicBezTo>
                <a:lnTo>
                  <a:pt x="1164" y="97"/>
                </a:lnTo>
                <a:lnTo>
                  <a:pt x="2088" y="117"/>
                </a:lnTo>
                <a:lnTo>
                  <a:pt x="2166" y="58"/>
                </a:lnTo>
                <a:lnTo>
                  <a:pt x="2218" y="26"/>
                </a:lnTo>
                <a:lnTo>
                  <a:pt x="2270" y="32"/>
                </a:lnTo>
                <a:cubicBezTo>
                  <a:pt x="2323" y="105"/>
                  <a:pt x="2292" y="104"/>
                  <a:pt x="2329" y="104"/>
                </a:cubicBezTo>
                <a:lnTo>
                  <a:pt x="2433" y="97"/>
                </a:lnTo>
                <a:cubicBezTo>
                  <a:pt x="2467" y="101"/>
                  <a:pt x="2502" y="104"/>
                  <a:pt x="2537" y="110"/>
                </a:cubicBezTo>
                <a:cubicBezTo>
                  <a:pt x="2543" y="111"/>
                  <a:pt x="2556" y="117"/>
                  <a:pt x="2556" y="117"/>
                </a:cubicBezTo>
                <a:cubicBezTo>
                  <a:pt x="2681" y="130"/>
                  <a:pt x="2638" y="130"/>
                  <a:pt x="2686" y="130"/>
                </a:cubicBezTo>
                <a:cubicBezTo>
                  <a:pt x="3027" y="137"/>
                  <a:pt x="3138" y="137"/>
                  <a:pt x="3018" y="137"/>
                </a:cubicBezTo>
                <a:lnTo>
                  <a:pt x="3025" y="332"/>
                </a:lnTo>
                <a:lnTo>
                  <a:pt x="1171" y="345"/>
                </a:lnTo>
                <a:lnTo>
                  <a:pt x="0" y="332"/>
                </a:lnTo>
                <a:lnTo>
                  <a:pt x="20" y="71"/>
                </a:lnTo>
                <a:close/>
              </a:path>
            </a:pathLst>
          </a:custGeom>
          <a:solidFill>
            <a:schemeClr val="bg1"/>
          </a:solidFill>
          <a:ln w="9525" cap="flat" cmpd="sng">
            <a:noFill/>
            <a:prstDash val="solid"/>
            <a:round/>
            <a:headEnd/>
            <a:tailEnd/>
          </a:ln>
          <a:effectLst/>
        </p:spPr>
        <p:txBody>
          <a:bodyPr wrap="none" anchor="ctr"/>
          <a:lstStyle/>
          <a:p>
            <a:endParaRPr lang="en-US"/>
          </a:p>
        </p:txBody>
      </p:sp>
      <p:sp>
        <p:nvSpPr>
          <p:cNvPr id="377858" name="Rectangle 2"/>
          <p:cNvSpPr>
            <a:spLocks noGrp="1" noChangeArrowheads="1"/>
          </p:cNvSpPr>
          <p:nvPr>
            <p:ph type="title"/>
          </p:nvPr>
        </p:nvSpPr>
        <p:spPr/>
        <p:txBody>
          <a:bodyPr/>
          <a:lstStyle/>
          <a:p>
            <a:r>
              <a:rPr lang="en-US"/>
              <a:t>When stomates close… </a:t>
            </a:r>
          </a:p>
        </p:txBody>
      </p:sp>
      <p:sp>
        <p:nvSpPr>
          <p:cNvPr id="377871" name="Rectangle 15"/>
          <p:cNvSpPr>
            <a:spLocks noChangeArrowheads="1"/>
          </p:cNvSpPr>
          <p:nvPr/>
        </p:nvSpPr>
        <p:spPr bwMode="auto">
          <a:xfrm>
            <a:off x="5435600" y="3962400"/>
            <a:ext cx="1147763" cy="762000"/>
          </a:xfrm>
          <a:prstGeom prst="rect">
            <a:avLst/>
          </a:prstGeom>
          <a:noFill/>
          <a:ln w="9525">
            <a:noFill/>
            <a:miter lim="800000"/>
            <a:headEnd/>
            <a:tailEnd/>
          </a:ln>
          <a:effectLst/>
        </p:spPr>
        <p:txBody>
          <a:bodyPr anchor="ctr">
            <a:spAutoFit/>
          </a:bodyPr>
          <a:lstStyle/>
          <a:p>
            <a:r>
              <a:rPr lang="en-US" sz="2200" b="1">
                <a:solidFill>
                  <a:srgbClr val="0F116A"/>
                </a:solidFill>
              </a:rPr>
              <a:t>xylem (water)</a:t>
            </a:r>
            <a:endParaRPr lang="en-US" sz="3000" b="1">
              <a:solidFill>
                <a:srgbClr val="0F116A"/>
              </a:solidFill>
            </a:endParaRPr>
          </a:p>
        </p:txBody>
      </p:sp>
      <p:sp>
        <p:nvSpPr>
          <p:cNvPr id="377872" name="Line 16"/>
          <p:cNvSpPr>
            <a:spLocks noChangeShapeType="1"/>
          </p:cNvSpPr>
          <p:nvPr/>
        </p:nvSpPr>
        <p:spPr bwMode="auto">
          <a:xfrm flipH="1">
            <a:off x="3235325" y="4343400"/>
            <a:ext cx="2317750" cy="506413"/>
          </a:xfrm>
          <a:prstGeom prst="line">
            <a:avLst/>
          </a:prstGeom>
          <a:noFill/>
          <a:ln w="28575">
            <a:solidFill>
              <a:srgbClr val="0F116A"/>
            </a:solidFill>
            <a:round/>
            <a:headEnd/>
            <a:tailEnd/>
          </a:ln>
          <a:effectLst/>
        </p:spPr>
        <p:txBody>
          <a:bodyPr wrap="none" anchor="ctr"/>
          <a:lstStyle/>
          <a:p>
            <a:endParaRPr lang="en-US"/>
          </a:p>
        </p:txBody>
      </p:sp>
      <p:sp>
        <p:nvSpPr>
          <p:cNvPr id="377873" name="AutoShape 17"/>
          <p:cNvSpPr>
            <a:spLocks noChangeArrowheads="1"/>
          </p:cNvSpPr>
          <p:nvPr/>
        </p:nvSpPr>
        <p:spPr bwMode="auto">
          <a:xfrm>
            <a:off x="3300413" y="4856163"/>
            <a:ext cx="469900" cy="469900"/>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chemeClr val="hlink"/>
          </a:solidFill>
          <a:ln w="9525">
            <a:solidFill>
              <a:schemeClr val="hlink"/>
            </a:solidFill>
            <a:miter lim="800000"/>
            <a:headEnd/>
            <a:tailEnd/>
          </a:ln>
          <a:effectLst/>
        </p:spPr>
        <p:txBody>
          <a:bodyPr wrap="none" anchor="ctr"/>
          <a:lstStyle/>
          <a:p>
            <a:endParaRPr lang="en-US"/>
          </a:p>
        </p:txBody>
      </p:sp>
      <p:sp>
        <p:nvSpPr>
          <p:cNvPr id="377874" name="AutoShape 18"/>
          <p:cNvSpPr>
            <a:spLocks noChangeArrowheads="1"/>
          </p:cNvSpPr>
          <p:nvPr/>
        </p:nvSpPr>
        <p:spPr bwMode="auto">
          <a:xfrm flipV="1">
            <a:off x="3295650" y="4921250"/>
            <a:ext cx="487363" cy="487363"/>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rgbClr val="653200"/>
          </a:solidFill>
          <a:ln w="9525">
            <a:solidFill>
              <a:srgbClr val="653200"/>
            </a:solidFill>
            <a:miter lim="800000"/>
            <a:headEnd/>
            <a:tailEnd/>
          </a:ln>
          <a:effectLst/>
        </p:spPr>
        <p:txBody>
          <a:bodyPr wrap="none" anchor="ctr"/>
          <a:lstStyle/>
          <a:p>
            <a:endParaRPr lang="en-US"/>
          </a:p>
        </p:txBody>
      </p:sp>
      <p:sp>
        <p:nvSpPr>
          <p:cNvPr id="377875" name="Freeform 19"/>
          <p:cNvSpPr>
            <a:spLocks/>
          </p:cNvSpPr>
          <p:nvPr/>
        </p:nvSpPr>
        <p:spPr bwMode="auto">
          <a:xfrm>
            <a:off x="1660525" y="4830763"/>
            <a:ext cx="1335088" cy="735012"/>
          </a:xfrm>
          <a:custGeom>
            <a:avLst/>
            <a:gdLst/>
            <a:ahLst/>
            <a:cxnLst>
              <a:cxn ang="0">
                <a:pos x="132" y="14"/>
              </a:cxn>
              <a:cxn ang="0">
                <a:pos x="398" y="20"/>
              </a:cxn>
              <a:cxn ang="0">
                <a:pos x="600" y="33"/>
              </a:cxn>
              <a:cxn ang="0">
                <a:pos x="645" y="131"/>
              </a:cxn>
              <a:cxn ang="0">
                <a:pos x="808" y="183"/>
              </a:cxn>
              <a:cxn ang="0">
                <a:pos x="815" y="202"/>
              </a:cxn>
              <a:cxn ang="0">
                <a:pos x="828" y="280"/>
              </a:cxn>
              <a:cxn ang="0">
                <a:pos x="704" y="378"/>
              </a:cxn>
              <a:cxn ang="0">
                <a:pos x="489" y="475"/>
              </a:cxn>
              <a:cxn ang="0">
                <a:pos x="366" y="482"/>
              </a:cxn>
              <a:cxn ang="0">
                <a:pos x="262" y="391"/>
              </a:cxn>
              <a:cxn ang="0">
                <a:pos x="242" y="280"/>
              </a:cxn>
              <a:cxn ang="0">
                <a:pos x="99" y="254"/>
              </a:cxn>
              <a:cxn ang="0">
                <a:pos x="2" y="222"/>
              </a:cxn>
              <a:cxn ang="0">
                <a:pos x="21" y="137"/>
              </a:cxn>
              <a:cxn ang="0">
                <a:pos x="132" y="14"/>
              </a:cxn>
            </a:cxnLst>
            <a:rect l="0" t="0" r="r" b="b"/>
            <a:pathLst>
              <a:path w="828" h="482">
                <a:moveTo>
                  <a:pt x="132" y="14"/>
                </a:moveTo>
                <a:cubicBezTo>
                  <a:pt x="380" y="20"/>
                  <a:pt x="291" y="20"/>
                  <a:pt x="398" y="20"/>
                </a:cubicBezTo>
                <a:cubicBezTo>
                  <a:pt x="591" y="27"/>
                  <a:pt x="529" y="0"/>
                  <a:pt x="600" y="33"/>
                </a:cubicBezTo>
                <a:lnTo>
                  <a:pt x="645" y="131"/>
                </a:lnTo>
                <a:cubicBezTo>
                  <a:pt x="699" y="148"/>
                  <a:pt x="755" y="161"/>
                  <a:pt x="808" y="183"/>
                </a:cubicBezTo>
                <a:cubicBezTo>
                  <a:pt x="814" y="185"/>
                  <a:pt x="815" y="202"/>
                  <a:pt x="815" y="202"/>
                </a:cubicBezTo>
                <a:lnTo>
                  <a:pt x="828" y="280"/>
                </a:lnTo>
                <a:cubicBezTo>
                  <a:pt x="713" y="374"/>
                  <a:pt x="759" y="348"/>
                  <a:pt x="704" y="378"/>
                </a:cubicBezTo>
                <a:cubicBezTo>
                  <a:pt x="498" y="476"/>
                  <a:pt x="576" y="475"/>
                  <a:pt x="489" y="475"/>
                </a:cubicBezTo>
                <a:cubicBezTo>
                  <a:pt x="370" y="482"/>
                  <a:pt x="411" y="482"/>
                  <a:pt x="366" y="482"/>
                </a:cubicBezTo>
                <a:cubicBezTo>
                  <a:pt x="265" y="395"/>
                  <a:pt x="298" y="427"/>
                  <a:pt x="262" y="391"/>
                </a:cubicBezTo>
                <a:cubicBezTo>
                  <a:pt x="248" y="277"/>
                  <a:pt x="286" y="280"/>
                  <a:pt x="242" y="280"/>
                </a:cubicBezTo>
                <a:lnTo>
                  <a:pt x="99" y="254"/>
                </a:lnTo>
                <a:cubicBezTo>
                  <a:pt x="0" y="227"/>
                  <a:pt x="2" y="261"/>
                  <a:pt x="2" y="222"/>
                </a:cubicBezTo>
                <a:lnTo>
                  <a:pt x="21" y="137"/>
                </a:lnTo>
                <a:lnTo>
                  <a:pt x="132" y="14"/>
                </a:lnTo>
                <a:close/>
              </a:path>
            </a:pathLst>
          </a:custGeom>
          <a:solidFill>
            <a:schemeClr val="bg1"/>
          </a:solidFill>
          <a:ln w="9525" cap="flat" cmpd="sng">
            <a:noFill/>
            <a:prstDash val="solid"/>
            <a:round/>
            <a:headEnd/>
            <a:tailEnd/>
          </a:ln>
          <a:effectLst/>
        </p:spPr>
        <p:txBody>
          <a:bodyPr wrap="none" anchor="ctr"/>
          <a:lstStyle/>
          <a:p>
            <a:endParaRPr lang="en-US"/>
          </a:p>
        </p:txBody>
      </p:sp>
      <p:sp>
        <p:nvSpPr>
          <p:cNvPr id="377876" name="Freeform 20"/>
          <p:cNvSpPr>
            <a:spLocks/>
          </p:cNvSpPr>
          <p:nvPr/>
        </p:nvSpPr>
        <p:spPr bwMode="auto">
          <a:xfrm>
            <a:off x="4222750" y="5065713"/>
            <a:ext cx="857250" cy="560387"/>
          </a:xfrm>
          <a:custGeom>
            <a:avLst/>
            <a:gdLst/>
            <a:ahLst/>
            <a:cxnLst>
              <a:cxn ang="0">
                <a:pos x="0" y="353"/>
              </a:cxn>
              <a:cxn ang="0">
                <a:pos x="124" y="346"/>
              </a:cxn>
              <a:cxn ang="0">
                <a:pos x="228" y="333"/>
              </a:cxn>
              <a:cxn ang="0">
                <a:pos x="300" y="184"/>
              </a:cxn>
              <a:cxn ang="0">
                <a:pos x="501" y="210"/>
              </a:cxn>
              <a:cxn ang="0">
                <a:pos x="540" y="197"/>
              </a:cxn>
              <a:cxn ang="0">
                <a:pos x="540" y="93"/>
              </a:cxn>
              <a:cxn ang="0">
                <a:pos x="462" y="41"/>
              </a:cxn>
              <a:cxn ang="0">
                <a:pos x="404" y="2"/>
              </a:cxn>
              <a:cxn ang="0">
                <a:pos x="306" y="8"/>
              </a:cxn>
              <a:cxn ang="0">
                <a:pos x="209" y="41"/>
              </a:cxn>
              <a:cxn ang="0">
                <a:pos x="157" y="60"/>
              </a:cxn>
              <a:cxn ang="0">
                <a:pos x="59" y="60"/>
              </a:cxn>
              <a:cxn ang="0">
                <a:pos x="59" y="106"/>
              </a:cxn>
              <a:cxn ang="0">
                <a:pos x="66" y="177"/>
              </a:cxn>
              <a:cxn ang="0">
                <a:pos x="46" y="268"/>
              </a:cxn>
              <a:cxn ang="0">
                <a:pos x="0" y="353"/>
              </a:cxn>
            </a:cxnLst>
            <a:rect l="0" t="0" r="r" b="b"/>
            <a:pathLst>
              <a:path w="540" h="353">
                <a:moveTo>
                  <a:pt x="0" y="353"/>
                </a:moveTo>
                <a:cubicBezTo>
                  <a:pt x="119" y="345"/>
                  <a:pt x="78" y="346"/>
                  <a:pt x="124" y="346"/>
                </a:cubicBezTo>
                <a:lnTo>
                  <a:pt x="228" y="333"/>
                </a:lnTo>
                <a:lnTo>
                  <a:pt x="300" y="184"/>
                </a:lnTo>
                <a:lnTo>
                  <a:pt x="501" y="210"/>
                </a:lnTo>
                <a:lnTo>
                  <a:pt x="540" y="197"/>
                </a:lnTo>
                <a:lnTo>
                  <a:pt x="540" y="93"/>
                </a:lnTo>
                <a:lnTo>
                  <a:pt x="462" y="41"/>
                </a:lnTo>
                <a:cubicBezTo>
                  <a:pt x="408" y="0"/>
                  <a:pt x="431" y="2"/>
                  <a:pt x="404" y="2"/>
                </a:cubicBezTo>
                <a:lnTo>
                  <a:pt x="306" y="8"/>
                </a:lnTo>
                <a:lnTo>
                  <a:pt x="209" y="41"/>
                </a:lnTo>
                <a:lnTo>
                  <a:pt x="157" y="60"/>
                </a:lnTo>
                <a:lnTo>
                  <a:pt x="59" y="60"/>
                </a:lnTo>
                <a:cubicBezTo>
                  <a:pt x="59" y="75"/>
                  <a:pt x="59" y="90"/>
                  <a:pt x="59" y="106"/>
                </a:cubicBezTo>
                <a:cubicBezTo>
                  <a:pt x="66" y="172"/>
                  <a:pt x="66" y="149"/>
                  <a:pt x="66" y="177"/>
                </a:cubicBezTo>
                <a:cubicBezTo>
                  <a:pt x="52" y="270"/>
                  <a:pt x="83" y="268"/>
                  <a:pt x="46" y="268"/>
                </a:cubicBezTo>
                <a:lnTo>
                  <a:pt x="0" y="353"/>
                </a:lnTo>
                <a:close/>
              </a:path>
            </a:pathLst>
          </a:custGeom>
          <a:solidFill>
            <a:schemeClr val="bg1"/>
          </a:solidFill>
          <a:ln w="9525" cap="flat" cmpd="sng">
            <a:noFill/>
            <a:prstDash val="solid"/>
            <a:round/>
            <a:headEnd/>
            <a:tailEnd/>
          </a:ln>
          <a:effectLst/>
        </p:spPr>
        <p:txBody>
          <a:bodyPr wrap="none" anchor="ctr"/>
          <a:lstStyle/>
          <a:p>
            <a:endParaRPr lang="en-US"/>
          </a:p>
        </p:txBody>
      </p:sp>
      <p:sp>
        <p:nvSpPr>
          <p:cNvPr id="377877" name="Rectangle 21"/>
          <p:cNvSpPr>
            <a:spLocks noChangeArrowheads="1"/>
          </p:cNvSpPr>
          <p:nvPr/>
        </p:nvSpPr>
        <p:spPr bwMode="auto">
          <a:xfrm>
            <a:off x="5384800" y="4986338"/>
            <a:ext cx="1282700" cy="762000"/>
          </a:xfrm>
          <a:prstGeom prst="rect">
            <a:avLst/>
          </a:prstGeom>
          <a:noFill/>
          <a:ln w="9525">
            <a:noFill/>
            <a:miter lim="800000"/>
            <a:headEnd/>
            <a:tailEnd/>
          </a:ln>
          <a:effectLst/>
        </p:spPr>
        <p:txBody>
          <a:bodyPr lIns="0" rIns="0" anchor="ctr">
            <a:spAutoFit/>
          </a:bodyPr>
          <a:lstStyle/>
          <a:p>
            <a:r>
              <a:rPr lang="en-US" sz="2200" b="1">
                <a:solidFill>
                  <a:srgbClr val="804000"/>
                </a:solidFill>
              </a:rPr>
              <a:t>phloem (sugars)</a:t>
            </a:r>
            <a:endParaRPr lang="en-US" sz="3000" b="1">
              <a:solidFill>
                <a:srgbClr val="804000"/>
              </a:solidFill>
            </a:endParaRPr>
          </a:p>
        </p:txBody>
      </p:sp>
      <p:sp>
        <p:nvSpPr>
          <p:cNvPr id="377878" name="Line 22"/>
          <p:cNvSpPr>
            <a:spLocks noChangeShapeType="1"/>
          </p:cNvSpPr>
          <p:nvPr/>
        </p:nvSpPr>
        <p:spPr bwMode="auto">
          <a:xfrm flipH="1" flipV="1">
            <a:off x="3271838" y="5097463"/>
            <a:ext cx="2176462" cy="192087"/>
          </a:xfrm>
          <a:prstGeom prst="line">
            <a:avLst/>
          </a:prstGeom>
          <a:noFill/>
          <a:ln w="28575">
            <a:solidFill>
              <a:srgbClr val="804000"/>
            </a:solidFill>
            <a:round/>
            <a:headEnd/>
            <a:tailEnd/>
          </a:ln>
          <a:effectLst/>
        </p:spPr>
        <p:txBody>
          <a:bodyPr wrap="none" anchor="ctr"/>
          <a:lstStyle/>
          <a:p>
            <a:endParaRPr lang="en-US"/>
          </a:p>
        </p:txBody>
      </p:sp>
      <p:grpSp>
        <p:nvGrpSpPr>
          <p:cNvPr id="377879" name="Group 23"/>
          <p:cNvGrpSpPr>
            <a:grpSpLocks/>
          </p:cNvGrpSpPr>
          <p:nvPr/>
        </p:nvGrpSpPr>
        <p:grpSpPr bwMode="auto">
          <a:xfrm flipH="1">
            <a:off x="4256088" y="5130800"/>
            <a:ext cx="1179512" cy="1727200"/>
            <a:chOff x="2297" y="2972"/>
            <a:chExt cx="743" cy="1088"/>
          </a:xfrm>
        </p:grpSpPr>
        <p:sp>
          <p:nvSpPr>
            <p:cNvPr id="377880" name="Rectangle 24"/>
            <p:cNvSpPr>
              <a:spLocks noChangeArrowheads="1"/>
            </p:cNvSpPr>
            <p:nvPr/>
          </p:nvSpPr>
          <p:spPr bwMode="auto">
            <a:xfrm flipH="1">
              <a:off x="2297" y="3772"/>
              <a:ext cx="475" cy="288"/>
            </a:xfrm>
            <a:prstGeom prst="rect">
              <a:avLst/>
            </a:prstGeom>
            <a:noFill/>
            <a:ln w="9525">
              <a:noFill/>
              <a:miter lim="800000"/>
              <a:headEnd/>
              <a:tailEnd/>
            </a:ln>
            <a:effectLst/>
          </p:spPr>
          <p:txBody>
            <a:bodyPr wrap="none" anchor="ctr">
              <a:spAutoFit/>
            </a:bodyPr>
            <a:lstStyle/>
            <a:p>
              <a:r>
                <a:rPr lang="en-US" b="1">
                  <a:solidFill>
                    <a:srgbClr val="000000"/>
                  </a:solidFill>
                </a:rPr>
                <a:t>H</a:t>
              </a:r>
              <a:r>
                <a:rPr lang="en-US" b="1" baseline="-25000">
                  <a:solidFill>
                    <a:srgbClr val="000000"/>
                  </a:solidFill>
                </a:rPr>
                <a:t>2</a:t>
              </a:r>
              <a:r>
                <a:rPr lang="en-US" b="1">
                  <a:solidFill>
                    <a:srgbClr val="000000"/>
                  </a:solidFill>
                </a:rPr>
                <a:t>O</a:t>
              </a:r>
            </a:p>
          </p:txBody>
        </p:sp>
        <p:grpSp>
          <p:nvGrpSpPr>
            <p:cNvPr id="377881" name="Group 25"/>
            <p:cNvGrpSpPr>
              <a:grpSpLocks/>
            </p:cNvGrpSpPr>
            <p:nvPr/>
          </p:nvGrpSpPr>
          <p:grpSpPr bwMode="auto">
            <a:xfrm>
              <a:off x="2739" y="2972"/>
              <a:ext cx="301" cy="884"/>
              <a:chOff x="2733" y="2998"/>
              <a:chExt cx="301" cy="884"/>
            </a:xfrm>
          </p:grpSpPr>
          <p:sp>
            <p:nvSpPr>
              <p:cNvPr id="377882" name="Freeform 26"/>
              <p:cNvSpPr>
                <a:spLocks/>
              </p:cNvSpPr>
              <p:nvPr/>
            </p:nvSpPr>
            <p:spPr bwMode="auto">
              <a:xfrm>
                <a:off x="2733" y="2998"/>
                <a:ext cx="301" cy="884"/>
              </a:xfrm>
              <a:custGeom>
                <a:avLst/>
                <a:gdLst/>
                <a:ahLst/>
                <a:cxnLst>
                  <a:cxn ang="0">
                    <a:pos x="169" y="0"/>
                  </a:cxn>
                  <a:cxn ang="0">
                    <a:pos x="273" y="461"/>
                  </a:cxn>
                  <a:cxn ang="0">
                    <a:pos x="0" y="884"/>
                  </a:cxn>
                </a:cxnLst>
                <a:rect l="0" t="0" r="r" b="b"/>
                <a:pathLst>
                  <a:path w="301" h="884">
                    <a:moveTo>
                      <a:pt x="169" y="0"/>
                    </a:moveTo>
                    <a:cubicBezTo>
                      <a:pt x="235" y="157"/>
                      <a:pt x="301" y="314"/>
                      <a:pt x="273" y="461"/>
                    </a:cubicBezTo>
                    <a:cubicBezTo>
                      <a:pt x="245" y="608"/>
                      <a:pt x="122" y="746"/>
                      <a:pt x="0" y="884"/>
                    </a:cubicBezTo>
                  </a:path>
                </a:pathLst>
              </a:custGeom>
              <a:noFill/>
              <a:ln w="127000" cap="flat" cmpd="sng">
                <a:solidFill>
                  <a:schemeClr val="hlink"/>
                </a:solidFill>
                <a:prstDash val="solid"/>
                <a:round/>
                <a:headEnd/>
                <a:tailEnd type="stealth" w="med" len="med"/>
              </a:ln>
              <a:effectLst/>
            </p:spPr>
            <p:txBody>
              <a:bodyPr wrap="none" anchor="ctr"/>
              <a:lstStyle/>
              <a:p>
                <a:endParaRPr lang="en-US"/>
              </a:p>
            </p:txBody>
          </p:sp>
          <p:sp>
            <p:nvSpPr>
              <p:cNvPr id="377883" name="Oval 27"/>
              <p:cNvSpPr>
                <a:spLocks noChangeArrowheads="1"/>
              </p:cNvSpPr>
              <p:nvPr/>
            </p:nvSpPr>
            <p:spPr bwMode="auto">
              <a:xfrm>
                <a:off x="2836" y="3720"/>
                <a:ext cx="32" cy="65"/>
              </a:xfrm>
              <a:prstGeom prst="ellipse">
                <a:avLst/>
              </a:prstGeom>
              <a:solidFill>
                <a:schemeClr val="hlink"/>
              </a:solidFill>
              <a:ln w="9525">
                <a:solidFill>
                  <a:schemeClr val="hlink"/>
                </a:solidFill>
                <a:round/>
                <a:headEnd/>
                <a:tailEnd/>
              </a:ln>
              <a:effectLst/>
            </p:spPr>
            <p:txBody>
              <a:bodyPr wrap="none" anchor="ctr"/>
              <a:lstStyle/>
              <a:p>
                <a:endParaRPr lang="en-US"/>
              </a:p>
            </p:txBody>
          </p:sp>
        </p:grpSp>
      </p:grpSp>
      <p:grpSp>
        <p:nvGrpSpPr>
          <p:cNvPr id="377884" name="Group 28"/>
          <p:cNvGrpSpPr>
            <a:grpSpLocks/>
          </p:cNvGrpSpPr>
          <p:nvPr/>
        </p:nvGrpSpPr>
        <p:grpSpPr bwMode="auto">
          <a:xfrm>
            <a:off x="1449388" y="5048250"/>
            <a:ext cx="939800" cy="1601788"/>
            <a:chOff x="3638" y="3101"/>
            <a:chExt cx="592" cy="1009"/>
          </a:xfrm>
        </p:grpSpPr>
        <p:sp>
          <p:nvSpPr>
            <p:cNvPr id="377885" name="Rectangle 29"/>
            <p:cNvSpPr>
              <a:spLocks noChangeArrowheads="1"/>
            </p:cNvSpPr>
            <p:nvPr/>
          </p:nvSpPr>
          <p:spPr bwMode="auto">
            <a:xfrm flipH="1">
              <a:off x="3638" y="3822"/>
              <a:ext cx="337" cy="288"/>
            </a:xfrm>
            <a:prstGeom prst="rect">
              <a:avLst/>
            </a:prstGeom>
            <a:noFill/>
            <a:ln w="9525">
              <a:noFill/>
              <a:miter lim="800000"/>
              <a:headEnd/>
              <a:tailEnd/>
            </a:ln>
            <a:effectLst/>
          </p:spPr>
          <p:txBody>
            <a:bodyPr wrap="none" anchor="ctr">
              <a:spAutoFit/>
            </a:bodyPr>
            <a:lstStyle/>
            <a:p>
              <a:r>
                <a:rPr lang="en-US" b="1">
                  <a:solidFill>
                    <a:srgbClr val="000000"/>
                  </a:solidFill>
                </a:rPr>
                <a:t>O</a:t>
              </a:r>
              <a:r>
                <a:rPr lang="en-US" b="1" baseline="-25000">
                  <a:solidFill>
                    <a:srgbClr val="000000"/>
                  </a:solidFill>
                </a:rPr>
                <a:t>2</a:t>
              </a:r>
              <a:endParaRPr lang="en-US" sz="3600" b="1" baseline="-25000">
                <a:solidFill>
                  <a:srgbClr val="000000"/>
                </a:solidFill>
              </a:endParaRPr>
            </a:p>
          </p:txBody>
        </p:sp>
        <p:grpSp>
          <p:nvGrpSpPr>
            <p:cNvPr id="377886" name="Group 30"/>
            <p:cNvGrpSpPr>
              <a:grpSpLocks/>
            </p:cNvGrpSpPr>
            <p:nvPr/>
          </p:nvGrpSpPr>
          <p:grpSpPr bwMode="auto">
            <a:xfrm>
              <a:off x="3929" y="3101"/>
              <a:ext cx="301" cy="884"/>
              <a:chOff x="3968" y="3108"/>
              <a:chExt cx="301" cy="884"/>
            </a:xfrm>
          </p:grpSpPr>
          <p:sp>
            <p:nvSpPr>
              <p:cNvPr id="377887" name="Freeform 31"/>
              <p:cNvSpPr>
                <a:spLocks/>
              </p:cNvSpPr>
              <p:nvPr/>
            </p:nvSpPr>
            <p:spPr bwMode="auto">
              <a:xfrm>
                <a:off x="3968" y="3108"/>
                <a:ext cx="301" cy="884"/>
              </a:xfrm>
              <a:custGeom>
                <a:avLst/>
                <a:gdLst/>
                <a:ahLst/>
                <a:cxnLst>
                  <a:cxn ang="0">
                    <a:pos x="169" y="0"/>
                  </a:cxn>
                  <a:cxn ang="0">
                    <a:pos x="273" y="461"/>
                  </a:cxn>
                  <a:cxn ang="0">
                    <a:pos x="0" y="884"/>
                  </a:cxn>
                </a:cxnLst>
                <a:rect l="0" t="0" r="r" b="b"/>
                <a:pathLst>
                  <a:path w="301" h="884">
                    <a:moveTo>
                      <a:pt x="169" y="0"/>
                    </a:moveTo>
                    <a:cubicBezTo>
                      <a:pt x="235" y="157"/>
                      <a:pt x="301" y="314"/>
                      <a:pt x="273" y="461"/>
                    </a:cubicBezTo>
                    <a:cubicBezTo>
                      <a:pt x="245" y="608"/>
                      <a:pt x="122" y="746"/>
                      <a:pt x="0" y="884"/>
                    </a:cubicBezTo>
                  </a:path>
                </a:pathLst>
              </a:custGeom>
              <a:noFill/>
              <a:ln w="127000" cap="flat" cmpd="sng">
                <a:solidFill>
                  <a:srgbClr val="CC0000"/>
                </a:solidFill>
                <a:prstDash val="solid"/>
                <a:round/>
                <a:headEnd/>
                <a:tailEnd type="stealth" w="med" len="med"/>
              </a:ln>
              <a:effectLst/>
            </p:spPr>
            <p:txBody>
              <a:bodyPr wrap="none" anchor="ctr"/>
              <a:lstStyle/>
              <a:p>
                <a:endParaRPr lang="en-US"/>
              </a:p>
            </p:txBody>
          </p:sp>
          <p:sp>
            <p:nvSpPr>
              <p:cNvPr id="377888" name="Oval 32"/>
              <p:cNvSpPr>
                <a:spLocks noChangeArrowheads="1"/>
              </p:cNvSpPr>
              <p:nvPr/>
            </p:nvSpPr>
            <p:spPr bwMode="auto">
              <a:xfrm>
                <a:off x="4071" y="3830"/>
                <a:ext cx="32" cy="65"/>
              </a:xfrm>
              <a:prstGeom prst="ellipse">
                <a:avLst/>
              </a:prstGeom>
              <a:solidFill>
                <a:srgbClr val="CC0000"/>
              </a:solidFill>
              <a:ln w="9525">
                <a:solidFill>
                  <a:srgbClr val="CC0000"/>
                </a:solidFill>
                <a:round/>
                <a:headEnd/>
                <a:tailEnd/>
              </a:ln>
              <a:effectLst/>
            </p:spPr>
            <p:txBody>
              <a:bodyPr wrap="none" anchor="ctr"/>
              <a:lstStyle/>
              <a:p>
                <a:endParaRPr lang="en-US"/>
              </a:p>
            </p:txBody>
          </p:sp>
        </p:grpSp>
      </p:grpSp>
      <p:grpSp>
        <p:nvGrpSpPr>
          <p:cNvPr id="377889" name="Group 33"/>
          <p:cNvGrpSpPr>
            <a:grpSpLocks/>
          </p:cNvGrpSpPr>
          <p:nvPr/>
        </p:nvGrpSpPr>
        <p:grpSpPr bwMode="auto">
          <a:xfrm>
            <a:off x="2357438" y="4989513"/>
            <a:ext cx="922337" cy="1733550"/>
            <a:chOff x="4268" y="3076"/>
            <a:chExt cx="581" cy="1092"/>
          </a:xfrm>
        </p:grpSpPr>
        <p:sp>
          <p:nvSpPr>
            <p:cNvPr id="377890" name="Rectangle 34"/>
            <p:cNvSpPr>
              <a:spLocks noChangeArrowheads="1"/>
            </p:cNvSpPr>
            <p:nvPr/>
          </p:nvSpPr>
          <p:spPr bwMode="auto">
            <a:xfrm flipH="1">
              <a:off x="4374" y="3880"/>
              <a:ext cx="475" cy="288"/>
            </a:xfrm>
            <a:prstGeom prst="rect">
              <a:avLst/>
            </a:prstGeom>
            <a:noFill/>
            <a:ln w="9525">
              <a:noFill/>
              <a:miter lim="800000"/>
              <a:headEnd/>
              <a:tailEnd/>
            </a:ln>
            <a:effectLst/>
          </p:spPr>
          <p:txBody>
            <a:bodyPr wrap="none" anchor="ctr">
              <a:spAutoFit/>
            </a:bodyPr>
            <a:lstStyle/>
            <a:p>
              <a:r>
                <a:rPr lang="en-US" b="1">
                  <a:solidFill>
                    <a:srgbClr val="000000"/>
                  </a:solidFill>
                </a:rPr>
                <a:t>CO</a:t>
              </a:r>
              <a:r>
                <a:rPr lang="en-US" b="1" baseline="-25000">
                  <a:solidFill>
                    <a:srgbClr val="000000"/>
                  </a:solidFill>
                </a:rPr>
                <a:t>2</a:t>
              </a:r>
              <a:endParaRPr lang="en-US" sz="3600" b="1" baseline="-25000">
                <a:solidFill>
                  <a:srgbClr val="000000"/>
                </a:solidFill>
              </a:endParaRPr>
            </a:p>
          </p:txBody>
        </p:sp>
        <p:grpSp>
          <p:nvGrpSpPr>
            <p:cNvPr id="377891" name="Group 35"/>
            <p:cNvGrpSpPr>
              <a:grpSpLocks/>
            </p:cNvGrpSpPr>
            <p:nvPr/>
          </p:nvGrpSpPr>
          <p:grpSpPr bwMode="auto">
            <a:xfrm>
              <a:off x="4268" y="3076"/>
              <a:ext cx="301" cy="884"/>
              <a:chOff x="4268" y="3076"/>
              <a:chExt cx="301" cy="884"/>
            </a:xfrm>
          </p:grpSpPr>
          <p:sp>
            <p:nvSpPr>
              <p:cNvPr id="377892" name="Freeform 36"/>
              <p:cNvSpPr>
                <a:spLocks/>
              </p:cNvSpPr>
              <p:nvPr/>
            </p:nvSpPr>
            <p:spPr bwMode="auto">
              <a:xfrm rot="10800000">
                <a:off x="4268" y="3076"/>
                <a:ext cx="301" cy="884"/>
              </a:xfrm>
              <a:custGeom>
                <a:avLst/>
                <a:gdLst/>
                <a:ahLst/>
                <a:cxnLst>
                  <a:cxn ang="0">
                    <a:pos x="169" y="0"/>
                  </a:cxn>
                  <a:cxn ang="0">
                    <a:pos x="273" y="461"/>
                  </a:cxn>
                  <a:cxn ang="0">
                    <a:pos x="0" y="884"/>
                  </a:cxn>
                </a:cxnLst>
                <a:rect l="0" t="0" r="r" b="b"/>
                <a:pathLst>
                  <a:path w="301" h="884">
                    <a:moveTo>
                      <a:pt x="169" y="0"/>
                    </a:moveTo>
                    <a:cubicBezTo>
                      <a:pt x="235" y="157"/>
                      <a:pt x="301" y="314"/>
                      <a:pt x="273" y="461"/>
                    </a:cubicBezTo>
                    <a:cubicBezTo>
                      <a:pt x="245" y="608"/>
                      <a:pt x="122" y="746"/>
                      <a:pt x="0" y="884"/>
                    </a:cubicBezTo>
                  </a:path>
                </a:pathLst>
              </a:custGeom>
              <a:noFill/>
              <a:ln w="127000" cap="flat" cmpd="sng">
                <a:solidFill>
                  <a:srgbClr val="80FF00"/>
                </a:solidFill>
                <a:prstDash val="solid"/>
                <a:round/>
                <a:headEnd/>
                <a:tailEnd type="stealth" w="med" len="med"/>
              </a:ln>
              <a:effectLst/>
            </p:spPr>
            <p:txBody>
              <a:bodyPr wrap="none" anchor="ctr"/>
              <a:lstStyle/>
              <a:p>
                <a:endParaRPr lang="en-US"/>
              </a:p>
            </p:txBody>
          </p:sp>
          <p:sp>
            <p:nvSpPr>
              <p:cNvPr id="377893" name="Oval 37"/>
              <p:cNvSpPr>
                <a:spLocks noChangeArrowheads="1"/>
              </p:cNvSpPr>
              <p:nvPr/>
            </p:nvSpPr>
            <p:spPr bwMode="auto">
              <a:xfrm rot="10800000">
                <a:off x="4434" y="3171"/>
                <a:ext cx="32" cy="65"/>
              </a:xfrm>
              <a:prstGeom prst="ellipse">
                <a:avLst/>
              </a:prstGeom>
              <a:solidFill>
                <a:srgbClr val="80FF00"/>
              </a:solidFill>
              <a:ln w="9525">
                <a:solidFill>
                  <a:srgbClr val="80FF00"/>
                </a:solidFill>
                <a:round/>
                <a:headEnd/>
                <a:tailEnd/>
              </a:ln>
              <a:effectLst/>
            </p:spPr>
            <p:txBody>
              <a:bodyPr wrap="none" anchor="ctr"/>
              <a:lstStyle/>
              <a:p>
                <a:endParaRPr lang="en-US"/>
              </a:p>
            </p:txBody>
          </p:sp>
        </p:grpSp>
      </p:grpSp>
      <p:grpSp>
        <p:nvGrpSpPr>
          <p:cNvPr id="377900" name="Group 44"/>
          <p:cNvGrpSpPr>
            <a:grpSpLocks/>
          </p:cNvGrpSpPr>
          <p:nvPr/>
        </p:nvGrpSpPr>
        <p:grpSpPr bwMode="auto">
          <a:xfrm>
            <a:off x="-55563" y="4264025"/>
            <a:ext cx="754063" cy="1784350"/>
            <a:chOff x="-35" y="2686"/>
            <a:chExt cx="475" cy="1124"/>
          </a:xfrm>
        </p:grpSpPr>
        <p:sp>
          <p:nvSpPr>
            <p:cNvPr id="377895" name="Freeform 39"/>
            <p:cNvSpPr>
              <a:spLocks/>
            </p:cNvSpPr>
            <p:nvPr/>
          </p:nvSpPr>
          <p:spPr bwMode="auto">
            <a:xfrm flipV="1">
              <a:off x="87" y="2686"/>
              <a:ext cx="173" cy="930"/>
            </a:xfrm>
            <a:custGeom>
              <a:avLst/>
              <a:gdLst/>
              <a:ahLst/>
              <a:cxnLst>
                <a:cxn ang="0">
                  <a:pos x="264" y="0"/>
                </a:cxn>
                <a:cxn ang="0">
                  <a:pos x="4" y="416"/>
                </a:cxn>
                <a:cxn ang="0">
                  <a:pos x="238" y="930"/>
                </a:cxn>
              </a:cxnLst>
              <a:rect l="0" t="0" r="r" b="b"/>
              <a:pathLst>
                <a:path w="264" h="930">
                  <a:moveTo>
                    <a:pt x="264" y="0"/>
                  </a:moveTo>
                  <a:cubicBezTo>
                    <a:pt x="136" y="130"/>
                    <a:pt x="8" y="261"/>
                    <a:pt x="4" y="416"/>
                  </a:cubicBezTo>
                  <a:cubicBezTo>
                    <a:pt x="0" y="571"/>
                    <a:pt x="119" y="750"/>
                    <a:pt x="238" y="930"/>
                  </a:cubicBezTo>
                </a:path>
              </a:pathLst>
            </a:custGeom>
            <a:noFill/>
            <a:ln w="127000" cap="flat" cmpd="sng">
              <a:solidFill>
                <a:srgbClr val="80FF00"/>
              </a:solidFill>
              <a:prstDash val="solid"/>
              <a:round/>
              <a:headEnd/>
              <a:tailEnd type="stealth" w="med" len="med"/>
            </a:ln>
            <a:effectLst/>
          </p:spPr>
          <p:txBody>
            <a:bodyPr wrap="none" anchor="ctr"/>
            <a:lstStyle/>
            <a:p>
              <a:endParaRPr lang="en-US"/>
            </a:p>
          </p:txBody>
        </p:sp>
        <p:sp>
          <p:nvSpPr>
            <p:cNvPr id="377896" name="Rectangle 40"/>
            <p:cNvSpPr>
              <a:spLocks noChangeArrowheads="1"/>
            </p:cNvSpPr>
            <p:nvPr/>
          </p:nvSpPr>
          <p:spPr bwMode="auto">
            <a:xfrm>
              <a:off x="-35" y="3522"/>
              <a:ext cx="475" cy="288"/>
            </a:xfrm>
            <a:prstGeom prst="rect">
              <a:avLst/>
            </a:prstGeom>
            <a:noFill/>
            <a:ln w="9525">
              <a:noFill/>
              <a:miter lim="800000"/>
              <a:headEnd/>
              <a:tailEnd/>
            </a:ln>
            <a:effectLst/>
          </p:spPr>
          <p:txBody>
            <a:bodyPr wrap="none" anchor="ctr">
              <a:spAutoFit/>
            </a:bodyPr>
            <a:lstStyle/>
            <a:p>
              <a:r>
                <a:rPr lang="en-US" b="1">
                  <a:solidFill>
                    <a:srgbClr val="000000"/>
                  </a:solidFill>
                </a:rPr>
                <a:t>CO</a:t>
              </a:r>
              <a:r>
                <a:rPr lang="en-US" b="1" baseline="-25000">
                  <a:solidFill>
                    <a:srgbClr val="000000"/>
                  </a:solidFill>
                </a:rPr>
                <a:t>2</a:t>
              </a:r>
            </a:p>
          </p:txBody>
        </p:sp>
      </p:grpSp>
      <p:grpSp>
        <p:nvGrpSpPr>
          <p:cNvPr id="377899" name="Group 43"/>
          <p:cNvGrpSpPr>
            <a:grpSpLocks/>
          </p:cNvGrpSpPr>
          <p:nvPr/>
        </p:nvGrpSpPr>
        <p:grpSpPr bwMode="auto">
          <a:xfrm>
            <a:off x="530225" y="3878263"/>
            <a:ext cx="534988" cy="1862137"/>
            <a:chOff x="334" y="2443"/>
            <a:chExt cx="337" cy="1173"/>
          </a:xfrm>
        </p:grpSpPr>
        <p:sp>
          <p:nvSpPr>
            <p:cNvPr id="377894" name="Freeform 38"/>
            <p:cNvSpPr>
              <a:spLocks/>
            </p:cNvSpPr>
            <p:nvPr/>
          </p:nvSpPr>
          <p:spPr bwMode="auto">
            <a:xfrm>
              <a:off x="343" y="2686"/>
              <a:ext cx="173" cy="930"/>
            </a:xfrm>
            <a:custGeom>
              <a:avLst/>
              <a:gdLst/>
              <a:ahLst/>
              <a:cxnLst>
                <a:cxn ang="0">
                  <a:pos x="264" y="0"/>
                </a:cxn>
                <a:cxn ang="0">
                  <a:pos x="4" y="416"/>
                </a:cxn>
                <a:cxn ang="0">
                  <a:pos x="238" y="930"/>
                </a:cxn>
              </a:cxnLst>
              <a:rect l="0" t="0" r="r" b="b"/>
              <a:pathLst>
                <a:path w="264" h="930">
                  <a:moveTo>
                    <a:pt x="264" y="0"/>
                  </a:moveTo>
                  <a:cubicBezTo>
                    <a:pt x="136" y="130"/>
                    <a:pt x="8" y="261"/>
                    <a:pt x="4" y="416"/>
                  </a:cubicBezTo>
                  <a:cubicBezTo>
                    <a:pt x="0" y="571"/>
                    <a:pt x="119" y="750"/>
                    <a:pt x="238" y="930"/>
                  </a:cubicBezTo>
                </a:path>
              </a:pathLst>
            </a:custGeom>
            <a:noFill/>
            <a:ln w="127000" cap="flat" cmpd="sng">
              <a:solidFill>
                <a:srgbClr val="CC0000"/>
              </a:solidFill>
              <a:prstDash val="solid"/>
              <a:round/>
              <a:headEnd/>
              <a:tailEnd type="stealth" w="med" len="med"/>
            </a:ln>
            <a:effectLst/>
          </p:spPr>
          <p:txBody>
            <a:bodyPr wrap="none" anchor="ctr"/>
            <a:lstStyle/>
            <a:p>
              <a:endParaRPr lang="en-US"/>
            </a:p>
          </p:txBody>
        </p:sp>
        <p:sp>
          <p:nvSpPr>
            <p:cNvPr id="377897" name="Rectangle 41"/>
            <p:cNvSpPr>
              <a:spLocks noChangeArrowheads="1"/>
            </p:cNvSpPr>
            <p:nvPr/>
          </p:nvSpPr>
          <p:spPr bwMode="auto">
            <a:xfrm>
              <a:off x="334" y="2443"/>
              <a:ext cx="337" cy="288"/>
            </a:xfrm>
            <a:prstGeom prst="rect">
              <a:avLst/>
            </a:prstGeom>
            <a:noFill/>
            <a:ln w="9525">
              <a:noFill/>
              <a:miter lim="800000"/>
              <a:headEnd/>
              <a:tailEnd/>
            </a:ln>
            <a:effectLst/>
          </p:spPr>
          <p:txBody>
            <a:bodyPr wrap="none" anchor="ctr">
              <a:spAutoFit/>
            </a:bodyPr>
            <a:lstStyle/>
            <a:p>
              <a:pPr algn="r"/>
              <a:r>
                <a:rPr lang="en-US" b="1">
                  <a:solidFill>
                    <a:srgbClr val="000000"/>
                  </a:solidFill>
                </a:rPr>
                <a:t>O</a:t>
              </a:r>
              <a:r>
                <a:rPr lang="en-US" b="1" baseline="-25000">
                  <a:solidFill>
                    <a:srgbClr val="000000"/>
                  </a:solidFill>
                </a:rPr>
                <a:t>2</a:t>
              </a:r>
            </a:p>
          </p:txBody>
        </p:sp>
      </p:grpSp>
      <p:sp>
        <p:nvSpPr>
          <p:cNvPr id="377902" name="Rectangle 46" descr="Rectangle: Click to edit Master text styles&#10;Second level&#10;Third level&#10;Fourth level&#10;Fifth level"/>
          <p:cNvSpPr>
            <a:spLocks noGrp="1" noChangeArrowheads="1"/>
          </p:cNvSpPr>
          <p:nvPr>
            <p:ph type="body" idx="1"/>
          </p:nvPr>
        </p:nvSpPr>
        <p:spPr>
          <a:xfrm>
            <a:off x="838200" y="1371600"/>
            <a:ext cx="7772400" cy="2195513"/>
          </a:xfrm>
          <a:noFill/>
          <a:ln/>
        </p:spPr>
        <p:txBody>
          <a:bodyPr/>
          <a:lstStyle/>
          <a:p>
            <a:r>
              <a:rPr lang="en-US"/>
              <a:t>Closed stomates lead to…</a:t>
            </a:r>
          </a:p>
          <a:p>
            <a:pPr lvl="1"/>
            <a:r>
              <a:rPr lang="en-US"/>
              <a:t>O</a:t>
            </a:r>
            <a:r>
              <a:rPr lang="en-US" baseline="-25000"/>
              <a:t>2</a:t>
            </a:r>
            <a:r>
              <a:rPr lang="en-US"/>
              <a:t> build up </a:t>
            </a:r>
            <a:r>
              <a:rPr lang="en-US" sz="2600">
                <a:solidFill>
                  <a:srgbClr val="0F116A"/>
                </a:solidFill>
                <a:sym typeface="Symbol" pitchFamily="48" charset="2"/>
              </a:rPr>
              <a:t></a:t>
            </a:r>
            <a:r>
              <a:rPr lang="en-US">
                <a:solidFill>
                  <a:schemeClr val="tx2"/>
                </a:solidFill>
              </a:rPr>
              <a:t> from light reactions</a:t>
            </a:r>
            <a:endParaRPr lang="en-US"/>
          </a:p>
          <a:p>
            <a:pPr lvl="1"/>
            <a:r>
              <a:rPr lang="en-US"/>
              <a:t>CO</a:t>
            </a:r>
            <a:r>
              <a:rPr lang="en-US" baseline="-25000"/>
              <a:t>2</a:t>
            </a:r>
            <a:r>
              <a:rPr lang="en-US"/>
              <a:t> is depleted </a:t>
            </a:r>
            <a:r>
              <a:rPr lang="en-US" sz="2600">
                <a:solidFill>
                  <a:srgbClr val="0F116A"/>
                </a:solidFill>
                <a:sym typeface="Symbol" pitchFamily="48" charset="2"/>
              </a:rPr>
              <a:t></a:t>
            </a:r>
            <a:r>
              <a:rPr lang="en-US">
                <a:solidFill>
                  <a:schemeClr val="tx2"/>
                </a:solidFill>
              </a:rPr>
              <a:t> in Calvin cycle</a:t>
            </a:r>
          </a:p>
          <a:p>
            <a:pPr marL="1085850" lvl="2"/>
            <a:r>
              <a:rPr lang="en-US"/>
              <a:t>causes problems in Calvin Cycle</a:t>
            </a:r>
          </a:p>
        </p:txBody>
      </p:sp>
      <p:pic>
        <p:nvPicPr>
          <p:cNvPr id="377903" name="Picture 47" descr="penguinL"/>
          <p:cNvPicPr>
            <a:picLocks noChangeAspect="1" noChangeArrowheads="1"/>
          </p:cNvPicPr>
          <p:nvPr/>
        </p:nvPicPr>
        <p:blipFill>
          <a:blip r:embed="rId9" cstate="print"/>
          <a:srcRect/>
          <a:stretch>
            <a:fillRect/>
          </a:stretch>
        </p:blipFill>
        <p:spPr bwMode="auto">
          <a:xfrm>
            <a:off x="7869238" y="5541963"/>
            <a:ext cx="1274762" cy="1295400"/>
          </a:xfrm>
          <a:prstGeom prst="rect">
            <a:avLst/>
          </a:prstGeom>
          <a:noFill/>
        </p:spPr>
      </p:pic>
      <p:sp>
        <p:nvSpPr>
          <p:cNvPr id="377904" name="AutoShape 48"/>
          <p:cNvSpPr>
            <a:spLocks noChangeArrowheads="1"/>
          </p:cNvSpPr>
          <p:nvPr/>
        </p:nvSpPr>
        <p:spPr bwMode="auto">
          <a:xfrm>
            <a:off x="6554788" y="3182938"/>
            <a:ext cx="2433637" cy="1651000"/>
          </a:xfrm>
          <a:prstGeom prst="wedgeEllipseCallout">
            <a:avLst>
              <a:gd name="adj1" fmla="val 14708"/>
              <a:gd name="adj2" fmla="val 104421"/>
            </a:avLst>
          </a:prstGeom>
          <a:solidFill>
            <a:srgbClr val="FFEA18"/>
          </a:solidFill>
          <a:ln w="38100">
            <a:solidFill>
              <a:srgbClr val="CC0000"/>
            </a:solidFill>
            <a:miter lim="800000"/>
            <a:headEnd/>
            <a:tailEnd/>
          </a:ln>
          <a:effectLst/>
        </p:spPr>
        <p:txBody>
          <a:bodyPr wrap="none" lIns="0" tIns="0" rIns="0" bIns="0" anchor="ctr"/>
          <a:lstStyle/>
          <a:p>
            <a:r>
              <a:rPr lang="en-US" sz="1800" b="1">
                <a:solidFill>
                  <a:srgbClr val="0F116A"/>
                </a:solidFill>
                <a:latin typeface="Comic Sans MS" pitchFamily="48" charset="0"/>
                <a:ea typeface="Geneva" pitchFamily="48" charset="-128"/>
              </a:rPr>
              <a:t>The best laid</a:t>
            </a:r>
            <a:br>
              <a:rPr lang="en-US" sz="1800" b="1">
                <a:solidFill>
                  <a:srgbClr val="0F116A"/>
                </a:solidFill>
                <a:latin typeface="Comic Sans MS" pitchFamily="48" charset="0"/>
                <a:ea typeface="Geneva" pitchFamily="48" charset="-128"/>
              </a:rPr>
            </a:br>
            <a:r>
              <a:rPr lang="en-US" sz="1800" b="1">
                <a:solidFill>
                  <a:srgbClr val="0F116A"/>
                </a:solidFill>
                <a:latin typeface="Comic Sans MS" pitchFamily="48" charset="0"/>
                <a:ea typeface="Geneva" pitchFamily="48" charset="-128"/>
              </a:rPr>
              <a:t>schemes of</a:t>
            </a:r>
            <a:br>
              <a:rPr lang="en-US" sz="1800" b="1">
                <a:solidFill>
                  <a:srgbClr val="0F116A"/>
                </a:solidFill>
                <a:latin typeface="Comic Sans MS" pitchFamily="48" charset="0"/>
                <a:ea typeface="Geneva" pitchFamily="48" charset="-128"/>
              </a:rPr>
            </a:br>
            <a:r>
              <a:rPr lang="en-US" sz="1800" b="1">
                <a:solidFill>
                  <a:srgbClr val="0F116A"/>
                </a:solidFill>
                <a:latin typeface="Comic Sans MS" pitchFamily="48" charset="0"/>
                <a:ea typeface="Geneva" pitchFamily="48" charset="-128"/>
              </a:rPr>
              <a:t>mice and men…</a:t>
            </a:r>
            <a:br>
              <a:rPr lang="en-US" sz="1800" b="1">
                <a:solidFill>
                  <a:srgbClr val="0F116A"/>
                </a:solidFill>
                <a:latin typeface="Comic Sans MS" pitchFamily="48" charset="0"/>
                <a:ea typeface="Geneva" pitchFamily="48" charset="-128"/>
              </a:rPr>
            </a:br>
            <a:r>
              <a:rPr lang="en-US" sz="1800" b="1">
                <a:solidFill>
                  <a:srgbClr val="0F116A"/>
                </a:solidFill>
                <a:latin typeface="Comic Sans MS" pitchFamily="48" charset="0"/>
                <a:ea typeface="Geneva" pitchFamily="48" charset="-128"/>
              </a:rPr>
              <a:t>and plants</a:t>
            </a:r>
            <a:r>
              <a:rPr lang="en-US" sz="1800" b="1" i="1">
                <a:solidFill>
                  <a:srgbClr val="0F116A"/>
                </a:solidFill>
                <a:latin typeface="Comic Sans MS" pitchFamily="48" charset="0"/>
                <a:ea typeface="Geneva" pitchFamily="48" charset="-128"/>
              </a:rPr>
              <a:t>!</a:t>
            </a:r>
            <a:r>
              <a:rPr lang="en-US" sz="1800" b="1">
                <a:solidFill>
                  <a:srgbClr val="0F116A"/>
                </a:solidFill>
                <a:latin typeface="Comic Sans MS" pitchFamily="48" charset="0"/>
                <a:ea typeface="Geneva" pitchFamily="48" charset="-128"/>
              </a:rPr>
              <a:t> </a:t>
            </a:r>
          </a:p>
        </p:txBody>
      </p:sp>
      <p:sp>
        <p:nvSpPr>
          <p:cNvPr id="377905" name="Text Box 49"/>
          <p:cNvSpPr txBox="1">
            <a:spLocks noChangeArrowheads="1"/>
          </p:cNvSpPr>
          <p:nvPr/>
        </p:nvSpPr>
        <p:spPr bwMode="auto">
          <a:xfrm>
            <a:off x="3943350" y="5387975"/>
            <a:ext cx="765175" cy="914400"/>
          </a:xfrm>
          <a:prstGeom prst="rect">
            <a:avLst/>
          </a:prstGeom>
          <a:noFill/>
          <a:ln w="9525">
            <a:noFill/>
            <a:miter lim="800000"/>
            <a:headEnd/>
            <a:tailEnd/>
          </a:ln>
          <a:effectLst/>
        </p:spPr>
        <p:txBody>
          <a:bodyPr wrap="none" anchor="ctr">
            <a:spAutoFit/>
          </a:bodyPr>
          <a:lstStyle/>
          <a:p>
            <a:r>
              <a:rPr lang="en-US" sz="5400" b="1">
                <a:solidFill>
                  <a:srgbClr val="80FF00"/>
                </a:solidFill>
                <a:sym typeface="Zapf Dingbats" pitchFamily="48" charset="2"/>
              </a:rPr>
              <a:t></a:t>
            </a:r>
            <a:endParaRPr lang="en-US" sz="4800" b="1">
              <a:solidFill>
                <a:srgbClr val="80FF00"/>
              </a:solidFill>
            </a:endParaRPr>
          </a:p>
        </p:txBody>
      </p:sp>
      <p:sp>
        <p:nvSpPr>
          <p:cNvPr id="377906" name="Text Box 50"/>
          <p:cNvSpPr txBox="1">
            <a:spLocks noChangeArrowheads="1"/>
          </p:cNvSpPr>
          <p:nvPr/>
        </p:nvSpPr>
        <p:spPr bwMode="auto">
          <a:xfrm>
            <a:off x="2060575" y="5395913"/>
            <a:ext cx="647700" cy="914400"/>
          </a:xfrm>
          <a:prstGeom prst="rect">
            <a:avLst/>
          </a:prstGeom>
          <a:noFill/>
          <a:ln w="9525">
            <a:noFill/>
            <a:miter lim="800000"/>
            <a:headEnd/>
            <a:tailEnd/>
          </a:ln>
          <a:effectLst/>
        </p:spPr>
        <p:txBody>
          <a:bodyPr wrap="none" anchor="ctr">
            <a:spAutoFit/>
          </a:bodyPr>
          <a:lstStyle/>
          <a:p>
            <a:r>
              <a:rPr lang="en-US" sz="5400" b="1">
                <a:solidFill>
                  <a:srgbClr val="000000"/>
                </a:solidFill>
                <a:sym typeface="Zapf Dingbats" pitchFamily="48" charset="2"/>
              </a:rPr>
              <a:t></a:t>
            </a:r>
            <a:endParaRPr lang="en-US" sz="4800" b="1">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377873"/>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377874"/>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377879"/>
                                        </p:tgtEl>
                                        <p:attrNameLst>
                                          <p:attrName>style.visibility</p:attrName>
                                        </p:attrNameLst>
                                      </p:cBhvr>
                                      <p:to>
                                        <p:strVal val="visible"/>
                                      </p:to>
                                    </p:set>
                                    <p:animEffect transition="in" filter="wipe(up)">
                                      <p:cBhvr>
                                        <p:cTn id="14" dur="500"/>
                                        <p:tgtEl>
                                          <p:spTgt spid="377879"/>
                                        </p:tgtEl>
                                      </p:cBhvr>
                                    </p:animEffect>
                                  </p:childTnLst>
                                  <p:subTnLst>
                                    <p:audio>
                                      <p:cMediaNode>
                                        <p:cTn display="0" masterRel="sameClick">
                                          <p:stCondLst>
                                            <p:cond evt="begin" delay="0">
                                              <p:tn val="12"/>
                                            </p:cond>
                                          </p:stCondLst>
                                          <p:endCondLst>
                                            <p:cond evt="onStopAudio" delay="0">
                                              <p:tgtEl>
                                                <p:sldTgt/>
                                              </p:tgtEl>
                                            </p:cond>
                                          </p:endCondLst>
                                        </p:cTn>
                                        <p:tgtEl>
                                          <p:sndTgt r:embed="rId3" name="Vibro Up"/>
                                        </p:tgtEl>
                                      </p:cMediaNode>
                                    </p:audio>
                                  </p:sub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77889"/>
                                        </p:tgtEl>
                                        <p:attrNameLst>
                                          <p:attrName>style.visibility</p:attrName>
                                        </p:attrNameLst>
                                      </p:cBhvr>
                                      <p:to>
                                        <p:strVal val="visible"/>
                                      </p:to>
                                    </p:set>
                                    <p:animEffect transition="in" filter="wipe(down)">
                                      <p:cBhvr>
                                        <p:cTn id="19" dur="500"/>
                                        <p:tgtEl>
                                          <p:spTgt spid="377889"/>
                                        </p:tgtEl>
                                      </p:cBhvr>
                                    </p:animEffect>
                                  </p:childTnLst>
                                  <p:subTnLst>
                                    <p:audio>
                                      <p:cMediaNode>
                                        <p:cTn display="0" masterRel="sameClick">
                                          <p:stCondLst>
                                            <p:cond evt="begin" delay="0">
                                              <p:tn val="17"/>
                                            </p:cond>
                                          </p:stCondLst>
                                          <p:endCondLst>
                                            <p:cond evt="onStopAudio" delay="0">
                                              <p:tgtEl>
                                                <p:sldTgt/>
                                              </p:tgtEl>
                                            </p:cond>
                                          </p:endCondLst>
                                        </p:cTn>
                                        <p:tgtEl>
                                          <p:sndTgt r:embed="rId3" name="Vibro Up"/>
                                        </p:tgtEl>
                                      </p:cMediaNode>
                                    </p:audio>
                                  </p:sub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377900"/>
                                        </p:tgtEl>
                                        <p:attrNameLst>
                                          <p:attrName>style.visibility</p:attrName>
                                        </p:attrNameLst>
                                      </p:cBhvr>
                                      <p:to>
                                        <p:strVal val="visible"/>
                                      </p:to>
                                    </p:set>
                                    <p:animEffect transition="in" filter="wipe(down)">
                                      <p:cBhvr>
                                        <p:cTn id="24" dur="500"/>
                                        <p:tgtEl>
                                          <p:spTgt spid="377900"/>
                                        </p:tgtEl>
                                      </p:cBhvr>
                                    </p:animEffect>
                                  </p:childTnLst>
                                  <p:subTnLst>
                                    <p:audio>
                                      <p:cMediaNode>
                                        <p:cTn display="0" masterRel="sameClick">
                                          <p:stCondLst>
                                            <p:cond evt="begin" delay="0">
                                              <p:tn val="22"/>
                                            </p:cond>
                                          </p:stCondLst>
                                          <p:endCondLst>
                                            <p:cond evt="onStopAudio" delay="0">
                                              <p:tgtEl>
                                                <p:sldTgt/>
                                              </p:tgtEl>
                                            </p:cond>
                                          </p:endCondLst>
                                        </p:cTn>
                                        <p:tgtEl>
                                          <p:sndTgt r:embed="rId4" name="Whoosh"/>
                                        </p:tgtEl>
                                      </p:cMediaNode>
                                    </p:audio>
                                  </p:subTnLst>
                                </p:cTn>
                              </p:par>
                            </p:childTnLst>
                          </p:cTn>
                        </p:par>
                      </p:childTnLst>
                    </p:cTn>
                  </p:par>
                  <p:par>
                    <p:cTn id="25" fill="hold">
                      <p:stCondLst>
                        <p:cond delay="indefinite"/>
                      </p:stCondLst>
                      <p:childTnLst>
                        <p:par>
                          <p:cTn id="26" fill="hold">
                            <p:stCondLst>
                              <p:cond delay="0"/>
                            </p:stCondLst>
                            <p:childTnLst>
                              <p:par>
                                <p:cTn id="27" presetID="22" presetClass="entr" presetSubtype="1" fill="hold" nodeType="clickEffect">
                                  <p:stCondLst>
                                    <p:cond delay="0"/>
                                  </p:stCondLst>
                                  <p:childTnLst>
                                    <p:set>
                                      <p:cBhvr>
                                        <p:cTn id="28" dur="1" fill="hold">
                                          <p:stCondLst>
                                            <p:cond delay="0"/>
                                          </p:stCondLst>
                                        </p:cTn>
                                        <p:tgtEl>
                                          <p:spTgt spid="377884"/>
                                        </p:tgtEl>
                                        <p:attrNameLst>
                                          <p:attrName>style.visibility</p:attrName>
                                        </p:attrNameLst>
                                      </p:cBhvr>
                                      <p:to>
                                        <p:strVal val="visible"/>
                                      </p:to>
                                    </p:set>
                                    <p:animEffect transition="in" filter="wipe(up)">
                                      <p:cBhvr>
                                        <p:cTn id="29" dur="500"/>
                                        <p:tgtEl>
                                          <p:spTgt spid="377884"/>
                                        </p:tgtEl>
                                      </p:cBhvr>
                                    </p:animEffect>
                                  </p:childTnLst>
                                  <p:subTnLst>
                                    <p:audio>
                                      <p:cMediaNode>
                                        <p:cTn display="0" masterRel="sameClick">
                                          <p:stCondLst>
                                            <p:cond evt="begin" delay="0">
                                              <p:tn val="27"/>
                                            </p:cond>
                                          </p:stCondLst>
                                          <p:endCondLst>
                                            <p:cond evt="onStopAudio" delay="0">
                                              <p:tgtEl>
                                                <p:sldTgt/>
                                              </p:tgtEl>
                                            </p:cond>
                                          </p:endCondLst>
                                        </p:cTn>
                                        <p:tgtEl>
                                          <p:sndTgt r:embed="rId3" name="Vibro Up"/>
                                        </p:tgtEl>
                                      </p:cMediaNode>
                                    </p:audio>
                                  </p:subTnLst>
                                </p:cTn>
                              </p:par>
                            </p:childTnLst>
                          </p:cTn>
                        </p:par>
                      </p:childTnLst>
                    </p:cTn>
                  </p:par>
                  <p:par>
                    <p:cTn id="30" fill="hold">
                      <p:stCondLst>
                        <p:cond delay="indefinite"/>
                      </p:stCondLst>
                      <p:childTnLst>
                        <p:par>
                          <p:cTn id="31" fill="hold">
                            <p:stCondLst>
                              <p:cond delay="0"/>
                            </p:stCondLst>
                            <p:childTnLst>
                              <p:par>
                                <p:cTn id="32" presetID="22" presetClass="entr" presetSubtype="1" fill="hold" nodeType="clickEffect">
                                  <p:stCondLst>
                                    <p:cond delay="0"/>
                                  </p:stCondLst>
                                  <p:childTnLst>
                                    <p:set>
                                      <p:cBhvr>
                                        <p:cTn id="33" dur="1" fill="hold">
                                          <p:stCondLst>
                                            <p:cond delay="0"/>
                                          </p:stCondLst>
                                        </p:cTn>
                                        <p:tgtEl>
                                          <p:spTgt spid="377899"/>
                                        </p:tgtEl>
                                        <p:attrNameLst>
                                          <p:attrName>style.visibility</p:attrName>
                                        </p:attrNameLst>
                                      </p:cBhvr>
                                      <p:to>
                                        <p:strVal val="visible"/>
                                      </p:to>
                                    </p:set>
                                    <p:animEffect transition="in" filter="wipe(up)">
                                      <p:cBhvr>
                                        <p:cTn id="34" dur="500"/>
                                        <p:tgtEl>
                                          <p:spTgt spid="377899"/>
                                        </p:tgtEl>
                                      </p:cBhvr>
                                    </p:animEffect>
                                  </p:childTnLst>
                                  <p:subTnLst>
                                    <p:audio>
                                      <p:cMediaNode>
                                        <p:cTn display="0" masterRel="sameClick">
                                          <p:stCondLst>
                                            <p:cond evt="begin" delay="0">
                                              <p:tn val="32"/>
                                            </p:cond>
                                          </p:stCondLst>
                                          <p:endCondLst>
                                            <p:cond evt="onStopAudio" delay="0">
                                              <p:tgtEl>
                                                <p:sldTgt/>
                                              </p:tgtEl>
                                            </p:cond>
                                          </p:endCondLst>
                                        </p:cTn>
                                        <p:tgtEl>
                                          <p:sndTgt r:embed="rId4" name="Whoosh"/>
                                        </p:tgtEl>
                                      </p:cMediaNode>
                                    </p:audio>
                                  </p:sub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377902">
                                            <p:txEl>
                                              <p:pRg st="0" end="0"/>
                                            </p:txEl>
                                          </p:spTgt>
                                        </p:tgtEl>
                                        <p:attrNameLst>
                                          <p:attrName>style.visibility</p:attrName>
                                        </p:attrNameLst>
                                      </p:cBhvr>
                                      <p:to>
                                        <p:strVal val="visible"/>
                                      </p:to>
                                    </p:set>
                                    <p:anim calcmode="lin" valueType="num">
                                      <p:cBhvr additive="base">
                                        <p:cTn id="39" dur="500" fill="hold"/>
                                        <p:tgtEl>
                                          <p:spTgt spid="377902">
                                            <p:txEl>
                                              <p:pRg st="0" end="0"/>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77902">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7"/>
                                            </p:cond>
                                          </p:stCondLst>
                                          <p:endCondLst>
                                            <p:cond evt="onStopAudio" delay="0">
                                              <p:tgtEl>
                                                <p:sldTgt/>
                                              </p:tgtEl>
                                            </p:cond>
                                          </p:endCondLst>
                                        </p:cTn>
                                        <p:tgtEl>
                                          <p:sndTgt r:embed="rId4" name="Whoosh"/>
                                        </p:tgtEl>
                                      </p:cMediaNode>
                                    </p:audio>
                                  </p:sub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377905">
                                            <p:txEl>
                                              <p:pRg st="0" end="0"/>
                                            </p:txEl>
                                          </p:spTgt>
                                        </p:tgtEl>
                                        <p:attrNameLst>
                                          <p:attrName>style.visibility</p:attrName>
                                        </p:attrNameLst>
                                      </p:cBhvr>
                                      <p:to>
                                        <p:strVal val="visible"/>
                                      </p:to>
                                    </p:set>
                                    <p:animEffect transition="in" filter="wipe(left)">
                                      <p:cBhvr>
                                        <p:cTn id="45" dur="500"/>
                                        <p:tgtEl>
                                          <p:spTgt spid="377905">
                                            <p:txEl>
                                              <p:pRg st="0" end="0"/>
                                            </p:txEl>
                                          </p:spTgt>
                                        </p:tgtEl>
                                      </p:cBhvr>
                                    </p:animEffect>
                                  </p:childTnLst>
                                  <p:subTnLst>
                                    <p:audio>
                                      <p:cMediaNode>
                                        <p:cTn display="0" masterRel="sameClick">
                                          <p:stCondLst>
                                            <p:cond evt="begin" delay="0">
                                              <p:tn val="43"/>
                                            </p:cond>
                                          </p:stCondLst>
                                          <p:endCondLst>
                                            <p:cond evt="onStopAudio" delay="0">
                                              <p:tgtEl>
                                                <p:sldTgt/>
                                              </p:tgtEl>
                                            </p:cond>
                                          </p:endCondLst>
                                        </p:cTn>
                                        <p:tgtEl>
                                          <p:sndTgt r:embed="rId5" name="Chimes"/>
                                        </p:tgtEl>
                                      </p:cMediaNode>
                                    </p:audio>
                                  </p:sub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377906">
                                            <p:txEl>
                                              <p:pRg st="0" end="0"/>
                                            </p:txEl>
                                          </p:spTgt>
                                        </p:tgtEl>
                                        <p:attrNameLst>
                                          <p:attrName>style.visibility</p:attrName>
                                        </p:attrNameLst>
                                      </p:cBhvr>
                                      <p:to>
                                        <p:strVal val="visible"/>
                                      </p:to>
                                    </p:set>
                                    <p:animEffect transition="in" filter="wipe(left)">
                                      <p:cBhvr>
                                        <p:cTn id="50" dur="500"/>
                                        <p:tgtEl>
                                          <p:spTgt spid="377906">
                                            <p:txEl>
                                              <p:pRg st="0" end="0"/>
                                            </p:txEl>
                                          </p:spTgt>
                                        </p:tgtEl>
                                      </p:cBhvr>
                                    </p:animEffect>
                                  </p:childTnLst>
                                  <p:subTnLst>
                                    <p:audio>
                                      <p:cMediaNode>
                                        <p:cTn display="0" masterRel="sameClick">
                                          <p:stCondLst>
                                            <p:cond evt="begin" delay="0">
                                              <p:tn val="48"/>
                                            </p:cond>
                                          </p:stCondLst>
                                          <p:endCondLst>
                                            <p:cond evt="onStopAudio" delay="0">
                                              <p:tgtEl>
                                                <p:sldTgt/>
                                              </p:tgtEl>
                                            </p:cond>
                                          </p:endCondLst>
                                        </p:cTn>
                                        <p:tgtEl>
                                          <p:sndTgt r:embed="rId6" name="String"/>
                                        </p:tgtEl>
                                      </p:cMediaNode>
                                    </p:audio>
                                  </p:sub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77902">
                                            <p:txEl>
                                              <p:pRg st="1" end="1"/>
                                            </p:txEl>
                                          </p:spTgt>
                                        </p:tgtEl>
                                        <p:attrNameLst>
                                          <p:attrName>style.visibility</p:attrName>
                                        </p:attrNameLst>
                                      </p:cBhvr>
                                      <p:to>
                                        <p:strVal val="visible"/>
                                      </p:to>
                                    </p:set>
                                    <p:anim calcmode="lin" valueType="num">
                                      <p:cBhvr additive="base">
                                        <p:cTn id="55" dur="500" fill="hold"/>
                                        <p:tgtEl>
                                          <p:spTgt spid="377902">
                                            <p:txEl>
                                              <p:pRg st="1" end="1"/>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77902">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4" name="Whoosh"/>
                                        </p:tgtEl>
                                      </p:cMediaNode>
                                    </p:audio>
                                  </p:sub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77902">
                                            <p:txEl>
                                              <p:pRg st="2" end="2"/>
                                            </p:txEl>
                                          </p:spTgt>
                                        </p:tgtEl>
                                        <p:attrNameLst>
                                          <p:attrName>style.visibility</p:attrName>
                                        </p:attrNameLst>
                                      </p:cBhvr>
                                      <p:to>
                                        <p:strVal val="visible"/>
                                      </p:to>
                                    </p:set>
                                    <p:anim calcmode="lin" valueType="num">
                                      <p:cBhvr additive="base">
                                        <p:cTn id="61" dur="500" fill="hold"/>
                                        <p:tgtEl>
                                          <p:spTgt spid="377902">
                                            <p:txEl>
                                              <p:pRg st="2" end="2"/>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77902">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9"/>
                                            </p:cond>
                                          </p:stCondLst>
                                          <p:endCondLst>
                                            <p:cond evt="onStopAudio" delay="0">
                                              <p:tgtEl>
                                                <p:sldTgt/>
                                              </p:tgtEl>
                                            </p:cond>
                                          </p:endCondLst>
                                        </p:cTn>
                                        <p:tgtEl>
                                          <p:sndTgt r:embed="rId4" name="Whoosh"/>
                                        </p:tgtEl>
                                      </p:cMediaNode>
                                    </p:audio>
                                  </p:sub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77902">
                                            <p:txEl>
                                              <p:pRg st="3" end="3"/>
                                            </p:txEl>
                                          </p:spTgt>
                                        </p:tgtEl>
                                        <p:attrNameLst>
                                          <p:attrName>style.visibility</p:attrName>
                                        </p:attrNameLst>
                                      </p:cBhvr>
                                      <p:to>
                                        <p:strVal val="visible"/>
                                      </p:to>
                                    </p:set>
                                    <p:anim calcmode="lin" valueType="num">
                                      <p:cBhvr additive="base">
                                        <p:cTn id="67" dur="500" fill="hold"/>
                                        <p:tgtEl>
                                          <p:spTgt spid="377902">
                                            <p:txEl>
                                              <p:pRg st="3" end="3"/>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77902">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5"/>
                                            </p:cond>
                                          </p:stCondLst>
                                          <p:endCondLst>
                                            <p:cond evt="onStopAudio" delay="0">
                                              <p:tgtEl>
                                                <p:sldTgt/>
                                              </p:tgtEl>
                                            </p:cond>
                                          </p:endCondLst>
                                        </p:cTn>
                                        <p:tgtEl>
                                          <p:sndTgt r:embed="rId4" name="Whoosh"/>
                                        </p:tgtEl>
                                      </p:cMediaNode>
                                    </p:audio>
                                  </p:subTnLst>
                                </p:cTn>
                              </p:par>
                            </p:childTnLst>
                          </p:cTn>
                        </p:par>
                      </p:childTnLst>
                    </p:cTn>
                  </p:par>
                  <p:par>
                    <p:cTn id="69" fill="hold">
                      <p:stCondLst>
                        <p:cond delay="indefinite"/>
                      </p:stCondLst>
                      <p:childTnLst>
                        <p:par>
                          <p:cTn id="70" fill="hold">
                            <p:stCondLst>
                              <p:cond delay="0"/>
                            </p:stCondLst>
                            <p:childTnLst>
                              <p:par>
                                <p:cTn id="71" presetID="22" presetClass="entr" presetSubtype="8" fill="hold" nodeType="clickEffect">
                                  <p:stCondLst>
                                    <p:cond delay="0"/>
                                  </p:stCondLst>
                                  <p:childTnLst>
                                    <p:set>
                                      <p:cBhvr>
                                        <p:cTn id="72" dur="1" fill="hold">
                                          <p:stCondLst>
                                            <p:cond delay="0"/>
                                          </p:stCondLst>
                                        </p:cTn>
                                        <p:tgtEl>
                                          <p:spTgt spid="377903"/>
                                        </p:tgtEl>
                                        <p:attrNameLst>
                                          <p:attrName>style.visibility</p:attrName>
                                        </p:attrNameLst>
                                      </p:cBhvr>
                                      <p:to>
                                        <p:strVal val="visible"/>
                                      </p:to>
                                    </p:set>
                                    <p:animEffect transition="in" filter="wipe(left)">
                                      <p:cBhvr>
                                        <p:cTn id="73" dur="500"/>
                                        <p:tgtEl>
                                          <p:spTgt spid="377903"/>
                                        </p:tgtEl>
                                      </p:cBhvr>
                                    </p:animEffect>
                                  </p:childTnLst>
                                </p:cTn>
                              </p:par>
                            </p:childTnLst>
                          </p:cTn>
                        </p:par>
                        <p:par>
                          <p:cTn id="74" fill="hold">
                            <p:stCondLst>
                              <p:cond delay="500"/>
                            </p:stCondLst>
                            <p:childTnLst>
                              <p:par>
                                <p:cTn id="75" presetID="22" presetClass="entr" presetSubtype="4" fill="hold" grpId="0" nodeType="afterEffect">
                                  <p:stCondLst>
                                    <p:cond delay="0"/>
                                  </p:stCondLst>
                                  <p:childTnLst>
                                    <p:set>
                                      <p:cBhvr>
                                        <p:cTn id="76" dur="1" fill="hold">
                                          <p:stCondLst>
                                            <p:cond delay="0"/>
                                          </p:stCondLst>
                                        </p:cTn>
                                        <p:tgtEl>
                                          <p:spTgt spid="377904"/>
                                        </p:tgtEl>
                                        <p:attrNameLst>
                                          <p:attrName>style.visibility</p:attrName>
                                        </p:attrNameLst>
                                      </p:cBhvr>
                                      <p:to>
                                        <p:strVal val="visible"/>
                                      </p:to>
                                    </p:set>
                                    <p:animEffect transition="in" filter="wipe(down)">
                                      <p:cBhvr>
                                        <p:cTn id="77" dur="500"/>
                                        <p:tgtEl>
                                          <p:spTgt spid="377904"/>
                                        </p:tgtEl>
                                      </p:cBhvr>
                                    </p:animEffect>
                                  </p:childTnLst>
                                  <p:subTnLst>
                                    <p:audio>
                                      <p:cMediaNode>
                                        <p:cTn display="0" masterRel="sameClick">
                                          <p:stCondLst>
                                            <p:cond evt="begin" delay="0">
                                              <p:tn val="75"/>
                                            </p:cond>
                                          </p:stCondLst>
                                          <p:endCondLst>
                                            <p:cond evt="onStopAudio" delay="0">
                                              <p:tgtEl>
                                                <p:sldTgt/>
                                              </p:tgtEl>
                                            </p:cond>
                                          </p:endCondLst>
                                        </p:cTn>
                                        <p:tgtEl>
                                          <p:sndTgt r:embed="rId7"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7873" grpId="0" animBg="1"/>
      <p:bldP spid="377874" grpId="0" animBg="1"/>
      <p:bldP spid="377902" grpId="0" build="p" autoUpdateAnimBg="0"/>
      <p:bldP spid="377904" grpId="0" animBg="1" autoUpdateAnimBg="0"/>
      <p:bldP spid="377905" grpId="0" build="p" autoUpdateAnimBg="0"/>
      <p:bldP spid="377906"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9911" name="Picture 7"/>
          <p:cNvPicPr>
            <a:picLocks noChangeAspect="1" noChangeArrowheads="1"/>
          </p:cNvPicPr>
          <p:nvPr/>
        </p:nvPicPr>
        <p:blipFill>
          <a:blip r:embed="rId6" cstate="print"/>
          <a:srcRect/>
          <a:stretch>
            <a:fillRect/>
          </a:stretch>
        </p:blipFill>
        <p:spPr bwMode="auto">
          <a:xfrm>
            <a:off x="6535738" y="1387475"/>
            <a:ext cx="1957387" cy="1952625"/>
          </a:xfrm>
          <a:prstGeom prst="rect">
            <a:avLst/>
          </a:prstGeom>
          <a:noFill/>
        </p:spPr>
      </p:pic>
      <p:sp>
        <p:nvSpPr>
          <p:cNvPr id="379906" name="Rectangle 2"/>
          <p:cNvSpPr>
            <a:spLocks noGrp="1" noChangeArrowheads="1"/>
          </p:cNvSpPr>
          <p:nvPr>
            <p:ph type="title"/>
          </p:nvPr>
        </p:nvSpPr>
        <p:spPr/>
        <p:txBody>
          <a:bodyPr/>
          <a:lstStyle/>
          <a:p>
            <a:r>
              <a:rPr lang="en-US"/>
              <a:t>Inefficiency of RuBisCo: CO</a:t>
            </a:r>
            <a:r>
              <a:rPr lang="en-US" baseline="-25000"/>
              <a:t>2</a:t>
            </a:r>
            <a:r>
              <a:rPr lang="en-US"/>
              <a:t> vs O</a:t>
            </a:r>
            <a:r>
              <a:rPr lang="en-US" baseline="-25000"/>
              <a:t>2</a:t>
            </a:r>
            <a:endParaRPr lang="en-US"/>
          </a:p>
        </p:txBody>
      </p:sp>
      <p:sp>
        <p:nvSpPr>
          <p:cNvPr id="379907" name="Rectangle 3" descr="Rectangle: Click to edit Master text styles&#10;Second level&#10;Third level&#10;Fourth level&#10;Fifth level"/>
          <p:cNvSpPr>
            <a:spLocks noGrp="1" noChangeArrowheads="1"/>
          </p:cNvSpPr>
          <p:nvPr>
            <p:ph type="body" idx="1"/>
          </p:nvPr>
        </p:nvSpPr>
        <p:spPr>
          <a:xfrm>
            <a:off x="838200" y="1371600"/>
            <a:ext cx="7772400" cy="5105400"/>
          </a:xfrm>
        </p:spPr>
        <p:txBody>
          <a:bodyPr/>
          <a:lstStyle/>
          <a:p>
            <a:r>
              <a:rPr lang="en-US"/>
              <a:t>RuBisCo in Calvin cycle</a:t>
            </a:r>
          </a:p>
          <a:p>
            <a:pPr lvl="1"/>
            <a:r>
              <a:rPr lang="en-US" u="sng">
                <a:solidFill>
                  <a:srgbClr val="CC0000"/>
                </a:solidFill>
              </a:rPr>
              <a:t>carbon fixation enzyme</a:t>
            </a:r>
            <a:r>
              <a:rPr lang="en-US"/>
              <a:t> </a:t>
            </a:r>
          </a:p>
          <a:p>
            <a:pPr marL="1085850" lvl="2"/>
            <a:r>
              <a:rPr lang="en-US"/>
              <a:t>normally bonds </a:t>
            </a:r>
            <a:r>
              <a:rPr lang="en-US" u="sng">
                <a:solidFill>
                  <a:schemeClr val="tx2"/>
                </a:solidFill>
              </a:rPr>
              <a:t>C</a:t>
            </a:r>
            <a:r>
              <a:rPr lang="en-US">
                <a:solidFill>
                  <a:schemeClr val="tx2"/>
                </a:solidFill>
              </a:rPr>
              <a:t> </a:t>
            </a:r>
            <a:r>
              <a:rPr lang="en-US"/>
              <a:t>to</a:t>
            </a:r>
            <a:r>
              <a:rPr lang="en-US">
                <a:solidFill>
                  <a:schemeClr val="tx2"/>
                </a:solidFill>
              </a:rPr>
              <a:t> RuBP</a:t>
            </a:r>
          </a:p>
          <a:p>
            <a:pPr marL="1085850" lvl="2"/>
            <a:r>
              <a:rPr lang="en-US"/>
              <a:t>CO</a:t>
            </a:r>
            <a:r>
              <a:rPr lang="en-US" baseline="-25000"/>
              <a:t>2</a:t>
            </a:r>
            <a:r>
              <a:rPr lang="en-US"/>
              <a:t> is the optimal substrate</a:t>
            </a:r>
            <a:endParaRPr lang="en-US">
              <a:solidFill>
                <a:schemeClr val="tx2"/>
              </a:solidFill>
            </a:endParaRPr>
          </a:p>
          <a:p>
            <a:pPr marL="1085850" lvl="2"/>
            <a:r>
              <a:rPr lang="en-US" u="sng">
                <a:solidFill>
                  <a:srgbClr val="CC0000"/>
                </a:solidFill>
              </a:rPr>
              <a:t>reduction</a:t>
            </a:r>
            <a:r>
              <a:rPr lang="en-US">
                <a:solidFill>
                  <a:srgbClr val="CC0000"/>
                </a:solidFill>
              </a:rPr>
              <a:t> of RuBP</a:t>
            </a:r>
            <a:endParaRPr lang="en-US"/>
          </a:p>
          <a:p>
            <a:pPr marL="1085850" lvl="2"/>
            <a:r>
              <a:rPr lang="en-US" u="sng">
                <a:solidFill>
                  <a:srgbClr val="CC0000"/>
                </a:solidFill>
              </a:rPr>
              <a:t>building</a:t>
            </a:r>
            <a:r>
              <a:rPr lang="en-US">
                <a:solidFill>
                  <a:srgbClr val="CC0000"/>
                </a:solidFill>
              </a:rPr>
              <a:t> sugars</a:t>
            </a:r>
            <a:endParaRPr lang="en-US"/>
          </a:p>
          <a:p>
            <a:pPr lvl="1"/>
            <a:r>
              <a:rPr lang="en-US" u="sng">
                <a:solidFill>
                  <a:srgbClr val="CC0000"/>
                </a:solidFill>
              </a:rPr>
              <a:t>when O</a:t>
            </a:r>
            <a:r>
              <a:rPr lang="en-US" baseline="-25000">
                <a:solidFill>
                  <a:srgbClr val="CC0000"/>
                </a:solidFill>
              </a:rPr>
              <a:t>2</a:t>
            </a:r>
            <a:r>
              <a:rPr lang="en-US" u="sng">
                <a:solidFill>
                  <a:srgbClr val="CC0000"/>
                </a:solidFill>
              </a:rPr>
              <a:t> concentration is high</a:t>
            </a:r>
            <a:endParaRPr lang="en-US"/>
          </a:p>
          <a:p>
            <a:pPr marL="1085850" lvl="2"/>
            <a:r>
              <a:rPr lang="en-US"/>
              <a:t>RuBisCo bonds </a:t>
            </a:r>
            <a:r>
              <a:rPr lang="en-US" u="sng">
                <a:solidFill>
                  <a:schemeClr val="tx2"/>
                </a:solidFill>
              </a:rPr>
              <a:t>O</a:t>
            </a:r>
            <a:r>
              <a:rPr lang="en-US">
                <a:solidFill>
                  <a:schemeClr val="tx2"/>
                </a:solidFill>
              </a:rPr>
              <a:t> </a:t>
            </a:r>
            <a:r>
              <a:rPr lang="en-US"/>
              <a:t>to</a:t>
            </a:r>
            <a:r>
              <a:rPr lang="en-US">
                <a:solidFill>
                  <a:schemeClr val="tx2"/>
                </a:solidFill>
              </a:rPr>
              <a:t> RuBP</a:t>
            </a:r>
          </a:p>
          <a:p>
            <a:pPr marL="1085850" lvl="2"/>
            <a:r>
              <a:rPr lang="en-US"/>
              <a:t>O</a:t>
            </a:r>
            <a:r>
              <a:rPr lang="en-US" baseline="-25000"/>
              <a:t>2</a:t>
            </a:r>
            <a:r>
              <a:rPr lang="en-US"/>
              <a:t> is a competitive substrate</a:t>
            </a:r>
          </a:p>
          <a:p>
            <a:pPr marL="1085850" lvl="2"/>
            <a:r>
              <a:rPr lang="en-US" u="sng">
                <a:solidFill>
                  <a:srgbClr val="CC0000"/>
                </a:solidFill>
              </a:rPr>
              <a:t>oxidation</a:t>
            </a:r>
            <a:r>
              <a:rPr lang="en-US">
                <a:solidFill>
                  <a:srgbClr val="CC0000"/>
                </a:solidFill>
              </a:rPr>
              <a:t> of RuBP</a:t>
            </a:r>
            <a:endParaRPr lang="en-US"/>
          </a:p>
          <a:p>
            <a:pPr marL="1085850" lvl="2"/>
            <a:r>
              <a:rPr lang="en-US" u="sng">
                <a:solidFill>
                  <a:srgbClr val="CC0000"/>
                </a:solidFill>
              </a:rPr>
              <a:t>breakdown</a:t>
            </a:r>
            <a:r>
              <a:rPr lang="en-US">
                <a:solidFill>
                  <a:srgbClr val="CC0000"/>
                </a:solidFill>
              </a:rPr>
              <a:t> sugars</a:t>
            </a:r>
            <a:endParaRPr lang="en-US"/>
          </a:p>
        </p:txBody>
      </p:sp>
      <p:sp>
        <p:nvSpPr>
          <p:cNvPr id="379908" name="AutoShape 4"/>
          <p:cNvSpPr>
            <a:spLocks noChangeArrowheads="1"/>
          </p:cNvSpPr>
          <p:nvPr/>
        </p:nvSpPr>
        <p:spPr bwMode="auto">
          <a:xfrm>
            <a:off x="6067425" y="3465513"/>
            <a:ext cx="2674938" cy="533400"/>
          </a:xfrm>
          <a:prstGeom prst="roundRect">
            <a:avLst>
              <a:gd name="adj" fmla="val 16667"/>
            </a:avLst>
          </a:prstGeom>
          <a:solidFill>
            <a:srgbClr val="80FF00"/>
          </a:solidFill>
          <a:ln w="9525">
            <a:noFill/>
            <a:round/>
            <a:headEnd/>
            <a:tailEnd/>
          </a:ln>
          <a:effectLst/>
        </p:spPr>
        <p:txBody>
          <a:bodyPr wrap="none" anchor="ctr">
            <a:spAutoFit/>
          </a:bodyPr>
          <a:lstStyle/>
          <a:p>
            <a:pPr algn="l"/>
            <a:r>
              <a:rPr lang="en-US" sz="2600" b="1">
                <a:solidFill>
                  <a:srgbClr val="0F116A"/>
                </a:solidFill>
              </a:rPr>
              <a:t>photo</a:t>
            </a:r>
            <a:r>
              <a:rPr lang="en-US" sz="2600" b="1" u="sng">
                <a:solidFill>
                  <a:srgbClr val="0F116A"/>
                </a:solidFill>
              </a:rPr>
              <a:t>synthesis</a:t>
            </a:r>
            <a:endParaRPr lang="en-US" sz="3000" b="1">
              <a:solidFill>
                <a:srgbClr val="0F116A"/>
              </a:solidFill>
            </a:endParaRPr>
          </a:p>
        </p:txBody>
      </p:sp>
      <p:sp>
        <p:nvSpPr>
          <p:cNvPr id="379909" name="AutoShape 5"/>
          <p:cNvSpPr>
            <a:spLocks noChangeArrowheads="1"/>
          </p:cNvSpPr>
          <p:nvPr/>
        </p:nvSpPr>
        <p:spPr bwMode="auto">
          <a:xfrm>
            <a:off x="6067425" y="5865813"/>
            <a:ext cx="2857500" cy="533400"/>
          </a:xfrm>
          <a:prstGeom prst="roundRect">
            <a:avLst>
              <a:gd name="adj" fmla="val 16667"/>
            </a:avLst>
          </a:prstGeom>
          <a:solidFill>
            <a:srgbClr val="000000"/>
          </a:solidFill>
          <a:ln w="9525">
            <a:noFill/>
            <a:round/>
            <a:headEnd/>
            <a:tailEnd/>
          </a:ln>
          <a:effectLst/>
        </p:spPr>
        <p:txBody>
          <a:bodyPr wrap="none" anchor="ctr">
            <a:spAutoFit/>
          </a:bodyPr>
          <a:lstStyle/>
          <a:p>
            <a:pPr algn="l"/>
            <a:r>
              <a:rPr lang="en-US" sz="2600" b="1">
                <a:solidFill>
                  <a:schemeClr val="bg1"/>
                </a:solidFill>
              </a:rPr>
              <a:t>photo</a:t>
            </a:r>
            <a:r>
              <a:rPr lang="en-US" sz="2600" b="1" u="sng">
                <a:solidFill>
                  <a:schemeClr val="bg1"/>
                </a:solidFill>
              </a:rPr>
              <a:t>respiration</a:t>
            </a:r>
            <a:endParaRPr lang="en-US" sz="3000"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9907">
                                            <p:txEl>
                                              <p:pRg st="1" end="1"/>
                                            </p:txEl>
                                          </p:spTgt>
                                        </p:tgtEl>
                                        <p:attrNameLst>
                                          <p:attrName>style.visibility</p:attrName>
                                        </p:attrNameLst>
                                      </p:cBhvr>
                                      <p:to>
                                        <p:strVal val="visible"/>
                                      </p:to>
                                    </p:set>
                                    <p:anim calcmode="lin" valueType="num">
                                      <p:cBhvr additive="base">
                                        <p:cTn id="7" dur="500" fill="hold"/>
                                        <p:tgtEl>
                                          <p:spTgt spid="379907">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990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9907">
                                            <p:txEl>
                                              <p:pRg st="2" end="2"/>
                                            </p:txEl>
                                          </p:spTgt>
                                        </p:tgtEl>
                                        <p:attrNameLst>
                                          <p:attrName>style.visibility</p:attrName>
                                        </p:attrNameLst>
                                      </p:cBhvr>
                                      <p:to>
                                        <p:strVal val="visible"/>
                                      </p:to>
                                    </p:set>
                                    <p:anim calcmode="lin" valueType="num">
                                      <p:cBhvr additive="base">
                                        <p:cTn id="13" dur="500" fill="hold"/>
                                        <p:tgtEl>
                                          <p:spTgt spid="37990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990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9907">
                                            <p:txEl>
                                              <p:pRg st="3" end="3"/>
                                            </p:txEl>
                                          </p:spTgt>
                                        </p:tgtEl>
                                        <p:attrNameLst>
                                          <p:attrName>style.visibility</p:attrName>
                                        </p:attrNameLst>
                                      </p:cBhvr>
                                      <p:to>
                                        <p:strVal val="visible"/>
                                      </p:to>
                                    </p:set>
                                    <p:anim calcmode="lin" valueType="num">
                                      <p:cBhvr additive="base">
                                        <p:cTn id="19" dur="500" fill="hold"/>
                                        <p:tgtEl>
                                          <p:spTgt spid="37990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9907">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79907">
                                            <p:txEl>
                                              <p:pRg st="4" end="4"/>
                                            </p:txEl>
                                          </p:spTgt>
                                        </p:tgtEl>
                                        <p:attrNameLst>
                                          <p:attrName>style.visibility</p:attrName>
                                        </p:attrNameLst>
                                      </p:cBhvr>
                                      <p:to>
                                        <p:strVal val="visible"/>
                                      </p:to>
                                    </p:set>
                                    <p:anim calcmode="lin" valueType="num">
                                      <p:cBhvr additive="base">
                                        <p:cTn id="25" dur="500" fill="hold"/>
                                        <p:tgtEl>
                                          <p:spTgt spid="37990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9907">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79907">
                                            <p:txEl>
                                              <p:pRg st="5" end="5"/>
                                            </p:txEl>
                                          </p:spTgt>
                                        </p:tgtEl>
                                        <p:attrNameLst>
                                          <p:attrName>style.visibility</p:attrName>
                                        </p:attrNameLst>
                                      </p:cBhvr>
                                      <p:to>
                                        <p:strVal val="visible"/>
                                      </p:to>
                                    </p:set>
                                    <p:anim calcmode="lin" valueType="num">
                                      <p:cBhvr additive="base">
                                        <p:cTn id="31" dur="500" fill="hold"/>
                                        <p:tgtEl>
                                          <p:spTgt spid="379907">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79907">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p:stCondLst>
                        <p:cond delay="indefinite"/>
                      </p:stCondLst>
                      <p:childTnLst>
                        <p:par>
                          <p:cTn id="34" fill="hold">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379908"/>
                                        </p:tgtEl>
                                        <p:attrNameLst>
                                          <p:attrName>style.visibility</p:attrName>
                                        </p:attrNameLst>
                                      </p:cBhvr>
                                      <p:to>
                                        <p:strVal val="visible"/>
                                      </p:to>
                                    </p:set>
                                    <p:animEffect transition="in" filter="strips(downLeft)">
                                      <p:cBhvr>
                                        <p:cTn id="37" dur="500"/>
                                        <p:tgtEl>
                                          <p:spTgt spid="379908"/>
                                        </p:tgtEl>
                                      </p:cBhvr>
                                    </p:animEffect>
                                  </p:childTnLst>
                                  <p:subTnLst>
                                    <p:audio>
                                      <p:cMediaNode>
                                        <p:cTn display="0" masterRel="sameClick">
                                          <p:stCondLst>
                                            <p:cond evt="begin" delay="0">
                                              <p:tn val="35"/>
                                            </p:cond>
                                          </p:stCondLst>
                                          <p:endCondLst>
                                            <p:cond evt="onStopAudio" delay="0">
                                              <p:tgtEl>
                                                <p:sldTgt/>
                                              </p:tgtEl>
                                            </p:cond>
                                          </p:endCondLst>
                                        </p:cTn>
                                        <p:tgtEl>
                                          <p:sndTgt r:embed="rId4" name="Vibro Up"/>
                                        </p:tgtEl>
                                      </p:cMediaNode>
                                    </p:audio>
                                  </p:sub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379907">
                                            <p:txEl>
                                              <p:pRg st="6" end="6"/>
                                            </p:txEl>
                                          </p:spTgt>
                                        </p:tgtEl>
                                        <p:attrNameLst>
                                          <p:attrName>style.visibility</p:attrName>
                                        </p:attrNameLst>
                                      </p:cBhvr>
                                      <p:to>
                                        <p:strVal val="visible"/>
                                      </p:to>
                                    </p:set>
                                    <p:anim calcmode="lin" valueType="num">
                                      <p:cBhvr additive="base">
                                        <p:cTn id="42" dur="500" fill="hold"/>
                                        <p:tgtEl>
                                          <p:spTgt spid="379907">
                                            <p:txEl>
                                              <p:pRg st="6" end="6"/>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79907">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0"/>
                                            </p:cond>
                                          </p:stCondLst>
                                          <p:endCondLst>
                                            <p:cond evt="onStopAudio" delay="0">
                                              <p:tgtEl>
                                                <p:sldTgt/>
                                              </p:tgtEl>
                                            </p:cond>
                                          </p:endCondLst>
                                        </p:cTn>
                                        <p:tgtEl>
                                          <p:sndTgt r:embed="rId3" name="Whoosh"/>
                                        </p:tgtEl>
                                      </p:cMediaNode>
                                    </p:audio>
                                  </p:subTnLst>
                                </p:cTn>
                              </p:par>
                            </p:childTnLst>
                          </p:cTn>
                        </p:par>
                      </p:childTnLst>
                    </p:cTn>
                  </p:par>
                  <p:par>
                    <p:cTn id="44" fill="hold">
                      <p:stCondLst>
                        <p:cond delay="indefinite"/>
                      </p:stCondLst>
                      <p:childTnLst>
                        <p:par>
                          <p:cTn id="45" fill="hold">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379907">
                                            <p:txEl>
                                              <p:pRg st="7" end="7"/>
                                            </p:txEl>
                                          </p:spTgt>
                                        </p:tgtEl>
                                        <p:attrNameLst>
                                          <p:attrName>style.visibility</p:attrName>
                                        </p:attrNameLst>
                                      </p:cBhvr>
                                      <p:to>
                                        <p:strVal val="visible"/>
                                      </p:to>
                                    </p:set>
                                    <p:anim calcmode="lin" valueType="num">
                                      <p:cBhvr additive="base">
                                        <p:cTn id="48" dur="500" fill="hold"/>
                                        <p:tgtEl>
                                          <p:spTgt spid="379907">
                                            <p:txEl>
                                              <p:pRg st="7" end="7"/>
                                            </p:txEl>
                                          </p:spTgt>
                                        </p:tgtEl>
                                        <p:attrNameLst>
                                          <p:attrName>ppt_x</p:attrName>
                                        </p:attrNameLst>
                                      </p:cBhvr>
                                      <p:tavLst>
                                        <p:tav tm="0">
                                          <p:val>
                                            <p:strVal val="0-#ppt_w/2"/>
                                          </p:val>
                                        </p:tav>
                                        <p:tav tm="100000">
                                          <p:val>
                                            <p:strVal val="#ppt_x"/>
                                          </p:val>
                                        </p:tav>
                                      </p:tavLst>
                                    </p:anim>
                                    <p:anim calcmode="lin" valueType="num">
                                      <p:cBhvr additive="base">
                                        <p:cTn id="49" dur="500" fill="hold"/>
                                        <p:tgtEl>
                                          <p:spTgt spid="379907">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6"/>
                                            </p:cond>
                                          </p:stCondLst>
                                          <p:endCondLst>
                                            <p:cond evt="onStopAudio" delay="0">
                                              <p:tgtEl>
                                                <p:sldTgt/>
                                              </p:tgtEl>
                                            </p:cond>
                                          </p:endCondLst>
                                        </p:cTn>
                                        <p:tgtEl>
                                          <p:sndTgt r:embed="rId3" name="Whoosh"/>
                                        </p:tgtEl>
                                      </p:cMediaNode>
                                    </p:audio>
                                  </p:sub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379907">
                                            <p:txEl>
                                              <p:pRg st="8" end="8"/>
                                            </p:txEl>
                                          </p:spTgt>
                                        </p:tgtEl>
                                        <p:attrNameLst>
                                          <p:attrName>style.visibility</p:attrName>
                                        </p:attrNameLst>
                                      </p:cBhvr>
                                      <p:to>
                                        <p:strVal val="visible"/>
                                      </p:to>
                                    </p:set>
                                    <p:anim calcmode="lin" valueType="num">
                                      <p:cBhvr additive="base">
                                        <p:cTn id="54" dur="500" fill="hold"/>
                                        <p:tgtEl>
                                          <p:spTgt spid="379907">
                                            <p:txEl>
                                              <p:pRg st="8" end="8"/>
                                            </p:txEl>
                                          </p:spTgt>
                                        </p:tgtEl>
                                        <p:attrNameLst>
                                          <p:attrName>ppt_x</p:attrName>
                                        </p:attrNameLst>
                                      </p:cBhvr>
                                      <p:tavLst>
                                        <p:tav tm="0">
                                          <p:val>
                                            <p:strVal val="0-#ppt_w/2"/>
                                          </p:val>
                                        </p:tav>
                                        <p:tav tm="100000">
                                          <p:val>
                                            <p:strVal val="#ppt_x"/>
                                          </p:val>
                                        </p:tav>
                                      </p:tavLst>
                                    </p:anim>
                                    <p:anim calcmode="lin" valueType="num">
                                      <p:cBhvr additive="base">
                                        <p:cTn id="55" dur="500" fill="hold"/>
                                        <p:tgtEl>
                                          <p:spTgt spid="379907">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2"/>
                                            </p:cond>
                                          </p:stCondLst>
                                          <p:endCondLst>
                                            <p:cond evt="onStopAudio" delay="0">
                                              <p:tgtEl>
                                                <p:sldTgt/>
                                              </p:tgtEl>
                                            </p:cond>
                                          </p:endCondLst>
                                        </p:cTn>
                                        <p:tgtEl>
                                          <p:sndTgt r:embed="rId3" name="Whoosh"/>
                                        </p:tgtEl>
                                      </p:cMediaNode>
                                    </p:audio>
                                  </p:sub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379907">
                                            <p:txEl>
                                              <p:pRg st="9" end="9"/>
                                            </p:txEl>
                                          </p:spTgt>
                                        </p:tgtEl>
                                        <p:attrNameLst>
                                          <p:attrName>style.visibility</p:attrName>
                                        </p:attrNameLst>
                                      </p:cBhvr>
                                      <p:to>
                                        <p:strVal val="visible"/>
                                      </p:to>
                                    </p:set>
                                    <p:anim calcmode="lin" valueType="num">
                                      <p:cBhvr additive="base">
                                        <p:cTn id="60" dur="500" fill="hold"/>
                                        <p:tgtEl>
                                          <p:spTgt spid="379907">
                                            <p:txEl>
                                              <p:pRg st="9" end="9"/>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379907">
                                            <p:txEl>
                                              <p:pRg st="9" end="9"/>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8"/>
                                            </p:cond>
                                          </p:stCondLst>
                                          <p:endCondLst>
                                            <p:cond evt="onStopAudio" delay="0">
                                              <p:tgtEl>
                                                <p:sldTgt/>
                                              </p:tgtEl>
                                            </p:cond>
                                          </p:endCondLst>
                                        </p:cTn>
                                        <p:tgtEl>
                                          <p:sndTgt r:embed="rId3" name="Whoosh"/>
                                        </p:tgtEl>
                                      </p:cMediaNode>
                                    </p:audio>
                                  </p:subTnLst>
                                </p:cTn>
                              </p:par>
                            </p:childTnLst>
                          </p:cTn>
                        </p:par>
                      </p:childTnLst>
                    </p:cTn>
                  </p:par>
                  <p:par>
                    <p:cTn id="62" fill="hold">
                      <p:stCondLst>
                        <p:cond delay="indefinite"/>
                      </p:stCondLst>
                      <p:childTnLst>
                        <p:par>
                          <p:cTn id="63" fill="hold">
                            <p:stCondLst>
                              <p:cond delay="0"/>
                            </p:stCondLst>
                            <p:childTnLst>
                              <p:par>
                                <p:cTn id="64" presetID="2" presetClass="entr" presetSubtype="8" fill="hold" grpId="0" nodeType="clickEffect">
                                  <p:stCondLst>
                                    <p:cond delay="0"/>
                                  </p:stCondLst>
                                  <p:childTnLst>
                                    <p:set>
                                      <p:cBhvr>
                                        <p:cTn id="65" dur="1" fill="hold">
                                          <p:stCondLst>
                                            <p:cond delay="0"/>
                                          </p:stCondLst>
                                        </p:cTn>
                                        <p:tgtEl>
                                          <p:spTgt spid="379907">
                                            <p:txEl>
                                              <p:pRg st="10" end="10"/>
                                            </p:txEl>
                                          </p:spTgt>
                                        </p:tgtEl>
                                        <p:attrNameLst>
                                          <p:attrName>style.visibility</p:attrName>
                                        </p:attrNameLst>
                                      </p:cBhvr>
                                      <p:to>
                                        <p:strVal val="visible"/>
                                      </p:to>
                                    </p:set>
                                    <p:anim calcmode="lin" valueType="num">
                                      <p:cBhvr additive="base">
                                        <p:cTn id="66" dur="500" fill="hold"/>
                                        <p:tgtEl>
                                          <p:spTgt spid="379907">
                                            <p:txEl>
                                              <p:pRg st="10" end="10"/>
                                            </p:txEl>
                                          </p:spTgt>
                                        </p:tgtEl>
                                        <p:attrNameLst>
                                          <p:attrName>ppt_x</p:attrName>
                                        </p:attrNameLst>
                                      </p:cBhvr>
                                      <p:tavLst>
                                        <p:tav tm="0">
                                          <p:val>
                                            <p:strVal val="0-#ppt_w/2"/>
                                          </p:val>
                                        </p:tav>
                                        <p:tav tm="100000">
                                          <p:val>
                                            <p:strVal val="#ppt_x"/>
                                          </p:val>
                                        </p:tav>
                                      </p:tavLst>
                                    </p:anim>
                                    <p:anim calcmode="lin" valueType="num">
                                      <p:cBhvr additive="base">
                                        <p:cTn id="67" dur="500" fill="hold"/>
                                        <p:tgtEl>
                                          <p:spTgt spid="379907">
                                            <p:txEl>
                                              <p:pRg st="10" end="1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4"/>
                                            </p:cond>
                                          </p:stCondLst>
                                          <p:endCondLst>
                                            <p:cond evt="onStopAudio" delay="0">
                                              <p:tgtEl>
                                                <p:sldTgt/>
                                              </p:tgtEl>
                                            </p:cond>
                                          </p:endCondLst>
                                        </p:cTn>
                                        <p:tgtEl>
                                          <p:sndTgt r:embed="rId3" name="Whoosh"/>
                                        </p:tgtEl>
                                      </p:cMediaNode>
                                    </p:audio>
                                  </p:subTnLst>
                                </p:cTn>
                              </p:par>
                            </p:childTnLst>
                          </p:cTn>
                        </p:par>
                      </p:childTnLst>
                    </p:cTn>
                  </p:par>
                  <p:par>
                    <p:cTn id="68" fill="hold">
                      <p:stCondLst>
                        <p:cond delay="indefinite"/>
                      </p:stCondLst>
                      <p:childTnLst>
                        <p:par>
                          <p:cTn id="69" fill="hold">
                            <p:stCondLst>
                              <p:cond delay="0"/>
                            </p:stCondLst>
                            <p:childTnLst>
                              <p:par>
                                <p:cTn id="70" presetID="18" presetClass="entr" presetSubtype="12" fill="hold" grpId="0" nodeType="clickEffect">
                                  <p:stCondLst>
                                    <p:cond delay="0"/>
                                  </p:stCondLst>
                                  <p:childTnLst>
                                    <p:set>
                                      <p:cBhvr>
                                        <p:cTn id="71" dur="1" fill="hold">
                                          <p:stCondLst>
                                            <p:cond delay="0"/>
                                          </p:stCondLst>
                                        </p:cTn>
                                        <p:tgtEl>
                                          <p:spTgt spid="379909"/>
                                        </p:tgtEl>
                                        <p:attrNameLst>
                                          <p:attrName>style.visibility</p:attrName>
                                        </p:attrNameLst>
                                      </p:cBhvr>
                                      <p:to>
                                        <p:strVal val="visible"/>
                                      </p:to>
                                    </p:set>
                                    <p:animEffect transition="in" filter="strips(downLeft)">
                                      <p:cBhvr>
                                        <p:cTn id="72" dur="500"/>
                                        <p:tgtEl>
                                          <p:spTgt spid="379909"/>
                                        </p:tgtEl>
                                      </p:cBhvr>
                                    </p:animEffect>
                                  </p:childTnLst>
                                  <p:subTnLst>
                                    <p:audio>
                                      <p:cMediaNode>
                                        <p:cTn display="0" masterRel="sameClick">
                                          <p:stCondLst>
                                            <p:cond evt="begin" delay="0">
                                              <p:tn val="70"/>
                                            </p:cond>
                                          </p:stCondLst>
                                          <p:endCondLst>
                                            <p:cond evt="onStopAudio" delay="0">
                                              <p:tgtEl>
                                                <p:sldTgt/>
                                              </p:tgtEl>
                                            </p:cond>
                                          </p:endCondLst>
                                        </p:cTn>
                                        <p:tgtEl>
                                          <p:sndTgt r:embed="rId5" name="String"/>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907" grpId="0" build="p" autoUpdateAnimBg="0"/>
      <p:bldP spid="379908" grpId="0" animBg="1"/>
      <p:bldP spid="37990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1954" name="Group 2"/>
          <p:cNvGrpSpPr>
            <a:grpSpLocks/>
          </p:cNvGrpSpPr>
          <p:nvPr/>
        </p:nvGrpSpPr>
        <p:grpSpPr bwMode="auto">
          <a:xfrm>
            <a:off x="3024188" y="1752600"/>
            <a:ext cx="4191000" cy="4648200"/>
            <a:chOff x="1905" y="1104"/>
            <a:chExt cx="2640" cy="2928"/>
          </a:xfrm>
        </p:grpSpPr>
        <p:sp>
          <p:nvSpPr>
            <p:cNvPr id="381955" name="AutoShape 3"/>
            <p:cNvSpPr>
              <a:spLocks noChangeArrowheads="1"/>
            </p:cNvSpPr>
            <p:nvPr/>
          </p:nvSpPr>
          <p:spPr bwMode="auto">
            <a:xfrm>
              <a:off x="3124" y="1104"/>
              <a:ext cx="192" cy="240"/>
            </a:xfrm>
            <a:prstGeom prst="downArrow">
              <a:avLst>
                <a:gd name="adj1" fmla="val 50000"/>
                <a:gd name="adj2" fmla="val 31250"/>
              </a:avLst>
            </a:prstGeom>
            <a:solidFill>
              <a:srgbClr val="FFCC18"/>
            </a:solidFill>
            <a:ln w="9525">
              <a:noFill/>
              <a:miter lim="800000"/>
              <a:headEnd/>
              <a:tailEnd/>
            </a:ln>
            <a:effectLst/>
          </p:spPr>
          <p:txBody>
            <a:bodyPr wrap="none" anchor="ctr"/>
            <a:lstStyle/>
            <a:p>
              <a:endParaRPr lang="en-US"/>
            </a:p>
          </p:txBody>
        </p:sp>
        <p:sp>
          <p:nvSpPr>
            <p:cNvPr id="381956" name="Oval 4"/>
            <p:cNvSpPr>
              <a:spLocks noChangeArrowheads="1"/>
            </p:cNvSpPr>
            <p:nvPr/>
          </p:nvSpPr>
          <p:spPr bwMode="auto">
            <a:xfrm>
              <a:off x="1905" y="1392"/>
              <a:ext cx="2640" cy="2640"/>
            </a:xfrm>
            <a:prstGeom prst="ellipse">
              <a:avLst/>
            </a:prstGeom>
            <a:noFill/>
            <a:ln w="127000">
              <a:solidFill>
                <a:srgbClr val="FFCC18"/>
              </a:solidFill>
              <a:round/>
              <a:headEnd/>
              <a:tailEnd/>
            </a:ln>
            <a:effectLst/>
          </p:spPr>
          <p:txBody>
            <a:bodyPr wrap="none" anchor="ctr"/>
            <a:lstStyle/>
            <a:p>
              <a:endParaRPr lang="en-US"/>
            </a:p>
          </p:txBody>
        </p:sp>
      </p:grpSp>
      <p:grpSp>
        <p:nvGrpSpPr>
          <p:cNvPr id="381957" name="Group 5"/>
          <p:cNvGrpSpPr>
            <a:grpSpLocks/>
          </p:cNvGrpSpPr>
          <p:nvPr/>
        </p:nvGrpSpPr>
        <p:grpSpPr bwMode="auto">
          <a:xfrm>
            <a:off x="6191250" y="2362200"/>
            <a:ext cx="2438400" cy="762000"/>
            <a:chOff x="3900" y="1488"/>
            <a:chExt cx="1536" cy="480"/>
          </a:xfrm>
        </p:grpSpPr>
        <p:grpSp>
          <p:nvGrpSpPr>
            <p:cNvPr id="381958" name="Group 6"/>
            <p:cNvGrpSpPr>
              <a:grpSpLocks/>
            </p:cNvGrpSpPr>
            <p:nvPr/>
          </p:nvGrpSpPr>
          <p:grpSpPr bwMode="auto">
            <a:xfrm>
              <a:off x="3900" y="1584"/>
              <a:ext cx="423" cy="384"/>
              <a:chOff x="3552" y="1296"/>
              <a:chExt cx="423" cy="384"/>
            </a:xfrm>
          </p:grpSpPr>
          <p:sp>
            <p:nvSpPr>
              <p:cNvPr id="381959" name="Oval 7"/>
              <p:cNvSpPr>
                <a:spLocks noChangeArrowheads="1"/>
              </p:cNvSpPr>
              <p:nvPr/>
            </p:nvSpPr>
            <p:spPr bwMode="auto">
              <a:xfrm>
                <a:off x="3556" y="1296"/>
                <a:ext cx="384" cy="384"/>
              </a:xfrm>
              <a:prstGeom prst="ellipse">
                <a:avLst/>
              </a:prstGeom>
              <a:solidFill>
                <a:schemeClr val="bg2"/>
              </a:solidFill>
              <a:ln w="9525">
                <a:noFill/>
                <a:round/>
                <a:headEnd/>
                <a:tailEnd/>
              </a:ln>
              <a:effectLst/>
            </p:spPr>
            <p:txBody>
              <a:bodyPr wrap="none" anchor="ctr"/>
              <a:lstStyle/>
              <a:p>
                <a:endParaRPr lang="en-US"/>
              </a:p>
            </p:txBody>
          </p:sp>
          <p:sp>
            <p:nvSpPr>
              <p:cNvPr id="381960" name="Rectangle 8"/>
              <p:cNvSpPr>
                <a:spLocks noChangeArrowheads="1"/>
              </p:cNvSpPr>
              <p:nvPr/>
            </p:nvSpPr>
            <p:spPr bwMode="auto">
              <a:xfrm>
                <a:off x="3552" y="1296"/>
                <a:ext cx="423" cy="346"/>
              </a:xfrm>
              <a:prstGeom prst="rect">
                <a:avLst/>
              </a:prstGeom>
              <a:noFill/>
              <a:ln w="9525">
                <a:noFill/>
                <a:miter lim="800000"/>
                <a:headEnd/>
                <a:tailEnd/>
              </a:ln>
              <a:effectLst/>
            </p:spPr>
            <p:txBody>
              <a:bodyPr wrap="none" anchor="ctr">
                <a:spAutoFit/>
              </a:bodyPr>
              <a:lstStyle/>
              <a:p>
                <a:r>
                  <a:rPr lang="en-US" sz="3000" b="1">
                    <a:solidFill>
                      <a:srgbClr val="000000"/>
                    </a:solidFill>
                  </a:rPr>
                  <a:t>6C</a:t>
                </a:r>
                <a:endParaRPr lang="en-US" sz="2600" b="1">
                  <a:solidFill>
                    <a:srgbClr val="000000"/>
                  </a:solidFill>
                </a:endParaRPr>
              </a:p>
            </p:txBody>
          </p:sp>
        </p:grpSp>
        <p:sp>
          <p:nvSpPr>
            <p:cNvPr id="381961" name="Rectangle 9"/>
            <p:cNvSpPr>
              <a:spLocks noChangeArrowheads="1"/>
            </p:cNvSpPr>
            <p:nvPr/>
          </p:nvSpPr>
          <p:spPr bwMode="auto">
            <a:xfrm>
              <a:off x="4273" y="1488"/>
              <a:ext cx="1163" cy="480"/>
            </a:xfrm>
            <a:prstGeom prst="rect">
              <a:avLst/>
            </a:prstGeom>
            <a:noFill/>
            <a:ln w="9525">
              <a:noFill/>
              <a:miter lim="800000"/>
              <a:headEnd/>
              <a:tailEnd/>
            </a:ln>
            <a:effectLst/>
          </p:spPr>
          <p:txBody>
            <a:bodyPr wrap="none" anchor="ctr">
              <a:spAutoFit/>
            </a:bodyPr>
            <a:lstStyle/>
            <a:p>
              <a:r>
                <a:rPr lang="en-US" sz="2200" b="1">
                  <a:solidFill>
                    <a:srgbClr val="000000"/>
                  </a:solidFill>
                </a:rPr>
                <a:t>unstable</a:t>
              </a:r>
            </a:p>
            <a:p>
              <a:r>
                <a:rPr lang="en-US" sz="2200" b="1">
                  <a:solidFill>
                    <a:srgbClr val="000000"/>
                  </a:solidFill>
                </a:rPr>
                <a:t>intermediate</a:t>
              </a:r>
              <a:endParaRPr lang="en-US" sz="2200" b="1" baseline="-25000">
                <a:solidFill>
                  <a:srgbClr val="000000"/>
                </a:solidFill>
              </a:endParaRPr>
            </a:p>
          </p:txBody>
        </p:sp>
      </p:grpSp>
      <p:grpSp>
        <p:nvGrpSpPr>
          <p:cNvPr id="381962" name="Group 10"/>
          <p:cNvGrpSpPr>
            <a:grpSpLocks/>
          </p:cNvGrpSpPr>
          <p:nvPr/>
        </p:nvGrpSpPr>
        <p:grpSpPr bwMode="auto">
          <a:xfrm>
            <a:off x="4776788" y="1219200"/>
            <a:ext cx="1343025" cy="609600"/>
            <a:chOff x="3009" y="768"/>
            <a:chExt cx="846" cy="384"/>
          </a:xfrm>
        </p:grpSpPr>
        <p:grpSp>
          <p:nvGrpSpPr>
            <p:cNvPr id="381963" name="Group 11"/>
            <p:cNvGrpSpPr>
              <a:grpSpLocks/>
            </p:cNvGrpSpPr>
            <p:nvPr/>
          </p:nvGrpSpPr>
          <p:grpSpPr bwMode="auto">
            <a:xfrm>
              <a:off x="3009" y="768"/>
              <a:ext cx="423" cy="384"/>
              <a:chOff x="2650" y="605"/>
              <a:chExt cx="423" cy="384"/>
            </a:xfrm>
          </p:grpSpPr>
          <p:sp>
            <p:nvSpPr>
              <p:cNvPr id="381964" name="Oval 12"/>
              <p:cNvSpPr>
                <a:spLocks noChangeArrowheads="1"/>
              </p:cNvSpPr>
              <p:nvPr/>
            </p:nvSpPr>
            <p:spPr bwMode="auto">
              <a:xfrm>
                <a:off x="2669" y="605"/>
                <a:ext cx="384" cy="384"/>
              </a:xfrm>
              <a:prstGeom prst="ellipse">
                <a:avLst/>
              </a:prstGeom>
              <a:solidFill>
                <a:srgbClr val="CC0000"/>
              </a:solidFill>
              <a:ln w="9525">
                <a:noFill/>
                <a:round/>
                <a:headEnd/>
                <a:tailEnd/>
              </a:ln>
              <a:effectLst/>
            </p:spPr>
            <p:txBody>
              <a:bodyPr wrap="none" anchor="ctr"/>
              <a:lstStyle/>
              <a:p>
                <a:endParaRPr lang="en-US"/>
              </a:p>
            </p:txBody>
          </p:sp>
          <p:sp>
            <p:nvSpPr>
              <p:cNvPr id="381965" name="Rectangle 13"/>
              <p:cNvSpPr>
                <a:spLocks noChangeArrowheads="1"/>
              </p:cNvSpPr>
              <p:nvPr/>
            </p:nvSpPr>
            <p:spPr bwMode="auto">
              <a:xfrm>
                <a:off x="2650" y="614"/>
                <a:ext cx="423" cy="346"/>
              </a:xfrm>
              <a:prstGeom prst="rect">
                <a:avLst/>
              </a:prstGeom>
              <a:noFill/>
              <a:ln w="9525">
                <a:noFill/>
                <a:miter lim="800000"/>
                <a:headEnd/>
                <a:tailEnd/>
              </a:ln>
              <a:effectLst/>
            </p:spPr>
            <p:txBody>
              <a:bodyPr wrap="none" anchor="ctr">
                <a:spAutoFit/>
              </a:bodyPr>
              <a:lstStyle/>
              <a:p>
                <a:r>
                  <a:rPr lang="en-US" sz="3000" b="1">
                    <a:solidFill>
                      <a:schemeClr val="bg1"/>
                    </a:solidFill>
                  </a:rPr>
                  <a:t>1C</a:t>
                </a:r>
                <a:endParaRPr lang="en-US" sz="2600" b="1">
                  <a:solidFill>
                    <a:schemeClr val="bg1"/>
                  </a:solidFill>
                </a:endParaRPr>
              </a:p>
            </p:txBody>
          </p:sp>
        </p:grpSp>
        <p:sp>
          <p:nvSpPr>
            <p:cNvPr id="381966" name="Rectangle 14"/>
            <p:cNvSpPr>
              <a:spLocks noChangeArrowheads="1"/>
            </p:cNvSpPr>
            <p:nvPr/>
          </p:nvSpPr>
          <p:spPr bwMode="auto">
            <a:xfrm>
              <a:off x="3408" y="787"/>
              <a:ext cx="447" cy="269"/>
            </a:xfrm>
            <a:prstGeom prst="rect">
              <a:avLst/>
            </a:prstGeom>
            <a:noFill/>
            <a:ln w="9525">
              <a:noFill/>
              <a:miter lim="800000"/>
              <a:headEnd/>
              <a:tailEnd/>
            </a:ln>
            <a:effectLst/>
          </p:spPr>
          <p:txBody>
            <a:bodyPr wrap="none" anchor="ctr">
              <a:spAutoFit/>
            </a:bodyPr>
            <a:lstStyle/>
            <a:p>
              <a:r>
                <a:rPr lang="en-US" sz="2200" b="1">
                  <a:solidFill>
                    <a:srgbClr val="000000"/>
                  </a:solidFill>
                </a:rPr>
                <a:t>CO</a:t>
              </a:r>
              <a:r>
                <a:rPr lang="en-US" sz="2200" b="1" baseline="-25000">
                  <a:solidFill>
                    <a:srgbClr val="000000"/>
                  </a:solidFill>
                </a:rPr>
                <a:t>2</a:t>
              </a:r>
            </a:p>
          </p:txBody>
        </p:sp>
      </p:grpSp>
      <p:sp>
        <p:nvSpPr>
          <p:cNvPr id="381967" name="Rectangle 15"/>
          <p:cNvSpPr>
            <a:spLocks noChangeArrowheads="1"/>
          </p:cNvSpPr>
          <p:nvPr/>
        </p:nvSpPr>
        <p:spPr bwMode="auto">
          <a:xfrm>
            <a:off x="685800" y="685800"/>
            <a:ext cx="7377113" cy="609600"/>
          </a:xfrm>
          <a:prstGeom prst="rect">
            <a:avLst/>
          </a:prstGeom>
          <a:noFill/>
          <a:ln w="9525">
            <a:noFill/>
            <a:miter lim="800000"/>
            <a:headEnd/>
            <a:tailEnd/>
          </a:ln>
          <a:effectLst/>
        </p:spPr>
        <p:txBody>
          <a:bodyPr wrap="none" anchor="ctr">
            <a:spAutoFit/>
          </a:bodyPr>
          <a:lstStyle/>
          <a:p>
            <a:pPr algn="l"/>
            <a:r>
              <a:rPr lang="en-US" sz="3400" b="1">
                <a:solidFill>
                  <a:schemeClr val="tx2"/>
                </a:solidFill>
              </a:rPr>
              <a:t>Calvin cycle when CO</a:t>
            </a:r>
            <a:r>
              <a:rPr lang="en-US" sz="3400" b="1" baseline="-25000">
                <a:solidFill>
                  <a:schemeClr val="tx2"/>
                </a:solidFill>
              </a:rPr>
              <a:t>2</a:t>
            </a:r>
            <a:r>
              <a:rPr lang="en-US" sz="3400" b="1">
                <a:solidFill>
                  <a:schemeClr val="tx2"/>
                </a:solidFill>
              </a:rPr>
              <a:t> is abundant</a:t>
            </a:r>
            <a:endParaRPr lang="en-US" sz="3000" b="1" baseline="-25000">
              <a:solidFill>
                <a:srgbClr val="000000"/>
              </a:solidFill>
            </a:endParaRPr>
          </a:p>
        </p:txBody>
      </p:sp>
      <p:sp>
        <p:nvSpPr>
          <p:cNvPr id="381968" name="AutoShape 16"/>
          <p:cNvSpPr>
            <a:spLocks noChangeArrowheads="1"/>
          </p:cNvSpPr>
          <p:nvPr/>
        </p:nvSpPr>
        <p:spPr bwMode="auto">
          <a:xfrm rot="-185259">
            <a:off x="4800600" y="2057400"/>
            <a:ext cx="228600" cy="381000"/>
          </a:xfrm>
          <a:prstGeom prst="rightArrow">
            <a:avLst>
              <a:gd name="adj1" fmla="val 48352"/>
              <a:gd name="adj2" fmla="val 100000"/>
            </a:avLst>
          </a:prstGeom>
          <a:solidFill>
            <a:schemeClr val="bg1"/>
          </a:solidFill>
          <a:ln w="9525">
            <a:noFill/>
            <a:miter lim="800000"/>
            <a:headEnd/>
            <a:tailEnd/>
          </a:ln>
          <a:effectLst/>
        </p:spPr>
        <p:txBody>
          <a:bodyPr wrap="none" anchor="ctr"/>
          <a:lstStyle/>
          <a:p>
            <a:endParaRPr lang="en-US"/>
          </a:p>
        </p:txBody>
      </p:sp>
      <p:sp>
        <p:nvSpPr>
          <p:cNvPr id="381969" name="AutoShape 17"/>
          <p:cNvSpPr>
            <a:spLocks noChangeArrowheads="1"/>
          </p:cNvSpPr>
          <p:nvPr/>
        </p:nvSpPr>
        <p:spPr bwMode="auto">
          <a:xfrm rot="-185259">
            <a:off x="4724400" y="2057400"/>
            <a:ext cx="228600" cy="381000"/>
          </a:xfrm>
          <a:prstGeom prst="rightArrow">
            <a:avLst>
              <a:gd name="adj1" fmla="val 48352"/>
              <a:gd name="adj2" fmla="val 100000"/>
            </a:avLst>
          </a:prstGeom>
          <a:solidFill>
            <a:srgbClr val="FFCC18"/>
          </a:solidFill>
          <a:ln w="9525">
            <a:noFill/>
            <a:miter lim="800000"/>
            <a:headEnd/>
            <a:tailEnd/>
          </a:ln>
          <a:effectLst/>
        </p:spPr>
        <p:txBody>
          <a:bodyPr wrap="none" anchor="ctr"/>
          <a:lstStyle/>
          <a:p>
            <a:endParaRPr lang="en-US"/>
          </a:p>
        </p:txBody>
      </p:sp>
      <p:grpSp>
        <p:nvGrpSpPr>
          <p:cNvPr id="381970" name="Group 18"/>
          <p:cNvGrpSpPr>
            <a:grpSpLocks/>
          </p:cNvGrpSpPr>
          <p:nvPr/>
        </p:nvGrpSpPr>
        <p:grpSpPr bwMode="auto">
          <a:xfrm>
            <a:off x="3017838" y="1905000"/>
            <a:ext cx="1616075" cy="762000"/>
            <a:chOff x="1901" y="1200"/>
            <a:chExt cx="1018" cy="480"/>
          </a:xfrm>
        </p:grpSpPr>
        <p:sp>
          <p:nvSpPr>
            <p:cNvPr id="381971" name="Oval 19"/>
            <p:cNvSpPr>
              <a:spLocks noChangeArrowheads="1"/>
            </p:cNvSpPr>
            <p:nvPr/>
          </p:nvSpPr>
          <p:spPr bwMode="auto">
            <a:xfrm>
              <a:off x="2515" y="1296"/>
              <a:ext cx="384" cy="384"/>
            </a:xfrm>
            <a:prstGeom prst="ellipse">
              <a:avLst/>
            </a:prstGeom>
            <a:solidFill>
              <a:srgbClr val="CC0000"/>
            </a:solidFill>
            <a:ln w="9525">
              <a:noFill/>
              <a:round/>
              <a:headEnd/>
              <a:tailEnd/>
            </a:ln>
            <a:effectLst/>
          </p:spPr>
          <p:txBody>
            <a:bodyPr wrap="none" anchor="ctr"/>
            <a:lstStyle/>
            <a:p>
              <a:endParaRPr lang="en-US"/>
            </a:p>
          </p:txBody>
        </p:sp>
        <p:grpSp>
          <p:nvGrpSpPr>
            <p:cNvPr id="381972" name="Group 20"/>
            <p:cNvGrpSpPr>
              <a:grpSpLocks/>
            </p:cNvGrpSpPr>
            <p:nvPr/>
          </p:nvGrpSpPr>
          <p:grpSpPr bwMode="auto">
            <a:xfrm>
              <a:off x="1901" y="1200"/>
              <a:ext cx="1018" cy="442"/>
              <a:chOff x="1901" y="1200"/>
              <a:chExt cx="1018" cy="442"/>
            </a:xfrm>
          </p:grpSpPr>
          <p:sp>
            <p:nvSpPr>
              <p:cNvPr id="381973" name="Rectangle 21"/>
              <p:cNvSpPr>
                <a:spLocks noChangeArrowheads="1"/>
              </p:cNvSpPr>
              <p:nvPr/>
            </p:nvSpPr>
            <p:spPr bwMode="auto">
              <a:xfrm>
                <a:off x="2496" y="1296"/>
                <a:ext cx="423" cy="346"/>
              </a:xfrm>
              <a:prstGeom prst="rect">
                <a:avLst/>
              </a:prstGeom>
              <a:noFill/>
              <a:ln w="9525">
                <a:noFill/>
                <a:miter lim="800000"/>
                <a:headEnd/>
                <a:tailEnd/>
              </a:ln>
              <a:effectLst/>
            </p:spPr>
            <p:txBody>
              <a:bodyPr wrap="none" anchor="ctr">
                <a:spAutoFit/>
              </a:bodyPr>
              <a:lstStyle/>
              <a:p>
                <a:r>
                  <a:rPr lang="en-US" sz="3000" b="1">
                    <a:solidFill>
                      <a:schemeClr val="bg1"/>
                    </a:solidFill>
                  </a:rPr>
                  <a:t>5C</a:t>
                </a:r>
                <a:endParaRPr lang="en-US" sz="2600" b="1">
                  <a:solidFill>
                    <a:schemeClr val="tx2"/>
                  </a:solidFill>
                </a:endParaRPr>
              </a:p>
            </p:txBody>
          </p:sp>
          <p:sp>
            <p:nvSpPr>
              <p:cNvPr id="381974" name="Rectangle 22"/>
              <p:cNvSpPr>
                <a:spLocks noChangeArrowheads="1"/>
              </p:cNvSpPr>
              <p:nvPr/>
            </p:nvSpPr>
            <p:spPr bwMode="auto">
              <a:xfrm>
                <a:off x="1901" y="1200"/>
                <a:ext cx="595" cy="269"/>
              </a:xfrm>
              <a:prstGeom prst="rect">
                <a:avLst/>
              </a:prstGeom>
              <a:noFill/>
              <a:ln w="9525">
                <a:noFill/>
                <a:miter lim="800000"/>
                <a:headEnd/>
                <a:tailEnd/>
              </a:ln>
              <a:effectLst/>
            </p:spPr>
            <p:txBody>
              <a:bodyPr wrap="none" anchor="ctr">
                <a:spAutoFit/>
              </a:bodyPr>
              <a:lstStyle/>
              <a:p>
                <a:r>
                  <a:rPr lang="en-US" sz="2200" b="1">
                    <a:solidFill>
                      <a:srgbClr val="000000"/>
                    </a:solidFill>
                  </a:rPr>
                  <a:t>RuBP</a:t>
                </a:r>
                <a:endParaRPr lang="en-US" sz="2200" b="1" baseline="-25000">
                  <a:solidFill>
                    <a:srgbClr val="000000"/>
                  </a:solidFill>
                </a:endParaRPr>
              </a:p>
            </p:txBody>
          </p:sp>
        </p:grpSp>
      </p:grpSp>
      <p:grpSp>
        <p:nvGrpSpPr>
          <p:cNvPr id="381975" name="Group 23"/>
          <p:cNvGrpSpPr>
            <a:grpSpLocks/>
          </p:cNvGrpSpPr>
          <p:nvPr/>
        </p:nvGrpSpPr>
        <p:grpSpPr bwMode="auto">
          <a:xfrm>
            <a:off x="6508750" y="3962400"/>
            <a:ext cx="1747838" cy="762000"/>
            <a:chOff x="4100" y="2496"/>
            <a:chExt cx="1101" cy="480"/>
          </a:xfrm>
        </p:grpSpPr>
        <p:grpSp>
          <p:nvGrpSpPr>
            <p:cNvPr id="381976" name="Group 24"/>
            <p:cNvGrpSpPr>
              <a:grpSpLocks/>
            </p:cNvGrpSpPr>
            <p:nvPr/>
          </p:nvGrpSpPr>
          <p:grpSpPr bwMode="auto">
            <a:xfrm>
              <a:off x="4320" y="2592"/>
              <a:ext cx="423" cy="384"/>
              <a:chOff x="4224" y="2016"/>
              <a:chExt cx="423" cy="384"/>
            </a:xfrm>
          </p:grpSpPr>
          <p:sp>
            <p:nvSpPr>
              <p:cNvPr id="381977" name="Oval 25"/>
              <p:cNvSpPr>
                <a:spLocks noChangeArrowheads="1"/>
              </p:cNvSpPr>
              <p:nvPr/>
            </p:nvSpPr>
            <p:spPr bwMode="auto">
              <a:xfrm>
                <a:off x="4228" y="2016"/>
                <a:ext cx="384" cy="384"/>
              </a:xfrm>
              <a:prstGeom prst="ellipse">
                <a:avLst/>
              </a:prstGeom>
              <a:solidFill>
                <a:srgbClr val="CC0000"/>
              </a:solidFill>
              <a:ln w="9525">
                <a:noFill/>
                <a:round/>
                <a:headEnd/>
                <a:tailEnd/>
              </a:ln>
              <a:effectLst/>
            </p:spPr>
            <p:txBody>
              <a:bodyPr wrap="none" anchor="ctr"/>
              <a:lstStyle/>
              <a:p>
                <a:endParaRPr lang="en-US"/>
              </a:p>
            </p:txBody>
          </p:sp>
          <p:sp>
            <p:nvSpPr>
              <p:cNvPr id="381978" name="Rectangle 26"/>
              <p:cNvSpPr>
                <a:spLocks noChangeArrowheads="1"/>
              </p:cNvSpPr>
              <p:nvPr/>
            </p:nvSpPr>
            <p:spPr bwMode="auto">
              <a:xfrm>
                <a:off x="4224" y="2016"/>
                <a:ext cx="423" cy="346"/>
              </a:xfrm>
              <a:prstGeom prst="rect">
                <a:avLst/>
              </a:prstGeom>
              <a:noFill/>
              <a:ln w="9525">
                <a:noFill/>
                <a:miter lim="800000"/>
                <a:headEnd/>
                <a:tailEnd/>
              </a:ln>
              <a:effectLst/>
            </p:spPr>
            <p:txBody>
              <a:bodyPr wrap="none" anchor="ctr">
                <a:spAutoFit/>
              </a:bodyPr>
              <a:lstStyle/>
              <a:p>
                <a:r>
                  <a:rPr lang="en-US" sz="3000" b="1">
                    <a:solidFill>
                      <a:schemeClr val="bg1"/>
                    </a:solidFill>
                  </a:rPr>
                  <a:t>3C</a:t>
                </a:r>
                <a:endParaRPr lang="en-US" sz="2600" b="1">
                  <a:solidFill>
                    <a:schemeClr val="tx2"/>
                  </a:solidFill>
                </a:endParaRPr>
              </a:p>
            </p:txBody>
          </p:sp>
        </p:grpSp>
        <p:sp>
          <p:nvSpPr>
            <p:cNvPr id="381979" name="Rectangle 27"/>
            <p:cNvSpPr>
              <a:spLocks noChangeArrowheads="1"/>
            </p:cNvSpPr>
            <p:nvPr/>
          </p:nvSpPr>
          <p:spPr bwMode="auto">
            <a:xfrm>
              <a:off x="4100" y="2621"/>
              <a:ext cx="116" cy="346"/>
            </a:xfrm>
            <a:prstGeom prst="rect">
              <a:avLst/>
            </a:prstGeom>
            <a:noFill/>
            <a:ln w="9525">
              <a:noFill/>
              <a:miter lim="800000"/>
              <a:headEnd/>
              <a:tailEnd/>
            </a:ln>
            <a:effectLst/>
          </p:spPr>
          <p:txBody>
            <a:bodyPr wrap="none" anchor="ctr">
              <a:spAutoFit/>
            </a:bodyPr>
            <a:lstStyle/>
            <a:p>
              <a:endParaRPr lang="en-US" sz="3000" b="1">
                <a:solidFill>
                  <a:srgbClr val="000000"/>
                </a:solidFill>
              </a:endParaRPr>
            </a:p>
          </p:txBody>
        </p:sp>
        <p:sp>
          <p:nvSpPr>
            <p:cNvPr id="381980" name="Rectangle 28"/>
            <p:cNvSpPr>
              <a:spLocks noChangeArrowheads="1"/>
            </p:cNvSpPr>
            <p:nvPr/>
          </p:nvSpPr>
          <p:spPr bwMode="auto">
            <a:xfrm>
              <a:off x="4704" y="2496"/>
              <a:ext cx="497" cy="269"/>
            </a:xfrm>
            <a:prstGeom prst="rect">
              <a:avLst/>
            </a:prstGeom>
            <a:noFill/>
            <a:ln w="9525">
              <a:noFill/>
              <a:miter lim="800000"/>
              <a:headEnd/>
              <a:tailEnd/>
            </a:ln>
            <a:effectLst/>
          </p:spPr>
          <p:txBody>
            <a:bodyPr wrap="none" anchor="ctr">
              <a:spAutoFit/>
            </a:bodyPr>
            <a:lstStyle/>
            <a:p>
              <a:r>
                <a:rPr lang="en-US" sz="2200" b="1">
                  <a:solidFill>
                    <a:srgbClr val="000000"/>
                  </a:solidFill>
                </a:rPr>
                <a:t>PGA</a:t>
              </a:r>
              <a:endParaRPr lang="en-US" sz="2200" b="1" baseline="-25000">
                <a:solidFill>
                  <a:srgbClr val="000000"/>
                </a:solidFill>
              </a:endParaRPr>
            </a:p>
          </p:txBody>
        </p:sp>
      </p:grpSp>
      <p:grpSp>
        <p:nvGrpSpPr>
          <p:cNvPr id="381981" name="Group 29"/>
          <p:cNvGrpSpPr>
            <a:grpSpLocks/>
          </p:cNvGrpSpPr>
          <p:nvPr/>
        </p:nvGrpSpPr>
        <p:grpSpPr bwMode="auto">
          <a:xfrm>
            <a:off x="6629400" y="5486400"/>
            <a:ext cx="1560513" cy="884238"/>
            <a:chOff x="4641" y="2352"/>
            <a:chExt cx="983" cy="557"/>
          </a:xfrm>
        </p:grpSpPr>
        <p:sp>
          <p:nvSpPr>
            <p:cNvPr id="381982" name="AutoShape 30"/>
            <p:cNvSpPr>
              <a:spLocks noChangeArrowheads="1"/>
            </p:cNvSpPr>
            <p:nvPr/>
          </p:nvSpPr>
          <p:spPr bwMode="auto">
            <a:xfrm>
              <a:off x="4641" y="2496"/>
              <a:ext cx="528" cy="336"/>
            </a:xfrm>
            <a:prstGeom prst="curvedRightArrow">
              <a:avLst>
                <a:gd name="adj1" fmla="val 20000"/>
                <a:gd name="adj2" fmla="val 40000"/>
                <a:gd name="adj3" fmla="val 52381"/>
              </a:avLst>
            </a:prstGeom>
            <a:solidFill>
              <a:srgbClr val="FFEA18"/>
            </a:solidFill>
            <a:ln w="9525">
              <a:solidFill>
                <a:schemeClr val="tx1"/>
              </a:solidFill>
              <a:miter lim="800000"/>
              <a:headEnd/>
              <a:tailEnd/>
            </a:ln>
            <a:effectLst/>
          </p:spPr>
          <p:txBody>
            <a:bodyPr wrap="none" anchor="ctr"/>
            <a:lstStyle/>
            <a:p>
              <a:endParaRPr lang="en-US"/>
            </a:p>
          </p:txBody>
        </p:sp>
        <p:sp>
          <p:nvSpPr>
            <p:cNvPr id="381983" name="Rectangle 31"/>
            <p:cNvSpPr>
              <a:spLocks noChangeArrowheads="1"/>
            </p:cNvSpPr>
            <p:nvPr/>
          </p:nvSpPr>
          <p:spPr bwMode="auto">
            <a:xfrm>
              <a:off x="5136" y="2640"/>
              <a:ext cx="488" cy="269"/>
            </a:xfrm>
            <a:prstGeom prst="rect">
              <a:avLst/>
            </a:prstGeom>
            <a:noFill/>
            <a:ln w="9525">
              <a:noFill/>
              <a:miter lim="800000"/>
              <a:headEnd/>
              <a:tailEnd/>
            </a:ln>
            <a:effectLst/>
          </p:spPr>
          <p:txBody>
            <a:bodyPr wrap="none" anchor="ctr">
              <a:spAutoFit/>
            </a:bodyPr>
            <a:lstStyle/>
            <a:p>
              <a:r>
                <a:rPr lang="en-US" sz="2200" b="1">
                  <a:solidFill>
                    <a:srgbClr val="3D1666"/>
                  </a:solidFill>
                </a:rPr>
                <a:t>ADP</a:t>
              </a:r>
              <a:endParaRPr lang="en-US" sz="3000" b="1">
                <a:solidFill>
                  <a:srgbClr val="000000"/>
                </a:solidFill>
              </a:endParaRPr>
            </a:p>
          </p:txBody>
        </p:sp>
        <p:sp>
          <p:nvSpPr>
            <p:cNvPr id="381984" name="Rectangle 32"/>
            <p:cNvSpPr>
              <a:spLocks noChangeArrowheads="1"/>
            </p:cNvSpPr>
            <p:nvPr/>
          </p:nvSpPr>
          <p:spPr bwMode="auto">
            <a:xfrm>
              <a:off x="5136" y="2352"/>
              <a:ext cx="468" cy="269"/>
            </a:xfrm>
            <a:prstGeom prst="rect">
              <a:avLst/>
            </a:prstGeom>
            <a:noFill/>
            <a:ln w="9525">
              <a:noFill/>
              <a:miter lim="800000"/>
              <a:headEnd/>
              <a:tailEnd/>
            </a:ln>
            <a:effectLst/>
          </p:spPr>
          <p:txBody>
            <a:bodyPr wrap="none" anchor="ctr">
              <a:spAutoFit/>
            </a:bodyPr>
            <a:lstStyle/>
            <a:p>
              <a:r>
                <a:rPr lang="en-US" sz="2200" b="1">
                  <a:solidFill>
                    <a:srgbClr val="CC0000"/>
                  </a:solidFill>
                </a:rPr>
                <a:t>ATP</a:t>
              </a:r>
              <a:endParaRPr lang="en-US" sz="2200" b="1">
                <a:solidFill>
                  <a:srgbClr val="000000"/>
                </a:solidFill>
              </a:endParaRPr>
            </a:p>
          </p:txBody>
        </p:sp>
      </p:grpSp>
      <p:grpSp>
        <p:nvGrpSpPr>
          <p:cNvPr id="381985" name="Group 33"/>
          <p:cNvGrpSpPr>
            <a:grpSpLocks/>
          </p:cNvGrpSpPr>
          <p:nvPr/>
        </p:nvGrpSpPr>
        <p:grpSpPr bwMode="auto">
          <a:xfrm>
            <a:off x="4603750" y="5761038"/>
            <a:ext cx="944563" cy="944562"/>
            <a:chOff x="2900" y="3629"/>
            <a:chExt cx="595" cy="595"/>
          </a:xfrm>
        </p:grpSpPr>
        <p:grpSp>
          <p:nvGrpSpPr>
            <p:cNvPr id="381986" name="Group 34"/>
            <p:cNvGrpSpPr>
              <a:grpSpLocks/>
            </p:cNvGrpSpPr>
            <p:nvPr/>
          </p:nvGrpSpPr>
          <p:grpSpPr bwMode="auto">
            <a:xfrm>
              <a:off x="3072" y="3840"/>
              <a:ext cx="423" cy="384"/>
              <a:chOff x="4272" y="2976"/>
              <a:chExt cx="423" cy="384"/>
            </a:xfrm>
          </p:grpSpPr>
          <p:sp>
            <p:nvSpPr>
              <p:cNvPr id="381987" name="Oval 35"/>
              <p:cNvSpPr>
                <a:spLocks noChangeArrowheads="1"/>
              </p:cNvSpPr>
              <p:nvPr/>
            </p:nvSpPr>
            <p:spPr bwMode="auto">
              <a:xfrm>
                <a:off x="4276" y="2976"/>
                <a:ext cx="384" cy="384"/>
              </a:xfrm>
              <a:prstGeom prst="ellipse">
                <a:avLst/>
              </a:prstGeom>
              <a:solidFill>
                <a:schemeClr val="bg2"/>
              </a:solidFill>
              <a:ln w="9525">
                <a:noFill/>
                <a:round/>
                <a:headEnd/>
                <a:tailEnd/>
              </a:ln>
              <a:effectLst/>
            </p:spPr>
            <p:txBody>
              <a:bodyPr wrap="none" anchor="ctr"/>
              <a:lstStyle/>
              <a:p>
                <a:endParaRPr lang="en-US"/>
              </a:p>
            </p:txBody>
          </p:sp>
          <p:sp>
            <p:nvSpPr>
              <p:cNvPr id="381988" name="Rectangle 36"/>
              <p:cNvSpPr>
                <a:spLocks noChangeArrowheads="1"/>
              </p:cNvSpPr>
              <p:nvPr/>
            </p:nvSpPr>
            <p:spPr bwMode="auto">
              <a:xfrm>
                <a:off x="4272" y="2976"/>
                <a:ext cx="423" cy="346"/>
              </a:xfrm>
              <a:prstGeom prst="rect">
                <a:avLst/>
              </a:prstGeom>
              <a:noFill/>
              <a:ln w="9525">
                <a:noFill/>
                <a:miter lim="800000"/>
                <a:headEnd/>
                <a:tailEnd/>
              </a:ln>
              <a:effectLst/>
            </p:spPr>
            <p:txBody>
              <a:bodyPr wrap="none" anchor="ctr">
                <a:spAutoFit/>
              </a:bodyPr>
              <a:lstStyle/>
              <a:p>
                <a:r>
                  <a:rPr lang="en-US" sz="3000" b="1">
                    <a:solidFill>
                      <a:srgbClr val="000000"/>
                    </a:solidFill>
                  </a:rPr>
                  <a:t>3C</a:t>
                </a:r>
                <a:endParaRPr lang="en-US" sz="2600" b="1">
                  <a:solidFill>
                    <a:schemeClr val="bg1"/>
                  </a:solidFill>
                </a:endParaRPr>
              </a:p>
            </p:txBody>
          </p:sp>
        </p:grpSp>
        <p:sp>
          <p:nvSpPr>
            <p:cNvPr id="381989" name="Rectangle 37"/>
            <p:cNvSpPr>
              <a:spLocks noChangeArrowheads="1"/>
            </p:cNvSpPr>
            <p:nvPr/>
          </p:nvSpPr>
          <p:spPr bwMode="auto">
            <a:xfrm>
              <a:off x="2900" y="3629"/>
              <a:ext cx="116" cy="346"/>
            </a:xfrm>
            <a:prstGeom prst="rect">
              <a:avLst/>
            </a:prstGeom>
            <a:noFill/>
            <a:ln w="9525">
              <a:noFill/>
              <a:miter lim="800000"/>
              <a:headEnd/>
              <a:tailEnd/>
            </a:ln>
            <a:effectLst/>
          </p:spPr>
          <p:txBody>
            <a:bodyPr wrap="none" anchor="ctr">
              <a:spAutoFit/>
            </a:bodyPr>
            <a:lstStyle/>
            <a:p>
              <a:endParaRPr lang="en-US" sz="3000" b="1">
                <a:solidFill>
                  <a:srgbClr val="000000"/>
                </a:solidFill>
              </a:endParaRPr>
            </a:p>
          </p:txBody>
        </p:sp>
      </p:grpSp>
      <p:grpSp>
        <p:nvGrpSpPr>
          <p:cNvPr id="381996" name="Group 44"/>
          <p:cNvGrpSpPr>
            <a:grpSpLocks/>
          </p:cNvGrpSpPr>
          <p:nvPr/>
        </p:nvGrpSpPr>
        <p:grpSpPr bwMode="auto">
          <a:xfrm>
            <a:off x="1524000" y="5516563"/>
            <a:ext cx="1981200" cy="854075"/>
            <a:chOff x="960" y="3475"/>
            <a:chExt cx="1248" cy="538"/>
          </a:xfrm>
        </p:grpSpPr>
        <p:sp>
          <p:nvSpPr>
            <p:cNvPr id="381997" name="AutoShape 45"/>
            <p:cNvSpPr>
              <a:spLocks noChangeArrowheads="1"/>
            </p:cNvSpPr>
            <p:nvPr/>
          </p:nvSpPr>
          <p:spPr bwMode="auto">
            <a:xfrm flipH="1">
              <a:off x="1680" y="3600"/>
              <a:ext cx="528" cy="336"/>
            </a:xfrm>
            <a:prstGeom prst="curvedRightArrow">
              <a:avLst>
                <a:gd name="adj1" fmla="val 20000"/>
                <a:gd name="adj2" fmla="val 40000"/>
                <a:gd name="adj3" fmla="val 52381"/>
              </a:avLst>
            </a:prstGeom>
            <a:solidFill>
              <a:srgbClr val="FFEA18"/>
            </a:solidFill>
            <a:ln w="9525">
              <a:solidFill>
                <a:schemeClr val="tx1"/>
              </a:solidFill>
              <a:miter lim="800000"/>
              <a:headEnd/>
              <a:tailEnd/>
            </a:ln>
            <a:effectLst/>
          </p:spPr>
          <p:txBody>
            <a:bodyPr wrap="none" anchor="ctr"/>
            <a:lstStyle/>
            <a:p>
              <a:endParaRPr lang="en-US"/>
            </a:p>
          </p:txBody>
        </p:sp>
        <p:sp>
          <p:nvSpPr>
            <p:cNvPr id="381998" name="Rectangle 46"/>
            <p:cNvSpPr>
              <a:spLocks noChangeArrowheads="1"/>
            </p:cNvSpPr>
            <p:nvPr/>
          </p:nvSpPr>
          <p:spPr bwMode="auto">
            <a:xfrm>
              <a:off x="1087" y="3744"/>
              <a:ext cx="615" cy="269"/>
            </a:xfrm>
            <a:prstGeom prst="rect">
              <a:avLst/>
            </a:prstGeom>
            <a:noFill/>
            <a:ln w="9525">
              <a:noFill/>
              <a:miter lim="800000"/>
              <a:headEnd/>
              <a:tailEnd/>
            </a:ln>
            <a:effectLst/>
          </p:spPr>
          <p:txBody>
            <a:bodyPr wrap="none" anchor="ctr">
              <a:spAutoFit/>
            </a:bodyPr>
            <a:lstStyle/>
            <a:p>
              <a:r>
                <a:rPr lang="en-US" sz="2200" b="1">
                  <a:solidFill>
                    <a:srgbClr val="3D1666"/>
                  </a:solidFill>
                </a:rPr>
                <a:t>NADP</a:t>
              </a:r>
              <a:endParaRPr lang="en-US" sz="3000" b="1">
                <a:solidFill>
                  <a:srgbClr val="000000"/>
                </a:solidFill>
              </a:endParaRPr>
            </a:p>
          </p:txBody>
        </p:sp>
        <p:sp>
          <p:nvSpPr>
            <p:cNvPr id="381999" name="Rectangle 47"/>
            <p:cNvSpPr>
              <a:spLocks noChangeArrowheads="1"/>
            </p:cNvSpPr>
            <p:nvPr/>
          </p:nvSpPr>
          <p:spPr bwMode="auto">
            <a:xfrm>
              <a:off x="960" y="3475"/>
              <a:ext cx="742" cy="269"/>
            </a:xfrm>
            <a:prstGeom prst="rect">
              <a:avLst/>
            </a:prstGeom>
            <a:noFill/>
            <a:ln w="9525">
              <a:noFill/>
              <a:miter lim="800000"/>
              <a:headEnd/>
              <a:tailEnd/>
            </a:ln>
            <a:effectLst/>
          </p:spPr>
          <p:txBody>
            <a:bodyPr wrap="none" anchor="ctr">
              <a:spAutoFit/>
            </a:bodyPr>
            <a:lstStyle/>
            <a:p>
              <a:r>
                <a:rPr lang="en-US" sz="2200" b="1">
                  <a:solidFill>
                    <a:srgbClr val="CC0000"/>
                  </a:solidFill>
                </a:rPr>
                <a:t>NADPH</a:t>
              </a:r>
              <a:endParaRPr lang="en-US" sz="2200" b="1">
                <a:solidFill>
                  <a:srgbClr val="000000"/>
                </a:solidFill>
              </a:endParaRPr>
            </a:p>
          </p:txBody>
        </p:sp>
      </p:grpSp>
      <p:grpSp>
        <p:nvGrpSpPr>
          <p:cNvPr id="382000" name="Group 48"/>
          <p:cNvGrpSpPr>
            <a:grpSpLocks/>
          </p:cNvGrpSpPr>
          <p:nvPr/>
        </p:nvGrpSpPr>
        <p:grpSpPr bwMode="auto">
          <a:xfrm>
            <a:off x="1931988" y="2152650"/>
            <a:ext cx="1600200" cy="884238"/>
            <a:chOff x="1008" y="1632"/>
            <a:chExt cx="1008" cy="557"/>
          </a:xfrm>
        </p:grpSpPr>
        <p:sp>
          <p:nvSpPr>
            <p:cNvPr id="382001" name="AutoShape 49"/>
            <p:cNvSpPr>
              <a:spLocks noChangeArrowheads="1"/>
            </p:cNvSpPr>
            <p:nvPr/>
          </p:nvSpPr>
          <p:spPr bwMode="auto">
            <a:xfrm flipH="1">
              <a:off x="1488" y="1776"/>
              <a:ext cx="528" cy="336"/>
            </a:xfrm>
            <a:prstGeom prst="curvedRightArrow">
              <a:avLst>
                <a:gd name="adj1" fmla="val 20000"/>
                <a:gd name="adj2" fmla="val 40000"/>
                <a:gd name="adj3" fmla="val 52381"/>
              </a:avLst>
            </a:prstGeom>
            <a:solidFill>
              <a:srgbClr val="FFEA18"/>
            </a:solidFill>
            <a:ln w="9525">
              <a:solidFill>
                <a:schemeClr val="tx1"/>
              </a:solidFill>
              <a:miter lim="800000"/>
              <a:headEnd/>
              <a:tailEnd/>
            </a:ln>
            <a:effectLst/>
          </p:spPr>
          <p:txBody>
            <a:bodyPr wrap="none" anchor="ctr"/>
            <a:lstStyle/>
            <a:p>
              <a:endParaRPr lang="en-US"/>
            </a:p>
          </p:txBody>
        </p:sp>
        <p:sp>
          <p:nvSpPr>
            <p:cNvPr id="382002" name="Rectangle 50"/>
            <p:cNvSpPr>
              <a:spLocks noChangeArrowheads="1"/>
            </p:cNvSpPr>
            <p:nvPr/>
          </p:nvSpPr>
          <p:spPr bwMode="auto">
            <a:xfrm>
              <a:off x="1008" y="1920"/>
              <a:ext cx="488" cy="269"/>
            </a:xfrm>
            <a:prstGeom prst="rect">
              <a:avLst/>
            </a:prstGeom>
            <a:noFill/>
            <a:ln w="9525">
              <a:noFill/>
              <a:miter lim="800000"/>
              <a:headEnd/>
              <a:tailEnd/>
            </a:ln>
            <a:effectLst/>
          </p:spPr>
          <p:txBody>
            <a:bodyPr wrap="none" anchor="ctr">
              <a:spAutoFit/>
            </a:bodyPr>
            <a:lstStyle/>
            <a:p>
              <a:r>
                <a:rPr lang="en-US" sz="2200" b="1">
                  <a:solidFill>
                    <a:srgbClr val="3D1666"/>
                  </a:solidFill>
                </a:rPr>
                <a:t>ADP</a:t>
              </a:r>
              <a:endParaRPr lang="en-US" sz="3000" b="1">
                <a:solidFill>
                  <a:srgbClr val="000000"/>
                </a:solidFill>
              </a:endParaRPr>
            </a:p>
          </p:txBody>
        </p:sp>
        <p:sp>
          <p:nvSpPr>
            <p:cNvPr id="382003" name="Rectangle 51"/>
            <p:cNvSpPr>
              <a:spLocks noChangeArrowheads="1"/>
            </p:cNvSpPr>
            <p:nvPr/>
          </p:nvSpPr>
          <p:spPr bwMode="auto">
            <a:xfrm>
              <a:off x="1027" y="1632"/>
              <a:ext cx="468" cy="269"/>
            </a:xfrm>
            <a:prstGeom prst="rect">
              <a:avLst/>
            </a:prstGeom>
            <a:noFill/>
            <a:ln w="9525">
              <a:noFill/>
              <a:miter lim="800000"/>
              <a:headEnd/>
              <a:tailEnd/>
            </a:ln>
            <a:effectLst/>
          </p:spPr>
          <p:txBody>
            <a:bodyPr wrap="none" anchor="ctr">
              <a:spAutoFit/>
            </a:bodyPr>
            <a:lstStyle/>
            <a:p>
              <a:r>
                <a:rPr lang="en-US" sz="2200" b="1">
                  <a:solidFill>
                    <a:srgbClr val="CC0000"/>
                  </a:solidFill>
                </a:rPr>
                <a:t>ATP</a:t>
              </a:r>
              <a:endParaRPr lang="en-US" sz="2200" b="1">
                <a:solidFill>
                  <a:srgbClr val="000000"/>
                </a:solidFill>
              </a:endParaRPr>
            </a:p>
          </p:txBody>
        </p:sp>
      </p:grpSp>
      <p:sp>
        <p:nvSpPr>
          <p:cNvPr id="382005" name="AutoShape 53"/>
          <p:cNvSpPr>
            <a:spLocks noChangeArrowheads="1"/>
          </p:cNvSpPr>
          <p:nvPr/>
        </p:nvSpPr>
        <p:spPr bwMode="auto">
          <a:xfrm>
            <a:off x="55563" y="2979738"/>
            <a:ext cx="1403350" cy="985837"/>
          </a:xfrm>
          <a:prstGeom prst="roundRect">
            <a:avLst>
              <a:gd name="adj" fmla="val 16667"/>
            </a:avLst>
          </a:prstGeom>
          <a:solidFill>
            <a:srgbClr val="FFEA18"/>
          </a:solidFill>
          <a:ln w="9525">
            <a:noFill/>
            <a:round/>
            <a:headEnd/>
            <a:tailEnd/>
          </a:ln>
          <a:effectLst/>
        </p:spPr>
        <p:txBody>
          <a:bodyPr wrap="none" anchor="ctr">
            <a:spAutoFit/>
          </a:bodyPr>
          <a:lstStyle/>
          <a:p>
            <a:pPr>
              <a:lnSpc>
                <a:spcPct val="80000"/>
              </a:lnSpc>
            </a:pPr>
            <a:r>
              <a:rPr lang="en-US" sz="2200" b="1">
                <a:solidFill>
                  <a:srgbClr val="000000"/>
                </a:solidFill>
              </a:rPr>
              <a:t>G3P</a:t>
            </a:r>
          </a:p>
          <a:p>
            <a:pPr>
              <a:lnSpc>
                <a:spcPct val="80000"/>
              </a:lnSpc>
            </a:pPr>
            <a:r>
              <a:rPr lang="en-US" sz="2200" b="1">
                <a:solidFill>
                  <a:srgbClr val="000000"/>
                </a:solidFill>
              </a:rPr>
              <a:t>to make </a:t>
            </a:r>
          </a:p>
          <a:p>
            <a:pPr>
              <a:lnSpc>
                <a:spcPct val="80000"/>
              </a:lnSpc>
            </a:pPr>
            <a:r>
              <a:rPr lang="en-US" sz="2200" b="1">
                <a:solidFill>
                  <a:srgbClr val="000000"/>
                </a:solidFill>
              </a:rPr>
              <a:t>glucose</a:t>
            </a:r>
          </a:p>
        </p:txBody>
      </p:sp>
      <p:grpSp>
        <p:nvGrpSpPr>
          <p:cNvPr id="381991" name="Group 39"/>
          <p:cNvGrpSpPr>
            <a:grpSpLocks/>
          </p:cNvGrpSpPr>
          <p:nvPr/>
        </p:nvGrpSpPr>
        <p:grpSpPr bwMode="auto">
          <a:xfrm>
            <a:off x="2667000" y="4267200"/>
            <a:ext cx="671513" cy="609600"/>
            <a:chOff x="2650" y="605"/>
            <a:chExt cx="423" cy="384"/>
          </a:xfrm>
        </p:grpSpPr>
        <p:sp>
          <p:nvSpPr>
            <p:cNvPr id="381992" name="Oval 40"/>
            <p:cNvSpPr>
              <a:spLocks noChangeArrowheads="1"/>
            </p:cNvSpPr>
            <p:nvPr/>
          </p:nvSpPr>
          <p:spPr bwMode="auto">
            <a:xfrm>
              <a:off x="2669" y="605"/>
              <a:ext cx="384" cy="384"/>
            </a:xfrm>
            <a:prstGeom prst="ellipse">
              <a:avLst/>
            </a:prstGeom>
            <a:solidFill>
              <a:srgbClr val="CC0000"/>
            </a:solidFill>
            <a:ln w="9525">
              <a:noFill/>
              <a:round/>
              <a:headEnd/>
              <a:tailEnd/>
            </a:ln>
            <a:effectLst/>
          </p:spPr>
          <p:txBody>
            <a:bodyPr wrap="none" anchor="ctr"/>
            <a:lstStyle/>
            <a:p>
              <a:endParaRPr lang="en-US"/>
            </a:p>
          </p:txBody>
        </p:sp>
        <p:sp>
          <p:nvSpPr>
            <p:cNvPr id="381993" name="Rectangle 41"/>
            <p:cNvSpPr>
              <a:spLocks noChangeArrowheads="1"/>
            </p:cNvSpPr>
            <p:nvPr/>
          </p:nvSpPr>
          <p:spPr bwMode="auto">
            <a:xfrm>
              <a:off x="2650" y="614"/>
              <a:ext cx="423" cy="346"/>
            </a:xfrm>
            <a:prstGeom prst="rect">
              <a:avLst/>
            </a:prstGeom>
            <a:noFill/>
            <a:ln w="9525">
              <a:noFill/>
              <a:miter lim="800000"/>
              <a:headEnd/>
              <a:tailEnd/>
            </a:ln>
            <a:effectLst/>
          </p:spPr>
          <p:txBody>
            <a:bodyPr wrap="none" anchor="ctr">
              <a:spAutoFit/>
            </a:bodyPr>
            <a:lstStyle/>
            <a:p>
              <a:r>
                <a:rPr lang="en-US" sz="3000" b="1">
                  <a:solidFill>
                    <a:schemeClr val="bg1"/>
                  </a:solidFill>
                </a:rPr>
                <a:t>3C</a:t>
              </a:r>
              <a:endParaRPr lang="en-US" sz="2600" b="1">
                <a:solidFill>
                  <a:schemeClr val="bg1"/>
                </a:solidFill>
              </a:endParaRPr>
            </a:p>
          </p:txBody>
        </p:sp>
      </p:grpSp>
      <p:grpSp>
        <p:nvGrpSpPr>
          <p:cNvPr id="382017" name="Group 65"/>
          <p:cNvGrpSpPr>
            <a:grpSpLocks/>
          </p:cNvGrpSpPr>
          <p:nvPr/>
        </p:nvGrpSpPr>
        <p:grpSpPr bwMode="auto">
          <a:xfrm>
            <a:off x="971550" y="3011488"/>
            <a:ext cx="1698625" cy="1925637"/>
            <a:chOff x="612" y="1897"/>
            <a:chExt cx="1070" cy="1213"/>
          </a:xfrm>
        </p:grpSpPr>
        <p:grpSp>
          <p:nvGrpSpPr>
            <p:cNvPr id="382008" name="Group 56"/>
            <p:cNvGrpSpPr>
              <a:grpSpLocks/>
            </p:cNvGrpSpPr>
            <p:nvPr/>
          </p:nvGrpSpPr>
          <p:grpSpPr bwMode="auto">
            <a:xfrm>
              <a:off x="612" y="1897"/>
              <a:ext cx="1070" cy="1213"/>
              <a:chOff x="1522" y="1927"/>
              <a:chExt cx="1070" cy="1213"/>
            </a:xfrm>
          </p:grpSpPr>
          <p:sp>
            <p:nvSpPr>
              <p:cNvPr id="382009" name="Oval 57"/>
              <p:cNvSpPr>
                <a:spLocks noChangeArrowheads="1"/>
              </p:cNvSpPr>
              <p:nvPr/>
            </p:nvSpPr>
            <p:spPr bwMode="auto">
              <a:xfrm>
                <a:off x="1968" y="2789"/>
                <a:ext cx="624" cy="336"/>
              </a:xfrm>
              <a:prstGeom prst="ellipse">
                <a:avLst/>
              </a:prstGeom>
              <a:solidFill>
                <a:srgbClr val="80FF00"/>
              </a:solidFill>
              <a:ln w="9525">
                <a:solidFill>
                  <a:srgbClr val="66FF66"/>
                </a:solidFill>
                <a:round/>
                <a:headEnd/>
                <a:tailEnd/>
              </a:ln>
              <a:effectLst/>
            </p:spPr>
            <p:txBody>
              <a:bodyPr wrap="none" anchor="ctr"/>
              <a:lstStyle/>
              <a:p>
                <a:endParaRPr lang="en-US"/>
              </a:p>
            </p:txBody>
          </p:sp>
          <p:sp>
            <p:nvSpPr>
              <p:cNvPr id="382010" name="AutoShape 58"/>
              <p:cNvSpPr>
                <a:spLocks noChangeArrowheads="1"/>
              </p:cNvSpPr>
              <p:nvPr/>
            </p:nvSpPr>
            <p:spPr bwMode="auto">
              <a:xfrm rot="-2502736" flipH="1" flipV="1">
                <a:off x="1522" y="1927"/>
                <a:ext cx="525" cy="1213"/>
              </a:xfrm>
              <a:custGeom>
                <a:avLst/>
                <a:gdLst>
                  <a:gd name="G0" fmla="+- -168260 0 0"/>
                  <a:gd name="G1" fmla="+- -6930394 0 0"/>
                  <a:gd name="G2" fmla="+- -168260 0 -6930394"/>
                  <a:gd name="G3" fmla="+- 10800 0 0"/>
                  <a:gd name="G4" fmla="+- 0 0 -168260"/>
                  <a:gd name="T0" fmla="*/ 360 256 1"/>
                  <a:gd name="T1" fmla="*/ 0 256 1"/>
                  <a:gd name="G5" fmla="+- G2 T0 T1"/>
                  <a:gd name="G6" fmla="?: G2 G2 G5"/>
                  <a:gd name="G7" fmla="+- 0 0 G6"/>
                  <a:gd name="G8" fmla="+- 8148 0 0"/>
                  <a:gd name="G9" fmla="+- 0 0 -6930394"/>
                  <a:gd name="G10" fmla="+- 8148 0 2700"/>
                  <a:gd name="G11" fmla="cos G10 -168260"/>
                  <a:gd name="G12" fmla="sin G10 -168260"/>
                  <a:gd name="G13" fmla="cos 13500 -168260"/>
                  <a:gd name="G14" fmla="sin 13500 -168260"/>
                  <a:gd name="G15" fmla="+- G11 10800 0"/>
                  <a:gd name="G16" fmla="+- G12 10800 0"/>
                  <a:gd name="G17" fmla="+- G13 10800 0"/>
                  <a:gd name="G18" fmla="+- G14 10800 0"/>
                  <a:gd name="G19" fmla="*/ 8148 1 2"/>
                  <a:gd name="G20" fmla="+- G19 5400 0"/>
                  <a:gd name="G21" fmla="cos G20 -168260"/>
                  <a:gd name="G22" fmla="sin G20 -168260"/>
                  <a:gd name="G23" fmla="+- G21 10800 0"/>
                  <a:gd name="G24" fmla="+- G12 G23 G22"/>
                  <a:gd name="G25" fmla="+- G22 G23 G11"/>
                  <a:gd name="G26" fmla="cos 10800 -168260"/>
                  <a:gd name="G27" fmla="sin 10800 -168260"/>
                  <a:gd name="G28" fmla="cos 8148 -168260"/>
                  <a:gd name="G29" fmla="sin 8148 -168260"/>
                  <a:gd name="G30" fmla="+- G26 10800 0"/>
                  <a:gd name="G31" fmla="+- G27 10800 0"/>
                  <a:gd name="G32" fmla="+- G28 10800 0"/>
                  <a:gd name="G33" fmla="+- G29 10800 0"/>
                  <a:gd name="G34" fmla="+- G19 5400 0"/>
                  <a:gd name="G35" fmla="cos G34 -6930394"/>
                  <a:gd name="G36" fmla="sin G34 -6930394"/>
                  <a:gd name="G37" fmla="+/ -6930394 -168260 2"/>
                  <a:gd name="T2" fmla="*/ 180 256 1"/>
                  <a:gd name="T3" fmla="*/ 0 256 1"/>
                  <a:gd name="G38" fmla="+- G37 T2 T3"/>
                  <a:gd name="G39" fmla="?: G2 G37 G38"/>
                  <a:gd name="G40" fmla="cos 10800 G39"/>
                  <a:gd name="G41" fmla="sin 10800 G39"/>
                  <a:gd name="G42" fmla="cos 8148 G39"/>
                  <a:gd name="G43" fmla="sin 8148 G39"/>
                  <a:gd name="G44" fmla="+- G40 10800 0"/>
                  <a:gd name="G45" fmla="+- G41 10800 0"/>
                  <a:gd name="G46" fmla="+- G42 10800 0"/>
                  <a:gd name="G47" fmla="+- G43 10800 0"/>
                  <a:gd name="G48" fmla="+- G35 10800 0"/>
                  <a:gd name="G49" fmla="+- G36 10800 0"/>
                  <a:gd name="T4" fmla="*/ 17123 w 21600"/>
                  <a:gd name="T5" fmla="*/ 2045 h 21600"/>
                  <a:gd name="T6" fmla="*/ 8228 w 21600"/>
                  <a:gd name="T7" fmla="*/ 1681 h 21600"/>
                  <a:gd name="T8" fmla="*/ 15571 w 21600"/>
                  <a:gd name="T9" fmla="*/ 4194 h 21600"/>
                  <a:gd name="T10" fmla="*/ 24286 w 21600"/>
                  <a:gd name="T11" fmla="*/ 10195 h 21600"/>
                  <a:gd name="T12" fmla="*/ 20444 w 21600"/>
                  <a:gd name="T13" fmla="*/ 14397 h 21600"/>
                  <a:gd name="T14" fmla="*/ 16242 w 21600"/>
                  <a:gd name="T15" fmla="*/ 10555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939" y="10435"/>
                    </a:moveTo>
                    <a:cubicBezTo>
                      <a:pt x="18744" y="6081"/>
                      <a:pt x="15158" y="2652"/>
                      <a:pt x="10800" y="2652"/>
                    </a:cubicBezTo>
                    <a:cubicBezTo>
                      <a:pt x="10052" y="2651"/>
                      <a:pt x="9308" y="2754"/>
                      <a:pt x="8588" y="2957"/>
                    </a:cubicBezTo>
                    <a:lnTo>
                      <a:pt x="7868" y="405"/>
                    </a:lnTo>
                    <a:cubicBezTo>
                      <a:pt x="8822" y="136"/>
                      <a:pt x="9808" y="-1"/>
                      <a:pt x="10800" y="0"/>
                    </a:cubicBezTo>
                    <a:cubicBezTo>
                      <a:pt x="16576" y="0"/>
                      <a:pt x="21330" y="4545"/>
                      <a:pt x="21589" y="10316"/>
                    </a:cubicBezTo>
                    <a:lnTo>
                      <a:pt x="24286" y="10195"/>
                    </a:lnTo>
                    <a:lnTo>
                      <a:pt x="20444" y="14397"/>
                    </a:lnTo>
                    <a:lnTo>
                      <a:pt x="16242" y="10555"/>
                    </a:lnTo>
                    <a:lnTo>
                      <a:pt x="18939" y="10435"/>
                    </a:lnTo>
                    <a:close/>
                  </a:path>
                </a:pathLst>
              </a:custGeom>
              <a:solidFill>
                <a:srgbClr val="80FF00"/>
              </a:solidFill>
              <a:ln w="9525">
                <a:solidFill>
                  <a:srgbClr val="66FF66"/>
                </a:solidFill>
                <a:miter lim="800000"/>
                <a:headEnd/>
                <a:tailEnd/>
              </a:ln>
              <a:effectLst/>
            </p:spPr>
            <p:txBody>
              <a:bodyPr rot="10800000" wrap="none" anchor="ctr"/>
              <a:lstStyle/>
              <a:p>
                <a:endParaRPr lang="en-US"/>
              </a:p>
            </p:txBody>
          </p:sp>
        </p:grpSp>
        <p:sp>
          <p:nvSpPr>
            <p:cNvPr id="381995" name="Rectangle 43"/>
            <p:cNvSpPr>
              <a:spLocks noChangeArrowheads="1"/>
            </p:cNvSpPr>
            <p:nvPr/>
          </p:nvSpPr>
          <p:spPr bwMode="auto">
            <a:xfrm>
              <a:off x="1124" y="2771"/>
              <a:ext cx="532" cy="308"/>
            </a:xfrm>
            <a:prstGeom prst="rect">
              <a:avLst/>
            </a:prstGeom>
            <a:noFill/>
            <a:ln w="9525">
              <a:noFill/>
              <a:miter lim="800000"/>
              <a:headEnd/>
              <a:tailEnd/>
            </a:ln>
            <a:effectLst/>
          </p:spPr>
          <p:txBody>
            <a:bodyPr wrap="none" anchor="ctr">
              <a:spAutoFit/>
            </a:bodyPr>
            <a:lstStyle/>
            <a:p>
              <a:r>
                <a:rPr lang="en-US" sz="2600" b="1">
                  <a:solidFill>
                    <a:srgbClr val="000000"/>
                  </a:solidFill>
                </a:rPr>
                <a:t>G3P</a:t>
              </a:r>
              <a:endParaRPr lang="en-US" sz="2600" b="1" baseline="-25000">
                <a:solidFill>
                  <a:srgbClr val="000000"/>
                </a:solidFill>
              </a:endParaRPr>
            </a:p>
          </p:txBody>
        </p:sp>
      </p:grpSp>
      <p:grpSp>
        <p:nvGrpSpPr>
          <p:cNvPr id="382011" name="Group 59"/>
          <p:cNvGrpSpPr>
            <a:grpSpLocks/>
          </p:cNvGrpSpPr>
          <p:nvPr/>
        </p:nvGrpSpPr>
        <p:grpSpPr bwMode="auto">
          <a:xfrm>
            <a:off x="2890838" y="3121025"/>
            <a:ext cx="671512" cy="609600"/>
            <a:chOff x="2650" y="605"/>
            <a:chExt cx="423" cy="384"/>
          </a:xfrm>
        </p:grpSpPr>
        <p:sp>
          <p:nvSpPr>
            <p:cNvPr id="382012" name="Oval 60"/>
            <p:cNvSpPr>
              <a:spLocks noChangeArrowheads="1"/>
            </p:cNvSpPr>
            <p:nvPr/>
          </p:nvSpPr>
          <p:spPr bwMode="auto">
            <a:xfrm>
              <a:off x="2669" y="605"/>
              <a:ext cx="384" cy="384"/>
            </a:xfrm>
            <a:prstGeom prst="ellipse">
              <a:avLst/>
            </a:prstGeom>
            <a:solidFill>
              <a:srgbClr val="CC0000"/>
            </a:solidFill>
            <a:ln w="9525">
              <a:noFill/>
              <a:round/>
              <a:headEnd/>
              <a:tailEnd/>
            </a:ln>
            <a:effectLst/>
          </p:spPr>
          <p:txBody>
            <a:bodyPr wrap="none" anchor="ctr"/>
            <a:lstStyle/>
            <a:p>
              <a:endParaRPr lang="en-US"/>
            </a:p>
          </p:txBody>
        </p:sp>
        <p:sp>
          <p:nvSpPr>
            <p:cNvPr id="382013" name="Rectangle 61"/>
            <p:cNvSpPr>
              <a:spLocks noChangeArrowheads="1"/>
            </p:cNvSpPr>
            <p:nvPr/>
          </p:nvSpPr>
          <p:spPr bwMode="auto">
            <a:xfrm>
              <a:off x="2650" y="614"/>
              <a:ext cx="423" cy="346"/>
            </a:xfrm>
            <a:prstGeom prst="rect">
              <a:avLst/>
            </a:prstGeom>
            <a:noFill/>
            <a:ln w="9525">
              <a:noFill/>
              <a:miter lim="800000"/>
              <a:headEnd/>
              <a:tailEnd/>
            </a:ln>
            <a:effectLst/>
          </p:spPr>
          <p:txBody>
            <a:bodyPr wrap="none" anchor="ctr">
              <a:spAutoFit/>
            </a:bodyPr>
            <a:lstStyle/>
            <a:p>
              <a:r>
                <a:rPr lang="en-US" sz="3000" b="1">
                  <a:solidFill>
                    <a:schemeClr val="bg1"/>
                  </a:solidFill>
                </a:rPr>
                <a:t>5C</a:t>
              </a:r>
              <a:endParaRPr lang="en-US" sz="2600" b="1">
                <a:solidFill>
                  <a:schemeClr val="bg1"/>
                </a:solidFill>
              </a:endParaRPr>
            </a:p>
          </p:txBody>
        </p:sp>
      </p:grpSp>
      <p:sp>
        <p:nvSpPr>
          <p:cNvPr id="382015" name="AutoShape 63"/>
          <p:cNvSpPr>
            <a:spLocks noChangeArrowheads="1"/>
          </p:cNvSpPr>
          <p:nvPr/>
        </p:nvSpPr>
        <p:spPr bwMode="auto">
          <a:xfrm>
            <a:off x="4583113" y="2341563"/>
            <a:ext cx="1217612" cy="373062"/>
          </a:xfrm>
          <a:prstGeom prst="roundRect">
            <a:avLst>
              <a:gd name="adj" fmla="val 16667"/>
            </a:avLst>
          </a:prstGeom>
          <a:solidFill>
            <a:srgbClr val="CCFF66"/>
          </a:solidFill>
          <a:ln w="9525">
            <a:noFill/>
            <a:round/>
            <a:headEnd/>
            <a:tailEnd/>
          </a:ln>
          <a:effectLst/>
        </p:spPr>
        <p:txBody>
          <a:bodyPr wrap="none" lIns="0" tIns="0" rIns="0" bIns="0" anchor="ctr">
            <a:spAutoFit/>
          </a:bodyPr>
          <a:lstStyle/>
          <a:p>
            <a:r>
              <a:rPr lang="en-US" sz="2200" b="1">
                <a:solidFill>
                  <a:srgbClr val="000000"/>
                </a:solidFill>
                <a:ea typeface="Geneva" pitchFamily="48" charset="-128"/>
              </a:rPr>
              <a:t>RuBisCo</a:t>
            </a:r>
          </a:p>
        </p:txBody>
      </p:sp>
      <p:sp>
        <p:nvSpPr>
          <p:cNvPr id="382016" name="AutoShape 64"/>
          <p:cNvSpPr>
            <a:spLocks noChangeArrowheads="1"/>
          </p:cNvSpPr>
          <p:nvPr/>
        </p:nvSpPr>
        <p:spPr bwMode="auto">
          <a:xfrm>
            <a:off x="4078288" y="3949700"/>
            <a:ext cx="2187575" cy="666750"/>
          </a:xfrm>
          <a:prstGeom prst="roundRect">
            <a:avLst>
              <a:gd name="adj" fmla="val 16667"/>
            </a:avLst>
          </a:prstGeom>
          <a:solidFill>
            <a:srgbClr val="80FF00"/>
          </a:solidFill>
          <a:ln w="9525">
            <a:noFill/>
            <a:round/>
            <a:headEnd/>
            <a:tailEnd/>
          </a:ln>
          <a:effectLst/>
        </p:spPr>
        <p:txBody>
          <a:bodyPr wrap="none" anchor="ctr">
            <a:spAutoFit/>
          </a:bodyPr>
          <a:lstStyle/>
          <a:p>
            <a:r>
              <a:rPr lang="en-US" sz="3400" b="1">
                <a:solidFill>
                  <a:srgbClr val="000000"/>
                </a:solidFill>
              </a:rPr>
              <a:t>C3 plants</a:t>
            </a:r>
            <a:endParaRPr lang="en-US" sz="2600" b="1">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82015"/>
                                        </p:tgtEl>
                                        <p:attrNameLst>
                                          <p:attrName>style.visibility</p:attrName>
                                        </p:attrNameLst>
                                      </p:cBhvr>
                                      <p:to>
                                        <p:strVal val="visible"/>
                                      </p:to>
                                    </p:set>
                                    <p:animEffect transition="in" filter="wipe(left)">
                                      <p:cBhvr>
                                        <p:cTn id="7" dur="500"/>
                                        <p:tgtEl>
                                          <p:spTgt spid="382015"/>
                                        </p:tgtEl>
                                      </p:cBhvr>
                                    </p:animEffect>
                                  </p:childTnLst>
                                  <p:subTnLst>
                                    <p:audio>
                                      <p:cMediaNode>
                                        <p:cTn display="0" masterRel="sameClick">
                                          <p:stCondLst>
                                            <p:cond evt="begin" delay="0">
                                              <p:tn val="5"/>
                                            </p:cond>
                                          </p:stCondLst>
                                          <p:endCondLst>
                                            <p:cond evt="onStopAudio" delay="0">
                                              <p:tgtEl>
                                                <p:sldTgt/>
                                              </p:tgtEl>
                                            </p:cond>
                                          </p:endCondLst>
                                        </p:cTn>
                                        <p:tgtEl>
                                          <p:sndTgt r:embed="rId3" name="Vibro Up"/>
                                        </p:tgtEl>
                                      </p:cMediaNode>
                                    </p:audio>
                                  </p:sub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82017"/>
                                        </p:tgtEl>
                                        <p:attrNameLst>
                                          <p:attrName>style.visibility</p:attrName>
                                        </p:attrNameLst>
                                      </p:cBhvr>
                                      <p:to>
                                        <p:strVal val="visible"/>
                                      </p:to>
                                    </p:set>
                                    <p:animEffect transition="in" filter="wipe(down)">
                                      <p:cBhvr>
                                        <p:cTn id="12" dur="500"/>
                                        <p:tgtEl>
                                          <p:spTgt spid="382017"/>
                                        </p:tgtEl>
                                      </p:cBhvr>
                                    </p:animEffect>
                                  </p:childTnLst>
                                  <p:subTnLst>
                                    <p:audio>
                                      <p:cMediaNode>
                                        <p:cTn display="0" masterRel="sameClick">
                                          <p:stCondLst>
                                            <p:cond evt="begin" delay="0">
                                              <p:tn val="10"/>
                                            </p:cond>
                                          </p:stCondLst>
                                          <p:endCondLst>
                                            <p:cond evt="onStopAudio" delay="0">
                                              <p:tgtEl>
                                                <p:sldTgt/>
                                              </p:tgtEl>
                                            </p:cond>
                                          </p:endCondLst>
                                        </p:cTn>
                                        <p:tgtEl>
                                          <p:sndTgt r:embed="rId4" name="Chimes"/>
                                        </p:tgtEl>
                                      </p:cMediaNode>
                                    </p:audio>
                                  </p:sub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382005"/>
                                        </p:tgtEl>
                                        <p:attrNameLst>
                                          <p:attrName>style.visibility</p:attrName>
                                        </p:attrNameLst>
                                      </p:cBhvr>
                                      <p:to>
                                        <p:strVal val="visible"/>
                                      </p:to>
                                    </p:set>
                                    <p:animEffect transition="in" filter="wipe(left)">
                                      <p:cBhvr>
                                        <p:cTn id="16" dur="500"/>
                                        <p:tgtEl>
                                          <p:spTgt spid="382005"/>
                                        </p:tgtEl>
                                      </p:cBhvr>
                                    </p:animEffect>
                                  </p:childTnLst>
                                  <p:subTnLst>
                                    <p:audio>
                                      <p:cMediaNode>
                                        <p:cTn display="0" masterRel="sameClick">
                                          <p:stCondLst>
                                            <p:cond evt="begin" delay="0">
                                              <p:tn val="14"/>
                                            </p:cond>
                                          </p:stCondLst>
                                          <p:endCondLst>
                                            <p:cond evt="onStopAudio" delay="0">
                                              <p:tgtEl>
                                                <p:sldTgt/>
                                              </p:tgtEl>
                                            </p:cond>
                                          </p:endCondLst>
                                        </p:cTn>
                                        <p:tgtEl>
                                          <p:sndTgt r:embed="rId4" name="Chimes"/>
                                        </p:tgtEl>
                                      </p:cMediaNode>
                                    </p:audio>
                                  </p:sub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82016"/>
                                        </p:tgtEl>
                                        <p:attrNameLst>
                                          <p:attrName>style.visibility</p:attrName>
                                        </p:attrNameLst>
                                      </p:cBhvr>
                                      <p:to>
                                        <p:strVal val="visible"/>
                                      </p:to>
                                    </p:set>
                                    <p:animEffect transition="in" filter="wipe(left)">
                                      <p:cBhvr>
                                        <p:cTn id="21" dur="500"/>
                                        <p:tgtEl>
                                          <p:spTgt spid="382016"/>
                                        </p:tgtEl>
                                      </p:cBhvr>
                                    </p:animEffect>
                                  </p:childTnLst>
                                  <p:subTnLst>
                                    <p:audio>
                                      <p:cMediaNode>
                                        <p:cTn display="0" masterRel="sameClick">
                                          <p:stCondLst>
                                            <p:cond evt="begin" delay="0">
                                              <p:tn val="19"/>
                                            </p:cond>
                                          </p:stCondLst>
                                          <p:endCondLst>
                                            <p:cond evt="onStopAudio" delay="0">
                                              <p:tgtEl>
                                                <p:sldTgt/>
                                              </p:tgtEl>
                                            </p:cond>
                                          </p:endCondLst>
                                        </p:cTn>
                                        <p:tgtEl>
                                          <p:sndTgt r:embed="rId5"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2005" grpId="0" animBg="1" autoUpdateAnimBg="0"/>
      <p:bldP spid="382015" grpId="0" animBg="1" autoUpdateAnimBg="0"/>
      <p:bldP spid="3820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6050" name="Group 2"/>
          <p:cNvGrpSpPr>
            <a:grpSpLocks/>
          </p:cNvGrpSpPr>
          <p:nvPr/>
        </p:nvGrpSpPr>
        <p:grpSpPr bwMode="auto">
          <a:xfrm>
            <a:off x="3024188" y="2044700"/>
            <a:ext cx="4191000" cy="4648200"/>
            <a:chOff x="1905" y="1104"/>
            <a:chExt cx="2640" cy="2928"/>
          </a:xfrm>
        </p:grpSpPr>
        <p:sp>
          <p:nvSpPr>
            <p:cNvPr id="386051" name="AutoShape 3"/>
            <p:cNvSpPr>
              <a:spLocks noChangeArrowheads="1"/>
            </p:cNvSpPr>
            <p:nvPr/>
          </p:nvSpPr>
          <p:spPr bwMode="auto">
            <a:xfrm>
              <a:off x="3124" y="1104"/>
              <a:ext cx="192" cy="240"/>
            </a:xfrm>
            <a:prstGeom prst="downArrow">
              <a:avLst>
                <a:gd name="adj1" fmla="val 50000"/>
                <a:gd name="adj2" fmla="val 31250"/>
              </a:avLst>
            </a:prstGeom>
            <a:solidFill>
              <a:srgbClr val="FFCC18"/>
            </a:solidFill>
            <a:ln w="9525">
              <a:noFill/>
              <a:miter lim="800000"/>
              <a:headEnd/>
              <a:tailEnd/>
            </a:ln>
            <a:effectLst/>
          </p:spPr>
          <p:txBody>
            <a:bodyPr wrap="none" anchor="ctr"/>
            <a:lstStyle/>
            <a:p>
              <a:endParaRPr lang="en-US"/>
            </a:p>
          </p:txBody>
        </p:sp>
        <p:sp>
          <p:nvSpPr>
            <p:cNvPr id="386052" name="Oval 4"/>
            <p:cNvSpPr>
              <a:spLocks noChangeArrowheads="1"/>
            </p:cNvSpPr>
            <p:nvPr/>
          </p:nvSpPr>
          <p:spPr bwMode="auto">
            <a:xfrm>
              <a:off x="1905" y="1392"/>
              <a:ext cx="2640" cy="2640"/>
            </a:xfrm>
            <a:prstGeom prst="ellipse">
              <a:avLst/>
            </a:prstGeom>
            <a:noFill/>
            <a:ln w="127000">
              <a:solidFill>
                <a:srgbClr val="FFCC18"/>
              </a:solidFill>
              <a:round/>
              <a:headEnd/>
              <a:tailEnd/>
            </a:ln>
            <a:effectLst/>
          </p:spPr>
          <p:txBody>
            <a:bodyPr wrap="none" anchor="ctr"/>
            <a:lstStyle/>
            <a:p>
              <a:endParaRPr lang="en-US" sz="1800"/>
            </a:p>
          </p:txBody>
        </p:sp>
      </p:grpSp>
      <p:sp>
        <p:nvSpPr>
          <p:cNvPr id="386053" name="Rectangle 5"/>
          <p:cNvSpPr>
            <a:spLocks noChangeArrowheads="1"/>
          </p:cNvSpPr>
          <p:nvPr/>
        </p:nvSpPr>
        <p:spPr bwMode="auto">
          <a:xfrm>
            <a:off x="592138" y="685800"/>
            <a:ext cx="6115050" cy="609600"/>
          </a:xfrm>
          <a:prstGeom prst="rect">
            <a:avLst/>
          </a:prstGeom>
          <a:noFill/>
          <a:ln w="9525">
            <a:noFill/>
            <a:miter lim="800000"/>
            <a:headEnd/>
            <a:tailEnd/>
          </a:ln>
          <a:effectLst/>
        </p:spPr>
        <p:txBody>
          <a:bodyPr wrap="none" anchor="ctr">
            <a:spAutoFit/>
          </a:bodyPr>
          <a:lstStyle/>
          <a:p>
            <a:pPr algn="l"/>
            <a:r>
              <a:rPr lang="en-US" sz="3400" b="1">
                <a:solidFill>
                  <a:schemeClr val="tx2"/>
                </a:solidFill>
              </a:rPr>
              <a:t>Calvin cycle when O</a:t>
            </a:r>
            <a:r>
              <a:rPr lang="en-US" sz="3400" b="1" baseline="-25000">
                <a:solidFill>
                  <a:schemeClr val="tx2"/>
                </a:solidFill>
              </a:rPr>
              <a:t>2 </a:t>
            </a:r>
            <a:r>
              <a:rPr lang="en-US" sz="3400" b="1">
                <a:solidFill>
                  <a:schemeClr val="tx2"/>
                </a:solidFill>
              </a:rPr>
              <a:t>is high </a:t>
            </a:r>
          </a:p>
        </p:txBody>
      </p:sp>
      <p:sp>
        <p:nvSpPr>
          <p:cNvPr id="386054" name="AutoShape 6"/>
          <p:cNvSpPr>
            <a:spLocks noChangeArrowheads="1"/>
          </p:cNvSpPr>
          <p:nvPr/>
        </p:nvSpPr>
        <p:spPr bwMode="auto">
          <a:xfrm rot="-185259">
            <a:off x="4800600" y="2349500"/>
            <a:ext cx="228600" cy="381000"/>
          </a:xfrm>
          <a:prstGeom prst="rightArrow">
            <a:avLst>
              <a:gd name="adj1" fmla="val 48352"/>
              <a:gd name="adj2" fmla="val 100000"/>
            </a:avLst>
          </a:prstGeom>
          <a:solidFill>
            <a:schemeClr val="bg1"/>
          </a:solidFill>
          <a:ln w="9525">
            <a:noFill/>
            <a:miter lim="800000"/>
            <a:headEnd/>
            <a:tailEnd/>
          </a:ln>
          <a:effectLst/>
        </p:spPr>
        <p:txBody>
          <a:bodyPr wrap="none" anchor="ctr"/>
          <a:lstStyle/>
          <a:p>
            <a:endParaRPr lang="en-US"/>
          </a:p>
        </p:txBody>
      </p:sp>
      <p:sp>
        <p:nvSpPr>
          <p:cNvPr id="386055" name="AutoShape 7"/>
          <p:cNvSpPr>
            <a:spLocks noChangeArrowheads="1"/>
          </p:cNvSpPr>
          <p:nvPr/>
        </p:nvSpPr>
        <p:spPr bwMode="auto">
          <a:xfrm rot="-185259">
            <a:off x="4724400" y="2349500"/>
            <a:ext cx="228600" cy="381000"/>
          </a:xfrm>
          <a:prstGeom prst="rightArrow">
            <a:avLst>
              <a:gd name="adj1" fmla="val 48352"/>
              <a:gd name="adj2" fmla="val 100000"/>
            </a:avLst>
          </a:prstGeom>
          <a:solidFill>
            <a:srgbClr val="FFCC18"/>
          </a:solidFill>
          <a:ln w="9525">
            <a:noFill/>
            <a:miter lim="800000"/>
            <a:headEnd/>
            <a:tailEnd/>
          </a:ln>
          <a:effectLst/>
        </p:spPr>
        <p:txBody>
          <a:bodyPr wrap="none" anchor="ctr"/>
          <a:lstStyle/>
          <a:p>
            <a:endParaRPr lang="en-US"/>
          </a:p>
        </p:txBody>
      </p:sp>
      <p:grpSp>
        <p:nvGrpSpPr>
          <p:cNvPr id="386056" name="Group 8"/>
          <p:cNvGrpSpPr>
            <a:grpSpLocks/>
          </p:cNvGrpSpPr>
          <p:nvPr/>
        </p:nvGrpSpPr>
        <p:grpSpPr bwMode="auto">
          <a:xfrm>
            <a:off x="3017838" y="2197100"/>
            <a:ext cx="1616075" cy="762000"/>
            <a:chOff x="1901" y="1200"/>
            <a:chExt cx="1018" cy="480"/>
          </a:xfrm>
        </p:grpSpPr>
        <p:sp>
          <p:nvSpPr>
            <p:cNvPr id="386057" name="Oval 9"/>
            <p:cNvSpPr>
              <a:spLocks noChangeArrowheads="1"/>
            </p:cNvSpPr>
            <p:nvPr/>
          </p:nvSpPr>
          <p:spPr bwMode="auto">
            <a:xfrm>
              <a:off x="2515" y="1296"/>
              <a:ext cx="384" cy="384"/>
            </a:xfrm>
            <a:prstGeom prst="ellipse">
              <a:avLst/>
            </a:prstGeom>
            <a:solidFill>
              <a:srgbClr val="CC0000"/>
            </a:solidFill>
            <a:ln w="9525">
              <a:noFill/>
              <a:round/>
              <a:headEnd/>
              <a:tailEnd/>
            </a:ln>
            <a:effectLst/>
          </p:spPr>
          <p:txBody>
            <a:bodyPr wrap="none" anchor="ctr"/>
            <a:lstStyle/>
            <a:p>
              <a:endParaRPr lang="en-US"/>
            </a:p>
          </p:txBody>
        </p:sp>
        <p:grpSp>
          <p:nvGrpSpPr>
            <p:cNvPr id="386058" name="Group 10"/>
            <p:cNvGrpSpPr>
              <a:grpSpLocks/>
            </p:cNvGrpSpPr>
            <p:nvPr/>
          </p:nvGrpSpPr>
          <p:grpSpPr bwMode="auto">
            <a:xfrm>
              <a:off x="1901" y="1200"/>
              <a:ext cx="1018" cy="442"/>
              <a:chOff x="1901" y="1200"/>
              <a:chExt cx="1018" cy="442"/>
            </a:xfrm>
          </p:grpSpPr>
          <p:sp>
            <p:nvSpPr>
              <p:cNvPr id="386059" name="Rectangle 11"/>
              <p:cNvSpPr>
                <a:spLocks noChangeArrowheads="1"/>
              </p:cNvSpPr>
              <p:nvPr/>
            </p:nvSpPr>
            <p:spPr bwMode="auto">
              <a:xfrm>
                <a:off x="2496" y="1296"/>
                <a:ext cx="423" cy="346"/>
              </a:xfrm>
              <a:prstGeom prst="rect">
                <a:avLst/>
              </a:prstGeom>
              <a:noFill/>
              <a:ln w="9525">
                <a:noFill/>
                <a:miter lim="800000"/>
                <a:headEnd/>
                <a:tailEnd/>
              </a:ln>
              <a:effectLst/>
            </p:spPr>
            <p:txBody>
              <a:bodyPr wrap="none" anchor="ctr">
                <a:spAutoFit/>
              </a:bodyPr>
              <a:lstStyle/>
              <a:p>
                <a:r>
                  <a:rPr lang="en-US" sz="3000" b="1">
                    <a:solidFill>
                      <a:schemeClr val="bg1"/>
                    </a:solidFill>
                  </a:rPr>
                  <a:t>5C</a:t>
                </a:r>
                <a:endParaRPr lang="en-US" sz="2600" b="1">
                  <a:solidFill>
                    <a:schemeClr val="tx2"/>
                  </a:solidFill>
                </a:endParaRPr>
              </a:p>
            </p:txBody>
          </p:sp>
          <p:sp>
            <p:nvSpPr>
              <p:cNvPr id="386060" name="Rectangle 12"/>
              <p:cNvSpPr>
                <a:spLocks noChangeArrowheads="1"/>
              </p:cNvSpPr>
              <p:nvPr/>
            </p:nvSpPr>
            <p:spPr bwMode="auto">
              <a:xfrm>
                <a:off x="1901" y="1200"/>
                <a:ext cx="595" cy="269"/>
              </a:xfrm>
              <a:prstGeom prst="rect">
                <a:avLst/>
              </a:prstGeom>
              <a:noFill/>
              <a:ln w="9525">
                <a:noFill/>
                <a:miter lim="800000"/>
                <a:headEnd/>
                <a:tailEnd/>
              </a:ln>
              <a:effectLst/>
            </p:spPr>
            <p:txBody>
              <a:bodyPr wrap="none" anchor="ctr">
                <a:spAutoFit/>
              </a:bodyPr>
              <a:lstStyle/>
              <a:p>
                <a:r>
                  <a:rPr lang="en-US" sz="2200" b="1">
                    <a:solidFill>
                      <a:srgbClr val="000000"/>
                    </a:solidFill>
                  </a:rPr>
                  <a:t>RuBP</a:t>
                </a:r>
                <a:endParaRPr lang="en-US" sz="2200" b="1" baseline="-25000">
                  <a:solidFill>
                    <a:srgbClr val="000000"/>
                  </a:solidFill>
                </a:endParaRPr>
              </a:p>
            </p:txBody>
          </p:sp>
        </p:grpSp>
      </p:grpSp>
      <p:grpSp>
        <p:nvGrpSpPr>
          <p:cNvPr id="386062" name="Group 14"/>
          <p:cNvGrpSpPr>
            <a:grpSpLocks/>
          </p:cNvGrpSpPr>
          <p:nvPr/>
        </p:nvGrpSpPr>
        <p:grpSpPr bwMode="auto">
          <a:xfrm>
            <a:off x="6019800" y="3035300"/>
            <a:ext cx="671513" cy="609600"/>
            <a:chOff x="4224" y="2016"/>
            <a:chExt cx="423" cy="384"/>
          </a:xfrm>
        </p:grpSpPr>
        <p:sp>
          <p:nvSpPr>
            <p:cNvPr id="386063" name="Oval 15"/>
            <p:cNvSpPr>
              <a:spLocks noChangeArrowheads="1"/>
            </p:cNvSpPr>
            <p:nvPr/>
          </p:nvSpPr>
          <p:spPr bwMode="auto">
            <a:xfrm>
              <a:off x="4228" y="2016"/>
              <a:ext cx="384" cy="384"/>
            </a:xfrm>
            <a:prstGeom prst="ellipse">
              <a:avLst/>
            </a:prstGeom>
            <a:solidFill>
              <a:srgbClr val="CC0000"/>
            </a:solidFill>
            <a:ln w="9525">
              <a:noFill/>
              <a:round/>
              <a:headEnd/>
              <a:tailEnd/>
            </a:ln>
            <a:effectLst/>
          </p:spPr>
          <p:txBody>
            <a:bodyPr wrap="none" anchor="ctr"/>
            <a:lstStyle/>
            <a:p>
              <a:endParaRPr lang="en-US"/>
            </a:p>
          </p:txBody>
        </p:sp>
        <p:sp>
          <p:nvSpPr>
            <p:cNvPr id="386064" name="Rectangle 16"/>
            <p:cNvSpPr>
              <a:spLocks noChangeArrowheads="1"/>
            </p:cNvSpPr>
            <p:nvPr/>
          </p:nvSpPr>
          <p:spPr bwMode="auto">
            <a:xfrm>
              <a:off x="4224" y="2016"/>
              <a:ext cx="423" cy="346"/>
            </a:xfrm>
            <a:prstGeom prst="rect">
              <a:avLst/>
            </a:prstGeom>
            <a:noFill/>
            <a:ln w="9525">
              <a:noFill/>
              <a:miter lim="800000"/>
              <a:headEnd/>
              <a:tailEnd/>
            </a:ln>
            <a:effectLst/>
          </p:spPr>
          <p:txBody>
            <a:bodyPr wrap="none" anchor="ctr">
              <a:spAutoFit/>
            </a:bodyPr>
            <a:lstStyle/>
            <a:p>
              <a:r>
                <a:rPr lang="en-US" sz="3000" b="1">
                  <a:solidFill>
                    <a:schemeClr val="bg1"/>
                  </a:solidFill>
                </a:rPr>
                <a:t>3C</a:t>
              </a:r>
              <a:endParaRPr lang="en-US" sz="2600" b="1">
                <a:solidFill>
                  <a:schemeClr val="tx2"/>
                </a:solidFill>
              </a:endParaRPr>
            </a:p>
          </p:txBody>
        </p:sp>
      </p:grpSp>
      <p:grpSp>
        <p:nvGrpSpPr>
          <p:cNvPr id="386065" name="Group 17"/>
          <p:cNvGrpSpPr>
            <a:grpSpLocks/>
          </p:cNvGrpSpPr>
          <p:nvPr/>
        </p:nvGrpSpPr>
        <p:grpSpPr bwMode="auto">
          <a:xfrm>
            <a:off x="6553200" y="2578100"/>
            <a:ext cx="671513" cy="609600"/>
            <a:chOff x="4224" y="2016"/>
            <a:chExt cx="423" cy="384"/>
          </a:xfrm>
        </p:grpSpPr>
        <p:sp>
          <p:nvSpPr>
            <p:cNvPr id="386066" name="Oval 18"/>
            <p:cNvSpPr>
              <a:spLocks noChangeArrowheads="1"/>
            </p:cNvSpPr>
            <p:nvPr/>
          </p:nvSpPr>
          <p:spPr bwMode="auto">
            <a:xfrm>
              <a:off x="4228" y="2016"/>
              <a:ext cx="384" cy="384"/>
            </a:xfrm>
            <a:prstGeom prst="ellipse">
              <a:avLst/>
            </a:prstGeom>
            <a:solidFill>
              <a:srgbClr val="CC0000"/>
            </a:solidFill>
            <a:ln w="9525">
              <a:noFill/>
              <a:round/>
              <a:headEnd/>
              <a:tailEnd/>
            </a:ln>
            <a:effectLst/>
          </p:spPr>
          <p:txBody>
            <a:bodyPr wrap="none" anchor="ctr"/>
            <a:lstStyle/>
            <a:p>
              <a:endParaRPr lang="en-US"/>
            </a:p>
          </p:txBody>
        </p:sp>
        <p:sp>
          <p:nvSpPr>
            <p:cNvPr id="386067" name="Rectangle 19"/>
            <p:cNvSpPr>
              <a:spLocks noChangeArrowheads="1"/>
            </p:cNvSpPr>
            <p:nvPr/>
          </p:nvSpPr>
          <p:spPr bwMode="auto">
            <a:xfrm>
              <a:off x="4224" y="2016"/>
              <a:ext cx="423" cy="346"/>
            </a:xfrm>
            <a:prstGeom prst="rect">
              <a:avLst/>
            </a:prstGeom>
            <a:noFill/>
            <a:ln w="9525">
              <a:noFill/>
              <a:miter lim="800000"/>
              <a:headEnd/>
              <a:tailEnd/>
            </a:ln>
            <a:effectLst/>
          </p:spPr>
          <p:txBody>
            <a:bodyPr wrap="none" anchor="ctr">
              <a:spAutoFit/>
            </a:bodyPr>
            <a:lstStyle/>
            <a:p>
              <a:r>
                <a:rPr lang="en-US" sz="3000" b="1">
                  <a:solidFill>
                    <a:schemeClr val="bg1"/>
                  </a:solidFill>
                </a:rPr>
                <a:t>2C</a:t>
              </a:r>
              <a:endParaRPr lang="en-US" sz="2600" b="1">
                <a:solidFill>
                  <a:schemeClr val="tx2"/>
                </a:solidFill>
              </a:endParaRPr>
            </a:p>
          </p:txBody>
        </p:sp>
      </p:grpSp>
      <p:sp>
        <p:nvSpPr>
          <p:cNvPr id="386068" name="AutoShape 20"/>
          <p:cNvSpPr>
            <a:spLocks noChangeArrowheads="1"/>
          </p:cNvSpPr>
          <p:nvPr/>
        </p:nvSpPr>
        <p:spPr bwMode="auto">
          <a:xfrm flipH="1">
            <a:off x="7016750" y="625475"/>
            <a:ext cx="1957388" cy="1897063"/>
          </a:xfrm>
          <a:prstGeom prst="roundRect">
            <a:avLst>
              <a:gd name="adj" fmla="val 16667"/>
            </a:avLst>
          </a:prstGeom>
          <a:solidFill>
            <a:srgbClr val="FFEA18"/>
          </a:solidFill>
          <a:ln w="9525">
            <a:noFill/>
            <a:round/>
            <a:headEnd/>
            <a:tailEnd/>
          </a:ln>
          <a:effectLst/>
        </p:spPr>
        <p:txBody>
          <a:bodyPr wrap="none" lIns="0" tIns="0" rIns="0" bIns="0" anchor="ctr">
            <a:spAutoFit/>
          </a:bodyPr>
          <a:lstStyle/>
          <a:p>
            <a:pPr>
              <a:lnSpc>
                <a:spcPct val="80000"/>
              </a:lnSpc>
            </a:pPr>
            <a:r>
              <a:rPr lang="en-US" sz="2200" b="1">
                <a:solidFill>
                  <a:srgbClr val="000000"/>
                </a:solidFill>
              </a:rPr>
              <a:t>to </a:t>
            </a:r>
            <a:br>
              <a:rPr lang="en-US" sz="2200" b="1">
                <a:solidFill>
                  <a:srgbClr val="000000"/>
                </a:solidFill>
              </a:rPr>
            </a:br>
            <a:r>
              <a:rPr lang="en-US" sz="2200" b="1">
                <a:solidFill>
                  <a:srgbClr val="000000"/>
                </a:solidFill>
              </a:rPr>
              <a:t>mitochondria</a:t>
            </a:r>
            <a:endParaRPr lang="en-US" sz="2200" b="1">
              <a:solidFill>
                <a:schemeClr val="tx2"/>
              </a:solidFill>
            </a:endParaRPr>
          </a:p>
          <a:p>
            <a:pPr>
              <a:lnSpc>
                <a:spcPct val="80000"/>
              </a:lnSpc>
            </a:pPr>
            <a:r>
              <a:rPr lang="en-US" sz="2200" b="1">
                <a:solidFill>
                  <a:schemeClr val="tx2"/>
                </a:solidFill>
              </a:rPr>
              <a:t>–––––––</a:t>
            </a:r>
          </a:p>
          <a:p>
            <a:pPr>
              <a:lnSpc>
                <a:spcPct val="90000"/>
              </a:lnSpc>
            </a:pPr>
            <a:r>
              <a:rPr lang="en-US" sz="2200" b="1">
                <a:solidFill>
                  <a:srgbClr val="CC0000"/>
                </a:solidFill>
              </a:rPr>
              <a:t>lost as CO</a:t>
            </a:r>
            <a:r>
              <a:rPr lang="en-US" sz="2200" b="1" baseline="-25000">
                <a:solidFill>
                  <a:srgbClr val="CC0000"/>
                </a:solidFill>
              </a:rPr>
              <a:t>2 </a:t>
            </a:r>
            <a:br>
              <a:rPr lang="en-US" sz="2200" b="1" baseline="-25000">
                <a:solidFill>
                  <a:srgbClr val="CC0000"/>
                </a:solidFill>
              </a:rPr>
            </a:br>
            <a:r>
              <a:rPr lang="en-US" sz="2200" b="1" i="1">
                <a:solidFill>
                  <a:srgbClr val="CC0000"/>
                </a:solidFill>
              </a:rPr>
              <a:t>without</a:t>
            </a:r>
            <a:r>
              <a:rPr lang="en-US" sz="2200" b="1">
                <a:solidFill>
                  <a:srgbClr val="CC0000"/>
                </a:solidFill>
              </a:rPr>
              <a:t> </a:t>
            </a:r>
            <a:br>
              <a:rPr lang="en-US" sz="2200" b="1">
                <a:solidFill>
                  <a:srgbClr val="CC0000"/>
                </a:solidFill>
              </a:rPr>
            </a:br>
            <a:r>
              <a:rPr lang="en-US" sz="2200" b="1">
                <a:solidFill>
                  <a:srgbClr val="CC0000"/>
                </a:solidFill>
              </a:rPr>
              <a:t>making ATP</a:t>
            </a:r>
            <a:endParaRPr lang="en-US" sz="2200" b="1">
              <a:solidFill>
                <a:srgbClr val="000000"/>
              </a:solidFill>
            </a:endParaRPr>
          </a:p>
        </p:txBody>
      </p:sp>
      <p:sp>
        <p:nvSpPr>
          <p:cNvPr id="386069" name="AutoShape 21"/>
          <p:cNvSpPr>
            <a:spLocks noChangeArrowheads="1"/>
          </p:cNvSpPr>
          <p:nvPr/>
        </p:nvSpPr>
        <p:spPr bwMode="auto">
          <a:xfrm rot="1991352" flipV="1">
            <a:off x="7239000" y="1587500"/>
            <a:ext cx="838200" cy="1828800"/>
          </a:xfrm>
          <a:custGeom>
            <a:avLst/>
            <a:gdLst>
              <a:gd name="G0" fmla="+- -168260 0 0"/>
              <a:gd name="G1" fmla="+- -6930394 0 0"/>
              <a:gd name="G2" fmla="+- -168260 0 -6930394"/>
              <a:gd name="G3" fmla="+- 10800 0 0"/>
              <a:gd name="G4" fmla="+- 0 0 -168260"/>
              <a:gd name="T0" fmla="*/ 360 256 1"/>
              <a:gd name="T1" fmla="*/ 0 256 1"/>
              <a:gd name="G5" fmla="+- G2 T0 T1"/>
              <a:gd name="G6" fmla="?: G2 G2 G5"/>
              <a:gd name="G7" fmla="+- 0 0 G6"/>
              <a:gd name="G8" fmla="+- 8148 0 0"/>
              <a:gd name="G9" fmla="+- 0 0 -6930394"/>
              <a:gd name="G10" fmla="+- 8148 0 2700"/>
              <a:gd name="G11" fmla="cos G10 -168260"/>
              <a:gd name="G12" fmla="sin G10 -168260"/>
              <a:gd name="G13" fmla="cos 13500 -168260"/>
              <a:gd name="G14" fmla="sin 13500 -168260"/>
              <a:gd name="G15" fmla="+- G11 10800 0"/>
              <a:gd name="G16" fmla="+- G12 10800 0"/>
              <a:gd name="G17" fmla="+- G13 10800 0"/>
              <a:gd name="G18" fmla="+- G14 10800 0"/>
              <a:gd name="G19" fmla="*/ 8148 1 2"/>
              <a:gd name="G20" fmla="+- G19 5400 0"/>
              <a:gd name="G21" fmla="cos G20 -168260"/>
              <a:gd name="G22" fmla="sin G20 -168260"/>
              <a:gd name="G23" fmla="+- G21 10800 0"/>
              <a:gd name="G24" fmla="+- G12 G23 G22"/>
              <a:gd name="G25" fmla="+- G22 G23 G11"/>
              <a:gd name="G26" fmla="cos 10800 -168260"/>
              <a:gd name="G27" fmla="sin 10800 -168260"/>
              <a:gd name="G28" fmla="cos 8148 -168260"/>
              <a:gd name="G29" fmla="sin 8148 -168260"/>
              <a:gd name="G30" fmla="+- G26 10800 0"/>
              <a:gd name="G31" fmla="+- G27 10800 0"/>
              <a:gd name="G32" fmla="+- G28 10800 0"/>
              <a:gd name="G33" fmla="+- G29 10800 0"/>
              <a:gd name="G34" fmla="+- G19 5400 0"/>
              <a:gd name="G35" fmla="cos G34 -6930394"/>
              <a:gd name="G36" fmla="sin G34 -6930394"/>
              <a:gd name="G37" fmla="+/ -6930394 -168260 2"/>
              <a:gd name="T2" fmla="*/ 180 256 1"/>
              <a:gd name="T3" fmla="*/ 0 256 1"/>
              <a:gd name="G38" fmla="+- G37 T2 T3"/>
              <a:gd name="G39" fmla="?: G2 G37 G38"/>
              <a:gd name="G40" fmla="cos 10800 G39"/>
              <a:gd name="G41" fmla="sin 10800 G39"/>
              <a:gd name="G42" fmla="cos 8148 G39"/>
              <a:gd name="G43" fmla="sin 8148 G39"/>
              <a:gd name="G44" fmla="+- G40 10800 0"/>
              <a:gd name="G45" fmla="+- G41 10800 0"/>
              <a:gd name="G46" fmla="+- G42 10800 0"/>
              <a:gd name="G47" fmla="+- G43 10800 0"/>
              <a:gd name="G48" fmla="+- G35 10800 0"/>
              <a:gd name="G49" fmla="+- G36 10800 0"/>
              <a:gd name="T4" fmla="*/ 17123 w 21600"/>
              <a:gd name="T5" fmla="*/ 2045 h 21600"/>
              <a:gd name="T6" fmla="*/ 8228 w 21600"/>
              <a:gd name="T7" fmla="*/ 1681 h 21600"/>
              <a:gd name="T8" fmla="*/ 15571 w 21600"/>
              <a:gd name="T9" fmla="*/ 4194 h 21600"/>
              <a:gd name="T10" fmla="*/ 24286 w 21600"/>
              <a:gd name="T11" fmla="*/ 10195 h 21600"/>
              <a:gd name="T12" fmla="*/ 20444 w 21600"/>
              <a:gd name="T13" fmla="*/ 14397 h 21600"/>
              <a:gd name="T14" fmla="*/ 16242 w 21600"/>
              <a:gd name="T15" fmla="*/ 10555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939" y="10435"/>
                </a:moveTo>
                <a:cubicBezTo>
                  <a:pt x="18744" y="6081"/>
                  <a:pt x="15158" y="2652"/>
                  <a:pt x="10800" y="2652"/>
                </a:cubicBezTo>
                <a:cubicBezTo>
                  <a:pt x="10052" y="2651"/>
                  <a:pt x="9308" y="2754"/>
                  <a:pt x="8588" y="2957"/>
                </a:cubicBezTo>
                <a:lnTo>
                  <a:pt x="7868" y="405"/>
                </a:lnTo>
                <a:cubicBezTo>
                  <a:pt x="8822" y="136"/>
                  <a:pt x="9808" y="-1"/>
                  <a:pt x="10800" y="0"/>
                </a:cubicBezTo>
                <a:cubicBezTo>
                  <a:pt x="16576" y="0"/>
                  <a:pt x="21330" y="4545"/>
                  <a:pt x="21589" y="10316"/>
                </a:cubicBezTo>
                <a:lnTo>
                  <a:pt x="24286" y="10195"/>
                </a:lnTo>
                <a:lnTo>
                  <a:pt x="20444" y="14397"/>
                </a:lnTo>
                <a:lnTo>
                  <a:pt x="16242" y="10555"/>
                </a:lnTo>
                <a:lnTo>
                  <a:pt x="18939" y="10435"/>
                </a:lnTo>
                <a:close/>
              </a:path>
            </a:pathLst>
          </a:custGeom>
          <a:solidFill>
            <a:srgbClr val="80FF00"/>
          </a:solidFill>
          <a:ln w="9525">
            <a:solidFill>
              <a:srgbClr val="0C8F0F"/>
            </a:solidFill>
            <a:miter lim="800000"/>
            <a:headEnd/>
            <a:tailEnd/>
          </a:ln>
          <a:effectLst/>
        </p:spPr>
        <p:txBody>
          <a:bodyPr wrap="none" anchor="ctr"/>
          <a:lstStyle/>
          <a:p>
            <a:endParaRPr lang="en-US"/>
          </a:p>
        </p:txBody>
      </p:sp>
      <p:sp>
        <p:nvSpPr>
          <p:cNvPr id="386070" name="AutoShape 22"/>
          <p:cNvSpPr>
            <a:spLocks noChangeArrowheads="1"/>
          </p:cNvSpPr>
          <p:nvPr/>
        </p:nvSpPr>
        <p:spPr bwMode="auto">
          <a:xfrm>
            <a:off x="3459163" y="4702175"/>
            <a:ext cx="3268662" cy="600075"/>
          </a:xfrm>
          <a:prstGeom prst="roundRect">
            <a:avLst>
              <a:gd name="adj" fmla="val 16667"/>
            </a:avLst>
          </a:prstGeom>
          <a:solidFill>
            <a:srgbClr val="80FF00"/>
          </a:solidFill>
          <a:ln w="9525">
            <a:noFill/>
            <a:round/>
            <a:headEnd/>
            <a:tailEnd/>
          </a:ln>
          <a:effectLst/>
        </p:spPr>
        <p:txBody>
          <a:bodyPr wrap="none" anchor="ctr">
            <a:spAutoFit/>
          </a:bodyPr>
          <a:lstStyle/>
          <a:p>
            <a:r>
              <a:rPr lang="en-US" sz="3000" b="1" u="sng">
                <a:solidFill>
                  <a:srgbClr val="000000"/>
                </a:solidFill>
              </a:rPr>
              <a:t>photorespiration</a:t>
            </a:r>
            <a:endParaRPr lang="en-US" sz="2200" b="1">
              <a:solidFill>
                <a:srgbClr val="000000"/>
              </a:solidFill>
            </a:endParaRPr>
          </a:p>
        </p:txBody>
      </p:sp>
      <p:grpSp>
        <p:nvGrpSpPr>
          <p:cNvPr id="386071" name="Group 23"/>
          <p:cNvGrpSpPr>
            <a:grpSpLocks/>
          </p:cNvGrpSpPr>
          <p:nvPr/>
        </p:nvGrpSpPr>
        <p:grpSpPr bwMode="auto">
          <a:xfrm>
            <a:off x="4806950" y="1511300"/>
            <a:ext cx="635000" cy="609600"/>
            <a:chOff x="3028" y="768"/>
            <a:chExt cx="400" cy="384"/>
          </a:xfrm>
        </p:grpSpPr>
        <p:grpSp>
          <p:nvGrpSpPr>
            <p:cNvPr id="386072" name="Group 24"/>
            <p:cNvGrpSpPr>
              <a:grpSpLocks/>
            </p:cNvGrpSpPr>
            <p:nvPr/>
          </p:nvGrpSpPr>
          <p:grpSpPr bwMode="auto">
            <a:xfrm>
              <a:off x="3028" y="768"/>
              <a:ext cx="384" cy="384"/>
              <a:chOff x="2669" y="605"/>
              <a:chExt cx="384" cy="384"/>
            </a:xfrm>
          </p:grpSpPr>
          <p:sp>
            <p:nvSpPr>
              <p:cNvPr id="386073" name="Oval 25"/>
              <p:cNvSpPr>
                <a:spLocks noChangeArrowheads="1"/>
              </p:cNvSpPr>
              <p:nvPr/>
            </p:nvSpPr>
            <p:spPr bwMode="auto">
              <a:xfrm>
                <a:off x="2669" y="605"/>
                <a:ext cx="384" cy="384"/>
              </a:xfrm>
              <a:prstGeom prst="ellipse">
                <a:avLst/>
              </a:prstGeom>
              <a:solidFill>
                <a:schemeClr val="hlink"/>
              </a:solidFill>
              <a:ln w="9525">
                <a:noFill/>
                <a:round/>
                <a:headEnd/>
                <a:tailEnd/>
              </a:ln>
              <a:effectLst/>
            </p:spPr>
            <p:txBody>
              <a:bodyPr wrap="none" anchor="ctr"/>
              <a:lstStyle/>
              <a:p>
                <a:endParaRPr lang="en-US"/>
              </a:p>
            </p:txBody>
          </p:sp>
          <p:sp>
            <p:nvSpPr>
              <p:cNvPr id="386074" name="Rectangle 26"/>
              <p:cNvSpPr>
                <a:spLocks noChangeArrowheads="1"/>
              </p:cNvSpPr>
              <p:nvPr/>
            </p:nvSpPr>
            <p:spPr bwMode="auto">
              <a:xfrm>
                <a:off x="2803" y="633"/>
                <a:ext cx="116" cy="308"/>
              </a:xfrm>
              <a:prstGeom prst="rect">
                <a:avLst/>
              </a:prstGeom>
              <a:solidFill>
                <a:schemeClr val="hlink"/>
              </a:solidFill>
              <a:ln w="9525">
                <a:noFill/>
                <a:miter lim="800000"/>
                <a:headEnd/>
                <a:tailEnd/>
              </a:ln>
              <a:effectLst/>
            </p:spPr>
            <p:txBody>
              <a:bodyPr wrap="none" anchor="ctr">
                <a:spAutoFit/>
              </a:bodyPr>
              <a:lstStyle/>
              <a:p>
                <a:endParaRPr lang="en-US" sz="2600" b="1">
                  <a:solidFill>
                    <a:schemeClr val="bg1"/>
                  </a:solidFill>
                </a:endParaRPr>
              </a:p>
            </p:txBody>
          </p:sp>
        </p:grpSp>
        <p:sp>
          <p:nvSpPr>
            <p:cNvPr id="386075" name="Rectangle 27"/>
            <p:cNvSpPr>
              <a:spLocks noChangeArrowheads="1"/>
            </p:cNvSpPr>
            <p:nvPr/>
          </p:nvSpPr>
          <p:spPr bwMode="auto">
            <a:xfrm>
              <a:off x="3036" y="778"/>
              <a:ext cx="392" cy="346"/>
            </a:xfrm>
            <a:prstGeom prst="rect">
              <a:avLst/>
            </a:prstGeom>
            <a:noFill/>
            <a:ln w="9525">
              <a:noFill/>
              <a:miter lim="800000"/>
              <a:headEnd/>
              <a:tailEnd/>
            </a:ln>
            <a:effectLst/>
          </p:spPr>
          <p:txBody>
            <a:bodyPr wrap="none" anchor="ctr">
              <a:spAutoFit/>
            </a:bodyPr>
            <a:lstStyle/>
            <a:p>
              <a:r>
                <a:rPr lang="en-US" sz="3000" b="1">
                  <a:solidFill>
                    <a:srgbClr val="000000"/>
                  </a:solidFill>
                </a:rPr>
                <a:t>O</a:t>
              </a:r>
              <a:r>
                <a:rPr lang="en-US" sz="3000" b="1" baseline="-25000">
                  <a:solidFill>
                    <a:srgbClr val="000000"/>
                  </a:solidFill>
                </a:rPr>
                <a:t>2</a:t>
              </a:r>
              <a:endParaRPr lang="en-US" sz="2200" b="1" baseline="-25000">
                <a:solidFill>
                  <a:srgbClr val="000000"/>
                </a:solidFill>
              </a:endParaRPr>
            </a:p>
          </p:txBody>
        </p:sp>
      </p:grpSp>
      <p:pic>
        <p:nvPicPr>
          <p:cNvPr id="386080" name="Picture 32" descr="penguinL"/>
          <p:cNvPicPr>
            <a:picLocks noChangeAspect="1" noChangeArrowheads="1"/>
          </p:cNvPicPr>
          <p:nvPr/>
        </p:nvPicPr>
        <p:blipFill>
          <a:blip r:embed="rId10" cstate="print"/>
          <a:srcRect/>
          <a:stretch>
            <a:fillRect/>
          </a:stretch>
        </p:blipFill>
        <p:spPr bwMode="auto">
          <a:xfrm flipH="1">
            <a:off x="0" y="5559425"/>
            <a:ext cx="1274763" cy="1295400"/>
          </a:xfrm>
          <a:prstGeom prst="rect">
            <a:avLst/>
          </a:prstGeom>
          <a:noFill/>
        </p:spPr>
      </p:pic>
      <p:sp>
        <p:nvSpPr>
          <p:cNvPr id="386081" name="AutoShape 33"/>
          <p:cNvSpPr>
            <a:spLocks noChangeArrowheads="1"/>
          </p:cNvSpPr>
          <p:nvPr/>
        </p:nvSpPr>
        <p:spPr bwMode="auto">
          <a:xfrm flipH="1">
            <a:off x="153988" y="2592388"/>
            <a:ext cx="1900237" cy="1314450"/>
          </a:xfrm>
          <a:prstGeom prst="wedgeEllipseCallout">
            <a:avLst>
              <a:gd name="adj1" fmla="val 7727"/>
              <a:gd name="adj2" fmla="val 187315"/>
            </a:avLst>
          </a:prstGeom>
          <a:solidFill>
            <a:srgbClr val="FFEA18"/>
          </a:solidFill>
          <a:ln w="38100">
            <a:solidFill>
              <a:srgbClr val="CC0000"/>
            </a:solidFill>
            <a:miter lim="800000"/>
            <a:headEnd/>
            <a:tailEnd/>
          </a:ln>
          <a:effectLst/>
        </p:spPr>
        <p:txBody>
          <a:bodyPr wrap="none" lIns="0" tIns="0" rIns="0" bIns="0" anchor="ctr"/>
          <a:lstStyle/>
          <a:p>
            <a:r>
              <a:rPr lang="en-US" sz="1800" b="1">
                <a:solidFill>
                  <a:srgbClr val="0F116A"/>
                </a:solidFill>
                <a:latin typeface="Comic Sans MS" pitchFamily="48" charset="0"/>
                <a:ea typeface="Geneva" pitchFamily="48" charset="-128"/>
              </a:rPr>
              <a:t>Hey Dude,</a:t>
            </a:r>
          </a:p>
          <a:p>
            <a:r>
              <a:rPr lang="en-US" sz="1800" b="1">
                <a:solidFill>
                  <a:srgbClr val="0F116A"/>
                </a:solidFill>
                <a:latin typeface="Comic Sans MS" pitchFamily="48" charset="0"/>
                <a:ea typeface="Geneva" pitchFamily="48" charset="-128"/>
              </a:rPr>
              <a:t>are you high</a:t>
            </a:r>
            <a:br>
              <a:rPr lang="en-US" sz="1800" b="1">
                <a:solidFill>
                  <a:srgbClr val="0F116A"/>
                </a:solidFill>
                <a:latin typeface="Comic Sans MS" pitchFamily="48" charset="0"/>
                <a:ea typeface="Geneva" pitchFamily="48" charset="-128"/>
              </a:rPr>
            </a:br>
            <a:r>
              <a:rPr lang="en-US" sz="1800" b="1">
                <a:solidFill>
                  <a:srgbClr val="0F116A"/>
                </a:solidFill>
                <a:latin typeface="Comic Sans MS" pitchFamily="48" charset="0"/>
                <a:ea typeface="Geneva" pitchFamily="48" charset="-128"/>
              </a:rPr>
              <a:t>on oxygen</a:t>
            </a:r>
            <a:r>
              <a:rPr lang="en-US" sz="1800" b="1" i="1">
                <a:solidFill>
                  <a:srgbClr val="0F116A"/>
                </a:solidFill>
                <a:latin typeface="Comic Sans MS" pitchFamily="48" charset="0"/>
                <a:ea typeface="Geneva" pitchFamily="48" charset="-128"/>
              </a:rPr>
              <a:t>!</a:t>
            </a:r>
            <a:endParaRPr lang="en-US" sz="1800" b="1">
              <a:solidFill>
                <a:srgbClr val="0F116A"/>
              </a:solidFill>
              <a:latin typeface="Comic Sans MS" pitchFamily="48" charset="0"/>
              <a:ea typeface="Geneva" pitchFamily="48" charset="-128"/>
            </a:endParaRPr>
          </a:p>
        </p:txBody>
      </p:sp>
      <p:sp>
        <p:nvSpPr>
          <p:cNvPr id="386082" name="AutoShape 34"/>
          <p:cNvSpPr>
            <a:spLocks noChangeArrowheads="1"/>
          </p:cNvSpPr>
          <p:nvPr/>
        </p:nvSpPr>
        <p:spPr bwMode="auto">
          <a:xfrm>
            <a:off x="4559300" y="2619375"/>
            <a:ext cx="1217613" cy="373063"/>
          </a:xfrm>
          <a:prstGeom prst="roundRect">
            <a:avLst>
              <a:gd name="adj" fmla="val 16667"/>
            </a:avLst>
          </a:prstGeom>
          <a:solidFill>
            <a:srgbClr val="CCFF66"/>
          </a:solidFill>
          <a:ln w="9525">
            <a:noFill/>
            <a:round/>
            <a:headEnd/>
            <a:tailEnd/>
          </a:ln>
          <a:effectLst/>
        </p:spPr>
        <p:txBody>
          <a:bodyPr wrap="none" lIns="0" tIns="0" rIns="0" bIns="0" anchor="ctr">
            <a:spAutoFit/>
          </a:bodyPr>
          <a:lstStyle/>
          <a:p>
            <a:r>
              <a:rPr lang="en-US" sz="2200" b="1">
                <a:solidFill>
                  <a:srgbClr val="000000"/>
                </a:solidFill>
                <a:ea typeface="Geneva" pitchFamily="48" charset="-128"/>
              </a:rPr>
              <a:t>RuBisCo</a:t>
            </a:r>
          </a:p>
        </p:txBody>
      </p:sp>
      <p:sp>
        <p:nvSpPr>
          <p:cNvPr id="386083" name="AutoShape 35"/>
          <p:cNvSpPr>
            <a:spLocks noChangeArrowheads="1"/>
          </p:cNvSpPr>
          <p:nvPr/>
        </p:nvSpPr>
        <p:spPr bwMode="auto">
          <a:xfrm flipH="1">
            <a:off x="955675" y="3884613"/>
            <a:ext cx="2030413" cy="1222375"/>
          </a:xfrm>
          <a:prstGeom prst="wedgeEllipseCallout">
            <a:avLst>
              <a:gd name="adj1" fmla="val 48514"/>
              <a:gd name="adj2" fmla="val 97269"/>
            </a:avLst>
          </a:prstGeom>
          <a:solidFill>
            <a:srgbClr val="FFEA18"/>
          </a:solidFill>
          <a:ln w="38100">
            <a:solidFill>
              <a:srgbClr val="CC0000"/>
            </a:solidFill>
            <a:miter lim="800000"/>
            <a:headEnd/>
            <a:tailEnd/>
          </a:ln>
          <a:effectLst/>
        </p:spPr>
        <p:txBody>
          <a:bodyPr wrap="none" lIns="0" tIns="0" rIns="0" bIns="0" anchor="ctr"/>
          <a:lstStyle/>
          <a:p>
            <a:r>
              <a:rPr lang="en-US" sz="1800" b="1">
                <a:solidFill>
                  <a:srgbClr val="0F116A"/>
                </a:solidFill>
                <a:latin typeface="Comic Sans MS" pitchFamily="48" charset="0"/>
                <a:ea typeface="Geneva" pitchFamily="48" charset="-128"/>
              </a:rPr>
              <a:t>It’s so </a:t>
            </a:r>
            <a:br>
              <a:rPr lang="en-US" sz="1800" b="1">
                <a:solidFill>
                  <a:srgbClr val="0F116A"/>
                </a:solidFill>
                <a:latin typeface="Comic Sans MS" pitchFamily="48" charset="0"/>
                <a:ea typeface="Geneva" pitchFamily="48" charset="-128"/>
              </a:rPr>
            </a:br>
            <a:r>
              <a:rPr lang="en-US" sz="1800" b="1">
                <a:solidFill>
                  <a:srgbClr val="0F116A"/>
                </a:solidFill>
                <a:latin typeface="Comic Sans MS" pitchFamily="48" charset="0"/>
                <a:ea typeface="Geneva" pitchFamily="48" charset="-128"/>
              </a:rPr>
              <a:t> sad to see a</a:t>
            </a:r>
            <a:br>
              <a:rPr lang="en-US" sz="1800" b="1">
                <a:solidFill>
                  <a:srgbClr val="0F116A"/>
                </a:solidFill>
                <a:latin typeface="Comic Sans MS" pitchFamily="48" charset="0"/>
                <a:ea typeface="Geneva" pitchFamily="48" charset="-128"/>
              </a:rPr>
            </a:br>
            <a:r>
              <a:rPr lang="en-US" sz="1800" b="1">
                <a:solidFill>
                  <a:srgbClr val="0F116A"/>
                </a:solidFill>
                <a:latin typeface="Comic Sans MS" pitchFamily="48" charset="0"/>
                <a:ea typeface="Geneva" pitchFamily="48" charset="-128"/>
              </a:rPr>
              <a:t>good enzyme,</a:t>
            </a:r>
            <a:br>
              <a:rPr lang="en-US" sz="1800" b="1">
                <a:solidFill>
                  <a:srgbClr val="0F116A"/>
                </a:solidFill>
                <a:latin typeface="Comic Sans MS" pitchFamily="48" charset="0"/>
                <a:ea typeface="Geneva" pitchFamily="48" charset="-128"/>
              </a:rPr>
            </a:br>
            <a:r>
              <a:rPr lang="en-US" sz="1800" b="1">
                <a:solidFill>
                  <a:srgbClr val="0F116A"/>
                </a:solidFill>
                <a:latin typeface="Comic Sans MS" pitchFamily="48" charset="0"/>
                <a:ea typeface="Geneva" pitchFamily="48" charset="-128"/>
              </a:rPr>
              <a:t>go </a:t>
            </a:r>
            <a:r>
              <a:rPr lang="en-US" sz="1800" b="1" i="1">
                <a:solidFill>
                  <a:srgbClr val="0F116A"/>
                </a:solidFill>
                <a:latin typeface="Comic Sans MS" pitchFamily="48" charset="0"/>
                <a:ea typeface="Geneva" pitchFamily="48" charset="-128"/>
              </a:rPr>
              <a:t>BAD!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386071"/>
                                        </p:tgtEl>
                                        <p:attrNameLst>
                                          <p:attrName>style.visibility</p:attrName>
                                        </p:attrNameLst>
                                      </p:cBhvr>
                                      <p:to>
                                        <p:strVal val="visible"/>
                                      </p:to>
                                    </p:set>
                                    <p:anim calcmode="lin" valueType="num">
                                      <p:cBhvr>
                                        <p:cTn id="7" dur="1000" fill="hold"/>
                                        <p:tgtEl>
                                          <p:spTgt spid="386071"/>
                                        </p:tgtEl>
                                        <p:attrNameLst>
                                          <p:attrName>ppt_w</p:attrName>
                                        </p:attrNameLst>
                                      </p:cBhvr>
                                      <p:tavLst>
                                        <p:tav tm="0">
                                          <p:val>
                                            <p:fltVal val="0"/>
                                          </p:val>
                                        </p:tav>
                                        <p:tav tm="100000">
                                          <p:val>
                                            <p:strVal val="#ppt_w"/>
                                          </p:val>
                                        </p:tav>
                                      </p:tavLst>
                                    </p:anim>
                                    <p:anim calcmode="lin" valueType="num">
                                      <p:cBhvr>
                                        <p:cTn id="8" dur="1000" fill="hold"/>
                                        <p:tgtEl>
                                          <p:spTgt spid="386071"/>
                                        </p:tgtEl>
                                        <p:attrNameLst>
                                          <p:attrName>ppt_h</p:attrName>
                                        </p:attrNameLst>
                                      </p:cBhvr>
                                      <p:tavLst>
                                        <p:tav tm="0">
                                          <p:val>
                                            <p:fltVal val="0"/>
                                          </p:val>
                                        </p:tav>
                                        <p:tav tm="100000">
                                          <p:val>
                                            <p:strVal val="#ppt_h"/>
                                          </p:val>
                                        </p:tav>
                                      </p:tavLst>
                                    </p:anim>
                                    <p:anim calcmode="lin" valueType="num">
                                      <p:cBhvr>
                                        <p:cTn id="9" dur="1000" fill="hold"/>
                                        <p:tgtEl>
                                          <p:spTgt spid="38607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86071"/>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5"/>
                                            </p:cond>
                                          </p:stCondLst>
                                          <p:endCondLst>
                                            <p:cond evt="onStopAudio" delay="0">
                                              <p:tgtEl>
                                                <p:sldTgt/>
                                              </p:tgtEl>
                                            </p:cond>
                                          </p:endCondLst>
                                        </p:cTn>
                                        <p:tgtEl>
                                          <p:sndTgt r:embed="rId3" name="Bubbles"/>
                                        </p:tgtEl>
                                      </p:cMediaNode>
                                    </p:audio>
                                  </p:sub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86082"/>
                                        </p:tgtEl>
                                        <p:attrNameLst>
                                          <p:attrName>style.visibility</p:attrName>
                                        </p:attrNameLst>
                                      </p:cBhvr>
                                      <p:to>
                                        <p:strVal val="visible"/>
                                      </p:to>
                                    </p:set>
                                    <p:animEffect transition="in" filter="wipe(left)">
                                      <p:cBhvr>
                                        <p:cTn id="15" dur="500"/>
                                        <p:tgtEl>
                                          <p:spTgt spid="386082"/>
                                        </p:tgtEl>
                                      </p:cBhvr>
                                    </p:animEffect>
                                  </p:childTnLst>
                                  <p:subTnLst>
                                    <p:audio>
                                      <p:cMediaNode>
                                        <p:cTn display="0" masterRel="sameClick">
                                          <p:stCondLst>
                                            <p:cond evt="begin" delay="0">
                                              <p:tn val="13"/>
                                            </p:cond>
                                          </p:stCondLst>
                                          <p:endCondLst>
                                            <p:cond evt="onStopAudio" delay="0">
                                              <p:tgtEl>
                                                <p:sldTgt/>
                                              </p:tgtEl>
                                            </p:cond>
                                          </p:endCondLst>
                                        </p:cTn>
                                        <p:tgtEl>
                                          <p:sndTgt r:embed="rId4" name="Vibro Up"/>
                                        </p:tgtEl>
                                      </p:cMediaNode>
                                    </p:audio>
                                  </p:sub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386062"/>
                                        </p:tgtEl>
                                        <p:attrNameLst>
                                          <p:attrName>style.visibility</p:attrName>
                                        </p:attrNameLst>
                                      </p:cBhvr>
                                      <p:to>
                                        <p:strVal val="visible"/>
                                      </p:to>
                                    </p:set>
                                    <p:animEffect transition="in" filter="wipe(left)">
                                      <p:cBhvr>
                                        <p:cTn id="20" dur="500"/>
                                        <p:tgtEl>
                                          <p:spTgt spid="386062"/>
                                        </p:tgtEl>
                                      </p:cBhvr>
                                    </p:animEffect>
                                  </p:childTnLst>
                                  <p:subTnLst>
                                    <p:audio>
                                      <p:cMediaNode>
                                        <p:cTn display="0" masterRel="sameClick">
                                          <p:stCondLst>
                                            <p:cond evt="begin" delay="0">
                                              <p:tn val="18"/>
                                            </p:cond>
                                          </p:stCondLst>
                                          <p:endCondLst>
                                            <p:cond evt="onStopAudio" delay="0">
                                              <p:tgtEl>
                                                <p:sldTgt/>
                                              </p:tgtEl>
                                            </p:cond>
                                          </p:endCondLst>
                                        </p:cTn>
                                        <p:tgtEl>
                                          <p:sndTgt r:embed="rId5" name="Pencil Check"/>
                                        </p:tgtEl>
                                      </p:cMediaNode>
                                    </p:audio>
                                  </p:sub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386065"/>
                                        </p:tgtEl>
                                        <p:attrNameLst>
                                          <p:attrName>style.visibility</p:attrName>
                                        </p:attrNameLst>
                                      </p:cBhvr>
                                      <p:to>
                                        <p:strVal val="visible"/>
                                      </p:to>
                                    </p:set>
                                    <p:animEffect transition="in" filter="wipe(left)">
                                      <p:cBhvr>
                                        <p:cTn id="24" dur="500"/>
                                        <p:tgtEl>
                                          <p:spTgt spid="386065"/>
                                        </p:tgtEl>
                                      </p:cBhvr>
                                    </p:animEffect>
                                  </p:childTnLst>
                                  <p:subTnLst>
                                    <p:audio>
                                      <p:cMediaNode>
                                        <p:cTn display="0" masterRel="sameClick">
                                          <p:stCondLst>
                                            <p:cond evt="begin" delay="0">
                                              <p:tn val="22"/>
                                            </p:cond>
                                          </p:stCondLst>
                                          <p:endCondLst>
                                            <p:cond evt="onStopAudio" delay="0">
                                              <p:tgtEl>
                                                <p:sldTgt/>
                                              </p:tgtEl>
                                            </p:cond>
                                          </p:endCondLst>
                                        </p:cTn>
                                        <p:tgtEl>
                                          <p:sndTgt r:embed="rId5" name="Pencil Check"/>
                                        </p:tgtEl>
                                      </p:cMediaNode>
                                    </p:audio>
                                  </p:sub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86069"/>
                                        </p:tgtEl>
                                        <p:attrNameLst>
                                          <p:attrName>style.visibility</p:attrName>
                                        </p:attrNameLst>
                                      </p:cBhvr>
                                      <p:to>
                                        <p:strVal val="visible"/>
                                      </p:to>
                                    </p:set>
                                    <p:animEffect transition="in" filter="wipe(left)">
                                      <p:cBhvr>
                                        <p:cTn id="29" dur="500"/>
                                        <p:tgtEl>
                                          <p:spTgt spid="386069"/>
                                        </p:tgtEl>
                                      </p:cBhvr>
                                    </p:animEffect>
                                  </p:childTnLst>
                                  <p:subTnLst>
                                    <p:audio>
                                      <p:cMediaNode>
                                        <p:cTn display="0" masterRel="sameClick">
                                          <p:stCondLst>
                                            <p:cond evt="begin" delay="0">
                                              <p:tn val="27"/>
                                            </p:cond>
                                          </p:stCondLst>
                                          <p:endCondLst>
                                            <p:cond evt="onStopAudio" delay="0">
                                              <p:tgtEl>
                                                <p:sldTgt/>
                                              </p:tgtEl>
                                            </p:cond>
                                          </p:endCondLst>
                                        </p:cTn>
                                        <p:tgtEl>
                                          <p:sndTgt r:embed="rId6" name="Arrow"/>
                                        </p:tgtEl>
                                      </p:cMediaNode>
                                    </p:audio>
                                  </p:sub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86068"/>
                                        </p:tgtEl>
                                        <p:attrNameLst>
                                          <p:attrName>style.visibility</p:attrName>
                                        </p:attrNameLst>
                                      </p:cBhvr>
                                      <p:to>
                                        <p:strVal val="visible"/>
                                      </p:to>
                                    </p:set>
                                    <p:animEffect transition="in" filter="wipe(left)">
                                      <p:cBhvr>
                                        <p:cTn id="34" dur="500"/>
                                        <p:tgtEl>
                                          <p:spTgt spid="386068"/>
                                        </p:tgtEl>
                                      </p:cBhvr>
                                    </p:animEffect>
                                  </p:childTnLst>
                                  <p:subTnLst>
                                    <p:audio>
                                      <p:cMediaNode>
                                        <p:cTn display="0" masterRel="sameClick">
                                          <p:stCondLst>
                                            <p:cond evt="begin" delay="0">
                                              <p:tn val="32"/>
                                            </p:cond>
                                          </p:stCondLst>
                                          <p:endCondLst>
                                            <p:cond evt="onStopAudio" delay="0">
                                              <p:tgtEl>
                                                <p:sldTgt/>
                                              </p:tgtEl>
                                            </p:cond>
                                          </p:endCondLst>
                                        </p:cTn>
                                        <p:tgtEl>
                                          <p:sndTgt r:embed="rId7" name="String"/>
                                        </p:tgtEl>
                                      </p:cMediaNode>
                                    </p:audio>
                                  </p:sub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386070"/>
                                        </p:tgtEl>
                                        <p:attrNameLst>
                                          <p:attrName>style.visibility</p:attrName>
                                        </p:attrNameLst>
                                      </p:cBhvr>
                                      <p:to>
                                        <p:strVal val="visible"/>
                                      </p:to>
                                    </p:set>
                                    <p:animEffect transition="in" filter="wipe(left)">
                                      <p:cBhvr>
                                        <p:cTn id="39" dur="500"/>
                                        <p:tgtEl>
                                          <p:spTgt spid="386070"/>
                                        </p:tgtEl>
                                      </p:cBhvr>
                                    </p:animEffect>
                                  </p:childTnLst>
                                  <p:subTnLst>
                                    <p:audio>
                                      <p:cMediaNode>
                                        <p:cTn display="0" masterRel="sameClick">
                                          <p:stCondLst>
                                            <p:cond evt="begin" delay="0">
                                              <p:tn val="37"/>
                                            </p:cond>
                                          </p:stCondLst>
                                          <p:endCondLst>
                                            <p:cond evt="onStopAudio" delay="0">
                                              <p:tgtEl>
                                                <p:sldTgt/>
                                              </p:tgtEl>
                                            </p:cond>
                                          </p:endCondLst>
                                        </p:cTn>
                                        <p:tgtEl>
                                          <p:sndTgt r:embed="rId8" name="Vibro Up"/>
                                        </p:tgtEl>
                                      </p:cMediaNode>
                                    </p:audio>
                                  </p:sub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386080"/>
                                        </p:tgtEl>
                                        <p:attrNameLst>
                                          <p:attrName>style.visibility</p:attrName>
                                        </p:attrNameLst>
                                      </p:cBhvr>
                                      <p:to>
                                        <p:strVal val="visible"/>
                                      </p:to>
                                    </p:set>
                                    <p:animEffect transition="in" filter="wipe(down)">
                                      <p:cBhvr>
                                        <p:cTn id="44" dur="500"/>
                                        <p:tgtEl>
                                          <p:spTgt spid="386080"/>
                                        </p:tgtEl>
                                      </p:cBhvr>
                                    </p:animEffect>
                                  </p:childTnLst>
                                </p:cTn>
                              </p:par>
                            </p:childTnLst>
                          </p:cTn>
                        </p:par>
                        <p:par>
                          <p:cTn id="45" fill="hold">
                            <p:stCondLst>
                              <p:cond delay="500"/>
                            </p:stCondLst>
                            <p:childTnLst>
                              <p:par>
                                <p:cTn id="46" presetID="22" presetClass="entr" presetSubtype="4" fill="hold" grpId="0" nodeType="afterEffect">
                                  <p:stCondLst>
                                    <p:cond delay="0"/>
                                  </p:stCondLst>
                                  <p:childTnLst>
                                    <p:set>
                                      <p:cBhvr>
                                        <p:cTn id="47" dur="1" fill="hold">
                                          <p:stCondLst>
                                            <p:cond delay="0"/>
                                          </p:stCondLst>
                                        </p:cTn>
                                        <p:tgtEl>
                                          <p:spTgt spid="386081"/>
                                        </p:tgtEl>
                                        <p:attrNameLst>
                                          <p:attrName>style.visibility</p:attrName>
                                        </p:attrNameLst>
                                      </p:cBhvr>
                                      <p:to>
                                        <p:strVal val="visible"/>
                                      </p:to>
                                    </p:set>
                                    <p:animEffect transition="in" filter="wipe(down)">
                                      <p:cBhvr>
                                        <p:cTn id="48" dur="500"/>
                                        <p:tgtEl>
                                          <p:spTgt spid="386081"/>
                                        </p:tgtEl>
                                      </p:cBhvr>
                                    </p:animEffect>
                                  </p:childTnLst>
                                  <p:subTnLst>
                                    <p:audio>
                                      <p:cMediaNode>
                                        <p:cTn display="0" masterRel="sameClick">
                                          <p:stCondLst>
                                            <p:cond evt="begin" delay="0">
                                              <p:tn val="46"/>
                                            </p:cond>
                                          </p:stCondLst>
                                          <p:endCondLst>
                                            <p:cond evt="onStopAudio" delay="0">
                                              <p:tgtEl>
                                                <p:sldTgt/>
                                              </p:tgtEl>
                                            </p:cond>
                                          </p:endCondLst>
                                        </p:cTn>
                                        <p:tgtEl>
                                          <p:sndTgt r:embed="rId9" name="Quack"/>
                                        </p:tgtEl>
                                      </p:cMediaNode>
                                    </p:audio>
                                  </p:subTnLst>
                                </p:cTn>
                              </p:par>
                            </p:childTnLst>
                          </p:cTn>
                        </p:par>
                        <p:par>
                          <p:cTn id="49" fill="hold">
                            <p:stCondLst>
                              <p:cond delay="1000"/>
                            </p:stCondLst>
                            <p:childTnLst>
                              <p:par>
                                <p:cTn id="50" presetID="22" presetClass="entr" presetSubtype="4" fill="hold" grpId="0" nodeType="afterEffect">
                                  <p:stCondLst>
                                    <p:cond delay="0"/>
                                  </p:stCondLst>
                                  <p:childTnLst>
                                    <p:set>
                                      <p:cBhvr>
                                        <p:cTn id="51" dur="1" fill="hold">
                                          <p:stCondLst>
                                            <p:cond delay="0"/>
                                          </p:stCondLst>
                                        </p:cTn>
                                        <p:tgtEl>
                                          <p:spTgt spid="386083"/>
                                        </p:tgtEl>
                                        <p:attrNameLst>
                                          <p:attrName>style.visibility</p:attrName>
                                        </p:attrNameLst>
                                      </p:cBhvr>
                                      <p:to>
                                        <p:strVal val="visible"/>
                                      </p:to>
                                    </p:set>
                                    <p:animEffect transition="in" filter="wipe(down)">
                                      <p:cBhvr>
                                        <p:cTn id="52" dur="500"/>
                                        <p:tgtEl>
                                          <p:spTgt spid="386083"/>
                                        </p:tgtEl>
                                      </p:cBhvr>
                                    </p:animEffect>
                                  </p:childTnLst>
                                  <p:subTnLst>
                                    <p:audio>
                                      <p:cMediaNode>
                                        <p:cTn display="0" masterRel="sameClick">
                                          <p:stCondLst>
                                            <p:cond evt="begin" delay="0">
                                              <p:tn val="50"/>
                                            </p:cond>
                                          </p:stCondLst>
                                          <p:endCondLst>
                                            <p:cond evt="onStopAudio" delay="0">
                                              <p:tgtEl>
                                                <p:sldTgt/>
                                              </p:tgtEl>
                                            </p:cond>
                                          </p:endCondLst>
                                        </p:cTn>
                                        <p:tgtEl>
                                          <p:sndTgt r:embed="rId9" name="Qua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6068" grpId="0" animBg="1"/>
      <p:bldP spid="386069" grpId="0" animBg="1"/>
      <p:bldP spid="386070" grpId="0" animBg="1"/>
      <p:bldP spid="386081" grpId="0" animBg="1" autoUpdateAnimBg="0"/>
      <p:bldP spid="386082" grpId="0" animBg="1" autoUpdateAnimBg="0"/>
      <p:bldP spid="386083"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8" name="Rectangle 2"/>
          <p:cNvSpPr>
            <a:spLocks noGrp="1" noChangeArrowheads="1"/>
          </p:cNvSpPr>
          <p:nvPr>
            <p:ph type="title"/>
          </p:nvPr>
        </p:nvSpPr>
        <p:spPr/>
        <p:txBody>
          <a:bodyPr/>
          <a:lstStyle/>
          <a:p>
            <a:r>
              <a:rPr lang="en-US"/>
              <a:t>Impact of Photorespiration </a:t>
            </a:r>
          </a:p>
        </p:txBody>
      </p:sp>
      <p:sp>
        <p:nvSpPr>
          <p:cNvPr id="388099" name="Rectangle 3" descr="Rectangle: Click to edit Master text styles&#10;Second level&#10;Third level&#10;Fourth level&#10;Fifth level"/>
          <p:cNvSpPr>
            <a:spLocks noGrp="1" noChangeArrowheads="1"/>
          </p:cNvSpPr>
          <p:nvPr>
            <p:ph type="body" idx="1"/>
          </p:nvPr>
        </p:nvSpPr>
        <p:spPr>
          <a:xfrm>
            <a:off x="838200" y="1371600"/>
            <a:ext cx="8001000" cy="5257800"/>
          </a:xfrm>
        </p:spPr>
        <p:txBody>
          <a:bodyPr/>
          <a:lstStyle/>
          <a:p>
            <a:pPr>
              <a:tabLst>
                <a:tab pos="1479550" algn="l"/>
                <a:tab pos="2462213" algn="l"/>
              </a:tabLst>
            </a:pPr>
            <a:r>
              <a:rPr lang="en-US"/>
              <a:t>Oxidation of RuBP</a:t>
            </a:r>
          </a:p>
          <a:p>
            <a:pPr lvl="1">
              <a:tabLst>
                <a:tab pos="1479550" algn="l"/>
                <a:tab pos="2462213" algn="l"/>
              </a:tabLst>
            </a:pPr>
            <a:r>
              <a:rPr lang="en-US"/>
              <a:t>short circuit of Calvin cycle </a:t>
            </a:r>
          </a:p>
          <a:p>
            <a:pPr lvl="1">
              <a:tabLst>
                <a:tab pos="1479550" algn="l"/>
                <a:tab pos="2462213" algn="l"/>
              </a:tabLst>
            </a:pPr>
            <a:r>
              <a:rPr lang="en-US" u="sng">
                <a:solidFill>
                  <a:schemeClr val="tx2"/>
                </a:solidFill>
              </a:rPr>
              <a:t>loss of carbons to CO</a:t>
            </a:r>
            <a:r>
              <a:rPr lang="en-US" baseline="-25000">
                <a:solidFill>
                  <a:schemeClr val="tx2"/>
                </a:solidFill>
              </a:rPr>
              <a:t>2</a:t>
            </a:r>
            <a:endParaRPr lang="en-US" baseline="-25000"/>
          </a:p>
          <a:p>
            <a:pPr marL="1085850" lvl="2">
              <a:tabLst>
                <a:tab pos="1479550" algn="l"/>
                <a:tab pos="2462213" algn="l"/>
              </a:tabLst>
            </a:pPr>
            <a:r>
              <a:rPr lang="en-US"/>
              <a:t>can lose 50% of carbons fixed by Calvin cycle</a:t>
            </a:r>
          </a:p>
          <a:p>
            <a:pPr lvl="1">
              <a:tabLst>
                <a:tab pos="1479550" algn="l"/>
                <a:tab pos="2462213" algn="l"/>
              </a:tabLst>
            </a:pPr>
            <a:r>
              <a:rPr lang="en-US"/>
              <a:t>reduces production of photosynthesis</a:t>
            </a:r>
          </a:p>
          <a:p>
            <a:pPr marL="1085850" lvl="2">
              <a:tabLst>
                <a:tab pos="1479550" algn="l"/>
                <a:tab pos="2462213" algn="l"/>
              </a:tabLst>
            </a:pPr>
            <a:r>
              <a:rPr lang="en-US" u="sng"/>
              <a:t>no ATP</a:t>
            </a:r>
            <a:r>
              <a:rPr lang="en-US"/>
              <a:t> (energy) produced</a:t>
            </a:r>
          </a:p>
          <a:p>
            <a:pPr marL="1085850" lvl="2">
              <a:tabLst>
                <a:tab pos="1479550" algn="l"/>
                <a:tab pos="2462213" algn="l"/>
              </a:tabLst>
            </a:pPr>
            <a:r>
              <a:rPr lang="en-US" u="sng"/>
              <a:t>no C</a:t>
            </a:r>
            <a:r>
              <a:rPr lang="en-US" baseline="-25000"/>
              <a:t>6</a:t>
            </a:r>
            <a:r>
              <a:rPr lang="en-US" u="sng"/>
              <a:t>H</a:t>
            </a:r>
            <a:r>
              <a:rPr lang="en-US" baseline="-25000"/>
              <a:t>12</a:t>
            </a:r>
            <a:r>
              <a:rPr lang="en-US" u="sng"/>
              <a:t>O</a:t>
            </a:r>
            <a:r>
              <a:rPr lang="en-US" baseline="-25000"/>
              <a:t>6</a:t>
            </a:r>
            <a:r>
              <a:rPr lang="en-US"/>
              <a:t> (food) produced</a:t>
            </a:r>
          </a:p>
          <a:p>
            <a:pPr lvl="1">
              <a:tabLst>
                <a:tab pos="1479550" algn="l"/>
                <a:tab pos="2462213" algn="l"/>
              </a:tabLst>
            </a:pPr>
            <a:r>
              <a:rPr lang="en-US"/>
              <a:t>if photorespiration could be reduced, plant would become 50% more efficient</a:t>
            </a:r>
          </a:p>
          <a:p>
            <a:pPr marL="1085850" lvl="2">
              <a:tabLst>
                <a:tab pos="1479550" algn="l"/>
                <a:tab pos="2462213" algn="l"/>
              </a:tabLst>
            </a:pPr>
            <a:r>
              <a:rPr lang="en-US"/>
              <a:t>strong selection pressure to evolve </a:t>
            </a:r>
            <a:r>
              <a:rPr lang="en-US" u="sng">
                <a:solidFill>
                  <a:schemeClr val="tx2"/>
                </a:solidFill>
              </a:rPr>
              <a:t>alternative carbon fixation</a:t>
            </a:r>
            <a:r>
              <a:rPr lang="en-US"/>
              <a:t> systems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8099">
                                            <p:txEl>
                                              <p:pRg st="0" end="0"/>
                                            </p:txEl>
                                          </p:spTgt>
                                        </p:tgtEl>
                                        <p:attrNameLst>
                                          <p:attrName>style.visibility</p:attrName>
                                        </p:attrNameLst>
                                      </p:cBhvr>
                                      <p:to>
                                        <p:strVal val="visible"/>
                                      </p:to>
                                    </p:set>
                                    <p:anim calcmode="lin" valueType="num">
                                      <p:cBhvr additive="base">
                                        <p:cTn id="7" dur="500" fill="hold"/>
                                        <p:tgtEl>
                                          <p:spTgt spid="3880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809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8099">
                                            <p:txEl>
                                              <p:pRg st="1" end="1"/>
                                            </p:txEl>
                                          </p:spTgt>
                                        </p:tgtEl>
                                        <p:attrNameLst>
                                          <p:attrName>style.visibility</p:attrName>
                                        </p:attrNameLst>
                                      </p:cBhvr>
                                      <p:to>
                                        <p:strVal val="visible"/>
                                      </p:to>
                                    </p:set>
                                    <p:anim calcmode="lin" valueType="num">
                                      <p:cBhvr additive="base">
                                        <p:cTn id="13" dur="500" fill="hold"/>
                                        <p:tgtEl>
                                          <p:spTgt spid="3880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8809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88099">
                                            <p:txEl>
                                              <p:pRg st="2" end="2"/>
                                            </p:txEl>
                                          </p:spTgt>
                                        </p:tgtEl>
                                        <p:attrNameLst>
                                          <p:attrName>style.visibility</p:attrName>
                                        </p:attrNameLst>
                                      </p:cBhvr>
                                      <p:to>
                                        <p:strVal val="visible"/>
                                      </p:to>
                                    </p:set>
                                    <p:anim calcmode="lin" valueType="num">
                                      <p:cBhvr additive="base">
                                        <p:cTn id="19" dur="500" fill="hold"/>
                                        <p:tgtEl>
                                          <p:spTgt spid="38809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8809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88099">
                                            <p:txEl>
                                              <p:pRg st="3" end="3"/>
                                            </p:txEl>
                                          </p:spTgt>
                                        </p:tgtEl>
                                        <p:attrNameLst>
                                          <p:attrName>style.visibility</p:attrName>
                                        </p:attrNameLst>
                                      </p:cBhvr>
                                      <p:to>
                                        <p:strVal val="visible"/>
                                      </p:to>
                                    </p:set>
                                    <p:anim calcmode="lin" valueType="num">
                                      <p:cBhvr additive="base">
                                        <p:cTn id="25" dur="500" fill="hold"/>
                                        <p:tgtEl>
                                          <p:spTgt spid="38809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88099">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88099">
                                            <p:txEl>
                                              <p:pRg st="4" end="4"/>
                                            </p:txEl>
                                          </p:spTgt>
                                        </p:tgtEl>
                                        <p:attrNameLst>
                                          <p:attrName>style.visibility</p:attrName>
                                        </p:attrNameLst>
                                      </p:cBhvr>
                                      <p:to>
                                        <p:strVal val="visible"/>
                                      </p:to>
                                    </p:set>
                                    <p:anim calcmode="lin" valueType="num">
                                      <p:cBhvr additive="base">
                                        <p:cTn id="31" dur="500" fill="hold"/>
                                        <p:tgtEl>
                                          <p:spTgt spid="38809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88099">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88099">
                                            <p:txEl>
                                              <p:pRg st="5" end="5"/>
                                            </p:txEl>
                                          </p:spTgt>
                                        </p:tgtEl>
                                        <p:attrNameLst>
                                          <p:attrName>style.visibility</p:attrName>
                                        </p:attrNameLst>
                                      </p:cBhvr>
                                      <p:to>
                                        <p:strVal val="visible"/>
                                      </p:to>
                                    </p:set>
                                    <p:anim calcmode="lin" valueType="num">
                                      <p:cBhvr additive="base">
                                        <p:cTn id="37" dur="500" fill="hold"/>
                                        <p:tgtEl>
                                          <p:spTgt spid="388099">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88099">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88099">
                                            <p:txEl>
                                              <p:pRg st="6" end="6"/>
                                            </p:txEl>
                                          </p:spTgt>
                                        </p:tgtEl>
                                        <p:attrNameLst>
                                          <p:attrName>style.visibility</p:attrName>
                                        </p:attrNameLst>
                                      </p:cBhvr>
                                      <p:to>
                                        <p:strVal val="visible"/>
                                      </p:to>
                                    </p:set>
                                    <p:anim calcmode="lin" valueType="num">
                                      <p:cBhvr additive="base">
                                        <p:cTn id="43" dur="500" fill="hold"/>
                                        <p:tgtEl>
                                          <p:spTgt spid="388099">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88099">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
                                        </p:tgtEl>
                                      </p:cMediaNode>
                                    </p:audio>
                                  </p:sub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88099">
                                            <p:txEl>
                                              <p:pRg st="7" end="7"/>
                                            </p:txEl>
                                          </p:spTgt>
                                        </p:tgtEl>
                                        <p:attrNameLst>
                                          <p:attrName>style.visibility</p:attrName>
                                        </p:attrNameLst>
                                      </p:cBhvr>
                                      <p:to>
                                        <p:strVal val="visible"/>
                                      </p:to>
                                    </p:set>
                                    <p:anim calcmode="lin" valueType="num">
                                      <p:cBhvr additive="base">
                                        <p:cTn id="49" dur="500" fill="hold"/>
                                        <p:tgtEl>
                                          <p:spTgt spid="388099">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88099">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3" name="Whoosh"/>
                                        </p:tgtEl>
                                      </p:cMediaNode>
                                    </p:audio>
                                  </p:sub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88099">
                                            <p:txEl>
                                              <p:pRg st="8" end="8"/>
                                            </p:txEl>
                                          </p:spTgt>
                                        </p:tgtEl>
                                        <p:attrNameLst>
                                          <p:attrName>style.visibility</p:attrName>
                                        </p:attrNameLst>
                                      </p:cBhvr>
                                      <p:to>
                                        <p:strVal val="visible"/>
                                      </p:to>
                                    </p:set>
                                    <p:anim calcmode="lin" valueType="num">
                                      <p:cBhvr additive="base">
                                        <p:cTn id="55" dur="500" fill="hold"/>
                                        <p:tgtEl>
                                          <p:spTgt spid="388099">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88099">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3" name="Whoos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8099" grpId="0" build="p" autoUpdateAnimBg="0"/>
    </p:bldLst>
  </p:timing>
</p:sld>
</file>

<file path=ppt/theme/theme1.xml><?xml version="1.0" encoding="utf-8"?>
<a:theme xmlns:a="http://schemas.openxmlformats.org/drawingml/2006/main" name=" template2005">
  <a:themeElements>
    <a:clrScheme name=" 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 template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 template2005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 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 template2005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 template2005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 template2005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 template2005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 template2005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 template2005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Silver Streak:Applications:Microsoft Office 2004:Templates:My Templates: template2005.pot</Template>
  <TotalTime>2999</TotalTime>
  <Words>1286</Words>
  <Application>Microsoft Office PowerPoint</Application>
  <PresentationFormat>On-screen Show (4:3)</PresentationFormat>
  <Paragraphs>279</Paragraphs>
  <Slides>21</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Times</vt:lpstr>
      <vt:lpstr>Arial</vt:lpstr>
      <vt:lpstr>Wingdings</vt:lpstr>
      <vt:lpstr>Symbol</vt:lpstr>
      <vt:lpstr>Comic Sans MS</vt:lpstr>
      <vt:lpstr>Geneva</vt:lpstr>
      <vt:lpstr>Zapf Dingbats</vt:lpstr>
      <vt:lpstr> template2005</vt:lpstr>
      <vt:lpstr> Photosynthesis:  Variations on the Theme</vt:lpstr>
      <vt:lpstr>Remember what plants need…</vt:lpstr>
      <vt:lpstr>Leaf Structure</vt:lpstr>
      <vt:lpstr>Controlling water loss from leaves</vt:lpstr>
      <vt:lpstr>When stomates close… </vt:lpstr>
      <vt:lpstr>Inefficiency of RuBisCo: CO2 vs O2</vt:lpstr>
      <vt:lpstr>Slide 7</vt:lpstr>
      <vt:lpstr>Slide 8</vt:lpstr>
      <vt:lpstr>Impact of Photorespiration </vt:lpstr>
      <vt:lpstr>Reducing photorespiration </vt:lpstr>
      <vt:lpstr>C4 plants </vt:lpstr>
      <vt:lpstr>C4 leaf anatomy</vt:lpstr>
      <vt:lpstr>Comparative anatomy</vt:lpstr>
      <vt:lpstr>CAM (Crassulacean Acid Metabolism) plants</vt:lpstr>
      <vt:lpstr>CAM plants</vt:lpstr>
      <vt:lpstr>C4 vs CAM Summary</vt:lpstr>
      <vt:lpstr>Why the C3 problem?</vt:lpstr>
      <vt:lpstr>Slide 18</vt:lpstr>
      <vt:lpstr>Ghosts of Lectures Past (storage)</vt:lpstr>
      <vt:lpstr>A second look inside a leaf…</vt:lpstr>
      <vt:lpstr>C4 photosynthesis</vt:lpstr>
    </vt:vector>
  </TitlesOfParts>
  <Manager/>
  <Company>Kim Foglia</Company>
  <LinksUpToDate>false</LinksUpToDate>
  <SharedDoc>false</SharedDoc>
  <HyperlinkBase>http://bio.kimunity.com, http://www.WDinteractive.com</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10.  Photosynthesis:  Variations on the Theme</dc:title>
  <dc:subject>AP &amp; Regents Biology</dc:subject>
  <dc:creator>Kim Foglia</dc:creator>
  <cp:keywords>Education, Biology Zone, Kim Foglia</cp:keywords>
  <dc:description>All Rights Reserved. Copyright 2003. WD Interactive.</dc:description>
  <cp:lastModifiedBy>Gretchen Schultz</cp:lastModifiedBy>
  <cp:revision>107</cp:revision>
  <cp:lastPrinted>2008-04-28T01:34:13Z</cp:lastPrinted>
  <dcterms:created xsi:type="dcterms:W3CDTF">2005-12-09T05:31:16Z</dcterms:created>
  <dcterms:modified xsi:type="dcterms:W3CDTF">2010-09-28T13:52:55Z</dcterms:modified>
  <cp:category>Education</cp:category>
</cp:coreProperties>
</file>