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udio/unknown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36"/>
  </p:notesMasterIdLst>
  <p:handoutMasterIdLst>
    <p:handoutMasterId r:id="rId37"/>
  </p:handoutMasterIdLst>
  <p:sldIdLst>
    <p:sldId id="367" r:id="rId2"/>
    <p:sldId id="399" r:id="rId3"/>
    <p:sldId id="400" r:id="rId4"/>
    <p:sldId id="371" r:id="rId5"/>
    <p:sldId id="373" r:id="rId6"/>
    <p:sldId id="375" r:id="rId7"/>
    <p:sldId id="376" r:id="rId8"/>
    <p:sldId id="401" r:id="rId9"/>
    <p:sldId id="412" r:id="rId10"/>
    <p:sldId id="382" r:id="rId11"/>
    <p:sldId id="383" r:id="rId12"/>
    <p:sldId id="385" r:id="rId13"/>
    <p:sldId id="386" r:id="rId14"/>
    <p:sldId id="384" r:id="rId15"/>
    <p:sldId id="378" r:id="rId16"/>
    <p:sldId id="398" r:id="rId17"/>
    <p:sldId id="379" r:id="rId18"/>
    <p:sldId id="381" r:id="rId19"/>
    <p:sldId id="406" r:id="rId20"/>
    <p:sldId id="387" r:id="rId21"/>
    <p:sldId id="416" r:id="rId22"/>
    <p:sldId id="414" r:id="rId23"/>
    <p:sldId id="389" r:id="rId24"/>
    <p:sldId id="415" r:id="rId25"/>
    <p:sldId id="411" r:id="rId26"/>
    <p:sldId id="390" r:id="rId27"/>
    <p:sldId id="392" r:id="rId28"/>
    <p:sldId id="393" r:id="rId29"/>
    <p:sldId id="394" r:id="rId30"/>
    <p:sldId id="395" r:id="rId31"/>
    <p:sldId id="396" r:id="rId32"/>
    <p:sldId id="365" r:id="rId33"/>
    <p:sldId id="417" r:id="rId34"/>
    <p:sldId id="377" r:id="rId35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D8D8D8"/>
    <a:srgbClr val="000000"/>
    <a:srgbClr val="076309"/>
    <a:srgbClr val="66FF66"/>
    <a:srgbClr val="FFEA18"/>
    <a:srgbClr val="80FF00"/>
    <a:srgbClr val="FF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 preferSingleView="1">
    <p:restoredLeft sz="22093" autoAdjust="0"/>
    <p:restoredTop sz="90929"/>
  </p:normalViewPr>
  <p:slideViewPr>
    <p:cSldViewPr snapToGrid="0">
      <p:cViewPr varScale="1">
        <p:scale>
          <a:sx n="71" d="100"/>
          <a:sy n="71" d="100"/>
        </p:scale>
        <p:origin x="-97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125" d="100"/>
          <a:sy n="125" d="100"/>
        </p:scale>
        <p:origin x="-2792" y="-104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6096000" y="8686800"/>
            <a:ext cx="76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 b="1"/>
            </a:lvl1pPr>
          </a:lstStyle>
          <a:p>
            <a:fld id="{3AE47D1D-CC7E-4739-8E45-6AF8B5959E53}" type="slidenum">
              <a:rPr lang="en-US"/>
              <a:pPr/>
              <a:t>‹#›</a:t>
            </a:fld>
            <a:endParaRPr lang="en-US" sz="1200"/>
          </a:p>
        </p:txBody>
      </p:sp>
      <p:sp>
        <p:nvSpPr>
          <p:cNvPr id="58375" name="Text Box 7"/>
          <p:cNvSpPr txBox="1">
            <a:spLocks noChangeArrowheads="1"/>
          </p:cNvSpPr>
          <p:nvPr/>
        </p:nvSpPr>
        <p:spPr bwMode="auto">
          <a:xfrm>
            <a:off x="228600" y="141288"/>
            <a:ext cx="64008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>
              <a:tabLst>
                <a:tab pos="6170613" algn="r"/>
              </a:tabLst>
            </a:pPr>
            <a:r>
              <a:rPr lang="en-US" sz="1100" b="1"/>
              <a:t>Division Ave. High School	Ms. Foglia</a:t>
            </a:r>
            <a:endParaRPr lang="en-US" sz="1800" b="1"/>
          </a:p>
          <a:p>
            <a:pPr>
              <a:tabLst>
                <a:tab pos="6170613" algn="r"/>
              </a:tabLst>
            </a:pPr>
            <a:r>
              <a:rPr lang="en-US" sz="1400" b="1"/>
              <a:t>AP Biology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63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endParaRPr lang="en-US" smtClean="0"/>
          </a:p>
        </p:txBody>
      </p:sp>
      <p:sp>
        <p:nvSpPr>
          <p:cNvPr id="563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pitchFamily="48" charset="0"/>
              </a:defRPr>
            </a:lvl1pPr>
          </a:lstStyle>
          <a:p>
            <a:fld id="{E291419A-E9CD-47B1-AF7E-038F7D807A6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346075" indent="-112713" algn="l" rtl="0" fontAlgn="base">
      <a:spcBef>
        <a:spcPct val="30000"/>
      </a:spcBef>
      <a:spcAft>
        <a:spcPct val="0"/>
      </a:spcAft>
      <a:buFont typeface="Wingdings" pitchFamily="48" charset="2"/>
      <a:buChar char="§"/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690563" indent="-122238" algn="l" rtl="0" fontAlgn="base">
      <a:spcBef>
        <a:spcPct val="30000"/>
      </a:spcBef>
      <a:spcAft>
        <a:spcPct val="0"/>
      </a:spcAft>
      <a:buFont typeface="Wingdings" pitchFamily="48" charset="2"/>
      <a:buChar char="§"/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buFont typeface="Wingdings" pitchFamily="48" charset="2"/>
      <a:buChar char="§"/>
      <a:defRPr sz="1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28DE6B4-83F9-4DF5-BA26-E983E981E467}" type="slidenum">
              <a:rPr lang="en-US"/>
              <a:pPr/>
              <a:t>1</a:t>
            </a:fld>
            <a:endParaRPr lang="en-US"/>
          </a:p>
        </p:txBody>
      </p:sp>
      <p:sp>
        <p:nvSpPr>
          <p:cNvPr id="370690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0691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miter lim="800000"/>
            <a:headEnd/>
            <a:tailEnd/>
          </a:ln>
        </p:spPr>
        <p:txBody>
          <a:bodyPr/>
          <a:lstStyle/>
          <a:p>
            <a:endParaRPr lang="en-US" sz="10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31F7C50-E062-4EE1-A7F4-D86AF2BF336B}" type="slidenum">
              <a:rPr lang="en-US"/>
              <a:pPr/>
              <a:t>11</a:t>
            </a:fld>
            <a:endParaRPr lang="en-US"/>
          </a:p>
        </p:txBody>
      </p:sp>
      <p:sp>
        <p:nvSpPr>
          <p:cNvPr id="402434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2435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Not accidental that these 2 systems are similar, because both derived from the same primitive ancestor.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42F3BFD-7BF9-43E6-B223-9CC649CDA0E6}" type="slidenum">
              <a:rPr lang="en-US"/>
              <a:pPr/>
              <a:t>12</a:t>
            </a:fld>
            <a:endParaRPr lang="en-US"/>
          </a:p>
        </p:txBody>
      </p:sp>
      <p:sp>
        <p:nvSpPr>
          <p:cNvPr id="406530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6531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NADH is an input</a:t>
            </a:r>
          </a:p>
          <a:p>
            <a:r>
              <a:rPr lang="en-US"/>
              <a:t>ATP is an output</a:t>
            </a:r>
          </a:p>
          <a:p>
            <a:r>
              <a:rPr lang="en-US"/>
              <a:t>O</a:t>
            </a:r>
            <a:r>
              <a:rPr lang="en-US" baseline="-25000"/>
              <a:t>2</a:t>
            </a:r>
            <a:r>
              <a:rPr lang="en-US"/>
              <a:t> combines with H</a:t>
            </a:r>
            <a:r>
              <a:rPr lang="en-US" baseline="30000"/>
              <a:t>+</a:t>
            </a:r>
            <a:r>
              <a:rPr lang="en-US"/>
              <a:t>’s to form water</a:t>
            </a:r>
          </a:p>
          <a:p>
            <a:r>
              <a:rPr lang="en-US"/>
              <a:t>Electron is being handed off from one electron carrier to another -- proteins, cytochrome proteins &amp; quinone lipids</a:t>
            </a:r>
          </a:p>
          <a:p>
            <a:endParaRPr lang="en-US"/>
          </a:p>
          <a:p>
            <a:r>
              <a:rPr lang="en-US"/>
              <a:t>So what if it runs in reverse??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02D9C31-8B2F-48B0-AA89-84FE35B62946}" type="slidenum">
              <a:rPr lang="en-US"/>
              <a:pPr/>
              <a:t>13</a:t>
            </a:fld>
            <a:endParaRPr lang="en-US"/>
          </a:p>
        </p:txBody>
      </p:sp>
      <p:sp>
        <p:nvSpPr>
          <p:cNvPr id="408578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8579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Two places where light comes in.</a:t>
            </a:r>
          </a:p>
          <a:p>
            <a:r>
              <a:rPr lang="en-US"/>
              <a:t>Remember photosynthesis is endergonic -- the electron transport chain is driven by light energy.</a:t>
            </a:r>
          </a:p>
          <a:p>
            <a:endParaRPr lang="en-US"/>
          </a:p>
          <a:p>
            <a:r>
              <a:rPr lang="en-US"/>
              <a:t>Need to look at that in more detail on next slide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B9E293E-5425-42A1-92ED-F6C267899388}" type="slidenum">
              <a:rPr lang="en-US"/>
              <a:pPr/>
              <a:t>14</a:t>
            </a:fld>
            <a:endParaRPr lang="en-US"/>
          </a:p>
        </p:txBody>
      </p:sp>
      <p:sp>
        <p:nvSpPr>
          <p:cNvPr id="404482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4483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D3C49F-D05F-4926-892A-9AA0A06E24C8}" type="slidenum">
              <a:rPr lang="en-US"/>
              <a:pPr/>
              <a:t>15</a:t>
            </a:fld>
            <a:endParaRPr lang="en-US"/>
          </a:p>
        </p:txBody>
      </p:sp>
      <p:sp>
        <p:nvSpPr>
          <p:cNvPr id="392194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2195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F10C6D-170C-492E-8080-F98FE16DC31F}" type="slidenum">
              <a:rPr lang="en-US"/>
              <a:pPr/>
              <a:t>16</a:t>
            </a:fld>
            <a:endParaRPr lang="en-US"/>
          </a:p>
        </p:txBody>
      </p:sp>
      <p:sp>
        <p:nvSpPr>
          <p:cNvPr id="43929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9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84B80F0-C601-4498-85F9-B86BADB472EE}" type="slidenum">
              <a:rPr lang="en-US"/>
              <a:pPr/>
              <a:t>17</a:t>
            </a:fld>
            <a:endParaRPr lang="en-US"/>
          </a:p>
        </p:txBody>
      </p:sp>
      <p:sp>
        <p:nvSpPr>
          <p:cNvPr id="394242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4243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8C7592B-78C2-4257-9392-57AECE1F3C66}" type="slidenum">
              <a:rPr lang="en-US"/>
              <a:pPr/>
              <a:t>18</a:t>
            </a:fld>
            <a:endParaRPr lang="en-US"/>
          </a:p>
        </p:txBody>
      </p:sp>
      <p:sp>
        <p:nvSpPr>
          <p:cNvPr id="398338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8339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miter lim="800000"/>
            <a:headEnd/>
            <a:tailEnd/>
          </a:ln>
        </p:spPr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Photons are absorbed by clusters of pigment molecules (</a:t>
            </a:r>
            <a:r>
              <a:rPr lang="en-US"/>
              <a:t>antenna molecules) </a:t>
            </a:r>
            <a:r>
              <a:rPr lang="en-US">
                <a:solidFill>
                  <a:srgbClr val="000000"/>
                </a:solidFill>
              </a:rPr>
              <a:t>in the thylakoid membrane.</a:t>
            </a:r>
          </a:p>
          <a:p>
            <a:r>
              <a:rPr lang="en-US"/>
              <a:t>When any antenna molecule absorbs a photon, it is transmitted from molecule to molecule until it reaches a particular chlorophyll </a:t>
            </a:r>
            <a:r>
              <a:rPr lang="en-US" i="1"/>
              <a:t>a</a:t>
            </a:r>
            <a:r>
              <a:rPr lang="en-US"/>
              <a:t> molecule = the </a:t>
            </a:r>
            <a:r>
              <a:rPr lang="en-US" b="1"/>
              <a:t>reaction center</a:t>
            </a:r>
            <a:r>
              <a:rPr lang="en-US"/>
              <a:t>.</a:t>
            </a:r>
          </a:p>
          <a:p>
            <a:r>
              <a:rPr lang="en-US"/>
              <a:t>At the reaction center is a </a:t>
            </a:r>
            <a:r>
              <a:rPr lang="en-US" b="1"/>
              <a:t>primary electron acceptor</a:t>
            </a:r>
            <a:r>
              <a:rPr lang="en-US"/>
              <a:t> which removes an excited electron from the reaction center chlorophyll a.</a:t>
            </a:r>
          </a:p>
          <a:p>
            <a:r>
              <a:rPr lang="en-US" b="1"/>
              <a:t>This starts the light reactions.</a:t>
            </a:r>
          </a:p>
          <a:p>
            <a:r>
              <a:rPr lang="en-US"/>
              <a:t>Don’t compete with each other, work synergistically using different wavelengths.</a:t>
            </a:r>
            <a:r>
              <a:rPr lang="en-US">
                <a:latin typeface="ヒラギノ角ゴ Pro W3" pitchFamily="-93" charset="-128"/>
              </a:rPr>
              <a:t/>
            </a:r>
            <a:endParaRPr lang="en-US">
              <a:solidFill>
                <a:srgbClr val="000000"/>
              </a:solidFill>
            </a:endParaRPr>
          </a:p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C3FB2C8-E2AA-4969-B316-02CF919ABDA8}" type="slidenum">
              <a:rPr lang="en-US"/>
              <a:pPr/>
              <a:t>19</a:t>
            </a:fld>
            <a:endParaRPr lang="en-US"/>
          </a:p>
        </p:txBody>
      </p:sp>
      <p:sp>
        <p:nvSpPr>
          <p:cNvPr id="470018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0019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Two places where light comes in.</a:t>
            </a:r>
          </a:p>
          <a:p>
            <a:r>
              <a:rPr lang="en-US"/>
              <a:t>Remember photosynthesis is endergonic -- the electron transport chain is driven by light energy.</a:t>
            </a:r>
          </a:p>
          <a:p>
            <a:endParaRPr lang="en-US"/>
          </a:p>
          <a:p>
            <a:r>
              <a:rPr lang="en-US"/>
              <a:t>Need to look at that in more detail on next slide</a:t>
            </a: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6ED6C4B-EE9C-4AA9-88B1-BF26D4831E7C}" type="slidenum">
              <a:rPr lang="en-US"/>
              <a:pPr/>
              <a:t>20</a:t>
            </a:fld>
            <a:endParaRPr lang="en-US"/>
          </a:p>
        </p:txBody>
      </p:sp>
      <p:sp>
        <p:nvSpPr>
          <p:cNvPr id="410626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627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miter lim="800000"/>
            <a:headEnd/>
            <a:tailEnd/>
          </a:ln>
        </p:spPr>
        <p:txBody>
          <a:bodyPr/>
          <a:lstStyle/>
          <a:p>
            <a:pPr marL="109538" indent="-109538">
              <a:buFont typeface="Wingdings" pitchFamily="48" charset="2"/>
              <a:buChar char="§"/>
            </a:pPr>
            <a:r>
              <a:rPr lang="en-US"/>
              <a:t>PS II absorbs light</a:t>
            </a:r>
          </a:p>
          <a:p>
            <a:pPr marL="407988" lvl="1" indent="-125413"/>
            <a:r>
              <a:rPr lang="en-US"/>
              <a:t>Excited electron passes from chlorophyll to the primary electron acceptor</a:t>
            </a:r>
          </a:p>
          <a:p>
            <a:pPr marL="407988" lvl="1" indent="-125413"/>
            <a:r>
              <a:rPr lang="en-US"/>
              <a:t>Need to replace electron in chlorophyll</a:t>
            </a:r>
          </a:p>
          <a:p>
            <a:pPr marL="407988" lvl="1" indent="-125413"/>
            <a:r>
              <a:rPr lang="en-US"/>
              <a:t>An enzyme extracts electrons from H</a:t>
            </a:r>
            <a:r>
              <a:rPr lang="en-US" baseline="-25000"/>
              <a:t>2</a:t>
            </a:r>
            <a:r>
              <a:rPr lang="en-US"/>
              <a:t>O &amp; supplies them to the chlorophyll</a:t>
            </a:r>
          </a:p>
          <a:p>
            <a:pPr lvl="2" indent="-125413"/>
            <a:r>
              <a:rPr lang="en-US"/>
              <a:t>This reaction splits H</a:t>
            </a:r>
            <a:r>
              <a:rPr lang="en-US" baseline="-25000"/>
              <a:t>2</a:t>
            </a:r>
            <a:r>
              <a:rPr lang="en-US"/>
              <a:t>O into 2 H</a:t>
            </a:r>
            <a:r>
              <a:rPr lang="en-US" baseline="30000"/>
              <a:t>+</a:t>
            </a:r>
            <a:r>
              <a:rPr lang="en-US"/>
              <a:t> &amp; O</a:t>
            </a:r>
            <a:r>
              <a:rPr lang="en-US" baseline="30000"/>
              <a:t>-</a:t>
            </a:r>
            <a:r>
              <a:rPr lang="en-US"/>
              <a:t> which combines with another O</a:t>
            </a:r>
            <a:r>
              <a:rPr lang="en-US" baseline="30000"/>
              <a:t>-</a:t>
            </a:r>
            <a:r>
              <a:rPr lang="en-US"/>
              <a:t> to form O</a:t>
            </a:r>
            <a:r>
              <a:rPr lang="en-US" baseline="-25000"/>
              <a:t>2</a:t>
            </a:r>
          </a:p>
          <a:p>
            <a:pPr lvl="2" indent="-125413"/>
            <a:r>
              <a:rPr lang="en-US"/>
              <a:t>O</a:t>
            </a:r>
            <a:r>
              <a:rPr lang="en-US" baseline="-25000"/>
              <a:t>2 </a:t>
            </a:r>
            <a:r>
              <a:rPr lang="en-US"/>
              <a:t>released to atmosphere</a:t>
            </a:r>
          </a:p>
          <a:p>
            <a:pPr marL="109538" indent="-109538">
              <a:buFont typeface="Wingdings" pitchFamily="48" charset="2"/>
              <a:buChar char="§"/>
            </a:pPr>
            <a:r>
              <a:rPr lang="en-US"/>
              <a:t>Chlorophyll absorbs light energy (photon) and </a:t>
            </a:r>
            <a:r>
              <a:rPr lang="en-US">
                <a:solidFill>
                  <a:srgbClr val="000000"/>
                </a:solidFill>
              </a:rPr>
              <a:t>this moves an electron to a higher energy state</a:t>
            </a:r>
            <a:r>
              <a:rPr lang="en-US"/>
              <a:t> </a:t>
            </a:r>
          </a:p>
          <a:p>
            <a:pPr marL="407988" lvl="1" indent="-125413"/>
            <a:r>
              <a:rPr lang="en-US">
                <a:solidFill>
                  <a:srgbClr val="000000"/>
                </a:solidFill>
              </a:rPr>
              <a:t>Electron is handed off down chain from electron acceptor to electron acceptor</a:t>
            </a:r>
            <a:endParaRPr lang="en-US"/>
          </a:p>
          <a:p>
            <a:pPr marL="407988" lvl="1" indent="-125413"/>
            <a:r>
              <a:rPr lang="en-US"/>
              <a:t>In process has collected H</a:t>
            </a:r>
            <a:r>
              <a:rPr lang="en-US" baseline="30000"/>
              <a:t>+</a:t>
            </a:r>
            <a:r>
              <a:rPr lang="en-US"/>
              <a:t> ions from H</a:t>
            </a:r>
            <a:r>
              <a:rPr lang="en-US" baseline="-25000"/>
              <a:t>2</a:t>
            </a:r>
            <a:r>
              <a:rPr lang="en-US"/>
              <a:t>O &amp; also pumped by Plastoquinone within thylakoid sac. </a:t>
            </a:r>
          </a:p>
          <a:p>
            <a:pPr lvl="2" indent="-125413"/>
            <a:r>
              <a:rPr lang="en-US"/>
              <a:t>Flow back through ATP synthase to generate ATP.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2DFB3E5-8F5F-45B3-A6EA-DA6DF4A5A79A}" type="slidenum">
              <a:rPr lang="en-US"/>
              <a:pPr/>
              <a:t>2</a:t>
            </a:fld>
            <a:endParaRPr lang="en-US"/>
          </a:p>
        </p:txBody>
      </p:sp>
      <p:sp>
        <p:nvSpPr>
          <p:cNvPr id="458754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8755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miter lim="800000"/>
            <a:headEnd/>
            <a:tailEnd/>
          </a:ln>
        </p:spPr>
        <p:txBody>
          <a:bodyPr/>
          <a:lstStyle/>
          <a:p>
            <a:endParaRPr lang="en-US" sz="100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6C69514-4FB7-47DE-9CB5-E7B75E081333}" type="slidenum">
              <a:rPr lang="en-US"/>
              <a:pPr/>
              <a:t>23</a:t>
            </a:fld>
            <a:endParaRPr lang="en-US"/>
          </a:p>
        </p:txBody>
      </p:sp>
      <p:sp>
        <p:nvSpPr>
          <p:cNvPr id="414722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4723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miter lim="800000"/>
            <a:headEnd/>
            <a:tailEnd/>
          </a:ln>
        </p:spPr>
        <p:txBody>
          <a:bodyPr/>
          <a:lstStyle/>
          <a:p>
            <a:pPr marL="109538" indent="-109538">
              <a:buFont typeface="Wingdings" pitchFamily="48" charset="2"/>
              <a:buChar char="§"/>
            </a:pPr>
            <a:r>
              <a:rPr lang="en-US"/>
              <a:t>Need a 2nd photon -- shot of light energy to excite electron back up to high energy state. </a:t>
            </a:r>
          </a:p>
          <a:p>
            <a:pPr marL="457200" lvl="1"/>
            <a:r>
              <a:rPr lang="en-US"/>
              <a:t>2nd ETC drives reduction of NADP to NADPH.</a:t>
            </a:r>
          </a:p>
          <a:p>
            <a:pPr marL="109538" indent="-109538">
              <a:buFont typeface="Wingdings" pitchFamily="48" charset="2"/>
              <a:buChar char="§"/>
            </a:pPr>
            <a:r>
              <a:rPr lang="en-US">
                <a:solidFill>
                  <a:srgbClr val="000000"/>
                </a:solidFill>
              </a:rPr>
              <a:t>Light comes in at 2 points. </a:t>
            </a:r>
          </a:p>
          <a:p>
            <a:pPr marL="457200" lvl="1"/>
            <a:r>
              <a:rPr lang="en-US">
                <a:solidFill>
                  <a:srgbClr val="000000"/>
                </a:solidFill>
              </a:rPr>
              <a:t>Produce ATP &amp; NADPH</a:t>
            </a: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8D892E-8583-4D8E-95A8-76D40816B40C}" type="slidenum">
              <a:rPr lang="en-US"/>
              <a:pPr/>
              <a:t>24</a:t>
            </a:fld>
            <a:endParaRPr lang="en-US"/>
          </a:p>
        </p:txBody>
      </p:sp>
      <p:sp>
        <p:nvSpPr>
          <p:cNvPr id="489474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9475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miter lim="800000"/>
            <a:headEnd/>
            <a:tailEnd/>
          </a:ln>
        </p:spPr>
        <p:txBody>
          <a:bodyPr/>
          <a:lstStyle/>
          <a:p>
            <a:pPr marL="109538" indent="-109538">
              <a:buFont typeface="Wingdings" pitchFamily="48" charset="2"/>
              <a:buChar char="§"/>
            </a:pPr>
            <a:r>
              <a:rPr lang="en-US"/>
              <a:t>Need a 2nd photon -- shot of light energy to excite electron back up to high energy state. </a:t>
            </a:r>
          </a:p>
          <a:p>
            <a:pPr marL="457200" lvl="1"/>
            <a:r>
              <a:rPr lang="en-US"/>
              <a:t>2nd ETC drives reduction of NADP to NADPH.</a:t>
            </a:r>
          </a:p>
          <a:p>
            <a:pPr marL="109538" indent="-109538">
              <a:buFont typeface="Wingdings" pitchFamily="48" charset="2"/>
              <a:buChar char="§"/>
            </a:pPr>
            <a:r>
              <a:rPr lang="en-US">
                <a:solidFill>
                  <a:srgbClr val="000000"/>
                </a:solidFill>
              </a:rPr>
              <a:t>Light comes in at 2 points. </a:t>
            </a:r>
          </a:p>
          <a:p>
            <a:pPr marL="457200" lvl="1"/>
            <a:r>
              <a:rPr lang="en-US">
                <a:solidFill>
                  <a:srgbClr val="000000"/>
                </a:solidFill>
              </a:rPr>
              <a:t>Produce ATP &amp; NADPH</a:t>
            </a: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97159F6-0639-4766-B0FF-DC058B8BD7B2}" type="slidenum">
              <a:rPr lang="en-US"/>
              <a:pPr/>
              <a:t>25</a:t>
            </a:fld>
            <a:endParaRPr lang="en-US"/>
          </a:p>
        </p:txBody>
      </p:sp>
      <p:sp>
        <p:nvSpPr>
          <p:cNvPr id="482306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2307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Two places where light comes in.</a:t>
            </a:r>
          </a:p>
          <a:p>
            <a:r>
              <a:rPr lang="en-US"/>
              <a:t>Remember photosynthesis is endergonic -- the electron transport chain is driven by light energy.</a:t>
            </a:r>
          </a:p>
          <a:p>
            <a:endParaRPr lang="en-US"/>
          </a:p>
          <a:p>
            <a:r>
              <a:rPr lang="en-US"/>
              <a:t>Need to look at that in more detail on next slide</a:t>
            </a: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E066B88-F8BA-4EE0-812A-95063C765BBB}" type="slidenum">
              <a:rPr lang="en-US"/>
              <a:pPr/>
              <a:t>26</a:t>
            </a:fld>
            <a:endParaRPr lang="en-US"/>
          </a:p>
        </p:txBody>
      </p:sp>
      <p:sp>
        <p:nvSpPr>
          <p:cNvPr id="416770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6771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FF1ACDF-494A-4E5F-954A-3E1ABE69E6A6}" type="slidenum">
              <a:rPr lang="en-US"/>
              <a:pPr/>
              <a:t>27</a:t>
            </a:fld>
            <a:endParaRPr lang="en-US"/>
          </a:p>
        </p:txBody>
      </p:sp>
      <p:sp>
        <p:nvSpPr>
          <p:cNvPr id="420866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20867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9D4BF3-EDB0-42FD-918A-0572280C8E8A}" type="slidenum">
              <a:rPr lang="en-US"/>
              <a:pPr/>
              <a:t>28</a:t>
            </a:fld>
            <a:endParaRPr lang="en-US"/>
          </a:p>
        </p:txBody>
      </p:sp>
      <p:sp>
        <p:nvSpPr>
          <p:cNvPr id="422914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22915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miter lim="800000"/>
            <a:headEnd/>
            <a:tailEnd/>
          </a:ln>
        </p:spPr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1 photosystem is not enough.</a:t>
            </a:r>
          </a:p>
          <a:p>
            <a:r>
              <a:rPr lang="en-US">
                <a:solidFill>
                  <a:srgbClr val="000000"/>
                </a:solidFill>
              </a:rPr>
              <a:t>Have to lift electron in 2 stages to a higher energy level. Does work as it falls.</a:t>
            </a:r>
          </a:p>
          <a:p>
            <a:endParaRPr lang="en-US">
              <a:solidFill>
                <a:srgbClr val="000000"/>
              </a:solidFill>
            </a:endParaRPr>
          </a:p>
          <a:p>
            <a:r>
              <a:rPr lang="en-US">
                <a:solidFill>
                  <a:srgbClr val="000000"/>
                </a:solidFill>
              </a:rPr>
              <a:t>First, produce ATP -- but producing ATP is not enough. </a:t>
            </a:r>
          </a:p>
          <a:p>
            <a:endParaRPr lang="en-US">
              <a:solidFill>
                <a:srgbClr val="000000"/>
              </a:solidFill>
            </a:endParaRPr>
          </a:p>
          <a:p>
            <a:r>
              <a:rPr lang="en-US">
                <a:solidFill>
                  <a:srgbClr val="000000"/>
                </a:solidFill>
              </a:rPr>
              <a:t>Second, need to produce organic molecules for other uses &amp; also need to produce a stable storage molecule for a rainy day (sugars). This is done in Calvin Cycle!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CE3F250-9610-4801-8B85-C47244BEC148}" type="slidenum">
              <a:rPr lang="en-US"/>
              <a:pPr/>
              <a:t>29</a:t>
            </a:fld>
            <a:endParaRPr lang="en-US"/>
          </a:p>
        </p:txBody>
      </p:sp>
      <p:sp>
        <p:nvSpPr>
          <p:cNvPr id="424962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24963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miter lim="800000"/>
            <a:headEnd/>
            <a:tailEnd/>
          </a:ln>
        </p:spPr>
        <p:txBody>
          <a:bodyPr/>
          <a:lstStyle/>
          <a:p>
            <a:endParaRPr lang="en-US" sz="80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86BD35-A82F-46BE-B7F1-DB6C2B8DC5E7}" type="slidenum">
              <a:rPr lang="en-US"/>
              <a:pPr/>
              <a:t>30</a:t>
            </a:fld>
            <a:endParaRPr lang="en-US"/>
          </a:p>
        </p:txBody>
      </p:sp>
      <p:sp>
        <p:nvSpPr>
          <p:cNvPr id="427010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27011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miter lim="800000"/>
            <a:headEnd/>
            <a:tailEnd/>
          </a:ln>
        </p:spPr>
        <p:txBody>
          <a:bodyPr/>
          <a:lstStyle/>
          <a:p>
            <a:endParaRPr lang="en-US" sz="80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A4F223C-020E-424F-8299-D9EC1A6CF441}" type="slidenum">
              <a:rPr lang="en-US"/>
              <a:pPr/>
              <a:t>31</a:t>
            </a:fld>
            <a:endParaRPr lang="en-US"/>
          </a:p>
        </p:txBody>
      </p:sp>
      <p:sp>
        <p:nvSpPr>
          <p:cNvPr id="429058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29059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105400" cy="4114800"/>
          </a:xfrm>
          <a:prstGeom prst="rect">
            <a:avLst/>
          </a:prstGeom>
          <a:solidFill>
            <a:srgbClr val="FFFFFF"/>
          </a:solidFill>
          <a:ln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/>
              <a:t>Where did the energy come from?	The Sun</a:t>
            </a:r>
          </a:p>
          <a:p>
            <a:pPr eaLnBrk="0" hangingPunct="0">
              <a:lnSpc>
                <a:spcPct val="120000"/>
              </a:lnSpc>
              <a:spcBef>
                <a:spcPct val="0"/>
              </a:spcBef>
            </a:pPr>
            <a:r>
              <a:rPr lang="en-US"/>
              <a:t>Where did the electrons come from? 	Chlorophyll</a:t>
            </a:r>
          </a:p>
          <a:p>
            <a:pPr eaLnBrk="0" hangingPunct="0">
              <a:lnSpc>
                <a:spcPct val="120000"/>
              </a:lnSpc>
              <a:spcBef>
                <a:spcPct val="0"/>
              </a:spcBef>
            </a:pPr>
            <a:r>
              <a:rPr lang="en-US"/>
              <a:t>Where did the H</a:t>
            </a:r>
            <a:r>
              <a:rPr lang="en-US" baseline="-25000"/>
              <a:t>2</a:t>
            </a:r>
            <a:r>
              <a:rPr lang="en-US"/>
              <a:t>O come from? </a:t>
            </a:r>
          </a:p>
          <a:p>
            <a:pPr eaLnBrk="0" hangingPunct="0">
              <a:lnSpc>
                <a:spcPct val="120000"/>
              </a:lnSpc>
              <a:spcBef>
                <a:spcPct val="0"/>
              </a:spcBef>
            </a:pPr>
            <a:r>
              <a:rPr lang="en-US"/>
              <a:t>	The ground through the roots/xylem</a:t>
            </a:r>
          </a:p>
          <a:p>
            <a:pPr eaLnBrk="0" hangingPunct="0">
              <a:lnSpc>
                <a:spcPct val="120000"/>
              </a:lnSpc>
              <a:spcBef>
                <a:spcPct val="0"/>
              </a:spcBef>
            </a:pPr>
            <a:r>
              <a:rPr lang="en-US"/>
              <a:t>Where did the O</a:t>
            </a:r>
            <a:r>
              <a:rPr lang="en-US" baseline="-25000"/>
              <a:t>2</a:t>
            </a:r>
            <a:r>
              <a:rPr lang="en-US"/>
              <a:t> come from? 	The splitting of water</a:t>
            </a:r>
          </a:p>
          <a:p>
            <a:pPr eaLnBrk="0" hangingPunct="0">
              <a:lnSpc>
                <a:spcPct val="120000"/>
              </a:lnSpc>
              <a:spcBef>
                <a:spcPct val="0"/>
              </a:spcBef>
            </a:pPr>
            <a:r>
              <a:rPr lang="en-US"/>
              <a:t>Where did the O</a:t>
            </a:r>
            <a:r>
              <a:rPr lang="en-US" baseline="-25000"/>
              <a:t>2</a:t>
            </a:r>
            <a:r>
              <a:rPr lang="en-US"/>
              <a:t> go? 		Out stomates to air</a:t>
            </a:r>
          </a:p>
          <a:p>
            <a:pPr eaLnBrk="0" hangingPunct="0">
              <a:lnSpc>
                <a:spcPct val="120000"/>
              </a:lnSpc>
              <a:spcBef>
                <a:spcPct val="0"/>
              </a:spcBef>
            </a:pPr>
            <a:r>
              <a:rPr lang="en-US"/>
              <a:t>Where did the H</a:t>
            </a:r>
            <a:r>
              <a:rPr lang="en-US" baseline="30000"/>
              <a:t>+</a:t>
            </a:r>
            <a:r>
              <a:rPr lang="en-US"/>
              <a:t> come from? 	The slitting of water</a:t>
            </a:r>
          </a:p>
          <a:p>
            <a:pPr eaLnBrk="0" hangingPunct="0">
              <a:lnSpc>
                <a:spcPct val="120000"/>
              </a:lnSpc>
              <a:spcBef>
                <a:spcPct val="0"/>
              </a:spcBef>
            </a:pPr>
            <a:r>
              <a:rPr lang="en-US"/>
              <a:t>Where did the ATP come from? </a:t>
            </a:r>
          </a:p>
          <a:p>
            <a:pPr eaLnBrk="0" hangingPunct="0">
              <a:lnSpc>
                <a:spcPct val="120000"/>
              </a:lnSpc>
              <a:spcBef>
                <a:spcPct val="0"/>
              </a:spcBef>
            </a:pPr>
            <a:r>
              <a:rPr lang="en-US"/>
              <a:t>	 Photosystem 2: Chemiosmosis (H+ gradient) </a:t>
            </a:r>
          </a:p>
          <a:p>
            <a:pPr eaLnBrk="0" hangingPunct="0">
              <a:lnSpc>
                <a:spcPct val="120000"/>
              </a:lnSpc>
              <a:spcBef>
                <a:spcPct val="0"/>
              </a:spcBef>
            </a:pPr>
            <a:r>
              <a:rPr lang="en-US"/>
              <a:t>What will the ATP be used for? </a:t>
            </a:r>
          </a:p>
          <a:p>
            <a:pPr eaLnBrk="0" hangingPunct="0">
              <a:lnSpc>
                <a:spcPct val="120000"/>
              </a:lnSpc>
              <a:spcBef>
                <a:spcPct val="0"/>
              </a:spcBef>
            </a:pPr>
            <a:r>
              <a:rPr lang="en-US"/>
              <a:t>	The work of plant life! Building sugars</a:t>
            </a:r>
          </a:p>
          <a:p>
            <a:pPr eaLnBrk="0" hangingPunct="0">
              <a:lnSpc>
                <a:spcPct val="120000"/>
              </a:lnSpc>
              <a:spcBef>
                <a:spcPct val="0"/>
              </a:spcBef>
            </a:pPr>
            <a:r>
              <a:rPr lang="en-US"/>
              <a:t>Where did the NADPH come from? </a:t>
            </a:r>
          </a:p>
          <a:p>
            <a:pPr eaLnBrk="0" hangingPunct="0">
              <a:lnSpc>
                <a:spcPct val="120000"/>
              </a:lnSpc>
              <a:spcBef>
                <a:spcPct val="0"/>
              </a:spcBef>
            </a:pPr>
            <a:r>
              <a:rPr lang="en-US"/>
              <a:t>	Reduction of NADP (Photosystem 1)</a:t>
            </a:r>
          </a:p>
          <a:p>
            <a:pPr eaLnBrk="0" hangingPunct="0">
              <a:lnSpc>
                <a:spcPct val="120000"/>
              </a:lnSpc>
              <a:spcBef>
                <a:spcPct val="0"/>
              </a:spcBef>
            </a:pPr>
            <a:r>
              <a:rPr lang="en-US"/>
              <a:t>What will the NADPH be used for?	Calvin cycle / Carbon fixation 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FFF7550-F03B-4A81-8810-3E89507CB5E0}" type="slidenum">
              <a:rPr lang="en-US"/>
              <a:pPr/>
              <a:t>32</a:t>
            </a:fld>
            <a:endParaRPr lang="en-US"/>
          </a:p>
        </p:txBody>
      </p:sp>
      <p:sp>
        <p:nvSpPr>
          <p:cNvPr id="36659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6595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365FA6A-642E-4DE6-B8CB-925699E9A46B}" type="slidenum">
              <a:rPr lang="en-US"/>
              <a:pPr/>
              <a:t>3</a:t>
            </a:fld>
            <a:endParaRPr lang="en-US"/>
          </a:p>
        </p:txBody>
      </p:sp>
      <p:sp>
        <p:nvSpPr>
          <p:cNvPr id="460802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03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69C36C8-04FD-4D95-8B35-5EDBB27F37A5}" type="slidenum">
              <a:rPr lang="en-US"/>
              <a:pPr/>
              <a:t>34</a:t>
            </a:fld>
            <a:endParaRPr lang="en-US"/>
          </a:p>
        </p:txBody>
      </p:sp>
      <p:sp>
        <p:nvSpPr>
          <p:cNvPr id="43008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99FF269-C72F-4070-8E80-6141B6DA7295}" type="slidenum">
              <a:rPr lang="en-US"/>
              <a:pPr/>
              <a:t>4</a:t>
            </a:fld>
            <a:endParaRPr lang="en-US"/>
          </a:p>
        </p:txBody>
      </p:sp>
      <p:sp>
        <p:nvSpPr>
          <p:cNvPr id="378882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883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miter lim="800000"/>
            <a:headEnd/>
            <a:tailEnd/>
          </a:ln>
        </p:spPr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So, in effect, photosynthesis is respiration run backwards powered by light.</a:t>
            </a:r>
          </a:p>
          <a:p>
            <a:r>
              <a:rPr lang="en-US">
                <a:solidFill>
                  <a:srgbClr val="000000"/>
                </a:solidFill>
              </a:rPr>
              <a:t>Cellular Respiration</a:t>
            </a:r>
          </a:p>
          <a:p>
            <a:pPr marL="517525" lvl="1" indent="-173038"/>
            <a:r>
              <a:rPr lang="en-US">
                <a:solidFill>
                  <a:srgbClr val="000000"/>
                </a:solidFill>
              </a:rPr>
              <a:t>oxidize C</a:t>
            </a:r>
            <a:r>
              <a:rPr lang="en-US" baseline="-25000">
                <a:solidFill>
                  <a:srgbClr val="000000"/>
                </a:solidFill>
              </a:rPr>
              <a:t>6</a:t>
            </a:r>
            <a:r>
              <a:rPr lang="en-US">
                <a:solidFill>
                  <a:srgbClr val="000000"/>
                </a:solidFill>
              </a:rPr>
              <a:t>H</a:t>
            </a:r>
            <a:r>
              <a:rPr lang="en-US" baseline="-25000">
                <a:solidFill>
                  <a:srgbClr val="000000"/>
                </a:solidFill>
              </a:rPr>
              <a:t>12</a:t>
            </a:r>
            <a:r>
              <a:rPr lang="en-US">
                <a:solidFill>
                  <a:srgbClr val="000000"/>
                </a:solidFill>
              </a:rPr>
              <a:t>O</a:t>
            </a:r>
            <a:r>
              <a:rPr lang="en-US" baseline="-25000">
                <a:solidFill>
                  <a:srgbClr val="000000"/>
                </a:solidFill>
              </a:rPr>
              <a:t>6</a:t>
            </a:r>
            <a:r>
              <a:rPr lang="en-US">
                <a:solidFill>
                  <a:srgbClr val="000000"/>
                </a:solidFill>
              </a:rPr>
              <a:t> </a:t>
            </a:r>
            <a:r>
              <a:rPr lang="en-US">
                <a:solidFill>
                  <a:srgbClr val="000000"/>
                </a:solidFill>
                <a:sym typeface="Symbol" pitchFamily="48" charset="2"/>
              </a:rPr>
              <a:t></a:t>
            </a:r>
            <a:r>
              <a:rPr lang="en-US">
                <a:solidFill>
                  <a:srgbClr val="000000"/>
                </a:solidFill>
              </a:rPr>
              <a:t> CO</a:t>
            </a:r>
            <a:r>
              <a:rPr lang="en-US" baseline="-25000">
                <a:solidFill>
                  <a:srgbClr val="000000"/>
                </a:solidFill>
              </a:rPr>
              <a:t>2</a:t>
            </a:r>
            <a:r>
              <a:rPr lang="en-US">
                <a:solidFill>
                  <a:srgbClr val="000000"/>
                </a:solidFill>
              </a:rPr>
              <a:t> &amp; produce H</a:t>
            </a:r>
            <a:r>
              <a:rPr lang="en-US" baseline="-25000">
                <a:solidFill>
                  <a:srgbClr val="000000"/>
                </a:solidFill>
              </a:rPr>
              <a:t>2</a:t>
            </a:r>
            <a:r>
              <a:rPr lang="en-US">
                <a:solidFill>
                  <a:srgbClr val="000000"/>
                </a:solidFill>
              </a:rPr>
              <a:t>O</a:t>
            </a:r>
            <a:endParaRPr lang="en-US" baseline="-25000">
              <a:solidFill>
                <a:srgbClr val="000000"/>
              </a:solidFill>
            </a:endParaRPr>
          </a:p>
          <a:p>
            <a:pPr marL="517525" lvl="1" indent="-173038"/>
            <a:r>
              <a:rPr lang="en-US">
                <a:solidFill>
                  <a:srgbClr val="000000"/>
                </a:solidFill>
              </a:rPr>
              <a:t>fall of electrons downhill to O</a:t>
            </a:r>
            <a:r>
              <a:rPr lang="en-US" baseline="-25000">
                <a:solidFill>
                  <a:srgbClr val="000000"/>
                </a:solidFill>
              </a:rPr>
              <a:t>2</a:t>
            </a:r>
            <a:r>
              <a:rPr lang="en-US">
                <a:solidFill>
                  <a:srgbClr val="000000"/>
                </a:solidFill>
              </a:rPr>
              <a:t> </a:t>
            </a:r>
          </a:p>
          <a:p>
            <a:pPr marL="517525" lvl="1" indent="-173038"/>
            <a:r>
              <a:rPr lang="en-US">
                <a:solidFill>
                  <a:srgbClr val="000000"/>
                </a:solidFill>
              </a:rPr>
              <a:t>exergonic</a:t>
            </a:r>
            <a:endParaRPr lang="en-US" sz="1000">
              <a:solidFill>
                <a:srgbClr val="000000"/>
              </a:solidFill>
            </a:endParaRPr>
          </a:p>
          <a:p>
            <a:endParaRPr lang="en-US">
              <a:solidFill>
                <a:srgbClr val="000000"/>
              </a:solidFill>
            </a:endParaRPr>
          </a:p>
          <a:p>
            <a:r>
              <a:rPr lang="en-US">
                <a:solidFill>
                  <a:srgbClr val="000000"/>
                </a:solidFill>
              </a:rPr>
              <a:t>Photosynthesis </a:t>
            </a:r>
          </a:p>
          <a:p>
            <a:pPr marL="517525" lvl="1" indent="-173038"/>
            <a:r>
              <a:rPr lang="en-US">
                <a:solidFill>
                  <a:srgbClr val="000000"/>
                </a:solidFill>
              </a:rPr>
              <a:t>reduce CO</a:t>
            </a:r>
            <a:r>
              <a:rPr lang="en-US" baseline="-25000">
                <a:solidFill>
                  <a:srgbClr val="000000"/>
                </a:solidFill>
              </a:rPr>
              <a:t>2</a:t>
            </a:r>
            <a:r>
              <a:rPr lang="en-US">
                <a:solidFill>
                  <a:srgbClr val="000000"/>
                </a:solidFill>
              </a:rPr>
              <a:t> </a:t>
            </a:r>
            <a:r>
              <a:rPr lang="en-US">
                <a:solidFill>
                  <a:srgbClr val="000000"/>
                </a:solidFill>
                <a:sym typeface="Symbol" pitchFamily="48" charset="2"/>
              </a:rPr>
              <a:t></a:t>
            </a:r>
            <a:r>
              <a:rPr lang="en-US">
                <a:solidFill>
                  <a:srgbClr val="000000"/>
                </a:solidFill>
              </a:rPr>
              <a:t> C</a:t>
            </a:r>
            <a:r>
              <a:rPr lang="en-US" baseline="-25000">
                <a:solidFill>
                  <a:srgbClr val="000000"/>
                </a:solidFill>
              </a:rPr>
              <a:t>6</a:t>
            </a:r>
            <a:r>
              <a:rPr lang="en-US">
                <a:solidFill>
                  <a:srgbClr val="000000"/>
                </a:solidFill>
              </a:rPr>
              <a:t>H</a:t>
            </a:r>
            <a:r>
              <a:rPr lang="en-US" baseline="-25000">
                <a:solidFill>
                  <a:srgbClr val="000000"/>
                </a:solidFill>
              </a:rPr>
              <a:t>12</a:t>
            </a:r>
            <a:r>
              <a:rPr lang="en-US">
                <a:solidFill>
                  <a:srgbClr val="000000"/>
                </a:solidFill>
              </a:rPr>
              <a:t>O</a:t>
            </a:r>
            <a:r>
              <a:rPr lang="en-US" baseline="-25000">
                <a:solidFill>
                  <a:srgbClr val="000000"/>
                </a:solidFill>
              </a:rPr>
              <a:t>6</a:t>
            </a:r>
            <a:r>
              <a:rPr lang="en-US">
                <a:solidFill>
                  <a:srgbClr val="000000"/>
                </a:solidFill>
              </a:rPr>
              <a:t> &amp; produce O</a:t>
            </a:r>
            <a:r>
              <a:rPr lang="en-US" baseline="-25000">
                <a:solidFill>
                  <a:srgbClr val="000000"/>
                </a:solidFill>
              </a:rPr>
              <a:t>2</a:t>
            </a:r>
          </a:p>
          <a:p>
            <a:pPr marL="517525" lvl="1" indent="-173038"/>
            <a:r>
              <a:rPr lang="en-US">
                <a:solidFill>
                  <a:srgbClr val="000000"/>
                </a:solidFill>
              </a:rPr>
              <a:t>boost electrons uphill by splitting H</a:t>
            </a:r>
            <a:r>
              <a:rPr lang="en-US" baseline="-25000">
                <a:solidFill>
                  <a:srgbClr val="000000"/>
                </a:solidFill>
              </a:rPr>
              <a:t>2</a:t>
            </a:r>
            <a:r>
              <a:rPr lang="en-US">
                <a:solidFill>
                  <a:srgbClr val="000000"/>
                </a:solidFill>
              </a:rPr>
              <a:t>O</a:t>
            </a:r>
          </a:p>
          <a:p>
            <a:pPr marL="517525" lvl="1" indent="-173038"/>
            <a:r>
              <a:rPr lang="en-US">
                <a:solidFill>
                  <a:srgbClr val="000000"/>
                </a:solidFill>
              </a:rPr>
              <a:t>endergonic</a:t>
            </a:r>
          </a:p>
          <a:p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BFAAE39-C375-4B00-9C20-97C35BB25249}" type="slidenum">
              <a:rPr lang="en-US"/>
              <a:pPr/>
              <a:t>5</a:t>
            </a:fld>
            <a:endParaRPr lang="en-US"/>
          </a:p>
        </p:txBody>
      </p:sp>
      <p:sp>
        <p:nvSpPr>
          <p:cNvPr id="382978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2979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367C8D8-CE3C-406F-946A-024A53377404}" type="slidenum">
              <a:rPr lang="en-US"/>
              <a:pPr/>
              <a:t>6</a:t>
            </a:fld>
            <a:endParaRPr lang="en-US"/>
          </a:p>
        </p:txBody>
      </p:sp>
      <p:sp>
        <p:nvSpPr>
          <p:cNvPr id="387074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7075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DA9A31-BCDC-4F0B-A51B-435DF85ACBE1}" type="slidenum">
              <a:rPr lang="en-US"/>
              <a:pPr/>
              <a:t>7</a:t>
            </a:fld>
            <a:endParaRPr lang="en-US"/>
          </a:p>
        </p:txBody>
      </p:sp>
      <p:sp>
        <p:nvSpPr>
          <p:cNvPr id="389122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23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202DA6B-9E19-477E-B9DD-F38930FAB6C8}" type="slidenum">
              <a:rPr lang="en-US"/>
              <a:pPr/>
              <a:t>9</a:t>
            </a:fld>
            <a:endParaRPr lang="en-US"/>
          </a:p>
        </p:txBody>
      </p:sp>
      <p:sp>
        <p:nvSpPr>
          <p:cNvPr id="484354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4355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miter lim="800000"/>
            <a:headEnd/>
            <a:tailEnd/>
          </a:ln>
        </p:spPr>
        <p:txBody>
          <a:bodyPr/>
          <a:lstStyle/>
          <a:p>
            <a:pPr>
              <a:buClr>
                <a:srgbClr val="339933"/>
              </a:buClr>
            </a:pPr>
            <a:r>
              <a:rPr lang="en-US">
                <a:solidFill>
                  <a:srgbClr val="000000"/>
                </a:solidFill>
              </a:rPr>
              <a:t>A typical mesophyll cell has 30-40 chloroplasts, each about 2-4 microns by 4-7 microns long.</a:t>
            </a:r>
          </a:p>
          <a:p>
            <a:pPr>
              <a:buClr>
                <a:srgbClr val="339933"/>
              </a:buClr>
            </a:pPr>
            <a:r>
              <a:rPr lang="en-US">
                <a:solidFill>
                  <a:srgbClr val="000000"/>
                </a:solidFill>
              </a:rPr>
              <a:t>Each chloroplast has two membranes around a central aqueous space, the stroma.</a:t>
            </a:r>
          </a:p>
          <a:p>
            <a:pPr>
              <a:buClr>
                <a:srgbClr val="339933"/>
              </a:buClr>
            </a:pPr>
            <a:r>
              <a:rPr lang="en-US">
                <a:solidFill>
                  <a:srgbClr val="000000"/>
                </a:solidFill>
              </a:rPr>
              <a:t>In the stroma are membranous sacs,  the thylakoids.</a:t>
            </a:r>
          </a:p>
          <a:p>
            <a:pPr>
              <a:buClr>
                <a:srgbClr val="339933"/>
              </a:buClr>
            </a:pPr>
            <a:r>
              <a:rPr lang="en-US">
                <a:solidFill>
                  <a:srgbClr val="000000"/>
                </a:solidFill>
              </a:rPr>
              <a:t>These have an internal aqueous space, the thylakoid lumen or thylakoid space.</a:t>
            </a:r>
          </a:p>
          <a:p>
            <a:pPr>
              <a:buClr>
                <a:srgbClr val="339933"/>
              </a:buClr>
            </a:pPr>
            <a:r>
              <a:rPr lang="en-US">
                <a:solidFill>
                  <a:srgbClr val="000000"/>
                </a:solidFill>
              </a:rPr>
              <a:t>Thylakoids may be stacked into columns called grana.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643E9B4-F458-4515-911C-E1A734F35AF9}" type="slidenum">
              <a:rPr lang="en-US"/>
              <a:pPr/>
              <a:t>10</a:t>
            </a:fld>
            <a:endParaRPr lang="en-US"/>
          </a:p>
        </p:txBody>
      </p:sp>
      <p:sp>
        <p:nvSpPr>
          <p:cNvPr id="400386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0387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3" name="Rectangle 67"/>
          <p:cNvSpPr>
            <a:spLocks noGrp="1" noChangeArrowheads="1"/>
          </p:cNvSpPr>
          <p:nvPr>
            <p:ph type="ctrTitle"/>
          </p:nvPr>
        </p:nvSpPr>
        <p:spPr>
          <a:xfrm>
            <a:off x="990600" y="1981200"/>
            <a:ext cx="7239000" cy="914400"/>
          </a:xfrm>
        </p:spPr>
        <p:txBody>
          <a:bodyPr anchor="b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64" name="Rectangle 6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48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165" name="Rectangle 69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6934200" y="6264275"/>
            <a:ext cx="1524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 b="1"/>
            </a:lvl1pPr>
          </a:lstStyle>
          <a:p>
            <a:r>
              <a:rPr lang="en-US"/>
              <a:t>2007-2008</a:t>
            </a:r>
          </a:p>
        </p:txBody>
      </p:sp>
      <p:sp>
        <p:nvSpPr>
          <p:cNvPr id="4166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endParaRPr lang="en-US"/>
          </a:p>
        </p:txBody>
      </p:sp>
      <p:sp>
        <p:nvSpPr>
          <p:cNvPr id="4169" name="Rectangle 73"/>
          <p:cNvSpPr>
            <a:spLocks noChangeArrowheads="1"/>
          </p:cNvSpPr>
          <p:nvPr/>
        </p:nvSpPr>
        <p:spPr bwMode="auto">
          <a:xfrm>
            <a:off x="0" y="0"/>
            <a:ext cx="9144000" cy="304800"/>
          </a:xfrm>
          <a:prstGeom prst="rect">
            <a:avLst/>
          </a:prstGeom>
          <a:solidFill>
            <a:srgbClr val="0F116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Times" pitchFamily="48" charset="0"/>
            </a:endParaRPr>
          </a:p>
        </p:txBody>
      </p:sp>
      <p:sp>
        <p:nvSpPr>
          <p:cNvPr id="4170" name="Rectangle 74"/>
          <p:cNvSpPr>
            <a:spLocks noChangeArrowheads="1"/>
          </p:cNvSpPr>
          <p:nvPr/>
        </p:nvSpPr>
        <p:spPr bwMode="auto">
          <a:xfrm>
            <a:off x="0" y="228600"/>
            <a:ext cx="9144000" cy="762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174" name="Group 78"/>
          <p:cNvGrpSpPr>
            <a:grpSpLocks/>
          </p:cNvGrpSpPr>
          <p:nvPr/>
        </p:nvGrpSpPr>
        <p:grpSpPr bwMode="auto">
          <a:xfrm>
            <a:off x="381000" y="1524000"/>
            <a:ext cx="6324600" cy="2590800"/>
            <a:chOff x="240" y="960"/>
            <a:chExt cx="3984" cy="1632"/>
          </a:xfrm>
        </p:grpSpPr>
        <p:sp>
          <p:nvSpPr>
            <p:cNvPr id="4171" name="Line 75"/>
            <p:cNvSpPr>
              <a:spLocks noChangeShapeType="1"/>
            </p:cNvSpPr>
            <p:nvPr userDrawn="1"/>
          </p:nvSpPr>
          <p:spPr bwMode="auto">
            <a:xfrm>
              <a:off x="240" y="1152"/>
              <a:ext cx="3984" cy="0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72" name="Line 76"/>
            <p:cNvSpPr>
              <a:spLocks noChangeShapeType="1"/>
            </p:cNvSpPr>
            <p:nvPr userDrawn="1"/>
          </p:nvSpPr>
          <p:spPr bwMode="auto">
            <a:xfrm>
              <a:off x="384" y="960"/>
              <a:ext cx="0" cy="1632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73" name="Oval 77"/>
            <p:cNvSpPr>
              <a:spLocks noChangeArrowheads="1"/>
            </p:cNvSpPr>
            <p:nvPr userDrawn="1"/>
          </p:nvSpPr>
          <p:spPr bwMode="auto">
            <a:xfrm>
              <a:off x="336" y="1104"/>
              <a:ext cx="96" cy="96"/>
            </a:xfrm>
            <a:prstGeom prst="ellips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175" name="Group 79"/>
          <p:cNvGrpSpPr>
            <a:grpSpLocks/>
          </p:cNvGrpSpPr>
          <p:nvPr/>
        </p:nvGrpSpPr>
        <p:grpSpPr bwMode="auto">
          <a:xfrm rot="10800000">
            <a:off x="2286000" y="2819400"/>
            <a:ext cx="6324600" cy="2590800"/>
            <a:chOff x="240" y="960"/>
            <a:chExt cx="3984" cy="1632"/>
          </a:xfrm>
        </p:grpSpPr>
        <p:sp>
          <p:nvSpPr>
            <p:cNvPr id="4176" name="Line 80"/>
            <p:cNvSpPr>
              <a:spLocks noChangeShapeType="1"/>
            </p:cNvSpPr>
            <p:nvPr userDrawn="1"/>
          </p:nvSpPr>
          <p:spPr bwMode="auto">
            <a:xfrm>
              <a:off x="240" y="1152"/>
              <a:ext cx="3984" cy="0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77" name="Line 81"/>
            <p:cNvSpPr>
              <a:spLocks noChangeShapeType="1"/>
            </p:cNvSpPr>
            <p:nvPr userDrawn="1"/>
          </p:nvSpPr>
          <p:spPr bwMode="auto">
            <a:xfrm>
              <a:off x="384" y="960"/>
              <a:ext cx="0" cy="1632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78" name="Oval 82"/>
            <p:cNvSpPr>
              <a:spLocks noChangeArrowheads="1"/>
            </p:cNvSpPr>
            <p:nvPr userDrawn="1"/>
          </p:nvSpPr>
          <p:spPr bwMode="auto">
            <a:xfrm>
              <a:off x="336" y="1104"/>
              <a:ext cx="96" cy="96"/>
            </a:xfrm>
            <a:prstGeom prst="ellips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179" name="Text Box 83"/>
          <p:cNvSpPr txBox="1">
            <a:spLocks noChangeArrowheads="1"/>
          </p:cNvSpPr>
          <p:nvPr/>
        </p:nvSpPr>
        <p:spPr bwMode="auto">
          <a:xfrm>
            <a:off x="228600" y="6384925"/>
            <a:ext cx="1447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 b="1"/>
              <a:t>AP Biology</a:t>
            </a:r>
            <a:endParaRPr lang="en-US">
              <a:latin typeface="Times" pitchFamily="48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BFD30B0-D89E-4719-A991-5566AA4443C8}" type="slidenum">
              <a:rPr lang="en-US"/>
              <a:pPr/>
              <a:t>‹#›</a:t>
            </a:fld>
            <a:endParaRPr lang="en-US">
              <a:solidFill>
                <a:schemeClr val="hlink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685800"/>
            <a:ext cx="2000250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685800"/>
            <a:ext cx="5848350" cy="5105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9D29EA5-DE16-4246-86F8-F7F4E971AAD2}" type="slidenum">
              <a:rPr lang="en-US"/>
              <a:pPr/>
              <a:t>‹#›</a:t>
            </a:fld>
            <a:endParaRPr lang="en-US">
              <a:solidFill>
                <a:schemeClr val="hlink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17C1644-2AC1-458B-8B05-526B7A68FC67}" type="slidenum">
              <a:rPr lang="en-US"/>
              <a:pPr/>
              <a:t>‹#›</a:t>
            </a:fld>
            <a:endParaRPr lang="en-US">
              <a:solidFill>
                <a:schemeClr val="hlink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A630C93-3174-4D51-959F-CEA56C012D62}" type="slidenum">
              <a:rPr lang="en-US"/>
              <a:pPr/>
              <a:t>‹#›</a:t>
            </a:fld>
            <a:endParaRPr lang="en-US">
              <a:solidFill>
                <a:schemeClr val="hlink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371600"/>
            <a:ext cx="38100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38100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7507F48-B2C8-495B-BCFC-F333753247B3}" type="slidenum">
              <a:rPr lang="en-US"/>
              <a:pPr/>
              <a:t>‹#›</a:t>
            </a:fld>
            <a:endParaRPr lang="en-US">
              <a:solidFill>
                <a:schemeClr val="hlink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D6004EF-99DB-4463-A1A0-2C0F8C5DFA56}" type="slidenum">
              <a:rPr lang="en-US"/>
              <a:pPr/>
              <a:t>‹#›</a:t>
            </a:fld>
            <a:endParaRPr lang="en-US">
              <a:solidFill>
                <a:schemeClr val="hlink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1B3C904-7AA5-4A8E-9D56-F9B45E206708}" type="slidenum">
              <a:rPr lang="en-US"/>
              <a:pPr/>
              <a:t>‹#›</a:t>
            </a:fld>
            <a:endParaRPr lang="en-US">
              <a:solidFill>
                <a:schemeClr val="hlink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FD824ED-264D-4871-A8ED-897E0356F599}" type="slidenum">
              <a:rPr lang="en-US"/>
              <a:pPr/>
              <a:t>‹#›</a:t>
            </a:fld>
            <a:endParaRPr lang="en-US">
              <a:solidFill>
                <a:schemeClr val="hlink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A87FDB4-9F38-4D7B-9A85-7C9780FD432D}" type="slidenum">
              <a:rPr lang="en-US"/>
              <a:pPr/>
              <a:t>‹#›</a:t>
            </a:fld>
            <a:endParaRPr lang="en-US">
              <a:solidFill>
                <a:schemeClr val="hlink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404AA09-3BFB-4FC4-B81D-D62A4A95D933}" type="slidenum">
              <a:rPr lang="en-US"/>
              <a:pPr/>
              <a:t>‹#›</a:t>
            </a:fld>
            <a:endParaRPr lang="en-US">
              <a:solidFill>
                <a:schemeClr val="hlink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5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685800"/>
            <a:ext cx="7772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136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371600"/>
            <a:ext cx="77724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139" name="Rectangle 6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62400" y="6492875"/>
            <a:ext cx="533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1"/>
            </a:lvl1pPr>
          </a:lstStyle>
          <a:p>
            <a:fld id="{96D01CD0-4EAC-42F4-9647-6B3DC02FAF38}" type="slidenum">
              <a:rPr lang="en-US"/>
              <a:pPr/>
              <a:t>‹#›</a:t>
            </a:fld>
            <a:endParaRPr lang="en-US">
              <a:solidFill>
                <a:schemeClr val="hlink"/>
              </a:solidFill>
            </a:endParaRPr>
          </a:p>
        </p:txBody>
      </p:sp>
      <p:sp>
        <p:nvSpPr>
          <p:cNvPr id="3147" name="Line 75"/>
          <p:cNvSpPr>
            <a:spLocks noChangeShapeType="1"/>
          </p:cNvSpPr>
          <p:nvPr/>
        </p:nvSpPr>
        <p:spPr bwMode="auto">
          <a:xfrm>
            <a:off x="381000" y="1219200"/>
            <a:ext cx="6324600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48" name="Line 76"/>
          <p:cNvSpPr>
            <a:spLocks noChangeShapeType="1"/>
          </p:cNvSpPr>
          <p:nvPr/>
        </p:nvSpPr>
        <p:spPr bwMode="auto">
          <a:xfrm>
            <a:off x="609600" y="914400"/>
            <a:ext cx="0" cy="259080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49" name="Oval 77"/>
          <p:cNvSpPr>
            <a:spLocks noChangeArrowheads="1"/>
          </p:cNvSpPr>
          <p:nvPr/>
        </p:nvSpPr>
        <p:spPr bwMode="auto">
          <a:xfrm>
            <a:off x="533400" y="1143000"/>
            <a:ext cx="152400" cy="152400"/>
          </a:xfrm>
          <a:prstGeom prst="ellips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50" name="Rectangle 78"/>
          <p:cNvSpPr>
            <a:spLocks noChangeArrowheads="1"/>
          </p:cNvSpPr>
          <p:nvPr/>
        </p:nvSpPr>
        <p:spPr bwMode="auto">
          <a:xfrm>
            <a:off x="0" y="0"/>
            <a:ext cx="9144000" cy="304800"/>
          </a:xfrm>
          <a:prstGeom prst="rect">
            <a:avLst/>
          </a:prstGeom>
          <a:solidFill>
            <a:srgbClr val="0F116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Times" pitchFamily="48" charset="0"/>
            </a:endParaRPr>
          </a:p>
        </p:txBody>
      </p:sp>
      <p:sp>
        <p:nvSpPr>
          <p:cNvPr id="3151" name="Rectangle 79"/>
          <p:cNvSpPr>
            <a:spLocks noChangeArrowheads="1"/>
          </p:cNvSpPr>
          <p:nvPr/>
        </p:nvSpPr>
        <p:spPr bwMode="auto">
          <a:xfrm>
            <a:off x="0" y="228600"/>
            <a:ext cx="9144000" cy="762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53" name="Text Box 81"/>
          <p:cNvSpPr txBox="1">
            <a:spLocks noChangeArrowheads="1"/>
          </p:cNvSpPr>
          <p:nvPr/>
        </p:nvSpPr>
        <p:spPr bwMode="auto">
          <a:xfrm>
            <a:off x="228600" y="6384925"/>
            <a:ext cx="1447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 b="1"/>
              <a:t>AP Biology</a:t>
            </a:r>
            <a:endParaRPr lang="en-US">
              <a:latin typeface="Times" pitchFamily="4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F116A"/>
        </a:buClr>
        <a:buSzPct val="120000"/>
        <a:buFont typeface="Wingdings" pitchFamily="48" charset="2"/>
        <a:buChar char="§"/>
        <a:defRPr sz="3000" b="1">
          <a:solidFill>
            <a:srgbClr val="0F116A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48" charset="2"/>
        <a:buChar char="u"/>
        <a:defRPr sz="2800" b="1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48" charset="2"/>
        <a:buChar char="§"/>
        <a:defRPr sz="2400" b="1">
          <a:solidFill>
            <a:srgbClr val="0F116A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10000"/>
        <a:buFont typeface="Wingdings" pitchFamily="48" charset="2"/>
        <a:buChar char="w"/>
        <a:defRPr sz="2000" b="1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48" charset="2"/>
        <a:buChar char="n"/>
        <a:defRPr sz="2000" b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48" charset="2"/>
        <a:buChar char="n"/>
        <a:defRPr sz="2000" b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48" charset="2"/>
        <a:buChar char="n"/>
        <a:defRPr sz="2000" b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48" charset="2"/>
        <a:buChar char="n"/>
        <a:defRPr sz="2000" b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48" charset="2"/>
        <a:buChar char="n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audio" Target="../media/audio6.bin"/><Relationship Id="rId7" Type="http://schemas.openxmlformats.org/officeDocument/2006/relationships/image" Target="../media/image14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13.bin"/><Relationship Id="rId5" Type="http://schemas.openxmlformats.org/officeDocument/2006/relationships/audio" Target="../media/audio7.bin"/><Relationship Id="rId4" Type="http://schemas.openxmlformats.org/officeDocument/2006/relationships/audio" Target="../media/audio12.bin"/><Relationship Id="rId9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audio" Target="../media/audio8.bin"/><Relationship Id="rId3" Type="http://schemas.openxmlformats.org/officeDocument/2006/relationships/audio" Target="../media/audio6.bin"/><Relationship Id="rId7" Type="http://schemas.openxmlformats.org/officeDocument/2006/relationships/audio" Target="../media/audio5.bin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4.bin"/><Relationship Id="rId5" Type="http://schemas.openxmlformats.org/officeDocument/2006/relationships/audio" Target="../media/audio9.bin"/><Relationship Id="rId10" Type="http://schemas.openxmlformats.org/officeDocument/2006/relationships/image" Target="../media/image16.png"/><Relationship Id="rId4" Type="http://schemas.openxmlformats.org/officeDocument/2006/relationships/audio" Target="../media/audio12.bin"/><Relationship Id="rId9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bin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audio" Target="../media/audio11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bin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png"/><Relationship Id="rId4" Type="http://schemas.openxmlformats.org/officeDocument/2006/relationships/audio" Target="../media/audio11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8.bin"/><Relationship Id="rId5" Type="http://schemas.openxmlformats.org/officeDocument/2006/relationships/audio" Target="../media/audio6.bin"/><Relationship Id="rId4" Type="http://schemas.openxmlformats.org/officeDocument/2006/relationships/audio" Target="../media/audio5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bin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wmf"/><Relationship Id="rId5" Type="http://schemas.openxmlformats.org/officeDocument/2006/relationships/image" Target="../media/image21.jpeg"/><Relationship Id="rId4" Type="http://schemas.openxmlformats.org/officeDocument/2006/relationships/audio" Target="../media/audio7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bin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bin"/><Relationship Id="rId7" Type="http://schemas.openxmlformats.org/officeDocument/2006/relationships/image" Target="../media/image4.w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audio" Target="../media/audio7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bin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audio" Target="../media/audio9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bin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png"/><Relationship Id="rId5" Type="http://schemas.openxmlformats.org/officeDocument/2006/relationships/audio" Target="../media/audio4.bin"/><Relationship Id="rId4" Type="http://schemas.openxmlformats.org/officeDocument/2006/relationships/audio" Target="../media/audio6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audio" Target="../media/audio2.bin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audio" Target="../media/audio6.bin"/><Relationship Id="rId7" Type="http://schemas.openxmlformats.org/officeDocument/2006/relationships/audio" Target="../media/audio11.bin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5.bin"/><Relationship Id="rId5" Type="http://schemas.openxmlformats.org/officeDocument/2006/relationships/audio" Target="../media/audio1.bin"/><Relationship Id="rId4" Type="http://schemas.openxmlformats.org/officeDocument/2006/relationships/audio" Target="../media/audio4.bin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bin"/><Relationship Id="rId13" Type="http://schemas.openxmlformats.org/officeDocument/2006/relationships/image" Target="../media/image26.png"/><Relationship Id="rId3" Type="http://schemas.openxmlformats.org/officeDocument/2006/relationships/audio" Target="../media/audio5.bin"/><Relationship Id="rId7" Type="http://schemas.openxmlformats.org/officeDocument/2006/relationships/audio" Target="../media/audio11.bin"/><Relationship Id="rId12" Type="http://schemas.openxmlformats.org/officeDocument/2006/relationships/audio" Target="../media/audio13.bin"/><Relationship Id="rId2" Type="http://schemas.openxmlformats.org/officeDocument/2006/relationships/audio" Target="../media/audio6.bin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4.bin"/><Relationship Id="rId11" Type="http://schemas.openxmlformats.org/officeDocument/2006/relationships/audio" Target="../media/audio8.bin"/><Relationship Id="rId5" Type="http://schemas.openxmlformats.org/officeDocument/2006/relationships/audio" Target="../media/audio10.bin"/><Relationship Id="rId15" Type="http://schemas.openxmlformats.org/officeDocument/2006/relationships/image" Target="../media/image4.wmf"/><Relationship Id="rId10" Type="http://schemas.openxmlformats.org/officeDocument/2006/relationships/audio" Target="../media/audio9.bin"/><Relationship Id="rId4" Type="http://schemas.openxmlformats.org/officeDocument/2006/relationships/audio" Target="../media/audio14.bin"/><Relationship Id="rId9" Type="http://schemas.openxmlformats.org/officeDocument/2006/relationships/audio" Target="../media/audio7.bin"/><Relationship Id="rId14" Type="http://schemas.openxmlformats.org/officeDocument/2006/relationships/image" Target="../media/image27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audio" Target="../media/audio9.bin"/><Relationship Id="rId3" Type="http://schemas.openxmlformats.org/officeDocument/2006/relationships/audio" Target="../media/audio1.bin"/><Relationship Id="rId7" Type="http://schemas.openxmlformats.org/officeDocument/2006/relationships/audio" Target="../media/audio8.bin"/><Relationship Id="rId2" Type="http://schemas.openxmlformats.org/officeDocument/2006/relationships/audio" Target="../media/audio6.bin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11.bin"/><Relationship Id="rId5" Type="http://schemas.openxmlformats.org/officeDocument/2006/relationships/audio" Target="../media/audio5.bin"/><Relationship Id="rId10" Type="http://schemas.openxmlformats.org/officeDocument/2006/relationships/image" Target="../media/image29.jpeg"/><Relationship Id="rId4" Type="http://schemas.openxmlformats.org/officeDocument/2006/relationships/audio" Target="../media/audio4.bin"/><Relationship Id="rId9" Type="http://schemas.openxmlformats.org/officeDocument/2006/relationships/image" Target="../media/image28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audio" Target="../media/audio14.bin"/><Relationship Id="rId3" Type="http://schemas.openxmlformats.org/officeDocument/2006/relationships/audio" Target="../media/audio6.bin"/><Relationship Id="rId7" Type="http://schemas.openxmlformats.org/officeDocument/2006/relationships/audio" Target="../media/audio5.bin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15.bin"/><Relationship Id="rId5" Type="http://schemas.openxmlformats.org/officeDocument/2006/relationships/audio" Target="../media/audio4.bin"/><Relationship Id="rId4" Type="http://schemas.openxmlformats.org/officeDocument/2006/relationships/audio" Target="../media/audio1.bin"/><Relationship Id="rId9" Type="http://schemas.openxmlformats.org/officeDocument/2006/relationships/image" Target="../media/image30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audio" Target="../media/audio5.bin"/><Relationship Id="rId3" Type="http://schemas.openxmlformats.org/officeDocument/2006/relationships/audio" Target="../media/audio6.bin"/><Relationship Id="rId7" Type="http://schemas.openxmlformats.org/officeDocument/2006/relationships/audio" Target="../media/audio12.bin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11.bin"/><Relationship Id="rId5" Type="http://schemas.openxmlformats.org/officeDocument/2006/relationships/audio" Target="../media/audio4.bin"/><Relationship Id="rId10" Type="http://schemas.openxmlformats.org/officeDocument/2006/relationships/image" Target="../media/image32.png"/><Relationship Id="rId4" Type="http://schemas.openxmlformats.org/officeDocument/2006/relationships/audio" Target="../media/audio1.bin"/><Relationship Id="rId9" Type="http://schemas.openxmlformats.org/officeDocument/2006/relationships/image" Target="../media/image31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audio" Target="../media/audio12.bin"/><Relationship Id="rId3" Type="http://schemas.openxmlformats.org/officeDocument/2006/relationships/audio" Target="../media/audio1.bin"/><Relationship Id="rId7" Type="http://schemas.openxmlformats.org/officeDocument/2006/relationships/audio" Target="../media/audio8.bin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Relationship Id="rId6" Type="http://schemas.openxmlformats.org/officeDocument/2006/relationships/audio" Target="../media/audio10.bin"/><Relationship Id="rId11" Type="http://schemas.openxmlformats.org/officeDocument/2006/relationships/image" Target="../media/image33.png"/><Relationship Id="rId5" Type="http://schemas.openxmlformats.org/officeDocument/2006/relationships/audio" Target="../media/audio11.bin"/><Relationship Id="rId10" Type="http://schemas.openxmlformats.org/officeDocument/2006/relationships/image" Target="../media/image19.png"/><Relationship Id="rId4" Type="http://schemas.openxmlformats.org/officeDocument/2006/relationships/audio" Target="../media/audio5.bin"/><Relationship Id="rId9" Type="http://schemas.openxmlformats.org/officeDocument/2006/relationships/audio" Target="../media/audio6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bin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bin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bin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audio" Target="../media/audio12.bin"/><Relationship Id="rId4" Type="http://schemas.openxmlformats.org/officeDocument/2006/relationships/audio" Target="../media/audio8.bin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bin"/><Relationship Id="rId3" Type="http://schemas.openxmlformats.org/officeDocument/2006/relationships/audio" Target="../media/audio6.bin"/><Relationship Id="rId7" Type="http://schemas.openxmlformats.org/officeDocument/2006/relationships/audio" Target="../media/audio5.bin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8.bin"/><Relationship Id="rId5" Type="http://schemas.openxmlformats.org/officeDocument/2006/relationships/audio" Target="../media/audio11.bin"/><Relationship Id="rId4" Type="http://schemas.openxmlformats.org/officeDocument/2006/relationships/audio" Target="../media/audio14.bin"/><Relationship Id="rId9" Type="http://schemas.openxmlformats.org/officeDocument/2006/relationships/image" Target="../media/image3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bin"/><Relationship Id="rId7" Type="http://schemas.openxmlformats.org/officeDocument/2006/relationships/audio" Target="../media/audio5.bin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2.bin"/><Relationship Id="rId5" Type="http://schemas.openxmlformats.org/officeDocument/2006/relationships/audio" Target="../media/audio1.bin"/><Relationship Id="rId4" Type="http://schemas.openxmlformats.org/officeDocument/2006/relationships/audio" Target="../media/audio4.bin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audio" Target="../media/audio14.bin"/><Relationship Id="rId3" Type="http://schemas.openxmlformats.org/officeDocument/2006/relationships/audio" Target="../media/audio11.bin"/><Relationship Id="rId7" Type="http://schemas.openxmlformats.org/officeDocument/2006/relationships/audio" Target="../media/audio12.bin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4.bin"/><Relationship Id="rId11" Type="http://schemas.openxmlformats.org/officeDocument/2006/relationships/image" Target="../media/image35.png"/><Relationship Id="rId5" Type="http://schemas.openxmlformats.org/officeDocument/2006/relationships/audio" Target="../media/audio8.bin"/><Relationship Id="rId10" Type="http://schemas.openxmlformats.org/officeDocument/2006/relationships/image" Target="../media/image36.png"/><Relationship Id="rId4" Type="http://schemas.openxmlformats.org/officeDocument/2006/relationships/audio" Target="../media/audio6.bin"/><Relationship Id="rId9" Type="http://schemas.openxmlformats.org/officeDocument/2006/relationships/audio" Target="../media/audio16.bin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bin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5.bin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bin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7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bin"/><Relationship Id="rId7" Type="http://schemas.openxmlformats.org/officeDocument/2006/relationships/image" Target="../media/image4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7.bin"/><Relationship Id="rId5" Type="http://schemas.openxmlformats.org/officeDocument/2006/relationships/audio" Target="../media/audio4.bin"/><Relationship Id="rId4" Type="http://schemas.openxmlformats.org/officeDocument/2006/relationships/audio" Target="../media/audio5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audio" Target="../media/audio2.bin"/><Relationship Id="rId3" Type="http://schemas.openxmlformats.org/officeDocument/2006/relationships/audio" Target="../media/audio6.bin"/><Relationship Id="rId7" Type="http://schemas.openxmlformats.org/officeDocument/2006/relationships/audio" Target="../media/audio10.bin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9.bin"/><Relationship Id="rId5" Type="http://schemas.openxmlformats.org/officeDocument/2006/relationships/audio" Target="../media/audio8.bin"/><Relationship Id="rId4" Type="http://schemas.openxmlformats.org/officeDocument/2006/relationships/audio" Target="../media/audio1.bin"/><Relationship Id="rId9" Type="http://schemas.openxmlformats.org/officeDocument/2006/relationships/image" Target="../media/image5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bin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bin"/><Relationship Id="rId7" Type="http://schemas.openxmlformats.org/officeDocument/2006/relationships/image" Target="../media/image10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audio" Target="../media/audio6.bin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audio" Target="../media/audio2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audio" Target="../media/audio6.bin"/><Relationship Id="rId7" Type="http://schemas.openxmlformats.org/officeDocument/2006/relationships/audio" Target="../media/audio8.bin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11.bin"/><Relationship Id="rId5" Type="http://schemas.openxmlformats.org/officeDocument/2006/relationships/audio" Target="../media/audio1.bin"/><Relationship Id="rId4" Type="http://schemas.openxmlformats.org/officeDocument/2006/relationships/audio" Target="../media/audio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9"/>
          <p:cNvSpPr>
            <a:spLocks noGrp="1" noChangeArrowheads="1"/>
          </p:cNvSpPr>
          <p:nvPr>
            <p:ph type="dt" sz="quarter" idx="2"/>
          </p:nvPr>
        </p:nvSpPr>
        <p:spPr>
          <a:ln/>
        </p:spPr>
        <p:txBody>
          <a:bodyPr/>
          <a:lstStyle/>
          <a:p>
            <a:r>
              <a:rPr lang="en-US"/>
              <a:t>2007-2008</a:t>
            </a:r>
            <a:endParaRPr lang="en-US" b="0"/>
          </a:p>
        </p:txBody>
      </p:sp>
      <p:pic>
        <p:nvPicPr>
          <p:cNvPr id="369666" name="Picture 2" descr="10-01a-Plant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838200"/>
            <a:ext cx="8686800" cy="57864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5" name="Picture 15" descr="masked penguin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H="1">
            <a:off x="7213600" y="4792663"/>
            <a:ext cx="1941513" cy="2039937"/>
          </a:xfrm>
          <a:prstGeom prst="rect">
            <a:avLst/>
          </a:prstGeom>
          <a:noFill/>
        </p:spPr>
      </p:pic>
      <p:sp>
        <p:nvSpPr>
          <p:cNvPr id="399372" name="Rectangle 12"/>
          <p:cNvSpPr>
            <a:spLocks noChangeArrowheads="1"/>
          </p:cNvSpPr>
          <p:nvPr/>
        </p:nvSpPr>
        <p:spPr bwMode="auto">
          <a:xfrm>
            <a:off x="404813" y="1325563"/>
            <a:ext cx="1412875" cy="23256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99369" name="Rectangle 9"/>
          <p:cNvSpPr>
            <a:spLocks noChangeArrowheads="1"/>
          </p:cNvSpPr>
          <p:nvPr/>
        </p:nvSpPr>
        <p:spPr bwMode="auto">
          <a:xfrm>
            <a:off x="158750" y="6326188"/>
            <a:ext cx="1412875" cy="5318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399362" name="Picture 2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3445"/>
          <a:stretch>
            <a:fillRect/>
          </a:stretch>
        </p:blipFill>
        <p:spPr bwMode="auto">
          <a:xfrm>
            <a:off x="4424363" y="179388"/>
            <a:ext cx="4719637" cy="3098800"/>
          </a:xfrm>
          <a:prstGeom prst="rect">
            <a:avLst/>
          </a:prstGeom>
          <a:noFill/>
        </p:spPr>
      </p:pic>
      <p:sp>
        <p:nvSpPr>
          <p:cNvPr id="39936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Photosynthesis</a:t>
            </a:r>
          </a:p>
        </p:txBody>
      </p:sp>
      <p:sp>
        <p:nvSpPr>
          <p:cNvPr id="399371" name="Rectangle 11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0" y="1668463"/>
            <a:ext cx="7280275" cy="5022850"/>
          </a:xfrm>
        </p:spPr>
        <p:txBody>
          <a:bodyPr/>
          <a:lstStyle/>
          <a:p>
            <a:r>
              <a:rPr lang="en-US" u="sng">
                <a:solidFill>
                  <a:srgbClr val="CC0000"/>
                </a:solidFill>
              </a:rPr>
              <a:t>Light reactions</a:t>
            </a:r>
            <a:endParaRPr lang="en-US"/>
          </a:p>
          <a:p>
            <a:pPr lvl="1"/>
            <a:r>
              <a:rPr lang="en-US" u="sng">
                <a:solidFill>
                  <a:srgbClr val="CC0000"/>
                </a:solidFill>
              </a:rPr>
              <a:t>light-dependent reactions</a:t>
            </a:r>
            <a:endParaRPr lang="en-US"/>
          </a:p>
          <a:p>
            <a:pPr lvl="1"/>
            <a:r>
              <a:rPr lang="en-US" u="sng">
                <a:solidFill>
                  <a:srgbClr val="CC0000"/>
                </a:solidFill>
              </a:rPr>
              <a:t>energy conversion reactions</a:t>
            </a:r>
            <a:endParaRPr lang="en-US"/>
          </a:p>
          <a:p>
            <a:pPr lvl="2"/>
            <a:r>
              <a:rPr lang="en-US"/>
              <a:t>convert solar energy to chemical energy</a:t>
            </a:r>
          </a:p>
          <a:p>
            <a:pPr lvl="2"/>
            <a:r>
              <a:rPr lang="en-US"/>
              <a:t>ATP &amp; NADPH</a:t>
            </a:r>
          </a:p>
          <a:p>
            <a:r>
              <a:rPr lang="en-US" u="sng">
                <a:solidFill>
                  <a:srgbClr val="CC0000"/>
                </a:solidFill>
              </a:rPr>
              <a:t>Calvin cycle</a:t>
            </a:r>
            <a:endParaRPr lang="en-US"/>
          </a:p>
          <a:p>
            <a:pPr lvl="1"/>
            <a:r>
              <a:rPr lang="en-US" u="sng">
                <a:solidFill>
                  <a:srgbClr val="CC0000"/>
                </a:solidFill>
              </a:rPr>
              <a:t>light-independent reactions</a:t>
            </a:r>
            <a:endParaRPr lang="en-US"/>
          </a:p>
          <a:p>
            <a:pPr lvl="1"/>
            <a:r>
              <a:rPr lang="en-US" u="sng">
                <a:solidFill>
                  <a:srgbClr val="CC0000"/>
                </a:solidFill>
              </a:rPr>
              <a:t>sugar building reactions</a:t>
            </a:r>
            <a:endParaRPr lang="en-US"/>
          </a:p>
          <a:p>
            <a:pPr lvl="2"/>
            <a:r>
              <a:rPr lang="en-US"/>
              <a:t>uses chemical energy (ATP &amp; NADPH) to reduce CO</a:t>
            </a:r>
            <a:r>
              <a:rPr lang="en-US" baseline="-25000"/>
              <a:t>2</a:t>
            </a:r>
            <a:r>
              <a:rPr lang="en-US"/>
              <a:t> &amp; synthesize C</a:t>
            </a:r>
            <a:r>
              <a:rPr lang="en-US" baseline="-25000"/>
              <a:t>6</a:t>
            </a:r>
            <a:r>
              <a:rPr lang="en-US"/>
              <a:t>H</a:t>
            </a:r>
            <a:r>
              <a:rPr lang="en-US" baseline="-25000"/>
              <a:t>12</a:t>
            </a:r>
            <a:r>
              <a:rPr lang="en-US"/>
              <a:t>O</a:t>
            </a:r>
            <a:r>
              <a:rPr lang="en-US" baseline="-25000"/>
              <a:t>6</a:t>
            </a:r>
            <a:endParaRPr lang="en-US"/>
          </a:p>
        </p:txBody>
      </p:sp>
      <p:sp>
        <p:nvSpPr>
          <p:cNvPr id="399374" name="AutoShape 14"/>
          <p:cNvSpPr>
            <a:spLocks noChangeArrowheads="1"/>
          </p:cNvSpPr>
          <p:nvPr/>
        </p:nvSpPr>
        <p:spPr bwMode="auto">
          <a:xfrm>
            <a:off x="5330825" y="3879850"/>
            <a:ext cx="2565400" cy="1017588"/>
          </a:xfrm>
          <a:prstGeom prst="wedgeEllipseCallout">
            <a:avLst>
              <a:gd name="adj1" fmla="val 35088"/>
              <a:gd name="adj2" fmla="val 85412"/>
            </a:avLst>
          </a:prstGeom>
          <a:solidFill>
            <a:srgbClr val="FFEA18"/>
          </a:solidFill>
          <a:ln w="38100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r>
              <a:rPr lang="en-US" sz="2000" b="1">
                <a:solidFill>
                  <a:srgbClr val="0F116A"/>
                </a:solidFill>
                <a:latin typeface="Comic Sans MS" pitchFamily="48" charset="0"/>
                <a:ea typeface="ＭＳ Ｐゴシック" pitchFamily="1" charset="-128"/>
              </a:rPr>
              <a:t>It</a:t>
            </a:r>
            <a:r>
              <a:rPr lang="en-US" sz="2000" b="1">
                <a:solidFill>
                  <a:srgbClr val="0F116A"/>
                </a:solidFill>
                <a:latin typeface="Arial"/>
                <a:ea typeface="ＭＳ Ｐゴシック" pitchFamily="1" charset="-128"/>
              </a:rPr>
              <a:t>’</a:t>
            </a:r>
            <a:r>
              <a:rPr lang="en-US" sz="2000" b="1">
                <a:solidFill>
                  <a:srgbClr val="0F116A"/>
                </a:solidFill>
                <a:latin typeface="Comic Sans MS" pitchFamily="48" charset="0"/>
                <a:ea typeface="ＭＳ Ｐゴシック" pitchFamily="1" charset="-128"/>
              </a:rPr>
              <a:t>s </a:t>
            </a:r>
            <a:r>
              <a:rPr lang="en-US" sz="2000" b="1" i="1" u="sng">
                <a:solidFill>
                  <a:srgbClr val="CC0000"/>
                </a:solidFill>
                <a:latin typeface="Comic Sans MS" pitchFamily="48" charset="0"/>
                <a:ea typeface="ＭＳ Ｐゴシック" pitchFamily="1" charset="-128"/>
              </a:rPr>
              <a:t>not</a:t>
            </a:r>
            <a:r>
              <a:rPr lang="en-US" sz="2000" b="1">
                <a:solidFill>
                  <a:srgbClr val="0F116A"/>
                </a:solidFill>
                <a:latin typeface="Comic Sans MS" pitchFamily="48" charset="0"/>
                <a:ea typeface="ＭＳ Ｐゴシック" pitchFamily="1" charset="-128"/>
              </a:rPr>
              <a:t> the</a:t>
            </a:r>
            <a:br>
              <a:rPr lang="en-US" sz="2000" b="1">
                <a:solidFill>
                  <a:srgbClr val="0F116A"/>
                </a:solidFill>
                <a:latin typeface="Comic Sans MS" pitchFamily="48" charset="0"/>
                <a:ea typeface="ＭＳ Ｐゴシック" pitchFamily="1" charset="-128"/>
              </a:rPr>
            </a:br>
            <a:r>
              <a:rPr lang="en-US" sz="2000" b="1">
                <a:solidFill>
                  <a:srgbClr val="0F116A"/>
                </a:solidFill>
                <a:latin typeface="Comic Sans MS" pitchFamily="48" charset="0"/>
                <a:ea typeface="ＭＳ Ｐゴシック" pitchFamily="1" charset="-128"/>
              </a:rPr>
              <a:t>Dark Reactions</a:t>
            </a:r>
            <a:r>
              <a:rPr lang="en-US" sz="2000" b="1" i="1">
                <a:solidFill>
                  <a:srgbClr val="0F116A"/>
                </a:solidFill>
                <a:latin typeface="Comic Sans MS" pitchFamily="48" charset="0"/>
                <a:ea typeface="ＭＳ Ｐゴシック" pitchFamily="1" charset="-128"/>
              </a:rPr>
              <a:t>!</a:t>
            </a:r>
          </a:p>
        </p:txBody>
      </p:sp>
      <p:sp>
        <p:nvSpPr>
          <p:cNvPr id="399382" name="Freeform 22"/>
          <p:cNvSpPr>
            <a:spLocks/>
          </p:cNvSpPr>
          <p:nvPr/>
        </p:nvSpPr>
        <p:spPr bwMode="auto">
          <a:xfrm>
            <a:off x="5529263" y="4354513"/>
            <a:ext cx="2314575" cy="450850"/>
          </a:xfrm>
          <a:custGeom>
            <a:avLst/>
            <a:gdLst/>
            <a:ahLst/>
            <a:cxnLst>
              <a:cxn ang="0">
                <a:pos x="0" y="245"/>
              </a:cxn>
              <a:cxn ang="0">
                <a:pos x="175" y="79"/>
              </a:cxn>
              <a:cxn ang="0">
                <a:pos x="50" y="304"/>
              </a:cxn>
              <a:cxn ang="0">
                <a:pos x="250" y="79"/>
              </a:cxn>
              <a:cxn ang="0">
                <a:pos x="191" y="304"/>
              </a:cxn>
              <a:cxn ang="0">
                <a:pos x="416" y="70"/>
              </a:cxn>
              <a:cxn ang="0">
                <a:pos x="375" y="295"/>
              </a:cxn>
              <a:cxn ang="0">
                <a:pos x="600" y="70"/>
              </a:cxn>
              <a:cxn ang="0">
                <a:pos x="525" y="354"/>
              </a:cxn>
              <a:cxn ang="0">
                <a:pos x="783" y="70"/>
              </a:cxn>
              <a:cxn ang="0">
                <a:pos x="750" y="320"/>
              </a:cxn>
              <a:cxn ang="0">
                <a:pos x="975" y="54"/>
              </a:cxn>
              <a:cxn ang="0">
                <a:pos x="891" y="354"/>
              </a:cxn>
              <a:cxn ang="0">
                <a:pos x="1141" y="4"/>
              </a:cxn>
              <a:cxn ang="0">
                <a:pos x="1058" y="379"/>
              </a:cxn>
              <a:cxn ang="0">
                <a:pos x="1300" y="37"/>
              </a:cxn>
              <a:cxn ang="0">
                <a:pos x="1233" y="337"/>
              </a:cxn>
              <a:cxn ang="0">
                <a:pos x="1525" y="45"/>
              </a:cxn>
            </a:cxnLst>
            <a:rect l="0" t="0" r="r" b="b"/>
            <a:pathLst>
              <a:path w="1525" h="384">
                <a:moveTo>
                  <a:pt x="0" y="245"/>
                </a:moveTo>
                <a:cubicBezTo>
                  <a:pt x="83" y="157"/>
                  <a:pt x="167" y="69"/>
                  <a:pt x="175" y="79"/>
                </a:cubicBezTo>
                <a:cubicBezTo>
                  <a:pt x="183" y="89"/>
                  <a:pt x="38" y="304"/>
                  <a:pt x="50" y="304"/>
                </a:cubicBezTo>
                <a:cubicBezTo>
                  <a:pt x="62" y="304"/>
                  <a:pt x="227" y="79"/>
                  <a:pt x="250" y="79"/>
                </a:cubicBezTo>
                <a:cubicBezTo>
                  <a:pt x="273" y="79"/>
                  <a:pt x="163" y="306"/>
                  <a:pt x="191" y="304"/>
                </a:cubicBezTo>
                <a:cubicBezTo>
                  <a:pt x="219" y="302"/>
                  <a:pt x="385" y="72"/>
                  <a:pt x="416" y="70"/>
                </a:cubicBezTo>
                <a:cubicBezTo>
                  <a:pt x="447" y="68"/>
                  <a:pt x="344" y="295"/>
                  <a:pt x="375" y="295"/>
                </a:cubicBezTo>
                <a:cubicBezTo>
                  <a:pt x="406" y="295"/>
                  <a:pt x="575" y="60"/>
                  <a:pt x="600" y="70"/>
                </a:cubicBezTo>
                <a:cubicBezTo>
                  <a:pt x="625" y="80"/>
                  <a:pt x="495" y="354"/>
                  <a:pt x="525" y="354"/>
                </a:cubicBezTo>
                <a:cubicBezTo>
                  <a:pt x="555" y="354"/>
                  <a:pt x="746" y="76"/>
                  <a:pt x="783" y="70"/>
                </a:cubicBezTo>
                <a:cubicBezTo>
                  <a:pt x="820" y="64"/>
                  <a:pt x="718" y="323"/>
                  <a:pt x="750" y="320"/>
                </a:cubicBezTo>
                <a:cubicBezTo>
                  <a:pt x="782" y="317"/>
                  <a:pt x="952" y="48"/>
                  <a:pt x="975" y="54"/>
                </a:cubicBezTo>
                <a:cubicBezTo>
                  <a:pt x="998" y="60"/>
                  <a:pt x="863" y="362"/>
                  <a:pt x="891" y="354"/>
                </a:cubicBezTo>
                <a:cubicBezTo>
                  <a:pt x="919" y="346"/>
                  <a:pt x="1113" y="0"/>
                  <a:pt x="1141" y="4"/>
                </a:cubicBezTo>
                <a:cubicBezTo>
                  <a:pt x="1169" y="8"/>
                  <a:pt x="1032" y="374"/>
                  <a:pt x="1058" y="379"/>
                </a:cubicBezTo>
                <a:cubicBezTo>
                  <a:pt x="1084" y="384"/>
                  <a:pt x="1271" y="44"/>
                  <a:pt x="1300" y="37"/>
                </a:cubicBezTo>
                <a:cubicBezTo>
                  <a:pt x="1329" y="30"/>
                  <a:pt x="1196" y="336"/>
                  <a:pt x="1233" y="337"/>
                </a:cubicBezTo>
                <a:cubicBezTo>
                  <a:pt x="1270" y="338"/>
                  <a:pt x="1397" y="191"/>
                  <a:pt x="1525" y="45"/>
                </a:cubicBezTo>
              </a:path>
            </a:pathLst>
          </a:custGeom>
          <a:noFill/>
          <a:ln w="38100" cap="flat" cmpd="sng">
            <a:solidFill>
              <a:srgbClr val="CC0000"/>
            </a:solidFill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399384" name="Picture 24" descr="piggybankNADPH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467100" y="3633788"/>
            <a:ext cx="1089025" cy="9667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9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9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9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99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99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99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99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99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99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99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993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993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993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9938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9938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9938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9938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9938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9938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9938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9938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i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993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993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993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993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99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39937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Qua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39938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String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993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993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993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993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71" grpId="0" build="p" autoUpdateAnimBg="0"/>
      <p:bldP spid="399374" grpId="0" animBg="1" autoUpdateAnimBg="0"/>
      <p:bldP spid="39938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413" name="Rectangle 5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130175" y="1371600"/>
            <a:ext cx="8328025" cy="5257800"/>
          </a:xfrm>
          <a:solidFill>
            <a:schemeClr val="bg1"/>
          </a:solidFill>
        </p:spPr>
        <p:txBody>
          <a:bodyPr/>
          <a:lstStyle/>
          <a:p>
            <a:pPr>
              <a:buClr>
                <a:srgbClr val="00005C"/>
              </a:buClr>
            </a:pPr>
            <a:r>
              <a:rPr lang="en-US" u="sng">
                <a:solidFill>
                  <a:srgbClr val="CC0000"/>
                </a:solidFill>
              </a:rPr>
              <a:t>Electron Transport Chain</a:t>
            </a:r>
            <a:r>
              <a:rPr lang="en-US"/>
              <a:t> </a:t>
            </a:r>
          </a:p>
          <a:p>
            <a:pPr marL="1085850" lvl="2"/>
            <a:r>
              <a:rPr lang="en-US"/>
              <a:t>like in cellular respiration</a:t>
            </a:r>
            <a:endParaRPr lang="en-US" u="sng">
              <a:solidFill>
                <a:schemeClr val="tx2"/>
              </a:solidFill>
            </a:endParaRPr>
          </a:p>
          <a:p>
            <a:pPr lvl="1">
              <a:buClrTx/>
            </a:pPr>
            <a:r>
              <a:rPr lang="en-US"/>
              <a:t>proteins in organelle membrane </a:t>
            </a:r>
          </a:p>
          <a:p>
            <a:pPr lvl="1"/>
            <a:r>
              <a:rPr lang="en-US" u="sng">
                <a:solidFill>
                  <a:srgbClr val="CC0000"/>
                </a:solidFill>
              </a:rPr>
              <a:t>electron acceptors</a:t>
            </a:r>
            <a:endParaRPr lang="en-US"/>
          </a:p>
          <a:p>
            <a:pPr marL="1085850" lvl="2"/>
            <a:r>
              <a:rPr lang="en-US" u="sng">
                <a:solidFill>
                  <a:srgbClr val="CC0000"/>
                </a:solidFill>
              </a:rPr>
              <a:t>NADPH</a:t>
            </a:r>
            <a:endParaRPr lang="en-US"/>
          </a:p>
          <a:p>
            <a:pPr lvl="1"/>
            <a:r>
              <a:rPr lang="en-US"/>
              <a:t>proton (H</a:t>
            </a:r>
            <a:r>
              <a:rPr lang="en-US" baseline="30000"/>
              <a:t>+</a:t>
            </a:r>
            <a:r>
              <a:rPr lang="en-US"/>
              <a:t>) </a:t>
            </a:r>
            <a:br>
              <a:rPr lang="en-US"/>
            </a:br>
            <a:r>
              <a:rPr lang="en-US"/>
              <a:t>gradient across </a:t>
            </a:r>
            <a:br>
              <a:rPr lang="en-US"/>
            </a:br>
            <a:r>
              <a:rPr lang="en-US"/>
              <a:t>inner membrane</a:t>
            </a:r>
          </a:p>
          <a:p>
            <a:pPr marL="1085850" lvl="2"/>
            <a:r>
              <a:rPr lang="en-US" sz="2000"/>
              <a:t>find the double membrane</a:t>
            </a:r>
            <a:r>
              <a:rPr lang="en-US" sz="2000" i="1"/>
              <a:t>!</a:t>
            </a:r>
            <a:endParaRPr lang="en-US"/>
          </a:p>
          <a:p>
            <a:pPr lvl="1"/>
            <a:r>
              <a:rPr lang="en-US"/>
              <a:t>ATP synthase </a:t>
            </a:r>
            <a:br>
              <a:rPr lang="en-US"/>
            </a:br>
            <a:r>
              <a:rPr lang="en-US"/>
              <a:t>enzyme</a:t>
            </a:r>
          </a:p>
        </p:txBody>
      </p:sp>
      <p:sp>
        <p:nvSpPr>
          <p:cNvPr id="401410" name="Rectangle 2"/>
          <p:cNvSpPr>
            <a:spLocks noChangeArrowheads="1"/>
          </p:cNvSpPr>
          <p:nvPr/>
        </p:nvSpPr>
        <p:spPr bwMode="auto">
          <a:xfrm>
            <a:off x="7391400" y="6400800"/>
            <a:ext cx="1143000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401411" name="Picture 3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900" b="3770"/>
          <a:stretch>
            <a:fillRect/>
          </a:stretch>
        </p:blipFill>
        <p:spPr bwMode="auto">
          <a:xfrm>
            <a:off x="3630613" y="2895600"/>
            <a:ext cx="5513387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141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Light reactions</a:t>
            </a:r>
          </a:p>
        </p:txBody>
      </p:sp>
      <p:sp>
        <p:nvSpPr>
          <p:cNvPr id="401414" name="Oval 6"/>
          <p:cNvSpPr>
            <a:spLocks noChangeArrowheads="1"/>
          </p:cNvSpPr>
          <p:nvPr/>
        </p:nvSpPr>
        <p:spPr bwMode="auto">
          <a:xfrm>
            <a:off x="5391150" y="379413"/>
            <a:ext cx="3602038" cy="1376362"/>
          </a:xfrm>
          <a:prstGeom prst="ellipse">
            <a:avLst/>
          </a:prstGeom>
          <a:solidFill>
            <a:srgbClr val="FFFF99"/>
          </a:solidFill>
          <a:ln w="38100">
            <a:solidFill>
              <a:srgbClr val="99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01415" name="Group 7"/>
          <p:cNvGrpSpPr>
            <a:grpSpLocks/>
          </p:cNvGrpSpPr>
          <p:nvPr/>
        </p:nvGrpSpPr>
        <p:grpSpPr bwMode="auto">
          <a:xfrm>
            <a:off x="7048500" y="503238"/>
            <a:ext cx="1652588" cy="542925"/>
            <a:chOff x="3600" y="3554"/>
            <a:chExt cx="1680" cy="555"/>
          </a:xfrm>
        </p:grpSpPr>
        <p:sp>
          <p:nvSpPr>
            <p:cNvPr id="401416" name="Oval 8"/>
            <p:cNvSpPr>
              <a:spLocks noChangeArrowheads="1"/>
            </p:cNvSpPr>
            <p:nvPr/>
          </p:nvSpPr>
          <p:spPr bwMode="auto">
            <a:xfrm>
              <a:off x="3600" y="3600"/>
              <a:ext cx="1680" cy="480"/>
            </a:xfrm>
            <a:prstGeom prst="ellipse">
              <a:avLst/>
            </a:prstGeom>
            <a:solidFill>
              <a:srgbClr val="80FF00"/>
            </a:solidFill>
            <a:ln w="38100">
              <a:solidFill>
                <a:srgbClr val="04A40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417" name="Rectangle 9"/>
            <p:cNvSpPr>
              <a:spLocks noChangeArrowheads="1"/>
            </p:cNvSpPr>
            <p:nvPr/>
          </p:nvSpPr>
          <p:spPr bwMode="auto">
            <a:xfrm>
              <a:off x="3844" y="3661"/>
              <a:ext cx="385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400" b="1">
                  <a:solidFill>
                    <a:srgbClr val="0F116A"/>
                  </a:solidFill>
                </a:rPr>
                <a:t>H</a:t>
              </a:r>
              <a:r>
                <a:rPr lang="en-US" sz="1400" b="1" baseline="30000">
                  <a:solidFill>
                    <a:srgbClr val="0F116A"/>
                  </a:solidFill>
                </a:rPr>
                <a:t>+</a:t>
              </a:r>
            </a:p>
          </p:txBody>
        </p:sp>
        <p:sp>
          <p:nvSpPr>
            <p:cNvPr id="401418" name="Rectangle 10"/>
            <p:cNvSpPr>
              <a:spLocks noChangeArrowheads="1"/>
            </p:cNvSpPr>
            <p:nvPr/>
          </p:nvSpPr>
          <p:spPr bwMode="auto">
            <a:xfrm>
              <a:off x="4036" y="3614"/>
              <a:ext cx="385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400" b="1">
                  <a:solidFill>
                    <a:srgbClr val="0F116A"/>
                  </a:solidFill>
                </a:rPr>
                <a:t>H</a:t>
              </a:r>
              <a:r>
                <a:rPr lang="en-US" sz="1400" b="1" baseline="30000">
                  <a:solidFill>
                    <a:srgbClr val="0F116A"/>
                  </a:solidFill>
                </a:rPr>
                <a:t>+</a:t>
              </a:r>
            </a:p>
          </p:txBody>
        </p:sp>
        <p:sp>
          <p:nvSpPr>
            <p:cNvPr id="401419" name="Rectangle 11"/>
            <p:cNvSpPr>
              <a:spLocks noChangeArrowheads="1"/>
            </p:cNvSpPr>
            <p:nvPr/>
          </p:nvSpPr>
          <p:spPr bwMode="auto">
            <a:xfrm>
              <a:off x="4133" y="3757"/>
              <a:ext cx="385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400" b="1">
                  <a:solidFill>
                    <a:srgbClr val="0F116A"/>
                  </a:solidFill>
                </a:rPr>
                <a:t>H</a:t>
              </a:r>
              <a:r>
                <a:rPr lang="en-US" sz="1400" b="1" baseline="30000">
                  <a:solidFill>
                    <a:srgbClr val="0F116A"/>
                  </a:solidFill>
                </a:rPr>
                <a:t>+</a:t>
              </a:r>
            </a:p>
          </p:txBody>
        </p:sp>
        <p:sp>
          <p:nvSpPr>
            <p:cNvPr id="401420" name="Rectangle 12"/>
            <p:cNvSpPr>
              <a:spLocks noChangeArrowheads="1"/>
            </p:cNvSpPr>
            <p:nvPr/>
          </p:nvSpPr>
          <p:spPr bwMode="auto">
            <a:xfrm>
              <a:off x="4229" y="3567"/>
              <a:ext cx="386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400" b="1">
                  <a:solidFill>
                    <a:srgbClr val="0F116A"/>
                  </a:solidFill>
                </a:rPr>
                <a:t>H</a:t>
              </a:r>
              <a:r>
                <a:rPr lang="en-US" sz="1400" b="1" baseline="30000">
                  <a:solidFill>
                    <a:srgbClr val="0F116A"/>
                  </a:solidFill>
                </a:rPr>
                <a:t>+</a:t>
              </a:r>
            </a:p>
          </p:txBody>
        </p:sp>
        <p:sp>
          <p:nvSpPr>
            <p:cNvPr id="401421" name="Rectangle 13"/>
            <p:cNvSpPr>
              <a:spLocks noChangeArrowheads="1"/>
            </p:cNvSpPr>
            <p:nvPr/>
          </p:nvSpPr>
          <p:spPr bwMode="auto">
            <a:xfrm>
              <a:off x="4371" y="3711"/>
              <a:ext cx="386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400" b="1">
                  <a:solidFill>
                    <a:srgbClr val="0F116A"/>
                  </a:solidFill>
                </a:rPr>
                <a:t>H</a:t>
              </a:r>
              <a:r>
                <a:rPr lang="en-US" sz="1400" b="1" baseline="30000">
                  <a:solidFill>
                    <a:srgbClr val="0F116A"/>
                  </a:solidFill>
                </a:rPr>
                <a:t>+</a:t>
              </a:r>
            </a:p>
          </p:txBody>
        </p:sp>
        <p:sp>
          <p:nvSpPr>
            <p:cNvPr id="401422" name="Rectangle 14"/>
            <p:cNvSpPr>
              <a:spLocks noChangeArrowheads="1"/>
            </p:cNvSpPr>
            <p:nvPr/>
          </p:nvSpPr>
          <p:spPr bwMode="auto">
            <a:xfrm>
              <a:off x="4515" y="3554"/>
              <a:ext cx="386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400" b="1">
                  <a:solidFill>
                    <a:srgbClr val="0F116A"/>
                  </a:solidFill>
                </a:rPr>
                <a:t>H</a:t>
              </a:r>
              <a:r>
                <a:rPr lang="en-US" sz="1400" b="1" baseline="30000">
                  <a:solidFill>
                    <a:srgbClr val="0F116A"/>
                  </a:solidFill>
                </a:rPr>
                <a:t>+</a:t>
              </a:r>
            </a:p>
          </p:txBody>
        </p:sp>
        <p:sp>
          <p:nvSpPr>
            <p:cNvPr id="401423" name="Rectangle 15"/>
            <p:cNvSpPr>
              <a:spLocks noChangeArrowheads="1"/>
            </p:cNvSpPr>
            <p:nvPr/>
          </p:nvSpPr>
          <p:spPr bwMode="auto">
            <a:xfrm>
              <a:off x="4565" y="3711"/>
              <a:ext cx="386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400" b="1">
                  <a:solidFill>
                    <a:srgbClr val="0F116A"/>
                  </a:solidFill>
                </a:rPr>
                <a:t>H</a:t>
              </a:r>
              <a:r>
                <a:rPr lang="en-US" sz="1400" b="1" baseline="30000">
                  <a:solidFill>
                    <a:srgbClr val="0F116A"/>
                  </a:solidFill>
                </a:rPr>
                <a:t>+</a:t>
              </a:r>
            </a:p>
          </p:txBody>
        </p:sp>
        <p:sp>
          <p:nvSpPr>
            <p:cNvPr id="401424" name="Rectangle 16"/>
            <p:cNvSpPr>
              <a:spLocks noChangeArrowheads="1"/>
            </p:cNvSpPr>
            <p:nvPr/>
          </p:nvSpPr>
          <p:spPr bwMode="auto">
            <a:xfrm>
              <a:off x="4757" y="3614"/>
              <a:ext cx="386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400" b="1">
                  <a:solidFill>
                    <a:srgbClr val="0F116A"/>
                  </a:solidFill>
                </a:rPr>
                <a:t>H</a:t>
              </a:r>
              <a:r>
                <a:rPr lang="en-US" sz="1400" b="1" baseline="30000">
                  <a:solidFill>
                    <a:srgbClr val="0F116A"/>
                  </a:solidFill>
                </a:rPr>
                <a:t>+</a:t>
              </a:r>
            </a:p>
          </p:txBody>
        </p:sp>
        <p:sp>
          <p:nvSpPr>
            <p:cNvPr id="401425" name="Rectangle 17"/>
            <p:cNvSpPr>
              <a:spLocks noChangeArrowheads="1"/>
            </p:cNvSpPr>
            <p:nvPr/>
          </p:nvSpPr>
          <p:spPr bwMode="auto">
            <a:xfrm>
              <a:off x="4804" y="3711"/>
              <a:ext cx="386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400" b="1">
                  <a:solidFill>
                    <a:srgbClr val="0F116A"/>
                  </a:solidFill>
                </a:rPr>
                <a:t>H</a:t>
              </a:r>
              <a:r>
                <a:rPr lang="en-US" sz="1400" b="1" baseline="30000">
                  <a:solidFill>
                    <a:srgbClr val="0F116A"/>
                  </a:solidFill>
                </a:rPr>
                <a:t>+</a:t>
              </a:r>
            </a:p>
          </p:txBody>
        </p:sp>
        <p:sp>
          <p:nvSpPr>
            <p:cNvPr id="401426" name="Rectangle 18"/>
            <p:cNvSpPr>
              <a:spLocks noChangeArrowheads="1"/>
            </p:cNvSpPr>
            <p:nvPr/>
          </p:nvSpPr>
          <p:spPr bwMode="auto">
            <a:xfrm>
              <a:off x="3605" y="3661"/>
              <a:ext cx="386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400" b="1">
                  <a:solidFill>
                    <a:srgbClr val="0F116A"/>
                  </a:solidFill>
                </a:rPr>
                <a:t>H</a:t>
              </a:r>
              <a:r>
                <a:rPr lang="en-US" sz="1400" b="1" baseline="30000">
                  <a:solidFill>
                    <a:srgbClr val="0F116A"/>
                  </a:solidFill>
                </a:rPr>
                <a:t>+</a:t>
              </a:r>
            </a:p>
          </p:txBody>
        </p:sp>
        <p:sp>
          <p:nvSpPr>
            <p:cNvPr id="401427" name="Rectangle 19"/>
            <p:cNvSpPr>
              <a:spLocks noChangeArrowheads="1"/>
            </p:cNvSpPr>
            <p:nvPr/>
          </p:nvSpPr>
          <p:spPr bwMode="auto">
            <a:xfrm>
              <a:off x="3936" y="3798"/>
              <a:ext cx="385" cy="3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400" b="1">
                  <a:solidFill>
                    <a:srgbClr val="0F116A"/>
                  </a:solidFill>
                </a:rPr>
                <a:t>H</a:t>
              </a:r>
              <a:r>
                <a:rPr lang="en-US" sz="1400" b="1" baseline="30000">
                  <a:solidFill>
                    <a:srgbClr val="0F116A"/>
                  </a:solidFill>
                </a:rPr>
                <a:t>+</a:t>
              </a:r>
            </a:p>
          </p:txBody>
        </p:sp>
      </p:grpSp>
      <p:grpSp>
        <p:nvGrpSpPr>
          <p:cNvPr id="401428" name="Group 20"/>
          <p:cNvGrpSpPr>
            <a:grpSpLocks/>
          </p:cNvGrpSpPr>
          <p:nvPr/>
        </p:nvGrpSpPr>
        <p:grpSpPr bwMode="auto">
          <a:xfrm>
            <a:off x="7070725" y="996950"/>
            <a:ext cx="1652588" cy="542925"/>
            <a:chOff x="3600" y="3554"/>
            <a:chExt cx="1680" cy="555"/>
          </a:xfrm>
        </p:grpSpPr>
        <p:sp>
          <p:nvSpPr>
            <p:cNvPr id="401429" name="Oval 21"/>
            <p:cNvSpPr>
              <a:spLocks noChangeArrowheads="1"/>
            </p:cNvSpPr>
            <p:nvPr/>
          </p:nvSpPr>
          <p:spPr bwMode="auto">
            <a:xfrm>
              <a:off x="3600" y="3600"/>
              <a:ext cx="1680" cy="480"/>
            </a:xfrm>
            <a:prstGeom prst="ellipse">
              <a:avLst/>
            </a:prstGeom>
            <a:solidFill>
              <a:srgbClr val="80FF00"/>
            </a:solidFill>
            <a:ln w="38100">
              <a:solidFill>
                <a:srgbClr val="04A40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430" name="Rectangle 22"/>
            <p:cNvSpPr>
              <a:spLocks noChangeArrowheads="1"/>
            </p:cNvSpPr>
            <p:nvPr/>
          </p:nvSpPr>
          <p:spPr bwMode="auto">
            <a:xfrm>
              <a:off x="3844" y="3661"/>
              <a:ext cx="385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400" b="1">
                  <a:solidFill>
                    <a:srgbClr val="0F116A"/>
                  </a:solidFill>
                </a:rPr>
                <a:t>H</a:t>
              </a:r>
              <a:r>
                <a:rPr lang="en-US" sz="1400" b="1" baseline="30000">
                  <a:solidFill>
                    <a:srgbClr val="0F116A"/>
                  </a:solidFill>
                </a:rPr>
                <a:t>+</a:t>
              </a:r>
            </a:p>
          </p:txBody>
        </p:sp>
        <p:sp>
          <p:nvSpPr>
            <p:cNvPr id="401431" name="Rectangle 23"/>
            <p:cNvSpPr>
              <a:spLocks noChangeArrowheads="1"/>
            </p:cNvSpPr>
            <p:nvPr/>
          </p:nvSpPr>
          <p:spPr bwMode="auto">
            <a:xfrm>
              <a:off x="4036" y="3614"/>
              <a:ext cx="385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400" b="1">
                  <a:solidFill>
                    <a:srgbClr val="0F116A"/>
                  </a:solidFill>
                </a:rPr>
                <a:t>H</a:t>
              </a:r>
              <a:r>
                <a:rPr lang="en-US" sz="1400" b="1" baseline="30000">
                  <a:solidFill>
                    <a:srgbClr val="0F116A"/>
                  </a:solidFill>
                </a:rPr>
                <a:t>+</a:t>
              </a:r>
            </a:p>
          </p:txBody>
        </p:sp>
        <p:sp>
          <p:nvSpPr>
            <p:cNvPr id="401432" name="Rectangle 24"/>
            <p:cNvSpPr>
              <a:spLocks noChangeArrowheads="1"/>
            </p:cNvSpPr>
            <p:nvPr/>
          </p:nvSpPr>
          <p:spPr bwMode="auto">
            <a:xfrm>
              <a:off x="4133" y="3757"/>
              <a:ext cx="385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400" b="1">
                  <a:solidFill>
                    <a:srgbClr val="0F116A"/>
                  </a:solidFill>
                </a:rPr>
                <a:t>H</a:t>
              </a:r>
              <a:r>
                <a:rPr lang="en-US" sz="1400" b="1" baseline="30000">
                  <a:solidFill>
                    <a:srgbClr val="0F116A"/>
                  </a:solidFill>
                </a:rPr>
                <a:t>+</a:t>
              </a:r>
            </a:p>
          </p:txBody>
        </p:sp>
        <p:sp>
          <p:nvSpPr>
            <p:cNvPr id="401433" name="Rectangle 25"/>
            <p:cNvSpPr>
              <a:spLocks noChangeArrowheads="1"/>
            </p:cNvSpPr>
            <p:nvPr/>
          </p:nvSpPr>
          <p:spPr bwMode="auto">
            <a:xfrm>
              <a:off x="4229" y="3567"/>
              <a:ext cx="386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400" b="1">
                  <a:solidFill>
                    <a:srgbClr val="0F116A"/>
                  </a:solidFill>
                </a:rPr>
                <a:t>H</a:t>
              </a:r>
              <a:r>
                <a:rPr lang="en-US" sz="1400" b="1" baseline="30000">
                  <a:solidFill>
                    <a:srgbClr val="0F116A"/>
                  </a:solidFill>
                </a:rPr>
                <a:t>+</a:t>
              </a:r>
            </a:p>
          </p:txBody>
        </p:sp>
        <p:sp>
          <p:nvSpPr>
            <p:cNvPr id="401434" name="Rectangle 26"/>
            <p:cNvSpPr>
              <a:spLocks noChangeArrowheads="1"/>
            </p:cNvSpPr>
            <p:nvPr/>
          </p:nvSpPr>
          <p:spPr bwMode="auto">
            <a:xfrm>
              <a:off x="4371" y="3711"/>
              <a:ext cx="386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400" b="1">
                  <a:solidFill>
                    <a:srgbClr val="0F116A"/>
                  </a:solidFill>
                </a:rPr>
                <a:t>H</a:t>
              </a:r>
              <a:r>
                <a:rPr lang="en-US" sz="1400" b="1" baseline="30000">
                  <a:solidFill>
                    <a:srgbClr val="0F116A"/>
                  </a:solidFill>
                </a:rPr>
                <a:t>+</a:t>
              </a:r>
            </a:p>
          </p:txBody>
        </p:sp>
        <p:sp>
          <p:nvSpPr>
            <p:cNvPr id="401435" name="Rectangle 27"/>
            <p:cNvSpPr>
              <a:spLocks noChangeArrowheads="1"/>
            </p:cNvSpPr>
            <p:nvPr/>
          </p:nvSpPr>
          <p:spPr bwMode="auto">
            <a:xfrm>
              <a:off x="4515" y="3554"/>
              <a:ext cx="386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400" b="1">
                  <a:solidFill>
                    <a:srgbClr val="0F116A"/>
                  </a:solidFill>
                </a:rPr>
                <a:t>H</a:t>
              </a:r>
              <a:r>
                <a:rPr lang="en-US" sz="1400" b="1" baseline="30000">
                  <a:solidFill>
                    <a:srgbClr val="0F116A"/>
                  </a:solidFill>
                </a:rPr>
                <a:t>+</a:t>
              </a:r>
            </a:p>
          </p:txBody>
        </p:sp>
        <p:sp>
          <p:nvSpPr>
            <p:cNvPr id="401436" name="Rectangle 28"/>
            <p:cNvSpPr>
              <a:spLocks noChangeArrowheads="1"/>
            </p:cNvSpPr>
            <p:nvPr/>
          </p:nvSpPr>
          <p:spPr bwMode="auto">
            <a:xfrm>
              <a:off x="4565" y="3711"/>
              <a:ext cx="386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400" b="1">
                  <a:solidFill>
                    <a:srgbClr val="0F116A"/>
                  </a:solidFill>
                </a:rPr>
                <a:t>H</a:t>
              </a:r>
              <a:r>
                <a:rPr lang="en-US" sz="1400" b="1" baseline="30000">
                  <a:solidFill>
                    <a:srgbClr val="0F116A"/>
                  </a:solidFill>
                </a:rPr>
                <a:t>+</a:t>
              </a:r>
            </a:p>
          </p:txBody>
        </p:sp>
        <p:sp>
          <p:nvSpPr>
            <p:cNvPr id="401437" name="Rectangle 29"/>
            <p:cNvSpPr>
              <a:spLocks noChangeArrowheads="1"/>
            </p:cNvSpPr>
            <p:nvPr/>
          </p:nvSpPr>
          <p:spPr bwMode="auto">
            <a:xfrm>
              <a:off x="4757" y="3614"/>
              <a:ext cx="386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400" b="1">
                  <a:solidFill>
                    <a:srgbClr val="0F116A"/>
                  </a:solidFill>
                </a:rPr>
                <a:t>H</a:t>
              </a:r>
              <a:r>
                <a:rPr lang="en-US" sz="1400" b="1" baseline="30000">
                  <a:solidFill>
                    <a:srgbClr val="0F116A"/>
                  </a:solidFill>
                </a:rPr>
                <a:t>+</a:t>
              </a:r>
            </a:p>
          </p:txBody>
        </p:sp>
        <p:sp>
          <p:nvSpPr>
            <p:cNvPr id="401438" name="Rectangle 30"/>
            <p:cNvSpPr>
              <a:spLocks noChangeArrowheads="1"/>
            </p:cNvSpPr>
            <p:nvPr/>
          </p:nvSpPr>
          <p:spPr bwMode="auto">
            <a:xfrm>
              <a:off x="4804" y="3711"/>
              <a:ext cx="386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400" b="1">
                  <a:solidFill>
                    <a:srgbClr val="0F116A"/>
                  </a:solidFill>
                </a:rPr>
                <a:t>H</a:t>
              </a:r>
              <a:r>
                <a:rPr lang="en-US" sz="1400" b="1" baseline="30000">
                  <a:solidFill>
                    <a:srgbClr val="0F116A"/>
                  </a:solidFill>
                </a:rPr>
                <a:t>+</a:t>
              </a:r>
            </a:p>
          </p:txBody>
        </p:sp>
        <p:sp>
          <p:nvSpPr>
            <p:cNvPr id="401439" name="Rectangle 31"/>
            <p:cNvSpPr>
              <a:spLocks noChangeArrowheads="1"/>
            </p:cNvSpPr>
            <p:nvPr/>
          </p:nvSpPr>
          <p:spPr bwMode="auto">
            <a:xfrm>
              <a:off x="3605" y="3661"/>
              <a:ext cx="386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400" b="1">
                  <a:solidFill>
                    <a:srgbClr val="0F116A"/>
                  </a:solidFill>
                </a:rPr>
                <a:t>H</a:t>
              </a:r>
              <a:r>
                <a:rPr lang="en-US" sz="1400" b="1" baseline="30000">
                  <a:solidFill>
                    <a:srgbClr val="0F116A"/>
                  </a:solidFill>
                </a:rPr>
                <a:t>+</a:t>
              </a:r>
            </a:p>
          </p:txBody>
        </p:sp>
        <p:sp>
          <p:nvSpPr>
            <p:cNvPr id="401440" name="Rectangle 32"/>
            <p:cNvSpPr>
              <a:spLocks noChangeArrowheads="1"/>
            </p:cNvSpPr>
            <p:nvPr/>
          </p:nvSpPr>
          <p:spPr bwMode="auto">
            <a:xfrm>
              <a:off x="3936" y="3798"/>
              <a:ext cx="385" cy="3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400" b="1">
                  <a:solidFill>
                    <a:srgbClr val="0F116A"/>
                  </a:solidFill>
                </a:rPr>
                <a:t>H</a:t>
              </a:r>
              <a:r>
                <a:rPr lang="en-US" sz="1400" b="1" baseline="30000">
                  <a:solidFill>
                    <a:srgbClr val="0F116A"/>
                  </a:solidFill>
                </a:rPr>
                <a:t>+</a:t>
              </a:r>
            </a:p>
          </p:txBody>
        </p:sp>
      </p:grpSp>
      <p:grpSp>
        <p:nvGrpSpPr>
          <p:cNvPr id="401441" name="Group 33"/>
          <p:cNvGrpSpPr>
            <a:grpSpLocks/>
          </p:cNvGrpSpPr>
          <p:nvPr/>
        </p:nvGrpSpPr>
        <p:grpSpPr bwMode="auto">
          <a:xfrm rot="11813754">
            <a:off x="7215188" y="1284288"/>
            <a:ext cx="220662" cy="331787"/>
            <a:chOff x="450" y="1775"/>
            <a:chExt cx="161" cy="289"/>
          </a:xfrm>
        </p:grpSpPr>
        <p:sp>
          <p:nvSpPr>
            <p:cNvPr id="401442" name="AutoShape 34"/>
            <p:cNvSpPr>
              <a:spLocks noChangeArrowheads="1"/>
            </p:cNvSpPr>
            <p:nvPr/>
          </p:nvSpPr>
          <p:spPr bwMode="auto">
            <a:xfrm>
              <a:off x="493" y="1876"/>
              <a:ext cx="74" cy="188"/>
            </a:xfrm>
            <a:prstGeom prst="can">
              <a:avLst>
                <a:gd name="adj" fmla="val 63514"/>
              </a:avLst>
            </a:prstGeom>
            <a:solidFill>
              <a:srgbClr val="CC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443" name="Oval 35"/>
            <p:cNvSpPr>
              <a:spLocks noChangeArrowheads="1"/>
            </p:cNvSpPr>
            <p:nvPr/>
          </p:nvSpPr>
          <p:spPr bwMode="auto">
            <a:xfrm>
              <a:off x="450" y="1775"/>
              <a:ext cx="161" cy="161"/>
            </a:xfrm>
            <a:prstGeom prst="ellipse">
              <a:avLst/>
            </a:prstGeom>
            <a:solidFill>
              <a:srgbClr val="CC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01444" name="Freeform 36"/>
          <p:cNvSpPr>
            <a:spLocks/>
          </p:cNvSpPr>
          <p:nvPr/>
        </p:nvSpPr>
        <p:spPr bwMode="auto">
          <a:xfrm>
            <a:off x="6791325" y="1227138"/>
            <a:ext cx="601663" cy="466725"/>
          </a:xfrm>
          <a:custGeom>
            <a:avLst/>
            <a:gdLst/>
            <a:ahLst/>
            <a:cxnLst>
              <a:cxn ang="0">
                <a:pos x="383" y="0"/>
              </a:cxn>
              <a:cxn ang="0">
                <a:pos x="249" y="396"/>
              </a:cxn>
              <a:cxn ang="0">
                <a:pos x="0" y="255"/>
              </a:cxn>
            </a:cxnLst>
            <a:rect l="0" t="0" r="r" b="b"/>
            <a:pathLst>
              <a:path w="383" h="438">
                <a:moveTo>
                  <a:pt x="383" y="0"/>
                </a:moveTo>
                <a:cubicBezTo>
                  <a:pt x="348" y="177"/>
                  <a:pt x="313" y="354"/>
                  <a:pt x="249" y="396"/>
                </a:cubicBezTo>
                <a:cubicBezTo>
                  <a:pt x="185" y="438"/>
                  <a:pt x="92" y="346"/>
                  <a:pt x="0" y="255"/>
                </a:cubicBezTo>
              </a:path>
            </a:pathLst>
          </a:custGeom>
          <a:noFill/>
          <a:ln w="28575" cap="flat" cmpd="sng">
            <a:solidFill>
              <a:srgbClr val="000000"/>
            </a:solidFill>
            <a:prstDash val="solid"/>
            <a:round/>
            <a:headEnd/>
            <a:tailEnd type="triangle" w="sm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1445" name="AutoShape 37"/>
          <p:cNvSpPr>
            <a:spLocks noChangeArrowheads="1"/>
          </p:cNvSpPr>
          <p:nvPr/>
        </p:nvSpPr>
        <p:spPr bwMode="auto">
          <a:xfrm>
            <a:off x="6232525" y="1165225"/>
            <a:ext cx="661988" cy="433388"/>
          </a:xfrm>
          <a:prstGeom prst="irregularSeal1">
            <a:avLst/>
          </a:prstGeom>
          <a:solidFill>
            <a:srgbClr val="CC0000"/>
          </a:solidFill>
          <a:ln w="19050">
            <a:solidFill>
              <a:srgbClr val="FF6404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600" b="1">
                <a:solidFill>
                  <a:srgbClr val="FFEA18"/>
                </a:solidFill>
              </a:rPr>
              <a:t>ATP</a:t>
            </a:r>
            <a:endParaRPr lang="en-US" b="1">
              <a:solidFill>
                <a:schemeClr val="tx2"/>
              </a:solidFill>
            </a:endParaRPr>
          </a:p>
        </p:txBody>
      </p:sp>
      <p:pic>
        <p:nvPicPr>
          <p:cNvPr id="401446" name="Picture 38" descr="piggybankNADPH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489325" y="3352800"/>
            <a:ext cx="1089025" cy="966788"/>
          </a:xfrm>
          <a:prstGeom prst="rect">
            <a:avLst/>
          </a:prstGeom>
          <a:noFill/>
        </p:spPr>
      </p:pic>
      <p:sp>
        <p:nvSpPr>
          <p:cNvPr id="401447" name="Rectangle 39"/>
          <p:cNvSpPr>
            <a:spLocks noChangeArrowheads="1"/>
          </p:cNvSpPr>
          <p:nvPr/>
        </p:nvSpPr>
        <p:spPr bwMode="auto">
          <a:xfrm>
            <a:off x="836613" y="6518275"/>
            <a:ext cx="942975" cy="3397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1448" name="AutoShape 40"/>
          <p:cNvSpPr>
            <a:spLocks noChangeArrowheads="1"/>
          </p:cNvSpPr>
          <p:nvPr/>
        </p:nvSpPr>
        <p:spPr bwMode="auto">
          <a:xfrm>
            <a:off x="8012113" y="365125"/>
            <a:ext cx="1035050" cy="306388"/>
          </a:xfrm>
          <a:prstGeom prst="roundRect">
            <a:avLst>
              <a:gd name="adj" fmla="val 16667"/>
            </a:avLst>
          </a:prstGeom>
          <a:solidFill>
            <a:srgbClr val="FFEA18"/>
          </a:solidFill>
          <a:ln w="9525">
            <a:noFill/>
            <a:round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800" b="1">
                <a:solidFill>
                  <a:srgbClr val="000000"/>
                </a:solidFill>
              </a:rPr>
              <a:t>thylakoid</a:t>
            </a:r>
            <a:endParaRPr lang="en-US" sz="1800" b="1"/>
          </a:p>
        </p:txBody>
      </p:sp>
      <p:sp>
        <p:nvSpPr>
          <p:cNvPr id="401449" name="AutoShape 41"/>
          <p:cNvSpPr>
            <a:spLocks noChangeArrowheads="1"/>
          </p:cNvSpPr>
          <p:nvPr/>
        </p:nvSpPr>
        <p:spPr bwMode="auto">
          <a:xfrm>
            <a:off x="5040313" y="428625"/>
            <a:ext cx="1263650" cy="306388"/>
          </a:xfrm>
          <a:prstGeom prst="roundRect">
            <a:avLst>
              <a:gd name="adj" fmla="val 16667"/>
            </a:avLst>
          </a:prstGeom>
          <a:solidFill>
            <a:srgbClr val="FFEA18"/>
          </a:solidFill>
          <a:ln w="9525">
            <a:noFill/>
            <a:round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800" b="1">
                <a:solidFill>
                  <a:srgbClr val="000000"/>
                </a:solidFill>
              </a:rPr>
              <a:t>chloroplast</a:t>
            </a:r>
            <a:endParaRPr lang="en-US" sz="18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1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1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14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14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14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14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14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14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14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14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4014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4014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4014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40144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4014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40144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4014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40144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4014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40144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40144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i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014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014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014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014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014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014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4014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40144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4014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40144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4014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8" dur="500"/>
                                        <p:tgtEl>
                                          <p:spTgt spid="40144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40144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Arrow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8" dur="1000"/>
                                        <p:tgtEl>
                                          <p:spTgt spid="40144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Explosion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1413" grpId="0" build="p" autoUpdateAnimBg="0"/>
      <p:bldP spid="401414" grpId="0" animBg="1"/>
      <p:bldP spid="401444" grpId="0" animBg="1"/>
      <p:bldP spid="401445" grpId="0" animBg="1"/>
      <p:bldP spid="401448" grpId="0" animBg="1" autoUpdateAnimBg="0"/>
      <p:bldP spid="401449" grpId="0" animBg="1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510" name="Rectangle 6"/>
          <p:cNvSpPr>
            <a:spLocks noChangeArrowheads="1"/>
          </p:cNvSpPr>
          <p:nvPr/>
        </p:nvSpPr>
        <p:spPr bwMode="auto">
          <a:xfrm>
            <a:off x="190500" y="6327775"/>
            <a:ext cx="1322388" cy="5302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5508" name="Rectangle 4"/>
          <p:cNvSpPr>
            <a:spLocks noChangeArrowheads="1"/>
          </p:cNvSpPr>
          <p:nvPr/>
        </p:nvSpPr>
        <p:spPr bwMode="auto">
          <a:xfrm>
            <a:off x="92075" y="941388"/>
            <a:ext cx="9051925" cy="11874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lIns="0" rIns="0">
            <a:spAutoFit/>
          </a:bodyPr>
          <a:lstStyle/>
          <a:p>
            <a:pPr algn="l" eaLnBrk="1" hangingPunct="1">
              <a:spcBef>
                <a:spcPct val="20000"/>
              </a:spcBef>
              <a:buClr>
                <a:schemeClr val="tx1"/>
              </a:buClr>
              <a:buSzPct val="120000"/>
              <a:buFont typeface="Wingdings" pitchFamily="48" charset="2"/>
              <a:buNone/>
            </a:pPr>
            <a:r>
              <a:rPr lang="en-US" b="1" u="sng">
                <a:solidFill>
                  <a:srgbClr val="CC0000"/>
                </a:solidFill>
              </a:rPr>
              <a:t>Mitochondria</a:t>
            </a:r>
            <a:r>
              <a:rPr lang="en-US" b="1">
                <a:solidFill>
                  <a:srgbClr val="0F116A"/>
                </a:solidFill>
              </a:rPr>
              <a:t> transfer chemical energy from food molecules into chemical energy of </a:t>
            </a:r>
            <a:r>
              <a:rPr lang="en-US" b="1">
                <a:solidFill>
                  <a:srgbClr val="CC0000"/>
                </a:solidFill>
              </a:rPr>
              <a:t>ATP </a:t>
            </a:r>
          </a:p>
          <a:p>
            <a:pPr marL="622300" lvl="1" indent="-223838" algn="l" eaLnBrk="1" hangingPunct="1">
              <a:spcBef>
                <a:spcPct val="20000"/>
              </a:spcBef>
              <a:buClr>
                <a:schemeClr val="tx1"/>
              </a:buClr>
              <a:buSzPct val="60000"/>
              <a:buFont typeface="Wingdings" pitchFamily="48" charset="2"/>
              <a:buChar char="u"/>
            </a:pPr>
            <a:r>
              <a:rPr lang="en-US" sz="2000" b="1"/>
              <a:t>use electron carrier </a:t>
            </a:r>
            <a:r>
              <a:rPr lang="en-US" sz="2000" b="1" u="sng">
                <a:solidFill>
                  <a:srgbClr val="CC0000"/>
                </a:solidFill>
              </a:rPr>
              <a:t>NADH</a:t>
            </a:r>
            <a:endParaRPr lang="en-US" sz="2000" b="1">
              <a:solidFill>
                <a:schemeClr val="tx2"/>
              </a:solidFill>
            </a:endParaRPr>
          </a:p>
        </p:txBody>
      </p:sp>
      <p:pic>
        <p:nvPicPr>
          <p:cNvPr id="405506" name="Picture 2"/>
          <p:cNvPicPr>
            <a:picLocks noChangeAspect="1" noChangeArrowheads="1"/>
          </p:cNvPicPr>
          <p:nvPr>
            <p:ph type="body" idx="1"/>
          </p:nvPr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5389"/>
          <a:stretch>
            <a:fillRect/>
          </a:stretch>
        </p:blipFill>
        <p:spPr>
          <a:xfrm>
            <a:off x="280988" y="1379538"/>
            <a:ext cx="8839200" cy="5446712"/>
          </a:xfrm>
          <a:ln/>
        </p:spPr>
      </p:pic>
      <p:sp>
        <p:nvSpPr>
          <p:cNvPr id="405507" name="AutoShape 3"/>
          <p:cNvSpPr>
            <a:spLocks noChangeArrowheads="1"/>
          </p:cNvSpPr>
          <p:nvPr/>
        </p:nvSpPr>
        <p:spPr bwMode="auto">
          <a:xfrm>
            <a:off x="106363" y="357188"/>
            <a:ext cx="3438525" cy="566737"/>
          </a:xfrm>
          <a:prstGeom prst="roundRect">
            <a:avLst>
              <a:gd name="adj" fmla="val 16667"/>
            </a:avLst>
          </a:prstGeom>
          <a:solidFill>
            <a:srgbClr val="CC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2800" b="1">
                <a:solidFill>
                  <a:srgbClr val="000000"/>
                </a:solidFill>
              </a:rPr>
              <a:t>ETC of Respiration</a:t>
            </a:r>
            <a:endParaRPr lang="en-US" sz="3600" b="1">
              <a:solidFill>
                <a:srgbClr val="000000"/>
              </a:solidFill>
            </a:endParaRPr>
          </a:p>
        </p:txBody>
      </p:sp>
      <p:sp>
        <p:nvSpPr>
          <p:cNvPr id="405509" name="AutoShape 5"/>
          <p:cNvSpPr>
            <a:spLocks noChangeArrowheads="1"/>
          </p:cNvSpPr>
          <p:nvPr/>
        </p:nvSpPr>
        <p:spPr bwMode="auto">
          <a:xfrm>
            <a:off x="4862513" y="5757863"/>
            <a:ext cx="1968500" cy="431800"/>
          </a:xfrm>
          <a:prstGeom prst="roundRect">
            <a:avLst>
              <a:gd name="adj" fmla="val 16667"/>
            </a:avLst>
          </a:pr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2000" b="1">
                <a:solidFill>
                  <a:srgbClr val="CC0000"/>
                </a:solidFill>
              </a:rPr>
              <a:t>generates H</a:t>
            </a:r>
            <a:r>
              <a:rPr lang="en-US" sz="2000" b="1" baseline="-25000">
                <a:solidFill>
                  <a:srgbClr val="CC0000"/>
                </a:solidFill>
              </a:rPr>
              <a:t>2</a:t>
            </a:r>
            <a:r>
              <a:rPr lang="en-US" sz="2000" b="1">
                <a:solidFill>
                  <a:srgbClr val="CC0000"/>
                </a:solidFill>
              </a:rPr>
              <a:t>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5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5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55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55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0550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5508" grpId="0" build="p" bldLvl="2" autoUpdateAnimBg="0"/>
      <p:bldP spid="405509" grpId="0" animBg="1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7554" name="Picture 2"/>
          <p:cNvPicPr>
            <a:picLocks noChangeAspect="1" noChangeArrowheads="1"/>
          </p:cNvPicPr>
          <p:nvPr/>
        </p:nvPicPr>
        <p:blipFill>
          <a:blip r:embed="rId5" cstate="print"/>
          <a:srcRect b="3308"/>
          <a:stretch>
            <a:fillRect/>
          </a:stretch>
        </p:blipFill>
        <p:spPr bwMode="auto">
          <a:xfrm>
            <a:off x="381000" y="1181100"/>
            <a:ext cx="8115300" cy="5600700"/>
          </a:xfrm>
          <a:prstGeom prst="rect">
            <a:avLst/>
          </a:prstGeom>
          <a:noFill/>
        </p:spPr>
      </p:pic>
      <p:sp>
        <p:nvSpPr>
          <p:cNvPr id="407555" name="AutoShape 3"/>
          <p:cNvSpPr>
            <a:spLocks noChangeArrowheads="1"/>
          </p:cNvSpPr>
          <p:nvPr/>
        </p:nvSpPr>
        <p:spPr bwMode="auto">
          <a:xfrm>
            <a:off x="101600" y="395288"/>
            <a:ext cx="4130675" cy="566737"/>
          </a:xfrm>
          <a:prstGeom prst="roundRect">
            <a:avLst>
              <a:gd name="adj" fmla="val 16667"/>
            </a:avLst>
          </a:prstGeom>
          <a:solidFill>
            <a:srgbClr val="80FF00"/>
          </a:solidFill>
          <a:ln w="9525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2800" b="1">
                <a:solidFill>
                  <a:srgbClr val="000000"/>
                </a:solidFill>
              </a:rPr>
              <a:t>ETC of Photosynthesis</a:t>
            </a:r>
            <a:endParaRPr lang="en-US" sz="3600" b="1">
              <a:solidFill>
                <a:srgbClr val="000000"/>
              </a:solidFill>
            </a:endParaRPr>
          </a:p>
        </p:txBody>
      </p:sp>
      <p:sp>
        <p:nvSpPr>
          <p:cNvPr id="407556" name="Rectangle 4"/>
          <p:cNvSpPr>
            <a:spLocks noChangeArrowheads="1"/>
          </p:cNvSpPr>
          <p:nvPr/>
        </p:nvSpPr>
        <p:spPr bwMode="auto">
          <a:xfrm>
            <a:off x="4313238" y="366713"/>
            <a:ext cx="4830762" cy="112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rIns="0">
            <a:spAutoFit/>
          </a:bodyPr>
          <a:lstStyle/>
          <a:p>
            <a:pPr algn="l" eaLnBrk="1" hangingPunct="1">
              <a:spcBef>
                <a:spcPct val="20000"/>
              </a:spcBef>
              <a:buClr>
                <a:schemeClr val="tx1"/>
              </a:buClr>
              <a:buSzPct val="120000"/>
              <a:buFont typeface="Wingdings" pitchFamily="48" charset="2"/>
              <a:buNone/>
            </a:pPr>
            <a:r>
              <a:rPr lang="en-US" sz="2200" b="1" u="sng">
                <a:solidFill>
                  <a:srgbClr val="0C8F0F"/>
                </a:solidFill>
              </a:rPr>
              <a:t>Chloroplasts</a:t>
            </a:r>
            <a:r>
              <a:rPr lang="en-US" sz="2200" b="1">
                <a:solidFill>
                  <a:srgbClr val="0F116A"/>
                </a:solidFill>
              </a:rPr>
              <a:t> transform light energy into chemical energy of </a:t>
            </a:r>
            <a:r>
              <a:rPr lang="en-US" sz="2200" b="1">
                <a:solidFill>
                  <a:srgbClr val="CC0000"/>
                </a:solidFill>
              </a:rPr>
              <a:t>ATP</a:t>
            </a:r>
          </a:p>
          <a:p>
            <a:pPr marL="573088" lvl="1" indent="-223838" algn="l" eaLnBrk="1" hangingPunct="1">
              <a:spcBef>
                <a:spcPct val="20000"/>
              </a:spcBef>
              <a:buClr>
                <a:schemeClr val="tx1"/>
              </a:buClr>
              <a:buSzPct val="60000"/>
              <a:buFont typeface="Wingdings" pitchFamily="48" charset="2"/>
              <a:buChar char="u"/>
            </a:pPr>
            <a:r>
              <a:rPr lang="en-US" sz="2000" b="1"/>
              <a:t>use electron carrier </a:t>
            </a:r>
            <a:r>
              <a:rPr lang="en-US" sz="2000" b="1" u="sng">
                <a:solidFill>
                  <a:srgbClr val="008000"/>
                </a:solidFill>
              </a:rPr>
              <a:t>NADPH</a:t>
            </a:r>
            <a:endParaRPr lang="en-US" sz="2000" b="1">
              <a:solidFill>
                <a:schemeClr val="tx2"/>
              </a:solidFill>
            </a:endParaRPr>
          </a:p>
        </p:txBody>
      </p:sp>
      <p:sp>
        <p:nvSpPr>
          <p:cNvPr id="407558" name="AutoShape 6"/>
          <p:cNvSpPr>
            <a:spLocks noChangeArrowheads="1"/>
          </p:cNvSpPr>
          <p:nvPr/>
        </p:nvSpPr>
        <p:spPr bwMode="auto">
          <a:xfrm>
            <a:off x="2309813" y="5764213"/>
            <a:ext cx="1782762" cy="431800"/>
          </a:xfrm>
          <a:prstGeom prst="roundRect">
            <a:avLst>
              <a:gd name="adj" fmla="val 16667"/>
            </a:avLst>
          </a:prstGeom>
          <a:solidFill>
            <a:srgbClr val="CCFF66"/>
          </a:solidFill>
          <a:ln w="9525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2000" b="1">
                <a:solidFill>
                  <a:srgbClr val="CC0000"/>
                </a:solidFill>
              </a:rPr>
              <a:t>generates O</a:t>
            </a:r>
            <a:r>
              <a:rPr lang="en-US" sz="2000" b="1" baseline="-25000">
                <a:solidFill>
                  <a:srgbClr val="CC0000"/>
                </a:solidFill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7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7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7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7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0755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7556" grpId="0" build="p" autoUpdateAnimBg="0"/>
      <p:bldP spid="407558" grpId="0" animBg="1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ATP that “Jack” built</a:t>
            </a:r>
          </a:p>
        </p:txBody>
      </p:sp>
      <p:sp>
        <p:nvSpPr>
          <p:cNvPr id="403459" name="Rectangle 3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585788" y="2986088"/>
            <a:ext cx="7177087" cy="38719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858838" lvl="2" indent="-287338" algn="l" eaLnBrk="1" hangingPunct="1">
              <a:spcBef>
                <a:spcPct val="20000"/>
              </a:spcBef>
              <a:buClr>
                <a:schemeClr val="hlink"/>
              </a:buClr>
              <a:buSzPct val="95000"/>
              <a:buFont typeface="Wingdings" pitchFamily="48" charset="2"/>
              <a:buChar char="§"/>
            </a:pPr>
            <a:r>
              <a:rPr lang="en-US" b="1">
                <a:solidFill>
                  <a:srgbClr val="0F116A"/>
                </a:solidFill>
              </a:rPr>
              <a:t>moves the electrons </a:t>
            </a:r>
          </a:p>
          <a:p>
            <a:pPr marL="858838" lvl="2" indent="-287338" algn="l" eaLnBrk="1" hangingPunct="1">
              <a:spcBef>
                <a:spcPct val="20000"/>
              </a:spcBef>
              <a:buClr>
                <a:schemeClr val="hlink"/>
              </a:buClr>
              <a:buSzPct val="95000"/>
              <a:buFont typeface="Wingdings" pitchFamily="48" charset="2"/>
              <a:buChar char="§"/>
            </a:pPr>
            <a:r>
              <a:rPr lang="en-US" b="1">
                <a:solidFill>
                  <a:srgbClr val="0F116A"/>
                </a:solidFill>
              </a:rPr>
              <a:t>runs the pump</a:t>
            </a:r>
          </a:p>
          <a:p>
            <a:pPr marL="858838" lvl="2" indent="-287338" algn="l" eaLnBrk="1" hangingPunct="1">
              <a:spcBef>
                <a:spcPct val="20000"/>
              </a:spcBef>
              <a:buClr>
                <a:schemeClr val="hlink"/>
              </a:buClr>
              <a:buSzPct val="95000"/>
              <a:buFont typeface="Wingdings" pitchFamily="48" charset="2"/>
              <a:buChar char="§"/>
            </a:pPr>
            <a:r>
              <a:rPr lang="en-US" b="1">
                <a:solidFill>
                  <a:srgbClr val="0F116A"/>
                </a:solidFill>
              </a:rPr>
              <a:t>pumps the protons</a:t>
            </a:r>
          </a:p>
          <a:p>
            <a:pPr marL="858838" lvl="2" indent="-287338" algn="l" eaLnBrk="1" hangingPunct="1">
              <a:spcBef>
                <a:spcPct val="20000"/>
              </a:spcBef>
              <a:buClr>
                <a:schemeClr val="hlink"/>
              </a:buClr>
              <a:buSzPct val="95000"/>
              <a:buFont typeface="Wingdings" pitchFamily="48" charset="2"/>
              <a:buChar char="§"/>
            </a:pPr>
            <a:r>
              <a:rPr lang="en-US" b="1">
                <a:solidFill>
                  <a:srgbClr val="0F116A"/>
                </a:solidFill>
              </a:rPr>
              <a:t>builds the gradient</a:t>
            </a:r>
          </a:p>
          <a:p>
            <a:pPr marL="858838" lvl="2" indent="-287338" algn="l" eaLnBrk="1" hangingPunct="1">
              <a:spcBef>
                <a:spcPct val="20000"/>
              </a:spcBef>
              <a:buClr>
                <a:schemeClr val="hlink"/>
              </a:buClr>
              <a:buSzPct val="95000"/>
              <a:buFont typeface="Wingdings" pitchFamily="48" charset="2"/>
              <a:buChar char="§"/>
            </a:pPr>
            <a:r>
              <a:rPr lang="en-US" b="1">
                <a:solidFill>
                  <a:srgbClr val="0F116A"/>
                </a:solidFill>
              </a:rPr>
              <a:t>drives the flow of protons </a:t>
            </a:r>
            <a:br>
              <a:rPr lang="en-US" b="1">
                <a:solidFill>
                  <a:srgbClr val="0F116A"/>
                </a:solidFill>
              </a:rPr>
            </a:br>
            <a:r>
              <a:rPr lang="en-US" b="1">
                <a:solidFill>
                  <a:srgbClr val="0F116A"/>
                </a:solidFill>
              </a:rPr>
              <a:t>through ATP synthase</a:t>
            </a:r>
          </a:p>
          <a:p>
            <a:pPr marL="858838" lvl="2" indent="-287338" algn="l" eaLnBrk="1" hangingPunct="1">
              <a:spcBef>
                <a:spcPct val="20000"/>
              </a:spcBef>
              <a:buClr>
                <a:schemeClr val="hlink"/>
              </a:buClr>
              <a:buSzPct val="95000"/>
              <a:buFont typeface="Wingdings" pitchFamily="48" charset="2"/>
              <a:buChar char="§"/>
            </a:pPr>
            <a:r>
              <a:rPr lang="en-US" b="1">
                <a:solidFill>
                  <a:srgbClr val="0F116A"/>
                </a:solidFill>
              </a:rPr>
              <a:t>bonds </a:t>
            </a:r>
            <a:r>
              <a:rPr lang="en-US" b="1">
                <a:solidFill>
                  <a:srgbClr val="0C8F0F"/>
                </a:solidFill>
              </a:rPr>
              <a:t>P</a:t>
            </a:r>
            <a:r>
              <a:rPr lang="en-US" b="1" baseline="-25000">
                <a:solidFill>
                  <a:srgbClr val="0C8F0F"/>
                </a:solidFill>
              </a:rPr>
              <a:t>i</a:t>
            </a:r>
            <a:r>
              <a:rPr lang="en-US" b="1">
                <a:solidFill>
                  <a:srgbClr val="0F116A"/>
                </a:solidFill>
              </a:rPr>
              <a:t> to </a:t>
            </a:r>
            <a:r>
              <a:rPr lang="en-US" b="1">
                <a:solidFill>
                  <a:srgbClr val="0C8F0F"/>
                </a:solidFill>
              </a:rPr>
              <a:t>ADP</a:t>
            </a:r>
            <a:endParaRPr lang="en-US" b="1">
              <a:solidFill>
                <a:srgbClr val="0F116A"/>
              </a:solidFill>
            </a:endParaRPr>
          </a:p>
          <a:p>
            <a:pPr marL="858838" lvl="2" indent="-287338" algn="l" eaLnBrk="1" hangingPunct="1">
              <a:spcBef>
                <a:spcPct val="20000"/>
              </a:spcBef>
              <a:buClr>
                <a:schemeClr val="hlink"/>
              </a:buClr>
              <a:buSzPct val="95000"/>
              <a:buFont typeface="Wingdings" pitchFamily="48" charset="2"/>
              <a:buChar char="§"/>
            </a:pPr>
            <a:r>
              <a:rPr lang="en-US" b="1">
                <a:solidFill>
                  <a:srgbClr val="0F116A"/>
                </a:solidFill>
              </a:rPr>
              <a:t>generates the </a:t>
            </a:r>
            <a:r>
              <a:rPr lang="en-US" b="1">
                <a:solidFill>
                  <a:srgbClr val="CC0000"/>
                </a:solidFill>
              </a:rPr>
              <a:t>ATP</a:t>
            </a:r>
          </a:p>
          <a:p>
            <a:pPr marL="858838" lvl="2" indent="-287338" algn="l" eaLnBrk="1" hangingPunct="1">
              <a:spcBef>
                <a:spcPct val="20000"/>
              </a:spcBef>
              <a:buClr>
                <a:schemeClr val="hlink"/>
              </a:buClr>
              <a:buSzPct val="95000"/>
            </a:pPr>
            <a:r>
              <a:rPr lang="en-US" b="1">
                <a:solidFill>
                  <a:srgbClr val="0F116A"/>
                </a:solidFill>
              </a:rPr>
              <a:t>				… </a:t>
            </a:r>
            <a:r>
              <a:rPr lang="en-US" b="1">
                <a:solidFill>
                  <a:schemeClr val="tx2"/>
                </a:solidFill>
              </a:rPr>
              <a:t>that evolution built</a:t>
            </a:r>
          </a:p>
        </p:txBody>
      </p:sp>
      <p:sp>
        <p:nvSpPr>
          <p:cNvPr id="403460" name="AutoShape 4"/>
          <p:cNvSpPr>
            <a:spLocks noChangeArrowheads="1"/>
          </p:cNvSpPr>
          <p:nvPr/>
        </p:nvSpPr>
        <p:spPr bwMode="auto">
          <a:xfrm>
            <a:off x="889000" y="1727200"/>
            <a:ext cx="1719263" cy="600075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3000" b="1">
                <a:solidFill>
                  <a:srgbClr val="0C8F0F"/>
                </a:solidFill>
              </a:rPr>
              <a:t>sunlight</a:t>
            </a:r>
            <a:endParaRPr lang="en-US" sz="3000" b="1">
              <a:solidFill>
                <a:srgbClr val="CC0000"/>
              </a:solidFill>
            </a:endParaRPr>
          </a:p>
        </p:txBody>
      </p:sp>
      <p:sp>
        <p:nvSpPr>
          <p:cNvPr id="403461" name="AutoShape 5"/>
          <p:cNvSpPr>
            <a:spLocks noChangeArrowheads="1"/>
          </p:cNvSpPr>
          <p:nvPr/>
        </p:nvSpPr>
        <p:spPr bwMode="auto">
          <a:xfrm>
            <a:off x="3857625" y="1727200"/>
            <a:ext cx="4235450" cy="60007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3000" b="1">
                <a:solidFill>
                  <a:srgbClr val="000000"/>
                </a:solidFill>
              </a:rPr>
              <a:t>breakdown of C</a:t>
            </a:r>
            <a:r>
              <a:rPr lang="en-US" sz="3000" b="1" baseline="-25000">
                <a:solidFill>
                  <a:srgbClr val="000000"/>
                </a:solidFill>
              </a:rPr>
              <a:t>6</a:t>
            </a:r>
            <a:r>
              <a:rPr lang="en-US" sz="3000" b="1">
                <a:solidFill>
                  <a:srgbClr val="000000"/>
                </a:solidFill>
              </a:rPr>
              <a:t>H</a:t>
            </a:r>
            <a:r>
              <a:rPr lang="en-US" sz="3000" b="1" baseline="-25000">
                <a:solidFill>
                  <a:srgbClr val="000000"/>
                </a:solidFill>
              </a:rPr>
              <a:t>12</a:t>
            </a:r>
            <a:r>
              <a:rPr lang="en-US" sz="3000" b="1">
                <a:solidFill>
                  <a:srgbClr val="000000"/>
                </a:solidFill>
              </a:rPr>
              <a:t>O</a:t>
            </a:r>
            <a:r>
              <a:rPr lang="en-US" sz="3000" b="1" baseline="-25000">
                <a:solidFill>
                  <a:srgbClr val="000000"/>
                </a:solidFill>
              </a:rPr>
              <a:t>6</a:t>
            </a:r>
            <a:endParaRPr lang="en-US" sz="3000" b="1">
              <a:solidFill>
                <a:srgbClr val="CC0000"/>
              </a:solidFill>
            </a:endParaRPr>
          </a:p>
        </p:txBody>
      </p:sp>
      <p:sp>
        <p:nvSpPr>
          <p:cNvPr id="403462" name="Line 6"/>
          <p:cNvSpPr>
            <a:spLocks noChangeShapeType="1"/>
          </p:cNvSpPr>
          <p:nvPr/>
        </p:nvSpPr>
        <p:spPr bwMode="auto">
          <a:xfrm>
            <a:off x="2125663" y="2271713"/>
            <a:ext cx="474662" cy="776287"/>
          </a:xfrm>
          <a:prstGeom prst="line">
            <a:avLst/>
          </a:prstGeom>
          <a:noFill/>
          <a:ln w="76200">
            <a:solidFill>
              <a:srgbClr val="CC0000"/>
            </a:solidFill>
            <a:round/>
            <a:headEnd/>
            <a:tailEnd type="stealth" w="med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3463" name="Line 7"/>
          <p:cNvSpPr>
            <a:spLocks noChangeShapeType="1"/>
          </p:cNvSpPr>
          <p:nvPr/>
        </p:nvSpPr>
        <p:spPr bwMode="auto">
          <a:xfrm flipH="1">
            <a:off x="3911600" y="2271713"/>
            <a:ext cx="471488" cy="796925"/>
          </a:xfrm>
          <a:prstGeom prst="line">
            <a:avLst/>
          </a:prstGeom>
          <a:noFill/>
          <a:ln w="76200">
            <a:solidFill>
              <a:srgbClr val="CC0000"/>
            </a:solidFill>
            <a:round/>
            <a:headEnd/>
            <a:tailEnd type="stealth" w="med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3464" name="Rectangle 8"/>
          <p:cNvSpPr>
            <a:spLocks noChangeArrowheads="1"/>
          </p:cNvSpPr>
          <p:nvPr/>
        </p:nvSpPr>
        <p:spPr bwMode="auto">
          <a:xfrm>
            <a:off x="3781425" y="1377950"/>
            <a:ext cx="1628775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2200" b="1">
                <a:solidFill>
                  <a:srgbClr val="000000"/>
                </a:solidFill>
              </a:rPr>
              <a:t>respiration</a:t>
            </a:r>
            <a:endParaRPr lang="en-US" sz="3000" b="1" baseline="-25000">
              <a:solidFill>
                <a:srgbClr val="000000"/>
              </a:solidFill>
            </a:endParaRPr>
          </a:p>
        </p:txBody>
      </p:sp>
      <p:sp>
        <p:nvSpPr>
          <p:cNvPr id="403465" name="Rectangle 9"/>
          <p:cNvSpPr>
            <a:spLocks noChangeArrowheads="1"/>
          </p:cNvSpPr>
          <p:nvPr/>
        </p:nvSpPr>
        <p:spPr bwMode="auto">
          <a:xfrm>
            <a:off x="555625" y="1377950"/>
            <a:ext cx="2249488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en-US" sz="2200" b="1">
                <a:solidFill>
                  <a:srgbClr val="0C8F0F"/>
                </a:solidFill>
              </a:rPr>
              <a:t>photosynthesis</a:t>
            </a:r>
            <a:endParaRPr lang="en-US" sz="3000" b="1" baseline="-25000">
              <a:solidFill>
                <a:srgbClr val="000000"/>
              </a:solidFill>
            </a:endParaRPr>
          </a:p>
        </p:txBody>
      </p:sp>
      <p:grpSp>
        <p:nvGrpSpPr>
          <p:cNvPr id="403472" name="Group 16"/>
          <p:cNvGrpSpPr>
            <a:grpSpLocks/>
          </p:cNvGrpSpPr>
          <p:nvPr/>
        </p:nvGrpSpPr>
        <p:grpSpPr bwMode="auto">
          <a:xfrm>
            <a:off x="5711825" y="2392363"/>
            <a:ext cx="3197225" cy="3967162"/>
            <a:chOff x="2793" y="251"/>
            <a:chExt cx="2914" cy="3615"/>
          </a:xfrm>
        </p:grpSpPr>
        <p:pic>
          <p:nvPicPr>
            <p:cNvPr id="403473" name="Picture 17" descr="09_03"/>
            <p:cNvPicPr>
              <a:picLocks noChangeAspect="1" noChangeArrowheads="1"/>
            </p:cNvPicPr>
            <p:nvPr/>
          </p:nvPicPr>
          <p:blipFill>
            <a:blip r:embed="rId7" cstate="print"/>
            <a:srcRect l="22501" t="4500" r="22501" b="4500"/>
            <a:stretch>
              <a:fillRect/>
            </a:stretch>
          </p:blipFill>
          <p:spPr bwMode="auto">
            <a:xfrm>
              <a:off x="2793" y="251"/>
              <a:ext cx="2914" cy="36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03474" name="Rectangle 18"/>
            <p:cNvSpPr>
              <a:spLocks noChangeArrowheads="1"/>
            </p:cNvSpPr>
            <p:nvPr/>
          </p:nvSpPr>
          <p:spPr bwMode="auto">
            <a:xfrm>
              <a:off x="4691" y="3571"/>
              <a:ext cx="155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200" b="1">
                  <a:solidFill>
                    <a:srgbClr val="CC0000"/>
                  </a:solidFill>
                </a:rPr>
                <a:t>H</a:t>
              </a:r>
              <a:r>
                <a:rPr lang="en-US" sz="1200" b="1" baseline="30000">
                  <a:solidFill>
                    <a:srgbClr val="CC0000"/>
                  </a:solidFill>
                </a:rPr>
                <a:t>+</a:t>
              </a:r>
              <a:endParaRPr lang="en-US" sz="1200" b="1">
                <a:solidFill>
                  <a:srgbClr val="CC0000"/>
                </a:solidFill>
              </a:endParaRPr>
            </a:p>
          </p:txBody>
        </p:sp>
        <p:sp>
          <p:nvSpPr>
            <p:cNvPr id="403475" name="Rectangle 19"/>
            <p:cNvSpPr>
              <a:spLocks noChangeArrowheads="1"/>
            </p:cNvSpPr>
            <p:nvPr/>
          </p:nvSpPr>
          <p:spPr bwMode="auto">
            <a:xfrm>
              <a:off x="2818" y="2822"/>
              <a:ext cx="761" cy="222"/>
            </a:xfrm>
            <a:prstGeom prst="rect">
              <a:avLst/>
            </a:prstGeom>
            <a:solidFill>
              <a:srgbClr val="EAC29F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600" b="1">
                  <a:solidFill>
                    <a:srgbClr val="0F116A"/>
                  </a:solidFill>
                </a:rPr>
                <a:t>ADP + P</a:t>
              </a:r>
              <a:r>
                <a:rPr lang="en-US" sz="1600" b="1" baseline="-25000">
                  <a:solidFill>
                    <a:srgbClr val="0F116A"/>
                  </a:solidFill>
                </a:rPr>
                <a:t>i</a:t>
              </a:r>
              <a:endParaRPr lang="en-US" sz="1600" b="1">
                <a:solidFill>
                  <a:srgbClr val="0F116A"/>
                </a:solidFill>
              </a:endParaRPr>
            </a:p>
          </p:txBody>
        </p:sp>
        <p:sp>
          <p:nvSpPr>
            <p:cNvPr id="403476" name="Rectangle 20"/>
            <p:cNvSpPr>
              <a:spLocks noChangeArrowheads="1"/>
            </p:cNvSpPr>
            <p:nvPr/>
          </p:nvSpPr>
          <p:spPr bwMode="auto">
            <a:xfrm>
              <a:off x="3655" y="708"/>
              <a:ext cx="155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200" b="1">
                  <a:solidFill>
                    <a:srgbClr val="CC0000"/>
                  </a:solidFill>
                </a:rPr>
                <a:t>H</a:t>
              </a:r>
              <a:r>
                <a:rPr lang="en-US" sz="1200" b="1" baseline="30000">
                  <a:solidFill>
                    <a:srgbClr val="CC0000"/>
                  </a:solidFill>
                </a:rPr>
                <a:t>+</a:t>
              </a:r>
              <a:endParaRPr lang="en-US" sz="1200" b="1">
                <a:solidFill>
                  <a:srgbClr val="CC0000"/>
                </a:solidFill>
              </a:endParaRPr>
            </a:p>
          </p:txBody>
        </p:sp>
        <p:sp>
          <p:nvSpPr>
            <p:cNvPr id="403477" name="Rectangle 21"/>
            <p:cNvSpPr>
              <a:spLocks noChangeArrowheads="1"/>
            </p:cNvSpPr>
            <p:nvPr/>
          </p:nvSpPr>
          <p:spPr bwMode="auto">
            <a:xfrm>
              <a:off x="4872" y="765"/>
              <a:ext cx="155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200" b="1">
                  <a:solidFill>
                    <a:srgbClr val="CC0000"/>
                  </a:solidFill>
                </a:rPr>
                <a:t>H</a:t>
              </a:r>
              <a:r>
                <a:rPr lang="en-US" sz="1200" b="1" baseline="30000">
                  <a:solidFill>
                    <a:srgbClr val="CC0000"/>
                  </a:solidFill>
                </a:rPr>
                <a:t>+</a:t>
              </a:r>
              <a:endParaRPr lang="en-US" sz="1200" b="1">
                <a:solidFill>
                  <a:srgbClr val="CC0000"/>
                </a:solidFill>
              </a:endParaRPr>
            </a:p>
          </p:txBody>
        </p:sp>
        <p:sp>
          <p:nvSpPr>
            <p:cNvPr id="403478" name="Rectangle 22"/>
            <p:cNvSpPr>
              <a:spLocks noChangeArrowheads="1"/>
            </p:cNvSpPr>
            <p:nvPr/>
          </p:nvSpPr>
          <p:spPr bwMode="auto">
            <a:xfrm>
              <a:off x="4900" y="401"/>
              <a:ext cx="154" cy="1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200" b="1">
                  <a:solidFill>
                    <a:srgbClr val="CC0000"/>
                  </a:solidFill>
                </a:rPr>
                <a:t>H</a:t>
              </a:r>
              <a:r>
                <a:rPr lang="en-US" sz="1200" b="1" baseline="30000">
                  <a:solidFill>
                    <a:srgbClr val="CC0000"/>
                  </a:solidFill>
                </a:rPr>
                <a:t>+</a:t>
              </a:r>
              <a:endParaRPr lang="en-US" sz="1200" b="1">
                <a:solidFill>
                  <a:srgbClr val="CC0000"/>
                </a:solidFill>
              </a:endParaRPr>
            </a:p>
          </p:txBody>
        </p:sp>
        <p:sp>
          <p:nvSpPr>
            <p:cNvPr id="403479" name="Rectangle 23"/>
            <p:cNvSpPr>
              <a:spLocks noChangeArrowheads="1"/>
            </p:cNvSpPr>
            <p:nvPr/>
          </p:nvSpPr>
          <p:spPr bwMode="auto">
            <a:xfrm>
              <a:off x="4217" y="765"/>
              <a:ext cx="155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200" b="1">
                  <a:solidFill>
                    <a:srgbClr val="CC0000"/>
                  </a:solidFill>
                </a:rPr>
                <a:t>H</a:t>
              </a:r>
              <a:r>
                <a:rPr lang="en-US" sz="1200" b="1" baseline="30000">
                  <a:solidFill>
                    <a:srgbClr val="CC0000"/>
                  </a:solidFill>
                </a:rPr>
                <a:t>+</a:t>
              </a:r>
              <a:endParaRPr lang="en-US" sz="1200" b="1">
                <a:solidFill>
                  <a:srgbClr val="CC0000"/>
                </a:solidFill>
              </a:endParaRPr>
            </a:p>
          </p:txBody>
        </p:sp>
        <p:sp>
          <p:nvSpPr>
            <p:cNvPr id="403480" name="Rectangle 24"/>
            <p:cNvSpPr>
              <a:spLocks noChangeArrowheads="1"/>
            </p:cNvSpPr>
            <p:nvPr/>
          </p:nvSpPr>
          <p:spPr bwMode="auto">
            <a:xfrm>
              <a:off x="4522" y="691"/>
              <a:ext cx="155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200" b="1">
                  <a:solidFill>
                    <a:srgbClr val="CC0000"/>
                  </a:solidFill>
                </a:rPr>
                <a:t>H</a:t>
              </a:r>
              <a:r>
                <a:rPr lang="en-US" sz="1200" b="1" baseline="30000">
                  <a:solidFill>
                    <a:srgbClr val="CC0000"/>
                  </a:solidFill>
                </a:rPr>
                <a:t>+</a:t>
              </a:r>
              <a:endParaRPr lang="en-US" sz="1200" b="1">
                <a:solidFill>
                  <a:srgbClr val="CC0000"/>
                </a:solidFill>
              </a:endParaRPr>
            </a:p>
          </p:txBody>
        </p:sp>
        <p:sp>
          <p:nvSpPr>
            <p:cNvPr id="403481" name="Rectangle 25"/>
            <p:cNvSpPr>
              <a:spLocks noChangeArrowheads="1"/>
            </p:cNvSpPr>
            <p:nvPr/>
          </p:nvSpPr>
          <p:spPr bwMode="auto">
            <a:xfrm>
              <a:off x="4440" y="445"/>
              <a:ext cx="154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200" b="1">
                  <a:solidFill>
                    <a:srgbClr val="CC0000"/>
                  </a:solidFill>
                </a:rPr>
                <a:t>H</a:t>
              </a:r>
              <a:r>
                <a:rPr lang="en-US" sz="1200" b="1" baseline="30000">
                  <a:solidFill>
                    <a:srgbClr val="CC0000"/>
                  </a:solidFill>
                </a:rPr>
                <a:t>+</a:t>
              </a:r>
              <a:endParaRPr lang="en-US" sz="1200" b="1">
                <a:solidFill>
                  <a:srgbClr val="CC0000"/>
                </a:solidFill>
              </a:endParaRPr>
            </a:p>
          </p:txBody>
        </p:sp>
        <p:sp>
          <p:nvSpPr>
            <p:cNvPr id="403482" name="Rectangle 26"/>
            <p:cNvSpPr>
              <a:spLocks noChangeArrowheads="1"/>
            </p:cNvSpPr>
            <p:nvPr/>
          </p:nvSpPr>
          <p:spPr bwMode="auto">
            <a:xfrm>
              <a:off x="4063" y="441"/>
              <a:ext cx="155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200" b="1">
                  <a:solidFill>
                    <a:srgbClr val="CC0000"/>
                  </a:solidFill>
                </a:rPr>
                <a:t>H</a:t>
              </a:r>
              <a:r>
                <a:rPr lang="en-US" sz="1200" b="1" baseline="30000">
                  <a:solidFill>
                    <a:srgbClr val="CC0000"/>
                  </a:solidFill>
                </a:rPr>
                <a:t>+</a:t>
              </a:r>
              <a:endParaRPr lang="en-US" sz="1200" b="1">
                <a:solidFill>
                  <a:srgbClr val="CC0000"/>
                </a:solidFill>
              </a:endParaRPr>
            </a:p>
          </p:txBody>
        </p:sp>
        <p:sp>
          <p:nvSpPr>
            <p:cNvPr id="403483" name="Rectangle 27"/>
            <p:cNvSpPr>
              <a:spLocks noChangeArrowheads="1"/>
            </p:cNvSpPr>
            <p:nvPr/>
          </p:nvSpPr>
          <p:spPr bwMode="auto">
            <a:xfrm>
              <a:off x="3709" y="284"/>
              <a:ext cx="155" cy="1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200" b="1">
                  <a:solidFill>
                    <a:srgbClr val="CC0000"/>
                  </a:solidFill>
                </a:rPr>
                <a:t>H</a:t>
              </a:r>
              <a:r>
                <a:rPr lang="en-US" sz="1200" b="1" baseline="30000">
                  <a:solidFill>
                    <a:srgbClr val="CC0000"/>
                  </a:solidFill>
                </a:rPr>
                <a:t>+</a:t>
              </a:r>
              <a:endParaRPr lang="en-US" sz="1200" b="1">
                <a:solidFill>
                  <a:srgbClr val="CC0000"/>
                </a:solidFill>
              </a:endParaRPr>
            </a:p>
          </p:txBody>
        </p:sp>
      </p:grpSp>
      <p:sp>
        <p:nvSpPr>
          <p:cNvPr id="403484" name="Rectangle 28"/>
          <p:cNvSpPr>
            <a:spLocks noChangeArrowheads="1"/>
          </p:cNvSpPr>
          <p:nvPr/>
        </p:nvSpPr>
        <p:spPr bwMode="auto">
          <a:xfrm>
            <a:off x="6138863" y="5603875"/>
            <a:ext cx="568325" cy="428625"/>
          </a:xfrm>
          <a:prstGeom prst="rect">
            <a:avLst/>
          </a:prstGeom>
          <a:solidFill>
            <a:srgbClr val="EECBA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3486" name="AutoShape 30"/>
          <p:cNvSpPr>
            <a:spLocks noChangeArrowheads="1"/>
          </p:cNvSpPr>
          <p:nvPr/>
        </p:nvSpPr>
        <p:spPr bwMode="auto">
          <a:xfrm>
            <a:off x="5924550" y="5556250"/>
            <a:ext cx="871538" cy="571500"/>
          </a:xfrm>
          <a:prstGeom prst="irregularSeal1">
            <a:avLst/>
          </a:prstGeom>
          <a:solidFill>
            <a:srgbClr val="FFEA18"/>
          </a:solidFill>
          <a:ln w="57150">
            <a:solidFill>
              <a:srgbClr val="FF6404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600" b="1">
                <a:solidFill>
                  <a:srgbClr val="CC0000"/>
                </a:solidFill>
              </a:rPr>
              <a:t>ATP</a:t>
            </a:r>
            <a:endParaRPr lang="en-US" sz="4400" b="1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346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0346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0346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40346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3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03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3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03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03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03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03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03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03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03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03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03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03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03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8" dur="1000"/>
                                        <p:tgtEl>
                                          <p:spTgt spid="40348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Explosion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03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03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3459" grpId="0" build="p" bldLvl="2" autoUpdateAnimBg="0"/>
      <p:bldP spid="403460" grpId="0" animBg="1" autoUpdateAnimBg="0"/>
      <p:bldP spid="403461" grpId="0" animBg="1" autoUpdateAnimBg="0"/>
      <p:bldP spid="403462" grpId="0" animBg="1"/>
      <p:bldP spid="403463" grpId="0" animBg="1"/>
      <p:bldP spid="403486" grpId="0" animBg="1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174" name="Rectangle 6"/>
          <p:cNvSpPr>
            <a:spLocks noChangeArrowheads="1"/>
          </p:cNvSpPr>
          <p:nvPr/>
        </p:nvSpPr>
        <p:spPr bwMode="auto">
          <a:xfrm>
            <a:off x="158750" y="6326188"/>
            <a:ext cx="873125" cy="5318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391170" name="Picture 2"/>
          <p:cNvPicPr>
            <a:picLocks noChangeAspect="1" noChangeArrowheads="1"/>
          </p:cNvPicPr>
          <p:nvPr/>
        </p:nvPicPr>
        <p:blipFill>
          <a:blip r:embed="rId5" cstate="print"/>
          <a:srcRect b="3253"/>
          <a:stretch>
            <a:fillRect/>
          </a:stretch>
        </p:blipFill>
        <p:spPr bwMode="auto">
          <a:xfrm>
            <a:off x="754063" y="1368425"/>
            <a:ext cx="8153400" cy="5337175"/>
          </a:xfrm>
          <a:prstGeom prst="rect">
            <a:avLst/>
          </a:prstGeom>
          <a:noFill/>
        </p:spPr>
      </p:pic>
      <p:sp>
        <p:nvSpPr>
          <p:cNvPr id="391171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Pigments of photosynthesis </a:t>
            </a:r>
          </a:p>
        </p:txBody>
      </p:sp>
      <p:sp>
        <p:nvSpPr>
          <p:cNvPr id="391172" name="Rectangle 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55563" y="4859338"/>
            <a:ext cx="5932487" cy="1846262"/>
          </a:xfrm>
          <a:noFill/>
          <a:ln/>
        </p:spPr>
        <p:txBody>
          <a:bodyPr/>
          <a:lstStyle/>
          <a:p>
            <a:pPr marL="285750" indent="-285750">
              <a:lnSpc>
                <a:spcPct val="90000"/>
              </a:lnSpc>
            </a:pPr>
            <a:r>
              <a:rPr lang="en-US" sz="2600"/>
              <a:t>Chlorophylls &amp; other pigments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embedded in thylakoid membrane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arranged in a “</a:t>
            </a:r>
            <a:r>
              <a:rPr lang="en-US" sz="2400" u="sng">
                <a:solidFill>
                  <a:srgbClr val="CC0000"/>
                </a:solidFill>
              </a:rPr>
              <a:t>photosystem</a:t>
            </a:r>
            <a:r>
              <a:rPr lang="en-US" sz="2400"/>
              <a:t>”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collection of molecules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structure-function relationship</a:t>
            </a:r>
          </a:p>
        </p:txBody>
      </p:sp>
      <p:pic>
        <p:nvPicPr>
          <p:cNvPr id="391175" name="Picture 7" descr="penguinL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772400" y="5489575"/>
            <a:ext cx="1274763" cy="1295400"/>
          </a:xfrm>
          <a:prstGeom prst="rect">
            <a:avLst/>
          </a:prstGeom>
          <a:noFill/>
        </p:spPr>
      </p:pic>
      <p:sp>
        <p:nvSpPr>
          <p:cNvPr id="391176" name="AutoShape 8"/>
          <p:cNvSpPr>
            <a:spLocks noChangeArrowheads="1"/>
          </p:cNvSpPr>
          <p:nvPr/>
        </p:nvSpPr>
        <p:spPr bwMode="auto">
          <a:xfrm>
            <a:off x="6497638" y="3519488"/>
            <a:ext cx="2433637" cy="1265237"/>
          </a:xfrm>
          <a:prstGeom prst="wedgeEllipseCallout">
            <a:avLst>
              <a:gd name="adj1" fmla="val 13472"/>
              <a:gd name="adj2" fmla="val 118634"/>
            </a:avLst>
          </a:prstGeom>
          <a:solidFill>
            <a:srgbClr val="FFEA18"/>
          </a:solidFill>
          <a:ln w="38100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r>
              <a:rPr lang="en-US" sz="1800" b="1">
                <a:solidFill>
                  <a:srgbClr val="0F116A"/>
                </a:solidFill>
                <a:latin typeface="Comic Sans MS" pitchFamily="48" charset="0"/>
                <a:ea typeface="Geneva" pitchFamily="48" charset="-128"/>
              </a:rPr>
              <a:t>How does this</a:t>
            </a:r>
            <a:br>
              <a:rPr lang="en-US" sz="1800" b="1">
                <a:solidFill>
                  <a:srgbClr val="0F116A"/>
                </a:solidFill>
                <a:latin typeface="Comic Sans MS" pitchFamily="48" charset="0"/>
                <a:ea typeface="Geneva" pitchFamily="48" charset="-128"/>
              </a:rPr>
            </a:br>
            <a:r>
              <a:rPr lang="en-US" sz="1800" b="1">
                <a:solidFill>
                  <a:srgbClr val="0F116A"/>
                </a:solidFill>
                <a:latin typeface="Comic Sans MS" pitchFamily="48" charset="0"/>
                <a:ea typeface="Geneva" pitchFamily="48" charset="-128"/>
              </a:rPr>
              <a:t>molecular structure</a:t>
            </a:r>
            <a:br>
              <a:rPr lang="en-US" sz="1800" b="1">
                <a:solidFill>
                  <a:srgbClr val="0F116A"/>
                </a:solidFill>
                <a:latin typeface="Comic Sans MS" pitchFamily="48" charset="0"/>
                <a:ea typeface="Geneva" pitchFamily="48" charset="-128"/>
              </a:rPr>
            </a:br>
            <a:r>
              <a:rPr lang="en-US" sz="1800" b="1">
                <a:solidFill>
                  <a:srgbClr val="0F116A"/>
                </a:solidFill>
                <a:latin typeface="Comic Sans MS" pitchFamily="48" charset="0"/>
                <a:ea typeface="Geneva" pitchFamily="48" charset="-128"/>
              </a:rPr>
              <a:t>fit its function?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1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1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1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91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91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91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1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911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911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1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911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911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91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9117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Qua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1172" grpId="0" build="p" autoUpdateAnimBg="0"/>
      <p:bldP spid="391176" grpId="0" animBg="1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 Look at Light</a:t>
            </a:r>
          </a:p>
        </p:txBody>
      </p:sp>
      <p:pic>
        <p:nvPicPr>
          <p:cNvPr id="438276" name="Picture 4"/>
          <p:cNvPicPr>
            <a:picLocks noChangeAspect="1" noChangeArrowheads="1"/>
          </p:cNvPicPr>
          <p:nvPr/>
        </p:nvPicPr>
        <p:blipFill>
          <a:blip r:embed="rId4" cstate="print"/>
          <a:srcRect b="3465"/>
          <a:stretch>
            <a:fillRect/>
          </a:stretch>
        </p:blipFill>
        <p:spPr bwMode="auto">
          <a:xfrm>
            <a:off x="990600" y="1617663"/>
            <a:ext cx="7467600" cy="5164137"/>
          </a:xfrm>
          <a:prstGeom prst="rect">
            <a:avLst/>
          </a:prstGeom>
          <a:noFill/>
        </p:spPr>
      </p:pic>
      <p:sp>
        <p:nvSpPr>
          <p:cNvPr id="43827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838200" y="1260475"/>
            <a:ext cx="7772400" cy="533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The spectrum of color </a:t>
            </a:r>
          </a:p>
        </p:txBody>
      </p:sp>
      <p:sp>
        <p:nvSpPr>
          <p:cNvPr id="438277" name="Rectangle 5"/>
          <p:cNvSpPr>
            <a:spLocks noChangeArrowheads="1"/>
          </p:cNvSpPr>
          <p:nvPr/>
        </p:nvSpPr>
        <p:spPr bwMode="auto">
          <a:xfrm>
            <a:off x="6283325" y="5010150"/>
            <a:ext cx="4222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2600" b="1">
                <a:solidFill>
                  <a:srgbClr val="000000"/>
                </a:solidFill>
              </a:rPr>
              <a:t>R</a:t>
            </a:r>
          </a:p>
        </p:txBody>
      </p:sp>
      <p:sp>
        <p:nvSpPr>
          <p:cNvPr id="438284" name="Rectangle 12"/>
          <p:cNvSpPr>
            <a:spLocks noChangeArrowheads="1"/>
          </p:cNvSpPr>
          <p:nvPr/>
        </p:nvSpPr>
        <p:spPr bwMode="auto">
          <a:xfrm>
            <a:off x="5186363" y="5010150"/>
            <a:ext cx="44132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2600" b="1">
                <a:solidFill>
                  <a:srgbClr val="000000"/>
                </a:solidFill>
              </a:rPr>
              <a:t>O</a:t>
            </a:r>
          </a:p>
        </p:txBody>
      </p:sp>
      <p:sp>
        <p:nvSpPr>
          <p:cNvPr id="438285" name="Rectangle 13"/>
          <p:cNvSpPr>
            <a:spLocks noChangeArrowheads="1"/>
          </p:cNvSpPr>
          <p:nvPr/>
        </p:nvSpPr>
        <p:spPr bwMode="auto">
          <a:xfrm>
            <a:off x="4610100" y="5010150"/>
            <a:ext cx="4048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2600" b="1">
                <a:solidFill>
                  <a:srgbClr val="000000"/>
                </a:solidFill>
              </a:rPr>
              <a:t>Y</a:t>
            </a:r>
          </a:p>
        </p:txBody>
      </p:sp>
      <p:sp>
        <p:nvSpPr>
          <p:cNvPr id="438286" name="Rectangle 14"/>
          <p:cNvSpPr>
            <a:spLocks noChangeArrowheads="1"/>
          </p:cNvSpPr>
          <p:nvPr/>
        </p:nvSpPr>
        <p:spPr bwMode="auto">
          <a:xfrm>
            <a:off x="3741738" y="5010150"/>
            <a:ext cx="44132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2600" b="1">
                <a:solidFill>
                  <a:srgbClr val="000000"/>
                </a:solidFill>
              </a:rPr>
              <a:t>G</a:t>
            </a:r>
          </a:p>
        </p:txBody>
      </p:sp>
      <p:sp>
        <p:nvSpPr>
          <p:cNvPr id="438287" name="Rectangle 15"/>
          <p:cNvSpPr>
            <a:spLocks noChangeArrowheads="1"/>
          </p:cNvSpPr>
          <p:nvPr/>
        </p:nvSpPr>
        <p:spPr bwMode="auto">
          <a:xfrm>
            <a:off x="3044825" y="5010150"/>
            <a:ext cx="4222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2600" b="1">
                <a:solidFill>
                  <a:srgbClr val="000000"/>
                </a:solidFill>
              </a:rPr>
              <a:t>B</a:t>
            </a:r>
          </a:p>
        </p:txBody>
      </p:sp>
      <p:sp>
        <p:nvSpPr>
          <p:cNvPr id="438288" name="Rectangle 16"/>
          <p:cNvSpPr>
            <a:spLocks noChangeArrowheads="1"/>
          </p:cNvSpPr>
          <p:nvPr/>
        </p:nvSpPr>
        <p:spPr bwMode="auto">
          <a:xfrm>
            <a:off x="2522538" y="5010150"/>
            <a:ext cx="27622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2600" b="1">
                <a:solidFill>
                  <a:srgbClr val="000000"/>
                </a:solidFill>
              </a:rPr>
              <a:t>I</a:t>
            </a:r>
          </a:p>
        </p:txBody>
      </p:sp>
      <p:sp>
        <p:nvSpPr>
          <p:cNvPr id="438289" name="Rectangle 17"/>
          <p:cNvSpPr>
            <a:spLocks noChangeArrowheads="1"/>
          </p:cNvSpPr>
          <p:nvPr/>
        </p:nvSpPr>
        <p:spPr bwMode="auto">
          <a:xfrm>
            <a:off x="1865313" y="5010150"/>
            <a:ext cx="404812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2600" b="1">
                <a:solidFill>
                  <a:srgbClr val="000000"/>
                </a:solidFill>
              </a:rPr>
              <a:t>V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2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382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2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382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2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382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2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382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2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382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2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382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2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382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8277" grpId="0" build="p" autoUpdateAnimBg="0"/>
      <p:bldP spid="438284" grpId="0" build="p" autoUpdateAnimBg="0"/>
      <p:bldP spid="438285" grpId="0" build="p" autoUpdateAnimBg="0"/>
      <p:bldP spid="438286" grpId="0" build="p" autoUpdateAnimBg="0"/>
      <p:bldP spid="438287" grpId="0" build="p" autoUpdateAnimBg="0"/>
      <p:bldP spid="438288" grpId="0" build="p" autoUpdateAnimBg="0"/>
      <p:bldP spid="438289" grpId="0" build="p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Light: absorption spectra</a:t>
            </a:r>
          </a:p>
        </p:txBody>
      </p:sp>
      <p:sp>
        <p:nvSpPr>
          <p:cNvPr id="39321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838200" y="1371600"/>
            <a:ext cx="8305800" cy="2773363"/>
          </a:xfrm>
        </p:spPr>
        <p:txBody>
          <a:bodyPr/>
          <a:lstStyle/>
          <a:p>
            <a:pPr>
              <a:lnSpc>
                <a:spcPct val="90000"/>
              </a:lnSpc>
              <a:buClrTx/>
            </a:pPr>
            <a:r>
              <a:rPr lang="en-US" sz="2600"/>
              <a:t>Photosynthesis gets energy by </a:t>
            </a:r>
            <a:r>
              <a:rPr lang="en-US" sz="2600" u="sng">
                <a:solidFill>
                  <a:srgbClr val="CC0000"/>
                </a:solidFill>
              </a:rPr>
              <a:t>absorbing</a:t>
            </a:r>
            <a:r>
              <a:rPr lang="en-US" sz="2600"/>
              <a:t> wavelengths of light</a:t>
            </a:r>
          </a:p>
          <a:p>
            <a:pPr lvl="1">
              <a:lnSpc>
                <a:spcPct val="90000"/>
              </a:lnSpc>
            </a:pPr>
            <a:r>
              <a:rPr lang="en-US" sz="2400" u="sng">
                <a:solidFill>
                  <a:srgbClr val="CC0000"/>
                </a:solidFill>
              </a:rPr>
              <a:t>chlorophyll </a:t>
            </a:r>
            <a:r>
              <a:rPr lang="en-US" sz="2400" i="1" u="sng">
                <a:solidFill>
                  <a:srgbClr val="CC0000"/>
                </a:solidFill>
              </a:rPr>
              <a:t>a</a:t>
            </a:r>
            <a:r>
              <a:rPr lang="en-US" sz="2400"/>
              <a:t> 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absorbs best in </a:t>
            </a:r>
            <a:r>
              <a:rPr lang="en-US" sz="2000" u="sng">
                <a:solidFill>
                  <a:srgbClr val="CC0000"/>
                </a:solidFill>
              </a:rPr>
              <a:t>red</a:t>
            </a:r>
            <a:r>
              <a:rPr lang="en-US" sz="2000"/>
              <a:t> &amp; </a:t>
            </a:r>
            <a:r>
              <a:rPr lang="en-US" sz="2000" u="sng"/>
              <a:t>blue</a:t>
            </a:r>
            <a:r>
              <a:rPr lang="en-US" sz="2000"/>
              <a:t> wavelengths &amp; least in </a:t>
            </a:r>
            <a:r>
              <a:rPr lang="en-US" sz="2000">
                <a:solidFill>
                  <a:srgbClr val="0C8F0F"/>
                </a:solidFill>
              </a:rPr>
              <a:t>green</a:t>
            </a:r>
            <a:endParaRPr lang="en-US" sz="2000"/>
          </a:p>
          <a:p>
            <a:pPr lvl="1">
              <a:lnSpc>
                <a:spcPct val="90000"/>
              </a:lnSpc>
              <a:buClrTx/>
            </a:pPr>
            <a:r>
              <a:rPr lang="en-US" sz="2400"/>
              <a:t>accessory pigments with different structures absorb light of different wavelengths</a:t>
            </a:r>
          </a:p>
          <a:p>
            <a:pPr lvl="2">
              <a:lnSpc>
                <a:spcPct val="90000"/>
              </a:lnSpc>
              <a:buClrTx/>
            </a:pPr>
            <a:r>
              <a:rPr lang="en-US" sz="2000"/>
              <a:t>chlorophyll b, carotenoids, xanthophylls</a:t>
            </a:r>
          </a:p>
        </p:txBody>
      </p:sp>
      <p:pic>
        <p:nvPicPr>
          <p:cNvPr id="393220" name="Picture 4"/>
          <p:cNvPicPr>
            <a:picLocks noChangeAspect="1" noChangeArrowheads="1"/>
          </p:cNvPicPr>
          <p:nvPr/>
        </p:nvPicPr>
        <p:blipFill>
          <a:blip r:embed="rId5" cstate="print"/>
          <a:srcRect b="66000"/>
          <a:stretch>
            <a:fillRect/>
          </a:stretch>
        </p:blipFill>
        <p:spPr bwMode="auto">
          <a:xfrm>
            <a:off x="4419600" y="3911600"/>
            <a:ext cx="4724400" cy="281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3222" name="Picture 6"/>
          <p:cNvPicPr>
            <a:picLocks noChangeAspect="1" noChangeArrowheads="1"/>
          </p:cNvPicPr>
          <p:nvPr/>
        </p:nvPicPr>
        <p:blipFill>
          <a:blip r:embed="rId6" cstate="print"/>
          <a:srcRect t="3333" b="4466"/>
          <a:stretch>
            <a:fillRect/>
          </a:stretch>
        </p:blipFill>
        <p:spPr bwMode="auto">
          <a:xfrm>
            <a:off x="1493838" y="4029075"/>
            <a:ext cx="2909887" cy="2709863"/>
          </a:xfrm>
          <a:prstGeom prst="rect">
            <a:avLst/>
          </a:prstGeom>
          <a:noFill/>
        </p:spPr>
      </p:pic>
      <p:pic>
        <p:nvPicPr>
          <p:cNvPr id="393225" name="Picture 9" descr="penguinL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H="1">
            <a:off x="31750" y="5559425"/>
            <a:ext cx="1274763" cy="1295400"/>
          </a:xfrm>
          <a:prstGeom prst="rect">
            <a:avLst/>
          </a:prstGeom>
          <a:noFill/>
        </p:spPr>
      </p:pic>
      <p:sp>
        <p:nvSpPr>
          <p:cNvPr id="393226" name="AutoShape 10"/>
          <p:cNvSpPr>
            <a:spLocks noChangeArrowheads="1"/>
          </p:cNvSpPr>
          <p:nvPr/>
        </p:nvSpPr>
        <p:spPr bwMode="auto">
          <a:xfrm flipH="1">
            <a:off x="0" y="3911600"/>
            <a:ext cx="1893888" cy="971550"/>
          </a:xfrm>
          <a:prstGeom prst="wedgeEllipseCallout">
            <a:avLst>
              <a:gd name="adj1" fmla="val -5995"/>
              <a:gd name="adj2" fmla="val 137088"/>
            </a:avLst>
          </a:prstGeom>
          <a:solidFill>
            <a:srgbClr val="FFEA18"/>
          </a:solidFill>
          <a:ln w="38100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r>
              <a:rPr lang="en-US" sz="1800" b="1">
                <a:solidFill>
                  <a:srgbClr val="0F116A"/>
                </a:solidFill>
                <a:latin typeface="Comic Sans MS" pitchFamily="48" charset="0"/>
                <a:ea typeface="Geneva" pitchFamily="48" charset="-128"/>
              </a:rPr>
              <a:t>Why are</a:t>
            </a:r>
            <a:br>
              <a:rPr lang="en-US" sz="1800" b="1">
                <a:solidFill>
                  <a:srgbClr val="0F116A"/>
                </a:solidFill>
                <a:latin typeface="Comic Sans MS" pitchFamily="48" charset="0"/>
                <a:ea typeface="Geneva" pitchFamily="48" charset="-128"/>
              </a:rPr>
            </a:br>
            <a:r>
              <a:rPr lang="en-US" sz="1800" b="1">
                <a:solidFill>
                  <a:srgbClr val="0F116A"/>
                </a:solidFill>
                <a:latin typeface="Comic Sans MS" pitchFamily="48" charset="0"/>
                <a:ea typeface="Geneva" pitchFamily="48" charset="-128"/>
              </a:rPr>
              <a:t>plants green?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3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3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3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93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93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93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93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93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93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93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3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932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Qua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3219" grpId="0" build="p" autoUpdateAnimBg="0"/>
      <p:bldP spid="393226" grpId="0" animBg="1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Photosystems of photosynthesis </a:t>
            </a:r>
          </a:p>
        </p:txBody>
      </p:sp>
      <p:pic>
        <p:nvPicPr>
          <p:cNvPr id="397315" name="Picture 3"/>
          <p:cNvPicPr>
            <a:picLocks noChangeAspect="1" noChangeArrowheads="1"/>
          </p:cNvPicPr>
          <p:nvPr/>
        </p:nvPicPr>
        <p:blipFill>
          <a:blip r:embed="rId5" cstate="print"/>
          <a:srcRect b="9052"/>
          <a:stretch>
            <a:fillRect/>
          </a:stretch>
        </p:blipFill>
        <p:spPr bwMode="auto">
          <a:xfrm>
            <a:off x="4951413" y="3733800"/>
            <a:ext cx="4116387" cy="2741613"/>
          </a:xfrm>
          <a:prstGeom prst="rect">
            <a:avLst/>
          </a:prstGeom>
          <a:noFill/>
        </p:spPr>
      </p:pic>
      <p:sp>
        <p:nvSpPr>
          <p:cNvPr id="397316" name="Rectangle 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663575" y="1376363"/>
            <a:ext cx="8023225" cy="4876800"/>
          </a:xfrm>
        </p:spPr>
        <p:txBody>
          <a:bodyPr/>
          <a:lstStyle/>
          <a:p>
            <a:pPr>
              <a:lnSpc>
                <a:spcPct val="90000"/>
              </a:lnSpc>
              <a:buClrTx/>
            </a:pPr>
            <a:r>
              <a:rPr lang="en-US"/>
              <a:t>2 photosystems in thylakoid membrane</a:t>
            </a:r>
          </a:p>
          <a:p>
            <a:pPr lvl="1">
              <a:lnSpc>
                <a:spcPct val="90000"/>
              </a:lnSpc>
            </a:pPr>
            <a:r>
              <a:rPr lang="en-US"/>
              <a:t>collections of chlorophyll molecules </a:t>
            </a:r>
          </a:p>
          <a:p>
            <a:pPr lvl="1">
              <a:lnSpc>
                <a:spcPct val="90000"/>
              </a:lnSpc>
            </a:pPr>
            <a:r>
              <a:rPr lang="en-US"/>
              <a:t>act as light-gathering molecules</a:t>
            </a:r>
          </a:p>
          <a:p>
            <a:pPr lvl="1">
              <a:lnSpc>
                <a:spcPct val="90000"/>
              </a:lnSpc>
            </a:pPr>
            <a:r>
              <a:rPr lang="en-US" u="sng">
                <a:solidFill>
                  <a:srgbClr val="CC0000"/>
                </a:solidFill>
              </a:rPr>
              <a:t>Photosystem II</a:t>
            </a:r>
            <a:endParaRPr lang="en-US"/>
          </a:p>
          <a:p>
            <a:pPr marL="1085850" lvl="2">
              <a:lnSpc>
                <a:spcPct val="90000"/>
              </a:lnSpc>
            </a:pPr>
            <a:r>
              <a:rPr lang="en-US" u="sng">
                <a:solidFill>
                  <a:srgbClr val="CC0000"/>
                </a:solidFill>
              </a:rPr>
              <a:t>chlorophyll </a:t>
            </a:r>
            <a:r>
              <a:rPr lang="en-US" i="1" u="sng">
                <a:solidFill>
                  <a:srgbClr val="CC0000"/>
                </a:solidFill>
              </a:rPr>
              <a:t>a</a:t>
            </a:r>
            <a:endParaRPr lang="en-US"/>
          </a:p>
          <a:p>
            <a:pPr marL="1085850" lvl="2">
              <a:lnSpc>
                <a:spcPct val="90000"/>
              </a:lnSpc>
            </a:pPr>
            <a:r>
              <a:rPr lang="en-US"/>
              <a:t>P</a:t>
            </a:r>
            <a:r>
              <a:rPr lang="en-US" baseline="-25000"/>
              <a:t>680</a:t>
            </a:r>
            <a:r>
              <a:rPr lang="en-US"/>
              <a:t> = absorbs 680nm </a:t>
            </a:r>
            <a:br>
              <a:rPr lang="en-US"/>
            </a:br>
            <a:r>
              <a:rPr lang="en-US"/>
              <a:t>wavelength </a:t>
            </a:r>
            <a:r>
              <a:rPr lang="en-US">
                <a:solidFill>
                  <a:srgbClr val="CC0000"/>
                </a:solidFill>
              </a:rPr>
              <a:t>red</a:t>
            </a:r>
            <a:r>
              <a:rPr lang="en-US"/>
              <a:t> light </a:t>
            </a:r>
          </a:p>
          <a:p>
            <a:pPr lvl="1">
              <a:lnSpc>
                <a:spcPct val="90000"/>
              </a:lnSpc>
            </a:pPr>
            <a:r>
              <a:rPr lang="en-US" u="sng">
                <a:solidFill>
                  <a:srgbClr val="CC0000"/>
                </a:solidFill>
              </a:rPr>
              <a:t>Photosystem I</a:t>
            </a:r>
          </a:p>
          <a:p>
            <a:pPr marL="1085850" lvl="2">
              <a:lnSpc>
                <a:spcPct val="90000"/>
              </a:lnSpc>
            </a:pPr>
            <a:r>
              <a:rPr lang="en-US" u="sng">
                <a:solidFill>
                  <a:srgbClr val="CC0000"/>
                </a:solidFill>
              </a:rPr>
              <a:t>chlorophyll </a:t>
            </a:r>
            <a:r>
              <a:rPr lang="en-US" i="1" u="sng">
                <a:solidFill>
                  <a:srgbClr val="CC0000"/>
                </a:solidFill>
              </a:rPr>
              <a:t>b</a:t>
            </a:r>
            <a:endParaRPr lang="en-US"/>
          </a:p>
          <a:p>
            <a:pPr marL="1085850" lvl="2">
              <a:lnSpc>
                <a:spcPct val="90000"/>
              </a:lnSpc>
            </a:pPr>
            <a:r>
              <a:rPr lang="en-US"/>
              <a:t>P</a:t>
            </a:r>
            <a:r>
              <a:rPr lang="en-US" baseline="-25000"/>
              <a:t>700</a:t>
            </a:r>
            <a:r>
              <a:rPr lang="en-US"/>
              <a:t> = absorbs 700nm </a:t>
            </a:r>
            <a:br>
              <a:rPr lang="en-US"/>
            </a:br>
            <a:r>
              <a:rPr lang="en-US"/>
              <a:t>wavelength </a:t>
            </a:r>
            <a:r>
              <a:rPr lang="en-US">
                <a:solidFill>
                  <a:srgbClr val="CC0000"/>
                </a:solidFill>
              </a:rPr>
              <a:t>red</a:t>
            </a:r>
            <a:r>
              <a:rPr lang="en-US"/>
              <a:t> light </a:t>
            </a:r>
          </a:p>
        </p:txBody>
      </p:sp>
      <p:sp>
        <p:nvSpPr>
          <p:cNvPr id="397317" name="AutoShape 5"/>
          <p:cNvSpPr>
            <a:spLocks noChangeArrowheads="1"/>
          </p:cNvSpPr>
          <p:nvPr/>
        </p:nvSpPr>
        <p:spPr bwMode="auto">
          <a:xfrm>
            <a:off x="4960938" y="2840038"/>
            <a:ext cx="1382712" cy="892175"/>
          </a:xfrm>
          <a:prstGeom prst="roundRect">
            <a:avLst>
              <a:gd name="adj" fmla="val 16667"/>
            </a:avLst>
          </a:prstGeom>
          <a:solidFill>
            <a:srgbClr val="B5DDBD"/>
          </a:solidFill>
          <a:ln w="9525">
            <a:solidFill>
              <a:srgbClr val="006700"/>
            </a:solidFill>
            <a:round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r>
              <a:rPr lang="en-US" sz="2600" b="1">
                <a:solidFill>
                  <a:srgbClr val="006700"/>
                </a:solidFill>
              </a:rPr>
              <a:t>reaction</a:t>
            </a:r>
            <a:br>
              <a:rPr lang="en-US" sz="2600" b="1">
                <a:solidFill>
                  <a:srgbClr val="006700"/>
                </a:solidFill>
              </a:rPr>
            </a:br>
            <a:r>
              <a:rPr lang="en-US" sz="2600" b="1">
                <a:solidFill>
                  <a:srgbClr val="006700"/>
                </a:solidFill>
              </a:rPr>
              <a:t>center</a:t>
            </a:r>
            <a:endParaRPr lang="en-US" sz="2600" b="1" u="sng">
              <a:solidFill>
                <a:srgbClr val="006700"/>
              </a:solidFill>
            </a:endParaRPr>
          </a:p>
        </p:txBody>
      </p:sp>
      <p:sp>
        <p:nvSpPr>
          <p:cNvPr id="397318" name="AutoShape 6"/>
          <p:cNvSpPr>
            <a:spLocks noChangeArrowheads="1"/>
          </p:cNvSpPr>
          <p:nvPr/>
        </p:nvSpPr>
        <p:spPr bwMode="auto">
          <a:xfrm>
            <a:off x="7473950" y="5883275"/>
            <a:ext cx="1566863" cy="892175"/>
          </a:xfrm>
          <a:prstGeom prst="roundRect">
            <a:avLst>
              <a:gd name="adj" fmla="val 16667"/>
            </a:avLst>
          </a:prstGeom>
          <a:solidFill>
            <a:srgbClr val="006700"/>
          </a:solidFill>
          <a:ln w="9525">
            <a:solidFill>
              <a:srgbClr val="B5DDBD"/>
            </a:solidFill>
            <a:round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r>
              <a:rPr lang="en-US" sz="2600" b="1">
                <a:solidFill>
                  <a:srgbClr val="B5DDBD"/>
                </a:solidFill>
              </a:rPr>
              <a:t>antenna</a:t>
            </a:r>
            <a:br>
              <a:rPr lang="en-US" sz="2600" b="1">
                <a:solidFill>
                  <a:srgbClr val="B5DDBD"/>
                </a:solidFill>
              </a:rPr>
            </a:br>
            <a:r>
              <a:rPr lang="en-US" sz="2600" b="1">
                <a:solidFill>
                  <a:srgbClr val="B5DDBD"/>
                </a:solidFill>
              </a:rPr>
              <a:t>pigments</a:t>
            </a:r>
            <a:endParaRPr lang="en-US" sz="2600" b="1" u="sng">
              <a:solidFill>
                <a:srgbClr val="B5DDBD"/>
              </a:solidFill>
            </a:endParaRPr>
          </a:p>
        </p:txBody>
      </p:sp>
      <p:sp>
        <p:nvSpPr>
          <p:cNvPr id="397319" name="Line 7"/>
          <p:cNvSpPr>
            <a:spLocks noChangeShapeType="1"/>
          </p:cNvSpPr>
          <p:nvPr/>
        </p:nvSpPr>
        <p:spPr bwMode="auto">
          <a:xfrm>
            <a:off x="5584825" y="3624263"/>
            <a:ext cx="977900" cy="1176337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97322" name="Freeform 10"/>
          <p:cNvSpPr>
            <a:spLocks/>
          </p:cNvSpPr>
          <p:nvPr/>
        </p:nvSpPr>
        <p:spPr bwMode="auto">
          <a:xfrm>
            <a:off x="6931025" y="5303838"/>
            <a:ext cx="674688" cy="741362"/>
          </a:xfrm>
          <a:custGeom>
            <a:avLst/>
            <a:gdLst/>
            <a:ahLst/>
            <a:cxnLst>
              <a:cxn ang="0">
                <a:pos x="0" y="225"/>
              </a:cxn>
              <a:cxn ang="0">
                <a:pos x="425" y="467"/>
              </a:cxn>
              <a:cxn ang="0">
                <a:pos x="334" y="0"/>
              </a:cxn>
            </a:cxnLst>
            <a:rect l="0" t="0" r="r" b="b"/>
            <a:pathLst>
              <a:path w="425" h="467">
                <a:moveTo>
                  <a:pt x="0" y="225"/>
                </a:moveTo>
                <a:lnTo>
                  <a:pt x="425" y="467"/>
                </a:lnTo>
                <a:lnTo>
                  <a:pt x="334" y="0"/>
                </a:lnTo>
              </a:path>
            </a:pathLst>
          </a:custGeom>
          <a:noFill/>
          <a:ln w="38100" cap="flat" cmpd="sng">
            <a:solidFill>
              <a:srgbClr val="000000"/>
            </a:solidFill>
            <a:prstDash val="solid"/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7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7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7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97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973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973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973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973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973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973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973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973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973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973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973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973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973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973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397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3973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397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"/>
                            </p:stCondLst>
                            <p:childTnLst>
                              <p:par>
                                <p:cTn id="7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3973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7316" grpId="0" build="p" autoUpdateAnimBg="0"/>
      <p:bldP spid="397317" grpId="0" animBg="1" autoUpdateAnimBg="0"/>
      <p:bldP spid="397318" grpId="0" animBg="1" autoUpdateAnimBg="0"/>
      <p:bldP spid="397319" grpId="0" animBg="1"/>
      <p:bldP spid="39732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8994" name="Picture 2"/>
          <p:cNvPicPr>
            <a:picLocks noChangeAspect="1" noChangeArrowheads="1"/>
          </p:cNvPicPr>
          <p:nvPr/>
        </p:nvPicPr>
        <p:blipFill>
          <a:blip r:embed="rId6" cstate="print"/>
          <a:srcRect b="3308"/>
          <a:stretch>
            <a:fillRect/>
          </a:stretch>
        </p:blipFill>
        <p:spPr bwMode="auto">
          <a:xfrm>
            <a:off x="1588" y="568325"/>
            <a:ext cx="9002712" cy="6213475"/>
          </a:xfrm>
          <a:prstGeom prst="rect">
            <a:avLst/>
          </a:prstGeom>
          <a:noFill/>
        </p:spPr>
      </p:pic>
      <p:sp>
        <p:nvSpPr>
          <p:cNvPr id="468995" name="AutoShape 3"/>
          <p:cNvSpPr>
            <a:spLocks noChangeArrowheads="1"/>
          </p:cNvSpPr>
          <p:nvPr/>
        </p:nvSpPr>
        <p:spPr bwMode="auto">
          <a:xfrm>
            <a:off x="4981575" y="341313"/>
            <a:ext cx="4130675" cy="566737"/>
          </a:xfrm>
          <a:prstGeom prst="roundRect">
            <a:avLst>
              <a:gd name="adj" fmla="val 16667"/>
            </a:avLst>
          </a:prstGeom>
          <a:solidFill>
            <a:srgbClr val="80FF00"/>
          </a:solidFill>
          <a:ln w="9525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2800" b="1">
                <a:solidFill>
                  <a:srgbClr val="000000"/>
                </a:solidFill>
              </a:rPr>
              <a:t>ETC of Photosynthesis</a:t>
            </a:r>
            <a:endParaRPr lang="en-US" sz="3600" b="1">
              <a:solidFill>
                <a:srgbClr val="000000"/>
              </a:solidFill>
            </a:endParaRPr>
          </a:p>
        </p:txBody>
      </p:sp>
      <p:sp>
        <p:nvSpPr>
          <p:cNvPr id="468998" name="Oval 6"/>
          <p:cNvSpPr>
            <a:spLocks noChangeArrowheads="1"/>
          </p:cNvSpPr>
          <p:nvPr/>
        </p:nvSpPr>
        <p:spPr bwMode="auto">
          <a:xfrm>
            <a:off x="2352675" y="2808288"/>
            <a:ext cx="1252538" cy="1725612"/>
          </a:xfrm>
          <a:prstGeom prst="ellipse">
            <a:avLst/>
          </a:prstGeom>
          <a:noFill/>
          <a:ln w="57150">
            <a:solidFill>
              <a:srgbClr val="0068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8999" name="Oval 7"/>
          <p:cNvSpPr>
            <a:spLocks noChangeArrowheads="1"/>
          </p:cNvSpPr>
          <p:nvPr/>
        </p:nvSpPr>
        <p:spPr bwMode="auto">
          <a:xfrm>
            <a:off x="4972050" y="2689225"/>
            <a:ext cx="1212850" cy="1685925"/>
          </a:xfrm>
          <a:prstGeom prst="ellipse">
            <a:avLst/>
          </a:prstGeom>
          <a:noFill/>
          <a:ln w="57150">
            <a:solidFill>
              <a:srgbClr val="0068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69006" name="Group 14"/>
          <p:cNvGrpSpPr>
            <a:grpSpLocks/>
          </p:cNvGrpSpPr>
          <p:nvPr/>
        </p:nvGrpSpPr>
        <p:grpSpPr bwMode="auto">
          <a:xfrm>
            <a:off x="2613025" y="982663"/>
            <a:ext cx="2241550" cy="1771650"/>
            <a:chOff x="1686" y="819"/>
            <a:chExt cx="1412" cy="1116"/>
          </a:xfrm>
        </p:grpSpPr>
        <p:sp>
          <p:nvSpPr>
            <p:cNvPr id="469001" name="AutoShape 9"/>
            <p:cNvSpPr>
              <a:spLocks noChangeArrowheads="1"/>
            </p:cNvSpPr>
            <p:nvPr/>
          </p:nvSpPr>
          <p:spPr bwMode="auto">
            <a:xfrm>
              <a:off x="1686" y="819"/>
              <a:ext cx="1412" cy="274"/>
            </a:xfrm>
            <a:prstGeom prst="roundRect">
              <a:avLst>
                <a:gd name="adj" fmla="val 16667"/>
              </a:avLst>
            </a:prstGeom>
            <a:solidFill>
              <a:srgbClr val="CCFF66"/>
            </a:solidFill>
            <a:ln w="28575">
              <a:solidFill>
                <a:srgbClr val="80FF00"/>
              </a:solidFill>
              <a:round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pPr algn="l" eaLnBrk="1" hangingPunct="1">
                <a:spcBef>
                  <a:spcPct val="20000"/>
                </a:spcBef>
                <a:buClr>
                  <a:schemeClr val="tx1"/>
                </a:buClr>
                <a:buSzPct val="60000"/>
              </a:pPr>
              <a:r>
                <a:rPr lang="en-US" b="1" u="sng">
                  <a:solidFill>
                    <a:srgbClr val="006800"/>
                  </a:solidFill>
                </a:rPr>
                <a:t>Photosystem II</a:t>
              </a:r>
            </a:p>
          </p:txBody>
        </p:sp>
        <p:sp>
          <p:nvSpPr>
            <p:cNvPr id="469004" name="Line 12"/>
            <p:cNvSpPr>
              <a:spLocks noChangeShapeType="1"/>
            </p:cNvSpPr>
            <p:nvPr/>
          </p:nvSpPr>
          <p:spPr bwMode="auto">
            <a:xfrm flipH="1">
              <a:off x="2035" y="1070"/>
              <a:ext cx="260" cy="865"/>
            </a:xfrm>
            <a:prstGeom prst="line">
              <a:avLst/>
            </a:prstGeom>
            <a:noFill/>
            <a:ln w="38100">
              <a:solidFill>
                <a:srgbClr val="04A402"/>
              </a:solidFill>
              <a:round/>
              <a:headEnd/>
              <a:tailEnd type="triangle" w="med" len="med"/>
            </a:ln>
            <a:effectLst/>
          </p:spPr>
          <p:txBody>
            <a:bodyPr wrap="none" lIns="0" tIns="0" rIns="0" bIns="0" anchor="ctr"/>
            <a:lstStyle/>
            <a:p>
              <a:endParaRPr lang="en-US"/>
            </a:p>
          </p:txBody>
        </p:sp>
      </p:grpSp>
      <p:grpSp>
        <p:nvGrpSpPr>
          <p:cNvPr id="469008" name="Group 16"/>
          <p:cNvGrpSpPr>
            <a:grpSpLocks/>
          </p:cNvGrpSpPr>
          <p:nvPr/>
        </p:nvGrpSpPr>
        <p:grpSpPr bwMode="auto">
          <a:xfrm>
            <a:off x="4295775" y="1593850"/>
            <a:ext cx="2155825" cy="1089025"/>
            <a:chOff x="2531" y="1269"/>
            <a:chExt cx="1358" cy="686"/>
          </a:xfrm>
        </p:grpSpPr>
        <p:sp>
          <p:nvSpPr>
            <p:cNvPr id="469003" name="AutoShape 11"/>
            <p:cNvSpPr>
              <a:spLocks noChangeArrowheads="1"/>
            </p:cNvSpPr>
            <p:nvPr/>
          </p:nvSpPr>
          <p:spPr bwMode="auto">
            <a:xfrm>
              <a:off x="2531" y="1269"/>
              <a:ext cx="1358" cy="274"/>
            </a:xfrm>
            <a:prstGeom prst="roundRect">
              <a:avLst>
                <a:gd name="adj" fmla="val 16667"/>
              </a:avLst>
            </a:prstGeom>
            <a:solidFill>
              <a:srgbClr val="CCFF66"/>
            </a:solidFill>
            <a:ln w="28575">
              <a:solidFill>
                <a:srgbClr val="80FF00"/>
              </a:solidFill>
              <a:round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pPr algn="l" eaLnBrk="1" hangingPunct="1">
                <a:spcBef>
                  <a:spcPct val="20000"/>
                </a:spcBef>
                <a:buClr>
                  <a:schemeClr val="tx1"/>
                </a:buClr>
                <a:buSzPct val="60000"/>
              </a:pPr>
              <a:r>
                <a:rPr lang="en-US" b="1" u="sng">
                  <a:solidFill>
                    <a:srgbClr val="006800"/>
                  </a:solidFill>
                </a:rPr>
                <a:t>Photosystem I</a:t>
              </a:r>
            </a:p>
          </p:txBody>
        </p:sp>
        <p:sp>
          <p:nvSpPr>
            <p:cNvPr id="469005" name="Line 13"/>
            <p:cNvSpPr>
              <a:spLocks noChangeShapeType="1"/>
            </p:cNvSpPr>
            <p:nvPr/>
          </p:nvSpPr>
          <p:spPr bwMode="auto">
            <a:xfrm flipH="1">
              <a:off x="3385" y="1530"/>
              <a:ext cx="125" cy="425"/>
            </a:xfrm>
            <a:prstGeom prst="line">
              <a:avLst/>
            </a:prstGeom>
            <a:noFill/>
            <a:ln w="38100">
              <a:solidFill>
                <a:srgbClr val="04A402"/>
              </a:solidFill>
              <a:round/>
              <a:headEnd/>
              <a:tailEnd type="triangle" w="med" len="med"/>
            </a:ln>
            <a:effectLst/>
          </p:spPr>
          <p:txBody>
            <a:bodyPr wrap="none" lIns="0" tIns="0" rIns="0" bIns="0" anchor="ctr"/>
            <a:lstStyle/>
            <a:p>
              <a:endParaRPr lang="en-US"/>
            </a:p>
          </p:txBody>
        </p:sp>
      </p:grpSp>
      <p:sp>
        <p:nvSpPr>
          <p:cNvPr id="469009" name="Rectangle 17"/>
          <p:cNvSpPr>
            <a:spLocks noChangeArrowheads="1"/>
          </p:cNvSpPr>
          <p:nvPr/>
        </p:nvSpPr>
        <p:spPr bwMode="auto">
          <a:xfrm>
            <a:off x="3465513" y="714375"/>
            <a:ext cx="14493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600" b="1">
                <a:solidFill>
                  <a:srgbClr val="000000"/>
                </a:solidFill>
              </a:rPr>
              <a:t>chlorophyll </a:t>
            </a:r>
            <a:r>
              <a:rPr lang="en-US" sz="1600" b="1" i="1">
                <a:solidFill>
                  <a:srgbClr val="000000"/>
                </a:solidFill>
              </a:rPr>
              <a:t>a</a:t>
            </a:r>
          </a:p>
        </p:txBody>
      </p:sp>
      <p:sp>
        <p:nvSpPr>
          <p:cNvPr id="469010" name="Rectangle 18"/>
          <p:cNvSpPr>
            <a:spLocks noChangeArrowheads="1"/>
          </p:cNvSpPr>
          <p:nvPr/>
        </p:nvSpPr>
        <p:spPr bwMode="auto">
          <a:xfrm>
            <a:off x="5075238" y="1338263"/>
            <a:ext cx="14605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600" b="1">
                <a:solidFill>
                  <a:srgbClr val="000000"/>
                </a:solidFill>
              </a:rPr>
              <a:t>chlorophyll </a:t>
            </a:r>
            <a:r>
              <a:rPr lang="en-US" sz="1600" b="1" i="1">
                <a:solidFill>
                  <a:srgbClr val="000000"/>
                </a:solidFill>
              </a:rPr>
              <a:t>b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6899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6900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0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690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6899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6900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0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690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8998" grpId="0" animBg="1"/>
      <p:bldP spid="468999" grpId="0" animBg="1"/>
      <p:bldP spid="469009" grpId="0" build="p" autoUpdateAnimBg="0"/>
      <p:bldP spid="469010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69"/>
          <p:cNvSpPr>
            <a:spLocks noGrp="1" noChangeArrowheads="1"/>
          </p:cNvSpPr>
          <p:nvPr>
            <p:ph type="dt" sz="quarter" idx="2"/>
          </p:nvPr>
        </p:nvSpPr>
        <p:spPr>
          <a:ln/>
        </p:spPr>
        <p:txBody>
          <a:bodyPr/>
          <a:lstStyle/>
          <a:p>
            <a:r>
              <a:rPr lang="en-US"/>
              <a:t>2007-2008</a:t>
            </a:r>
            <a:endParaRPr lang="en-US" b="0"/>
          </a:p>
        </p:txBody>
      </p:sp>
      <p:grpSp>
        <p:nvGrpSpPr>
          <p:cNvPr id="457730" name="Group 2"/>
          <p:cNvGrpSpPr>
            <a:grpSpLocks/>
          </p:cNvGrpSpPr>
          <p:nvPr/>
        </p:nvGrpSpPr>
        <p:grpSpPr bwMode="auto">
          <a:xfrm>
            <a:off x="5867400" y="3352800"/>
            <a:ext cx="1600200" cy="1447800"/>
            <a:chOff x="3696" y="2112"/>
            <a:chExt cx="1008" cy="912"/>
          </a:xfrm>
        </p:grpSpPr>
        <p:sp>
          <p:nvSpPr>
            <p:cNvPr id="457731" name="AutoShape 3"/>
            <p:cNvSpPr>
              <a:spLocks noChangeArrowheads="1"/>
            </p:cNvSpPr>
            <p:nvPr/>
          </p:nvSpPr>
          <p:spPr bwMode="auto">
            <a:xfrm>
              <a:off x="3744" y="2112"/>
              <a:ext cx="960" cy="672"/>
            </a:xfrm>
            <a:prstGeom prst="cloudCallout">
              <a:avLst>
                <a:gd name="adj1" fmla="val -43750"/>
                <a:gd name="adj2" fmla="val 70000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457732" name="Oval 4"/>
            <p:cNvSpPr>
              <a:spLocks noChangeArrowheads="1"/>
            </p:cNvSpPr>
            <p:nvPr/>
          </p:nvSpPr>
          <p:spPr bwMode="auto">
            <a:xfrm>
              <a:off x="3696" y="2688"/>
              <a:ext cx="288" cy="28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7733" name="Oval 5"/>
            <p:cNvSpPr>
              <a:spLocks noChangeArrowheads="1"/>
            </p:cNvSpPr>
            <p:nvPr/>
          </p:nvSpPr>
          <p:spPr bwMode="auto">
            <a:xfrm>
              <a:off x="3783" y="2736"/>
              <a:ext cx="288" cy="28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57734" name="AutoShape 6"/>
          <p:cNvSpPr>
            <a:spLocks noChangeArrowheads="1"/>
          </p:cNvSpPr>
          <p:nvPr/>
        </p:nvSpPr>
        <p:spPr bwMode="auto">
          <a:xfrm>
            <a:off x="3733800" y="3276600"/>
            <a:ext cx="1828800" cy="1279525"/>
          </a:xfrm>
          <a:prstGeom prst="star16">
            <a:avLst>
              <a:gd name="adj" fmla="val 37500"/>
            </a:avLst>
          </a:prstGeom>
          <a:solidFill>
            <a:srgbClr val="FFEA18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773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990600" y="1981200"/>
            <a:ext cx="7239000" cy="2209800"/>
          </a:xfrm>
        </p:spPr>
        <p:txBody>
          <a:bodyPr/>
          <a:lstStyle/>
          <a:p>
            <a:r>
              <a:rPr lang="en-US">
                <a:solidFill>
                  <a:srgbClr val="0F116A"/>
                </a:solidFill>
              </a:rPr>
              <a:t>	</a:t>
            </a:r>
            <a:r>
              <a:rPr lang="en-US"/>
              <a:t>Photosynthesis:</a:t>
            </a:r>
            <a:br>
              <a:rPr lang="en-US"/>
            </a:br>
            <a:r>
              <a:rPr lang="en-US"/>
              <a:t>	</a:t>
            </a:r>
            <a:r>
              <a:rPr lang="en-US">
                <a:solidFill>
                  <a:srgbClr val="0C8F0F"/>
                </a:solidFill>
              </a:rPr>
              <a:t>Life</a:t>
            </a:r>
            <a:r>
              <a:rPr lang="en-US"/>
              <a:t> </a:t>
            </a:r>
            <a:r>
              <a:rPr lang="en-US">
                <a:solidFill>
                  <a:srgbClr val="660000"/>
                </a:solidFill>
              </a:rPr>
              <a:t>from</a:t>
            </a:r>
            <a:r>
              <a:rPr lang="en-US"/>
              <a:t> </a:t>
            </a:r>
            <a:r>
              <a:rPr lang="en-US">
                <a:solidFill>
                  <a:srgbClr val="CC0000"/>
                </a:solidFill>
              </a:rPr>
              <a:t>Light </a:t>
            </a:r>
            <a:r>
              <a:rPr lang="en-US">
                <a:solidFill>
                  <a:srgbClr val="660000"/>
                </a:solidFill>
              </a:rPr>
              <a:t>and</a:t>
            </a:r>
            <a:r>
              <a:rPr lang="en-US">
                <a:solidFill>
                  <a:srgbClr val="CC0000"/>
                </a:solidFill>
              </a:rPr>
              <a:t> </a:t>
            </a:r>
            <a:r>
              <a:rPr lang="en-US">
                <a:solidFill>
                  <a:srgbClr val="0F116A"/>
                </a:solidFill>
              </a:rPr>
              <a:t>Air</a:t>
            </a:r>
            <a:endParaRPr lang="en-US"/>
          </a:p>
        </p:txBody>
      </p:sp>
      <p:pic>
        <p:nvPicPr>
          <p:cNvPr id="457737" name="Picture 9" descr="10_02ca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7999" r="22501" b="24001"/>
          <a:stretch>
            <a:fillRect/>
          </a:stretch>
        </p:blipFill>
        <p:spPr bwMode="auto">
          <a:xfrm>
            <a:off x="4929188" y="400050"/>
            <a:ext cx="4032250" cy="2262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57738" name="Picture 10" descr="10_02bab"/>
          <p:cNvPicPr>
            <a:picLocks noChangeAspect="1" noChangeArrowheads="1"/>
          </p:cNvPicPr>
          <p:nvPr/>
        </p:nvPicPr>
        <p:blipFill>
          <a:blip r:embed="rId6" cstate="print"/>
          <a:srcRect t="3000" r="2251" b="3000"/>
          <a:stretch>
            <a:fillRect/>
          </a:stretch>
        </p:blipFill>
        <p:spPr bwMode="auto">
          <a:xfrm>
            <a:off x="90488" y="4475163"/>
            <a:ext cx="3138487" cy="226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7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45773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45773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4577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7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773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773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77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ubbl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773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03" name="Picture 3"/>
          <p:cNvPicPr>
            <a:picLocks noChangeAspect="1" noChangeArrowheads="1"/>
          </p:cNvPicPr>
          <p:nvPr/>
        </p:nvPicPr>
        <p:blipFill>
          <a:blip r:embed="rId8" cstate="print"/>
          <a:srcRect b="3899"/>
          <a:stretch>
            <a:fillRect/>
          </a:stretch>
        </p:blipFill>
        <p:spPr bwMode="auto">
          <a:xfrm>
            <a:off x="265113" y="457200"/>
            <a:ext cx="8618537" cy="5838825"/>
          </a:xfrm>
          <a:prstGeom prst="rect">
            <a:avLst/>
          </a:prstGeom>
          <a:noFill/>
        </p:spPr>
      </p:pic>
      <p:sp>
        <p:nvSpPr>
          <p:cNvPr id="409602" name="Line 2"/>
          <p:cNvSpPr>
            <a:spLocks noChangeShapeType="1"/>
          </p:cNvSpPr>
          <p:nvPr/>
        </p:nvSpPr>
        <p:spPr bwMode="auto">
          <a:xfrm flipH="1">
            <a:off x="114300" y="304800"/>
            <a:ext cx="8915400" cy="0"/>
          </a:xfrm>
          <a:prstGeom prst="line">
            <a:avLst/>
          </a:prstGeom>
          <a:noFill/>
          <a:ln w="12700">
            <a:solidFill>
              <a:srgbClr val="00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9615" name="Freeform 15"/>
          <p:cNvSpPr>
            <a:spLocks/>
          </p:cNvSpPr>
          <p:nvPr/>
        </p:nvSpPr>
        <p:spPr bwMode="auto">
          <a:xfrm>
            <a:off x="746125" y="3238500"/>
            <a:ext cx="1817688" cy="1785938"/>
          </a:xfrm>
          <a:custGeom>
            <a:avLst/>
            <a:gdLst/>
            <a:ahLst/>
            <a:cxnLst>
              <a:cxn ang="0">
                <a:pos x="0" y="40"/>
              </a:cxn>
              <a:cxn ang="0">
                <a:pos x="5" y="665"/>
              </a:cxn>
              <a:cxn ang="0">
                <a:pos x="200" y="935"/>
              </a:cxn>
              <a:cxn ang="0">
                <a:pos x="680" y="1095"/>
              </a:cxn>
              <a:cxn ang="0">
                <a:pos x="900" y="1125"/>
              </a:cxn>
              <a:cxn ang="0">
                <a:pos x="940" y="1100"/>
              </a:cxn>
              <a:cxn ang="0">
                <a:pos x="930" y="995"/>
              </a:cxn>
              <a:cxn ang="0">
                <a:pos x="1145" y="940"/>
              </a:cxn>
              <a:cxn ang="0">
                <a:pos x="1125" y="680"/>
              </a:cxn>
              <a:cxn ang="0">
                <a:pos x="980" y="275"/>
              </a:cxn>
              <a:cxn ang="0">
                <a:pos x="495" y="0"/>
              </a:cxn>
              <a:cxn ang="0">
                <a:pos x="0" y="40"/>
              </a:cxn>
            </a:cxnLst>
            <a:rect l="0" t="0" r="r" b="b"/>
            <a:pathLst>
              <a:path w="1145" h="1125">
                <a:moveTo>
                  <a:pt x="0" y="40"/>
                </a:moveTo>
                <a:lnTo>
                  <a:pt x="5" y="665"/>
                </a:lnTo>
                <a:lnTo>
                  <a:pt x="200" y="935"/>
                </a:lnTo>
                <a:lnTo>
                  <a:pt x="680" y="1095"/>
                </a:lnTo>
                <a:cubicBezTo>
                  <a:pt x="896" y="1125"/>
                  <a:pt x="822" y="1125"/>
                  <a:pt x="900" y="1125"/>
                </a:cubicBezTo>
                <a:lnTo>
                  <a:pt x="940" y="1100"/>
                </a:lnTo>
                <a:cubicBezTo>
                  <a:pt x="919" y="996"/>
                  <a:pt x="889" y="1015"/>
                  <a:pt x="930" y="995"/>
                </a:cubicBezTo>
                <a:lnTo>
                  <a:pt x="1145" y="940"/>
                </a:lnTo>
                <a:lnTo>
                  <a:pt x="1125" y="680"/>
                </a:lnTo>
                <a:lnTo>
                  <a:pt x="980" y="275"/>
                </a:lnTo>
                <a:lnTo>
                  <a:pt x="495" y="0"/>
                </a:lnTo>
                <a:lnTo>
                  <a:pt x="0" y="40"/>
                </a:lnTo>
                <a:close/>
              </a:path>
            </a:pathLst>
          </a:custGeom>
          <a:solidFill>
            <a:srgbClr val="D8D8D8"/>
          </a:soli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9616" name="Oval 16"/>
          <p:cNvSpPr>
            <a:spLocks noChangeArrowheads="1"/>
          </p:cNvSpPr>
          <p:nvPr/>
        </p:nvSpPr>
        <p:spPr bwMode="auto">
          <a:xfrm>
            <a:off x="2182813" y="3278188"/>
            <a:ext cx="317500" cy="317500"/>
          </a:xfrm>
          <a:prstGeom prst="ellipse">
            <a:avLst/>
          </a:prstGeom>
          <a:solidFill>
            <a:srgbClr val="0068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en-US" sz="1800" b="1">
                <a:solidFill>
                  <a:schemeClr val="bg1"/>
                </a:solidFill>
              </a:rPr>
              <a:t>1</a:t>
            </a:r>
            <a:endParaRPr lang="en-US" sz="2000" b="1">
              <a:solidFill>
                <a:schemeClr val="bg1"/>
              </a:solidFill>
            </a:endParaRPr>
          </a:p>
        </p:txBody>
      </p:sp>
      <p:sp>
        <p:nvSpPr>
          <p:cNvPr id="409634" name="Oval 34"/>
          <p:cNvSpPr>
            <a:spLocks noChangeArrowheads="1"/>
          </p:cNvSpPr>
          <p:nvPr/>
        </p:nvSpPr>
        <p:spPr bwMode="auto">
          <a:xfrm>
            <a:off x="2333625" y="2919413"/>
            <a:ext cx="676275" cy="455612"/>
          </a:xfrm>
          <a:prstGeom prst="ellips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9638" name="AutoShape 38"/>
          <p:cNvSpPr>
            <a:spLocks noChangeArrowheads="1"/>
          </p:cNvSpPr>
          <p:nvPr/>
        </p:nvSpPr>
        <p:spPr bwMode="auto">
          <a:xfrm>
            <a:off x="4981575" y="341313"/>
            <a:ext cx="4130675" cy="566737"/>
          </a:xfrm>
          <a:prstGeom prst="roundRect">
            <a:avLst>
              <a:gd name="adj" fmla="val 16667"/>
            </a:avLst>
          </a:prstGeom>
          <a:solidFill>
            <a:srgbClr val="80FF00"/>
          </a:solidFill>
          <a:ln w="9525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2800" b="1">
                <a:solidFill>
                  <a:srgbClr val="000000"/>
                </a:solidFill>
              </a:rPr>
              <a:t>ETC of Photosynthesis</a:t>
            </a:r>
            <a:endParaRPr lang="en-US" sz="3600" b="1">
              <a:solidFill>
                <a:srgbClr val="000000"/>
              </a:solidFill>
            </a:endParaRPr>
          </a:p>
        </p:txBody>
      </p:sp>
      <p:grpSp>
        <p:nvGrpSpPr>
          <p:cNvPr id="409641" name="Group 41"/>
          <p:cNvGrpSpPr>
            <a:grpSpLocks/>
          </p:cNvGrpSpPr>
          <p:nvPr/>
        </p:nvGrpSpPr>
        <p:grpSpPr bwMode="auto">
          <a:xfrm>
            <a:off x="2493963" y="3597275"/>
            <a:ext cx="358775" cy="596900"/>
            <a:chOff x="1571" y="2342"/>
            <a:chExt cx="226" cy="376"/>
          </a:xfrm>
        </p:grpSpPr>
        <p:sp>
          <p:nvSpPr>
            <p:cNvPr id="409639" name="Oval 39"/>
            <p:cNvSpPr>
              <a:spLocks noChangeArrowheads="1"/>
            </p:cNvSpPr>
            <p:nvPr/>
          </p:nvSpPr>
          <p:spPr bwMode="auto">
            <a:xfrm>
              <a:off x="1571" y="2342"/>
              <a:ext cx="226" cy="226"/>
            </a:xfrm>
            <a:prstGeom prst="ellipse">
              <a:avLst/>
            </a:prstGeom>
            <a:solidFill>
              <a:srgbClr val="CC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b="1">
                  <a:solidFill>
                    <a:srgbClr val="000000"/>
                  </a:solidFill>
                </a:rPr>
                <a:t>e</a:t>
              </a:r>
            </a:p>
          </p:txBody>
        </p:sp>
        <p:sp>
          <p:nvSpPr>
            <p:cNvPr id="409640" name="Oval 40"/>
            <p:cNvSpPr>
              <a:spLocks noChangeArrowheads="1"/>
            </p:cNvSpPr>
            <p:nvPr/>
          </p:nvSpPr>
          <p:spPr bwMode="auto">
            <a:xfrm>
              <a:off x="1571" y="2492"/>
              <a:ext cx="226" cy="226"/>
            </a:xfrm>
            <a:prstGeom prst="ellipse">
              <a:avLst/>
            </a:prstGeom>
            <a:solidFill>
              <a:srgbClr val="CC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b="1">
                  <a:solidFill>
                    <a:srgbClr val="000000"/>
                  </a:solidFill>
                </a:rPr>
                <a:t>e</a:t>
              </a:r>
            </a:p>
          </p:txBody>
        </p:sp>
      </p:grpSp>
      <p:sp>
        <p:nvSpPr>
          <p:cNvPr id="409643" name="AutoShape 43"/>
          <p:cNvSpPr>
            <a:spLocks noChangeArrowheads="1"/>
          </p:cNvSpPr>
          <p:nvPr/>
        </p:nvSpPr>
        <p:spPr bwMode="auto">
          <a:xfrm>
            <a:off x="655638" y="2495550"/>
            <a:ext cx="889000" cy="889000"/>
          </a:xfrm>
          <a:prstGeom prst="sun">
            <a:avLst>
              <a:gd name="adj" fmla="val 25000"/>
            </a:avLst>
          </a:prstGeom>
          <a:solidFill>
            <a:srgbClr val="FFEA18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800" b="1">
                <a:solidFill>
                  <a:srgbClr val="000000"/>
                </a:solidFill>
              </a:rPr>
              <a:t>sun</a:t>
            </a:r>
            <a:endParaRPr lang="en-US" b="1">
              <a:solidFill>
                <a:srgbClr val="000000"/>
              </a:solidFill>
            </a:endParaRPr>
          </a:p>
        </p:txBody>
      </p:sp>
      <p:grpSp>
        <p:nvGrpSpPr>
          <p:cNvPr id="409646" name="Group 46"/>
          <p:cNvGrpSpPr>
            <a:grpSpLocks/>
          </p:cNvGrpSpPr>
          <p:nvPr/>
        </p:nvGrpSpPr>
        <p:grpSpPr bwMode="auto">
          <a:xfrm>
            <a:off x="1028700" y="3417888"/>
            <a:ext cx="1330325" cy="1698625"/>
            <a:chOff x="615" y="2120"/>
            <a:chExt cx="838" cy="1070"/>
          </a:xfrm>
        </p:grpSpPr>
        <p:sp>
          <p:nvSpPr>
            <p:cNvPr id="409645" name="Freeform 45"/>
            <p:cNvSpPr>
              <a:spLocks/>
            </p:cNvSpPr>
            <p:nvPr/>
          </p:nvSpPr>
          <p:spPr bwMode="auto">
            <a:xfrm>
              <a:off x="620" y="2120"/>
              <a:ext cx="833" cy="1070"/>
            </a:xfrm>
            <a:custGeom>
              <a:avLst/>
              <a:gdLst/>
              <a:ahLst/>
              <a:cxnLst>
                <a:cxn ang="0">
                  <a:pos x="70" y="11"/>
                </a:cxn>
                <a:cxn ang="0">
                  <a:pos x="27" y="126"/>
                </a:cxn>
                <a:cxn ang="0">
                  <a:pos x="233" y="11"/>
                </a:cxn>
                <a:cxn ang="0">
                  <a:pos x="108" y="193"/>
                </a:cxn>
                <a:cxn ang="0">
                  <a:pos x="262" y="155"/>
                </a:cxn>
                <a:cxn ang="0">
                  <a:pos x="190" y="299"/>
                </a:cxn>
                <a:cxn ang="0">
                  <a:pos x="382" y="280"/>
                </a:cxn>
                <a:cxn ang="0">
                  <a:pos x="300" y="423"/>
                </a:cxn>
                <a:cxn ang="0">
                  <a:pos x="473" y="419"/>
                </a:cxn>
                <a:cxn ang="0">
                  <a:pos x="429" y="538"/>
                </a:cxn>
                <a:cxn ang="0">
                  <a:pos x="583" y="557"/>
                </a:cxn>
                <a:cxn ang="0">
                  <a:pos x="535" y="692"/>
                </a:cxn>
                <a:cxn ang="0">
                  <a:pos x="659" y="677"/>
                </a:cxn>
                <a:cxn ang="0">
                  <a:pos x="611" y="797"/>
                </a:cxn>
                <a:cxn ang="0">
                  <a:pos x="750" y="802"/>
                </a:cxn>
                <a:cxn ang="0">
                  <a:pos x="698" y="917"/>
                </a:cxn>
                <a:cxn ang="0">
                  <a:pos x="822" y="936"/>
                </a:cxn>
                <a:cxn ang="0">
                  <a:pos x="765" y="1070"/>
                </a:cxn>
              </a:cxnLst>
              <a:rect l="0" t="0" r="r" b="b"/>
              <a:pathLst>
                <a:path w="833" h="1070">
                  <a:moveTo>
                    <a:pt x="70" y="11"/>
                  </a:moveTo>
                  <a:cubicBezTo>
                    <a:pt x="35" y="68"/>
                    <a:pt x="0" y="126"/>
                    <a:pt x="27" y="126"/>
                  </a:cubicBezTo>
                  <a:cubicBezTo>
                    <a:pt x="54" y="126"/>
                    <a:pt x="220" y="0"/>
                    <a:pt x="233" y="11"/>
                  </a:cubicBezTo>
                  <a:cubicBezTo>
                    <a:pt x="246" y="22"/>
                    <a:pt x="103" y="169"/>
                    <a:pt x="108" y="193"/>
                  </a:cubicBezTo>
                  <a:cubicBezTo>
                    <a:pt x="113" y="217"/>
                    <a:pt x="248" y="137"/>
                    <a:pt x="262" y="155"/>
                  </a:cubicBezTo>
                  <a:cubicBezTo>
                    <a:pt x="276" y="173"/>
                    <a:pt x="170" y="278"/>
                    <a:pt x="190" y="299"/>
                  </a:cubicBezTo>
                  <a:cubicBezTo>
                    <a:pt x="210" y="320"/>
                    <a:pt x="364" y="259"/>
                    <a:pt x="382" y="280"/>
                  </a:cubicBezTo>
                  <a:cubicBezTo>
                    <a:pt x="400" y="301"/>
                    <a:pt x="285" y="400"/>
                    <a:pt x="300" y="423"/>
                  </a:cubicBezTo>
                  <a:cubicBezTo>
                    <a:pt x="315" y="446"/>
                    <a:pt x="452" y="400"/>
                    <a:pt x="473" y="419"/>
                  </a:cubicBezTo>
                  <a:cubicBezTo>
                    <a:pt x="494" y="438"/>
                    <a:pt x="411" y="515"/>
                    <a:pt x="429" y="538"/>
                  </a:cubicBezTo>
                  <a:cubicBezTo>
                    <a:pt x="447" y="561"/>
                    <a:pt x="565" y="531"/>
                    <a:pt x="583" y="557"/>
                  </a:cubicBezTo>
                  <a:cubicBezTo>
                    <a:pt x="601" y="583"/>
                    <a:pt x="522" y="672"/>
                    <a:pt x="535" y="692"/>
                  </a:cubicBezTo>
                  <a:cubicBezTo>
                    <a:pt x="548" y="712"/>
                    <a:pt x="646" y="659"/>
                    <a:pt x="659" y="677"/>
                  </a:cubicBezTo>
                  <a:cubicBezTo>
                    <a:pt x="672" y="695"/>
                    <a:pt x="596" y="776"/>
                    <a:pt x="611" y="797"/>
                  </a:cubicBezTo>
                  <a:cubicBezTo>
                    <a:pt x="626" y="818"/>
                    <a:pt x="736" y="782"/>
                    <a:pt x="750" y="802"/>
                  </a:cubicBezTo>
                  <a:cubicBezTo>
                    <a:pt x="764" y="822"/>
                    <a:pt x="686" y="895"/>
                    <a:pt x="698" y="917"/>
                  </a:cubicBezTo>
                  <a:cubicBezTo>
                    <a:pt x="710" y="939"/>
                    <a:pt x="811" y="911"/>
                    <a:pt x="822" y="936"/>
                  </a:cubicBezTo>
                  <a:cubicBezTo>
                    <a:pt x="833" y="961"/>
                    <a:pt x="799" y="1015"/>
                    <a:pt x="765" y="1070"/>
                  </a:cubicBezTo>
                </a:path>
              </a:pathLst>
            </a:custGeom>
            <a:noFill/>
            <a:ln w="76200" cap="flat" cmpd="sng">
              <a:solidFill>
                <a:srgbClr val="FFEA18"/>
              </a:solidFill>
              <a:prstDash val="solid"/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644" name="Freeform 44"/>
            <p:cNvSpPr>
              <a:spLocks/>
            </p:cNvSpPr>
            <p:nvPr/>
          </p:nvSpPr>
          <p:spPr bwMode="auto">
            <a:xfrm>
              <a:off x="615" y="2120"/>
              <a:ext cx="833" cy="1070"/>
            </a:xfrm>
            <a:custGeom>
              <a:avLst/>
              <a:gdLst/>
              <a:ahLst/>
              <a:cxnLst>
                <a:cxn ang="0">
                  <a:pos x="70" y="11"/>
                </a:cxn>
                <a:cxn ang="0">
                  <a:pos x="27" y="126"/>
                </a:cxn>
                <a:cxn ang="0">
                  <a:pos x="233" y="11"/>
                </a:cxn>
                <a:cxn ang="0">
                  <a:pos x="108" y="193"/>
                </a:cxn>
                <a:cxn ang="0">
                  <a:pos x="262" y="155"/>
                </a:cxn>
                <a:cxn ang="0">
                  <a:pos x="190" y="299"/>
                </a:cxn>
                <a:cxn ang="0">
                  <a:pos x="382" y="280"/>
                </a:cxn>
                <a:cxn ang="0">
                  <a:pos x="300" y="423"/>
                </a:cxn>
                <a:cxn ang="0">
                  <a:pos x="473" y="419"/>
                </a:cxn>
                <a:cxn ang="0">
                  <a:pos x="429" y="538"/>
                </a:cxn>
                <a:cxn ang="0">
                  <a:pos x="583" y="557"/>
                </a:cxn>
                <a:cxn ang="0">
                  <a:pos x="535" y="692"/>
                </a:cxn>
                <a:cxn ang="0">
                  <a:pos x="659" y="677"/>
                </a:cxn>
                <a:cxn ang="0">
                  <a:pos x="611" y="797"/>
                </a:cxn>
                <a:cxn ang="0">
                  <a:pos x="750" y="802"/>
                </a:cxn>
                <a:cxn ang="0">
                  <a:pos x="698" y="917"/>
                </a:cxn>
                <a:cxn ang="0">
                  <a:pos x="822" y="936"/>
                </a:cxn>
                <a:cxn ang="0">
                  <a:pos x="765" y="1070"/>
                </a:cxn>
              </a:cxnLst>
              <a:rect l="0" t="0" r="r" b="b"/>
              <a:pathLst>
                <a:path w="833" h="1070">
                  <a:moveTo>
                    <a:pt x="70" y="11"/>
                  </a:moveTo>
                  <a:cubicBezTo>
                    <a:pt x="35" y="68"/>
                    <a:pt x="0" y="126"/>
                    <a:pt x="27" y="126"/>
                  </a:cubicBezTo>
                  <a:cubicBezTo>
                    <a:pt x="54" y="126"/>
                    <a:pt x="220" y="0"/>
                    <a:pt x="233" y="11"/>
                  </a:cubicBezTo>
                  <a:cubicBezTo>
                    <a:pt x="246" y="22"/>
                    <a:pt x="103" y="169"/>
                    <a:pt x="108" y="193"/>
                  </a:cubicBezTo>
                  <a:cubicBezTo>
                    <a:pt x="113" y="217"/>
                    <a:pt x="248" y="137"/>
                    <a:pt x="262" y="155"/>
                  </a:cubicBezTo>
                  <a:cubicBezTo>
                    <a:pt x="276" y="173"/>
                    <a:pt x="170" y="278"/>
                    <a:pt x="190" y="299"/>
                  </a:cubicBezTo>
                  <a:cubicBezTo>
                    <a:pt x="210" y="320"/>
                    <a:pt x="364" y="259"/>
                    <a:pt x="382" y="280"/>
                  </a:cubicBezTo>
                  <a:cubicBezTo>
                    <a:pt x="400" y="301"/>
                    <a:pt x="285" y="400"/>
                    <a:pt x="300" y="423"/>
                  </a:cubicBezTo>
                  <a:cubicBezTo>
                    <a:pt x="315" y="446"/>
                    <a:pt x="452" y="400"/>
                    <a:pt x="473" y="419"/>
                  </a:cubicBezTo>
                  <a:cubicBezTo>
                    <a:pt x="494" y="438"/>
                    <a:pt x="411" y="515"/>
                    <a:pt x="429" y="538"/>
                  </a:cubicBezTo>
                  <a:cubicBezTo>
                    <a:pt x="447" y="561"/>
                    <a:pt x="565" y="531"/>
                    <a:pt x="583" y="557"/>
                  </a:cubicBezTo>
                  <a:cubicBezTo>
                    <a:pt x="601" y="583"/>
                    <a:pt x="522" y="672"/>
                    <a:pt x="535" y="692"/>
                  </a:cubicBezTo>
                  <a:cubicBezTo>
                    <a:pt x="548" y="712"/>
                    <a:pt x="646" y="659"/>
                    <a:pt x="659" y="677"/>
                  </a:cubicBezTo>
                  <a:cubicBezTo>
                    <a:pt x="672" y="695"/>
                    <a:pt x="596" y="776"/>
                    <a:pt x="611" y="797"/>
                  </a:cubicBezTo>
                  <a:cubicBezTo>
                    <a:pt x="626" y="818"/>
                    <a:pt x="736" y="782"/>
                    <a:pt x="750" y="802"/>
                  </a:cubicBezTo>
                  <a:cubicBezTo>
                    <a:pt x="764" y="822"/>
                    <a:pt x="686" y="895"/>
                    <a:pt x="698" y="917"/>
                  </a:cubicBezTo>
                  <a:cubicBezTo>
                    <a:pt x="710" y="939"/>
                    <a:pt x="811" y="911"/>
                    <a:pt x="822" y="936"/>
                  </a:cubicBezTo>
                  <a:cubicBezTo>
                    <a:pt x="833" y="961"/>
                    <a:pt x="799" y="1015"/>
                    <a:pt x="765" y="1070"/>
                  </a:cubicBezTo>
                </a:path>
              </a:pathLst>
            </a:custGeom>
            <a:noFill/>
            <a:ln w="38100" cap="flat" cmpd="sng">
              <a:solidFill>
                <a:srgbClr val="000000"/>
              </a:solidFill>
              <a:prstDash val="solid"/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09648" name="AutoShape 48"/>
          <p:cNvSpPr>
            <a:spLocks noChangeArrowheads="1"/>
          </p:cNvSpPr>
          <p:nvPr/>
        </p:nvSpPr>
        <p:spPr bwMode="auto">
          <a:xfrm>
            <a:off x="1900238" y="5972175"/>
            <a:ext cx="1549400" cy="763588"/>
          </a:xfrm>
          <a:prstGeom prst="roundRect">
            <a:avLst>
              <a:gd name="adj" fmla="val 16667"/>
            </a:avLst>
          </a:prstGeom>
          <a:solidFill>
            <a:srgbClr val="CCFF66"/>
          </a:solidFill>
          <a:ln w="28575">
            <a:solidFill>
              <a:srgbClr val="80FF00"/>
            </a:solidFill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60000"/>
            </a:pPr>
            <a:r>
              <a:rPr lang="en-US" sz="1600" b="1">
                <a:solidFill>
                  <a:srgbClr val="000000"/>
                </a:solidFill>
              </a:rPr>
              <a:t>Photosystem II</a:t>
            </a:r>
            <a:br>
              <a:rPr lang="en-US" sz="1600" b="1">
                <a:solidFill>
                  <a:srgbClr val="000000"/>
                </a:solidFill>
              </a:rPr>
            </a:br>
            <a:r>
              <a:rPr lang="en-US" sz="1600" b="1">
                <a:solidFill>
                  <a:srgbClr val="000000"/>
                </a:solidFill>
              </a:rPr>
              <a:t>P680</a:t>
            </a:r>
            <a:br>
              <a:rPr lang="en-US" sz="1600" b="1">
                <a:solidFill>
                  <a:srgbClr val="000000"/>
                </a:solidFill>
              </a:rPr>
            </a:br>
            <a:r>
              <a:rPr lang="en-US" sz="1600" b="1">
                <a:solidFill>
                  <a:srgbClr val="000000"/>
                </a:solidFill>
              </a:rPr>
              <a:t>chlorophyll a</a:t>
            </a:r>
            <a:endParaRPr lang="en-US" sz="1600" b="1" u="sng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964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096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0964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096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096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4096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096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Arrow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0963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16" grpId="0" animBg="1" autoUpdateAnimBg="0"/>
      <p:bldP spid="409634" grpId="0" animBg="1"/>
      <p:bldP spid="409648" grpId="0" animBg="1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9994" name="Picture 42"/>
          <p:cNvPicPr>
            <a:picLocks noChangeAspect="1" noChangeArrowheads="1"/>
          </p:cNvPicPr>
          <p:nvPr/>
        </p:nvPicPr>
        <p:blipFill>
          <a:blip r:embed="rId13" cstate="print"/>
          <a:srcRect b="3899"/>
          <a:stretch>
            <a:fillRect/>
          </a:stretch>
        </p:blipFill>
        <p:spPr bwMode="auto">
          <a:xfrm>
            <a:off x="260350" y="463550"/>
            <a:ext cx="8618538" cy="5838825"/>
          </a:xfrm>
          <a:prstGeom prst="rect">
            <a:avLst/>
          </a:prstGeom>
          <a:noFill/>
        </p:spPr>
      </p:pic>
      <p:pic>
        <p:nvPicPr>
          <p:cNvPr id="509954" name="Picture 2"/>
          <p:cNvPicPr>
            <a:picLocks noChangeAspect="1" noChangeArrowheads="1"/>
          </p:cNvPicPr>
          <p:nvPr/>
        </p:nvPicPr>
        <p:blipFill>
          <a:blip r:embed="rId14" cstate="print"/>
          <a:srcRect b="3899"/>
          <a:stretch>
            <a:fillRect/>
          </a:stretch>
        </p:blipFill>
        <p:spPr bwMode="auto">
          <a:xfrm>
            <a:off x="260350" y="463550"/>
            <a:ext cx="8620125" cy="5838825"/>
          </a:xfrm>
          <a:prstGeom prst="rect">
            <a:avLst/>
          </a:prstGeom>
          <a:noFill/>
        </p:spPr>
      </p:pic>
      <p:grpSp>
        <p:nvGrpSpPr>
          <p:cNvPr id="509958" name="Group 6"/>
          <p:cNvGrpSpPr>
            <a:grpSpLocks/>
          </p:cNvGrpSpPr>
          <p:nvPr/>
        </p:nvGrpSpPr>
        <p:grpSpPr bwMode="auto">
          <a:xfrm>
            <a:off x="7551738" y="4986338"/>
            <a:ext cx="1598612" cy="463550"/>
            <a:chOff x="4757" y="2688"/>
            <a:chExt cx="1007" cy="292"/>
          </a:xfrm>
        </p:grpSpPr>
        <p:sp>
          <p:nvSpPr>
            <p:cNvPr id="509959" name="AutoShape 7"/>
            <p:cNvSpPr>
              <a:spLocks noChangeArrowheads="1"/>
            </p:cNvSpPr>
            <p:nvPr/>
          </p:nvSpPr>
          <p:spPr bwMode="auto">
            <a:xfrm>
              <a:off x="4757" y="2688"/>
              <a:ext cx="1003" cy="292"/>
            </a:xfrm>
            <a:prstGeom prst="homePlate">
              <a:avLst>
                <a:gd name="adj" fmla="val 85873"/>
              </a:avLst>
            </a:prstGeom>
            <a:solidFill>
              <a:srgbClr val="FFEA18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9960" name="Text Box 8"/>
            <p:cNvSpPr txBox="1">
              <a:spLocks noChangeArrowheads="1"/>
            </p:cNvSpPr>
            <p:nvPr/>
          </p:nvSpPr>
          <p:spPr bwMode="auto">
            <a:xfrm>
              <a:off x="5648" y="2731"/>
              <a:ext cx="11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r"/>
              <a:endParaRPr lang="en-US" sz="1800" b="1">
                <a:solidFill>
                  <a:srgbClr val="000000"/>
                </a:solidFill>
              </a:endParaRPr>
            </a:p>
          </p:txBody>
        </p:sp>
      </p:grpSp>
      <p:sp>
        <p:nvSpPr>
          <p:cNvPr id="509961" name="Oval 9"/>
          <p:cNvSpPr>
            <a:spLocks noChangeArrowheads="1"/>
          </p:cNvSpPr>
          <p:nvPr/>
        </p:nvSpPr>
        <p:spPr bwMode="auto">
          <a:xfrm>
            <a:off x="2182813" y="3278188"/>
            <a:ext cx="317500" cy="317500"/>
          </a:xfrm>
          <a:prstGeom prst="ellipse">
            <a:avLst/>
          </a:prstGeom>
          <a:solidFill>
            <a:srgbClr val="0068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en-US" sz="1800" b="1">
                <a:solidFill>
                  <a:schemeClr val="bg1"/>
                </a:solidFill>
              </a:rPr>
              <a:t>1</a:t>
            </a:r>
            <a:endParaRPr lang="en-US" sz="2000" b="1">
              <a:solidFill>
                <a:schemeClr val="bg1"/>
              </a:solidFill>
            </a:endParaRPr>
          </a:p>
        </p:txBody>
      </p:sp>
      <p:sp>
        <p:nvSpPr>
          <p:cNvPr id="509962" name="Oval 10"/>
          <p:cNvSpPr>
            <a:spLocks noChangeArrowheads="1"/>
          </p:cNvSpPr>
          <p:nvPr/>
        </p:nvSpPr>
        <p:spPr bwMode="auto">
          <a:xfrm>
            <a:off x="1063625" y="3444875"/>
            <a:ext cx="317500" cy="317500"/>
          </a:xfrm>
          <a:prstGeom prst="ellipse">
            <a:avLst/>
          </a:prstGeom>
          <a:solidFill>
            <a:srgbClr val="0068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en-US" sz="1800" b="1">
                <a:solidFill>
                  <a:schemeClr val="bg1"/>
                </a:solidFill>
              </a:rPr>
              <a:t>2</a:t>
            </a:r>
            <a:endParaRPr lang="en-US" sz="2000" b="1">
              <a:solidFill>
                <a:schemeClr val="bg1"/>
              </a:solidFill>
            </a:endParaRPr>
          </a:p>
        </p:txBody>
      </p:sp>
      <p:sp>
        <p:nvSpPr>
          <p:cNvPr id="509963" name="AutoShape 11"/>
          <p:cNvSpPr>
            <a:spLocks noChangeArrowheads="1"/>
          </p:cNvSpPr>
          <p:nvPr/>
        </p:nvSpPr>
        <p:spPr bwMode="auto">
          <a:xfrm>
            <a:off x="4981575" y="341313"/>
            <a:ext cx="4130675" cy="566737"/>
          </a:xfrm>
          <a:prstGeom prst="roundRect">
            <a:avLst>
              <a:gd name="adj" fmla="val 16667"/>
            </a:avLst>
          </a:prstGeom>
          <a:solidFill>
            <a:srgbClr val="80FF00"/>
          </a:solidFill>
          <a:ln w="9525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2800" b="1">
                <a:solidFill>
                  <a:srgbClr val="000000"/>
                </a:solidFill>
              </a:rPr>
              <a:t>ETC of Photosynthesis</a:t>
            </a:r>
            <a:endParaRPr lang="en-US" sz="3600" b="1">
              <a:solidFill>
                <a:srgbClr val="000000"/>
              </a:solidFill>
            </a:endParaRPr>
          </a:p>
        </p:txBody>
      </p:sp>
      <p:sp>
        <p:nvSpPr>
          <p:cNvPr id="509964" name="AutoShape 12"/>
          <p:cNvSpPr>
            <a:spLocks noChangeArrowheads="1"/>
          </p:cNvSpPr>
          <p:nvPr/>
        </p:nvSpPr>
        <p:spPr bwMode="auto">
          <a:xfrm>
            <a:off x="1900238" y="5972175"/>
            <a:ext cx="1549400" cy="763588"/>
          </a:xfrm>
          <a:prstGeom prst="roundRect">
            <a:avLst>
              <a:gd name="adj" fmla="val 16667"/>
            </a:avLst>
          </a:prstGeom>
          <a:solidFill>
            <a:srgbClr val="CCFF66"/>
          </a:solidFill>
          <a:ln w="28575">
            <a:solidFill>
              <a:srgbClr val="80FF00"/>
            </a:solidFill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60000"/>
            </a:pPr>
            <a:r>
              <a:rPr lang="en-US" sz="1600" b="1">
                <a:solidFill>
                  <a:srgbClr val="000000"/>
                </a:solidFill>
              </a:rPr>
              <a:t>Photosystem II</a:t>
            </a:r>
            <a:br>
              <a:rPr lang="en-US" sz="1600" b="1">
                <a:solidFill>
                  <a:srgbClr val="000000"/>
                </a:solidFill>
              </a:rPr>
            </a:br>
            <a:r>
              <a:rPr lang="en-US" sz="1600" b="1">
                <a:solidFill>
                  <a:srgbClr val="000000"/>
                </a:solidFill>
              </a:rPr>
              <a:t>P680</a:t>
            </a:r>
            <a:br>
              <a:rPr lang="en-US" sz="1600" b="1">
                <a:solidFill>
                  <a:srgbClr val="000000"/>
                </a:solidFill>
              </a:rPr>
            </a:br>
            <a:r>
              <a:rPr lang="en-US" sz="1600" b="1">
                <a:solidFill>
                  <a:srgbClr val="000000"/>
                </a:solidFill>
              </a:rPr>
              <a:t> chlorophyll a</a:t>
            </a:r>
          </a:p>
        </p:txBody>
      </p:sp>
      <p:sp>
        <p:nvSpPr>
          <p:cNvPr id="509966" name="Freeform 14"/>
          <p:cNvSpPr>
            <a:spLocks/>
          </p:cNvSpPr>
          <p:nvPr/>
        </p:nvSpPr>
        <p:spPr bwMode="auto">
          <a:xfrm>
            <a:off x="5446713" y="3781425"/>
            <a:ext cx="858837" cy="609600"/>
          </a:xfrm>
          <a:custGeom>
            <a:avLst/>
            <a:gdLst/>
            <a:ahLst/>
            <a:cxnLst>
              <a:cxn ang="0">
                <a:pos x="541" y="0"/>
              </a:cxn>
              <a:cxn ang="0">
                <a:pos x="441" y="421"/>
              </a:cxn>
              <a:cxn ang="0">
                <a:pos x="0" y="575"/>
              </a:cxn>
            </a:cxnLst>
            <a:rect l="0" t="0" r="r" b="b"/>
            <a:pathLst>
              <a:path w="541" h="575">
                <a:moveTo>
                  <a:pt x="541" y="0"/>
                </a:moveTo>
                <a:cubicBezTo>
                  <a:pt x="536" y="162"/>
                  <a:pt x="531" y="325"/>
                  <a:pt x="441" y="421"/>
                </a:cubicBezTo>
                <a:cubicBezTo>
                  <a:pt x="351" y="517"/>
                  <a:pt x="73" y="549"/>
                  <a:pt x="0" y="575"/>
                </a:cubicBezTo>
              </a:path>
            </a:pathLst>
          </a:custGeom>
          <a:noFill/>
          <a:ln w="38100" cap="flat" cmpd="sng">
            <a:solidFill>
              <a:srgbClr val="000000"/>
            </a:solidFill>
            <a:prstDash val="solid"/>
            <a:round/>
            <a:headEnd type="none" w="med" len="med"/>
            <a:tailEnd type="stealth" w="med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509967" name="Group 15"/>
          <p:cNvGrpSpPr>
            <a:grpSpLocks/>
          </p:cNvGrpSpPr>
          <p:nvPr/>
        </p:nvGrpSpPr>
        <p:grpSpPr bwMode="auto">
          <a:xfrm>
            <a:off x="6080125" y="3276600"/>
            <a:ext cx="531813" cy="447675"/>
            <a:chOff x="2936" y="2132"/>
            <a:chExt cx="335" cy="282"/>
          </a:xfrm>
        </p:grpSpPr>
        <p:sp>
          <p:nvSpPr>
            <p:cNvPr id="509968" name="Oval 16"/>
            <p:cNvSpPr>
              <a:spLocks noChangeArrowheads="1"/>
            </p:cNvSpPr>
            <p:nvPr/>
          </p:nvSpPr>
          <p:spPr bwMode="auto">
            <a:xfrm flipV="1">
              <a:off x="3001" y="2208"/>
              <a:ext cx="206" cy="206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b="1">
                  <a:solidFill>
                    <a:srgbClr val="000000"/>
                  </a:solidFill>
                </a:rPr>
                <a:t>O</a:t>
              </a: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09969" name="Oval 17"/>
            <p:cNvSpPr>
              <a:spLocks noChangeArrowheads="1"/>
            </p:cNvSpPr>
            <p:nvPr/>
          </p:nvSpPr>
          <p:spPr bwMode="auto">
            <a:xfrm flipV="1">
              <a:off x="2936" y="2132"/>
              <a:ext cx="134" cy="134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1800" b="1">
                  <a:solidFill>
                    <a:srgbClr val="000000"/>
                  </a:solidFill>
                </a:rPr>
                <a:t>H</a:t>
              </a: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509970" name="Oval 18"/>
            <p:cNvSpPr>
              <a:spLocks noChangeArrowheads="1"/>
            </p:cNvSpPr>
            <p:nvPr/>
          </p:nvSpPr>
          <p:spPr bwMode="auto">
            <a:xfrm flipV="1">
              <a:off x="3137" y="2132"/>
              <a:ext cx="134" cy="134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1800" b="1">
                  <a:solidFill>
                    <a:srgbClr val="000000"/>
                  </a:solidFill>
                </a:rPr>
                <a:t>H</a:t>
              </a:r>
              <a:endParaRPr lang="en-US" sz="1800">
                <a:solidFill>
                  <a:srgbClr val="000000"/>
                </a:solidFill>
              </a:endParaRPr>
            </a:p>
          </p:txBody>
        </p:sp>
      </p:grpSp>
      <p:grpSp>
        <p:nvGrpSpPr>
          <p:cNvPr id="509990" name="Group 38"/>
          <p:cNvGrpSpPr>
            <a:grpSpLocks/>
          </p:cNvGrpSpPr>
          <p:nvPr/>
        </p:nvGrpSpPr>
        <p:grpSpPr bwMode="auto">
          <a:xfrm>
            <a:off x="7294563" y="4271963"/>
            <a:ext cx="504825" cy="212725"/>
            <a:chOff x="4790" y="2784"/>
            <a:chExt cx="318" cy="134"/>
          </a:xfrm>
        </p:grpSpPr>
        <p:sp>
          <p:nvSpPr>
            <p:cNvPr id="509972" name="Oval 20"/>
            <p:cNvSpPr>
              <a:spLocks noChangeArrowheads="1"/>
            </p:cNvSpPr>
            <p:nvPr/>
          </p:nvSpPr>
          <p:spPr bwMode="auto">
            <a:xfrm>
              <a:off x="4790" y="2784"/>
              <a:ext cx="134" cy="134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1800" b="1">
                  <a:solidFill>
                    <a:srgbClr val="000000"/>
                  </a:solidFill>
                </a:rPr>
                <a:t>H</a:t>
              </a:r>
              <a:endParaRPr lang="en-US" sz="1800" baseline="30000">
                <a:solidFill>
                  <a:srgbClr val="000000"/>
                </a:solidFill>
              </a:endParaRPr>
            </a:p>
          </p:txBody>
        </p:sp>
        <p:sp>
          <p:nvSpPr>
            <p:cNvPr id="509973" name="Oval 21"/>
            <p:cNvSpPr>
              <a:spLocks noChangeArrowheads="1"/>
            </p:cNvSpPr>
            <p:nvPr/>
          </p:nvSpPr>
          <p:spPr bwMode="auto">
            <a:xfrm flipH="1" flipV="1">
              <a:off x="4974" y="2784"/>
              <a:ext cx="134" cy="134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1800" b="1">
                  <a:solidFill>
                    <a:srgbClr val="000000"/>
                  </a:solidFill>
                </a:rPr>
                <a:t>H</a:t>
              </a:r>
              <a:endParaRPr lang="en-US" sz="1800">
                <a:solidFill>
                  <a:srgbClr val="000000"/>
                </a:solidFill>
              </a:endParaRPr>
            </a:p>
          </p:txBody>
        </p:sp>
      </p:grpSp>
      <p:sp>
        <p:nvSpPr>
          <p:cNvPr id="509974" name="Freeform 22"/>
          <p:cNvSpPr>
            <a:spLocks/>
          </p:cNvSpPr>
          <p:nvPr/>
        </p:nvSpPr>
        <p:spPr bwMode="auto">
          <a:xfrm flipH="1">
            <a:off x="6381750" y="3775075"/>
            <a:ext cx="858838" cy="609600"/>
          </a:xfrm>
          <a:custGeom>
            <a:avLst/>
            <a:gdLst/>
            <a:ahLst/>
            <a:cxnLst>
              <a:cxn ang="0">
                <a:pos x="541" y="0"/>
              </a:cxn>
              <a:cxn ang="0">
                <a:pos x="441" y="421"/>
              </a:cxn>
              <a:cxn ang="0">
                <a:pos x="0" y="575"/>
              </a:cxn>
            </a:cxnLst>
            <a:rect l="0" t="0" r="r" b="b"/>
            <a:pathLst>
              <a:path w="541" h="575">
                <a:moveTo>
                  <a:pt x="541" y="0"/>
                </a:moveTo>
                <a:cubicBezTo>
                  <a:pt x="536" y="162"/>
                  <a:pt x="531" y="325"/>
                  <a:pt x="441" y="421"/>
                </a:cubicBezTo>
                <a:cubicBezTo>
                  <a:pt x="351" y="517"/>
                  <a:pt x="73" y="549"/>
                  <a:pt x="0" y="575"/>
                </a:cubicBezTo>
              </a:path>
            </a:pathLst>
          </a:custGeom>
          <a:noFill/>
          <a:ln w="38100" cap="flat" cmpd="sng">
            <a:solidFill>
              <a:srgbClr val="000000"/>
            </a:solidFill>
            <a:prstDash val="solid"/>
            <a:round/>
            <a:headEnd type="none" w="med" len="med"/>
            <a:tailEnd type="stealth" w="med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509979" name="Picture 27" descr="penguinL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 flipH="1">
            <a:off x="3355975" y="1701800"/>
            <a:ext cx="1274763" cy="1295400"/>
          </a:xfrm>
          <a:prstGeom prst="rect">
            <a:avLst/>
          </a:prstGeom>
          <a:noFill/>
        </p:spPr>
      </p:pic>
      <p:sp>
        <p:nvSpPr>
          <p:cNvPr id="509980" name="AutoShape 28"/>
          <p:cNvSpPr>
            <a:spLocks noChangeArrowheads="1"/>
          </p:cNvSpPr>
          <p:nvPr/>
        </p:nvSpPr>
        <p:spPr bwMode="auto">
          <a:xfrm>
            <a:off x="3370263" y="385763"/>
            <a:ext cx="1711325" cy="846137"/>
          </a:xfrm>
          <a:prstGeom prst="wedgeEllipseCallout">
            <a:avLst>
              <a:gd name="adj1" fmla="val 7051"/>
              <a:gd name="adj2" fmla="val 123171"/>
            </a:avLst>
          </a:prstGeom>
          <a:solidFill>
            <a:srgbClr val="FFEA18"/>
          </a:solidFill>
          <a:ln w="38100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r>
              <a:rPr lang="en-US" sz="1800" b="1">
                <a:solidFill>
                  <a:srgbClr val="0F116A"/>
                </a:solidFill>
                <a:latin typeface="Comic Sans MS" pitchFamily="48" charset="0"/>
                <a:ea typeface="Geneva" pitchFamily="48" charset="-128"/>
              </a:rPr>
              <a:t>Inhale, baby</a:t>
            </a:r>
            <a:r>
              <a:rPr lang="en-US" sz="1800" b="1" i="1">
                <a:solidFill>
                  <a:srgbClr val="0F116A"/>
                </a:solidFill>
                <a:latin typeface="Comic Sans MS" pitchFamily="48" charset="0"/>
                <a:ea typeface="Geneva" pitchFamily="48" charset="-128"/>
              </a:rPr>
              <a:t>!</a:t>
            </a:r>
            <a:r>
              <a:rPr lang="en-US" sz="1800" b="1">
                <a:solidFill>
                  <a:srgbClr val="0F116A"/>
                </a:solidFill>
                <a:latin typeface="Comic Sans MS" pitchFamily="48" charset="0"/>
                <a:ea typeface="Geneva" pitchFamily="48" charset="-128"/>
              </a:rPr>
              <a:t> </a:t>
            </a:r>
          </a:p>
        </p:txBody>
      </p:sp>
      <p:sp>
        <p:nvSpPr>
          <p:cNvPr id="509981" name="Oval 29"/>
          <p:cNvSpPr>
            <a:spLocks noChangeArrowheads="1"/>
          </p:cNvSpPr>
          <p:nvPr/>
        </p:nvSpPr>
        <p:spPr bwMode="auto">
          <a:xfrm>
            <a:off x="2279650" y="5264150"/>
            <a:ext cx="358775" cy="260350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en-US" b="1">
                <a:solidFill>
                  <a:schemeClr val="accent2"/>
                </a:solidFill>
              </a:rPr>
              <a:t>e</a:t>
            </a:r>
          </a:p>
        </p:txBody>
      </p:sp>
      <p:sp>
        <p:nvSpPr>
          <p:cNvPr id="509982" name="Oval 30"/>
          <p:cNvSpPr>
            <a:spLocks noChangeArrowheads="1"/>
          </p:cNvSpPr>
          <p:nvPr/>
        </p:nvSpPr>
        <p:spPr bwMode="auto">
          <a:xfrm>
            <a:off x="2727325" y="5264150"/>
            <a:ext cx="358775" cy="244475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en-US" b="1">
                <a:solidFill>
                  <a:schemeClr val="accent2"/>
                </a:solidFill>
              </a:rPr>
              <a:t>e</a:t>
            </a:r>
          </a:p>
        </p:txBody>
      </p:sp>
      <p:sp>
        <p:nvSpPr>
          <p:cNvPr id="509983" name="AutoShape 31"/>
          <p:cNvSpPr>
            <a:spLocks noChangeArrowheads="1"/>
          </p:cNvSpPr>
          <p:nvPr/>
        </p:nvSpPr>
        <p:spPr bwMode="auto">
          <a:xfrm>
            <a:off x="647700" y="3411538"/>
            <a:ext cx="2611438" cy="2447925"/>
          </a:xfrm>
          <a:prstGeom prst="roundRect">
            <a:avLst>
              <a:gd name="adj" fmla="val 16667"/>
            </a:avLst>
          </a:prstGeom>
          <a:noFill/>
          <a:ln w="57150">
            <a:solidFill>
              <a:srgbClr val="0F116A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509984" name="Group 32"/>
          <p:cNvGrpSpPr>
            <a:grpSpLocks/>
          </p:cNvGrpSpPr>
          <p:nvPr/>
        </p:nvGrpSpPr>
        <p:grpSpPr bwMode="auto">
          <a:xfrm>
            <a:off x="2493963" y="3597275"/>
            <a:ext cx="358775" cy="596900"/>
            <a:chOff x="1571" y="2342"/>
            <a:chExt cx="226" cy="376"/>
          </a:xfrm>
        </p:grpSpPr>
        <p:sp>
          <p:nvSpPr>
            <p:cNvPr id="509985" name="Oval 33"/>
            <p:cNvSpPr>
              <a:spLocks noChangeArrowheads="1"/>
            </p:cNvSpPr>
            <p:nvPr/>
          </p:nvSpPr>
          <p:spPr bwMode="auto">
            <a:xfrm>
              <a:off x="1571" y="2342"/>
              <a:ext cx="226" cy="226"/>
            </a:xfrm>
            <a:prstGeom prst="ellipse">
              <a:avLst/>
            </a:prstGeom>
            <a:solidFill>
              <a:srgbClr val="CC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b="1">
                  <a:solidFill>
                    <a:srgbClr val="000000"/>
                  </a:solidFill>
                </a:rPr>
                <a:t>e</a:t>
              </a:r>
            </a:p>
          </p:txBody>
        </p:sp>
        <p:sp>
          <p:nvSpPr>
            <p:cNvPr id="509986" name="Oval 34"/>
            <p:cNvSpPr>
              <a:spLocks noChangeArrowheads="1"/>
            </p:cNvSpPr>
            <p:nvPr/>
          </p:nvSpPr>
          <p:spPr bwMode="auto">
            <a:xfrm>
              <a:off x="1571" y="2492"/>
              <a:ext cx="226" cy="226"/>
            </a:xfrm>
            <a:prstGeom prst="ellipse">
              <a:avLst/>
            </a:prstGeom>
            <a:solidFill>
              <a:srgbClr val="CC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b="1">
                  <a:solidFill>
                    <a:srgbClr val="000000"/>
                  </a:solidFill>
                </a:rPr>
                <a:t>e</a:t>
              </a:r>
            </a:p>
          </p:txBody>
        </p:sp>
      </p:grpSp>
      <p:sp>
        <p:nvSpPr>
          <p:cNvPr id="509987" name="Freeform 35"/>
          <p:cNvSpPr>
            <a:spLocks/>
          </p:cNvSpPr>
          <p:nvPr/>
        </p:nvSpPr>
        <p:spPr bwMode="auto">
          <a:xfrm>
            <a:off x="525463" y="4191000"/>
            <a:ext cx="896937" cy="487363"/>
          </a:xfrm>
          <a:custGeom>
            <a:avLst/>
            <a:gdLst/>
            <a:ahLst/>
            <a:cxnLst>
              <a:cxn ang="0">
                <a:pos x="512" y="326"/>
              </a:cxn>
              <a:cxn ang="0">
                <a:pos x="397" y="282"/>
              </a:cxn>
              <a:cxn ang="0">
                <a:pos x="445" y="206"/>
              </a:cxn>
              <a:cxn ang="0">
                <a:pos x="321" y="268"/>
              </a:cxn>
              <a:cxn ang="0">
                <a:pos x="369" y="163"/>
              </a:cxn>
              <a:cxn ang="0">
                <a:pos x="220" y="225"/>
              </a:cxn>
              <a:cxn ang="0">
                <a:pos x="287" y="115"/>
              </a:cxn>
              <a:cxn ang="0">
                <a:pos x="110" y="187"/>
              </a:cxn>
              <a:cxn ang="0">
                <a:pos x="172" y="57"/>
              </a:cxn>
              <a:cxn ang="0">
                <a:pos x="0" y="0"/>
              </a:cxn>
            </a:cxnLst>
            <a:rect l="0" t="0" r="r" b="b"/>
            <a:pathLst>
              <a:path w="512" h="326">
                <a:moveTo>
                  <a:pt x="512" y="326"/>
                </a:moveTo>
                <a:cubicBezTo>
                  <a:pt x="460" y="314"/>
                  <a:pt x="408" y="302"/>
                  <a:pt x="397" y="282"/>
                </a:cubicBezTo>
                <a:cubicBezTo>
                  <a:pt x="386" y="262"/>
                  <a:pt x="458" y="208"/>
                  <a:pt x="445" y="206"/>
                </a:cubicBezTo>
                <a:cubicBezTo>
                  <a:pt x="432" y="204"/>
                  <a:pt x="334" y="275"/>
                  <a:pt x="321" y="268"/>
                </a:cubicBezTo>
                <a:cubicBezTo>
                  <a:pt x="308" y="261"/>
                  <a:pt x="386" y="170"/>
                  <a:pt x="369" y="163"/>
                </a:cubicBezTo>
                <a:cubicBezTo>
                  <a:pt x="352" y="156"/>
                  <a:pt x="234" y="233"/>
                  <a:pt x="220" y="225"/>
                </a:cubicBezTo>
                <a:cubicBezTo>
                  <a:pt x="206" y="217"/>
                  <a:pt x="305" y="121"/>
                  <a:pt x="287" y="115"/>
                </a:cubicBezTo>
                <a:cubicBezTo>
                  <a:pt x="269" y="109"/>
                  <a:pt x="129" y="197"/>
                  <a:pt x="110" y="187"/>
                </a:cubicBezTo>
                <a:cubicBezTo>
                  <a:pt x="91" y="177"/>
                  <a:pt x="190" y="88"/>
                  <a:pt x="172" y="57"/>
                </a:cubicBezTo>
                <a:cubicBezTo>
                  <a:pt x="154" y="26"/>
                  <a:pt x="77" y="13"/>
                  <a:pt x="0" y="0"/>
                </a:cubicBezTo>
              </a:path>
            </a:pathLst>
          </a:custGeom>
          <a:noFill/>
          <a:ln w="38100" cap="flat" cmpd="sng">
            <a:solidFill>
              <a:srgbClr val="CC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9991" name="Freeform 39"/>
          <p:cNvSpPr>
            <a:spLocks/>
          </p:cNvSpPr>
          <p:nvPr/>
        </p:nvSpPr>
        <p:spPr bwMode="auto">
          <a:xfrm rot="-172374">
            <a:off x="3178175" y="5303838"/>
            <a:ext cx="3840163" cy="484187"/>
          </a:xfrm>
          <a:custGeom>
            <a:avLst/>
            <a:gdLst/>
            <a:ahLst/>
            <a:cxnLst>
              <a:cxn ang="0">
                <a:pos x="2787" y="9"/>
              </a:cxn>
              <a:cxn ang="0">
                <a:pos x="1574" y="421"/>
              </a:cxn>
              <a:cxn ang="0">
                <a:pos x="0" y="0"/>
              </a:cxn>
            </a:cxnLst>
            <a:rect l="0" t="0" r="r" b="b"/>
            <a:pathLst>
              <a:path w="2787" h="422">
                <a:moveTo>
                  <a:pt x="2787" y="9"/>
                </a:moveTo>
                <a:cubicBezTo>
                  <a:pt x="2412" y="215"/>
                  <a:pt x="2038" y="422"/>
                  <a:pt x="1574" y="421"/>
                </a:cubicBezTo>
                <a:cubicBezTo>
                  <a:pt x="1110" y="420"/>
                  <a:pt x="555" y="210"/>
                  <a:pt x="0" y="0"/>
                </a:cubicBezTo>
              </a:path>
            </a:pathLst>
          </a:custGeom>
          <a:noFill/>
          <a:ln w="57150" cap="flat" cmpd="sng">
            <a:solidFill>
              <a:srgbClr val="CC0000"/>
            </a:solidFill>
            <a:prstDash val="solid"/>
            <a:round/>
            <a:headEnd type="none" w="med" len="med"/>
            <a:tailEnd type="stealth" w="med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509989" name="Group 37"/>
          <p:cNvGrpSpPr>
            <a:grpSpLocks/>
          </p:cNvGrpSpPr>
          <p:nvPr/>
        </p:nvGrpSpPr>
        <p:grpSpPr bwMode="auto">
          <a:xfrm>
            <a:off x="6762750" y="4894263"/>
            <a:ext cx="442913" cy="390525"/>
            <a:chOff x="4684" y="3099"/>
            <a:chExt cx="279" cy="246"/>
          </a:xfrm>
        </p:grpSpPr>
        <p:sp>
          <p:nvSpPr>
            <p:cNvPr id="509976" name="Oval 24"/>
            <p:cNvSpPr>
              <a:spLocks noChangeArrowheads="1"/>
            </p:cNvSpPr>
            <p:nvPr/>
          </p:nvSpPr>
          <p:spPr bwMode="auto">
            <a:xfrm>
              <a:off x="4684" y="3099"/>
              <a:ext cx="134" cy="134"/>
            </a:xfrm>
            <a:prstGeom prst="ellipse">
              <a:avLst/>
            </a:prstGeom>
            <a:solidFill>
              <a:srgbClr val="CC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1800" b="1">
                  <a:solidFill>
                    <a:srgbClr val="000000"/>
                  </a:solidFill>
                </a:rPr>
                <a:t>e</a:t>
              </a:r>
              <a:r>
                <a:rPr lang="en-US" sz="1800" b="1" baseline="30000">
                  <a:solidFill>
                    <a:srgbClr val="000000"/>
                  </a:solidFill>
                </a:rPr>
                <a:t>-</a:t>
              </a:r>
              <a:endParaRPr lang="en-US" sz="1800" baseline="30000">
                <a:solidFill>
                  <a:srgbClr val="000000"/>
                </a:solidFill>
              </a:endParaRPr>
            </a:p>
          </p:txBody>
        </p:sp>
        <p:sp>
          <p:nvSpPr>
            <p:cNvPr id="509977" name="Oval 25"/>
            <p:cNvSpPr>
              <a:spLocks noChangeArrowheads="1"/>
            </p:cNvSpPr>
            <p:nvPr/>
          </p:nvSpPr>
          <p:spPr bwMode="auto">
            <a:xfrm>
              <a:off x="4829" y="3211"/>
              <a:ext cx="134" cy="134"/>
            </a:xfrm>
            <a:prstGeom prst="ellipse">
              <a:avLst/>
            </a:prstGeom>
            <a:solidFill>
              <a:srgbClr val="CC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1800" b="1">
                  <a:solidFill>
                    <a:srgbClr val="000000"/>
                  </a:solidFill>
                </a:rPr>
                <a:t>e</a:t>
              </a:r>
              <a:r>
                <a:rPr lang="en-US" sz="1800" b="1" baseline="30000">
                  <a:solidFill>
                    <a:srgbClr val="000000"/>
                  </a:solidFill>
                </a:rPr>
                <a:t>-</a:t>
              </a:r>
              <a:endParaRPr lang="en-US" sz="1800" baseline="30000">
                <a:solidFill>
                  <a:srgbClr val="000000"/>
                </a:solidFill>
              </a:endParaRPr>
            </a:p>
          </p:txBody>
        </p:sp>
      </p:grpSp>
      <p:sp>
        <p:nvSpPr>
          <p:cNvPr id="509996" name="Oval 44"/>
          <p:cNvSpPr>
            <a:spLocks noChangeArrowheads="1"/>
          </p:cNvSpPr>
          <p:nvPr/>
        </p:nvSpPr>
        <p:spPr bwMode="auto">
          <a:xfrm>
            <a:off x="5429250" y="1092200"/>
            <a:ext cx="3602038" cy="1376363"/>
          </a:xfrm>
          <a:prstGeom prst="ellipse">
            <a:avLst/>
          </a:prstGeom>
          <a:solidFill>
            <a:srgbClr val="FFFF99"/>
          </a:solidFill>
          <a:ln w="38100">
            <a:solidFill>
              <a:srgbClr val="99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509997" name="Group 45"/>
          <p:cNvGrpSpPr>
            <a:grpSpLocks/>
          </p:cNvGrpSpPr>
          <p:nvPr/>
        </p:nvGrpSpPr>
        <p:grpSpPr bwMode="auto">
          <a:xfrm>
            <a:off x="7086600" y="1216025"/>
            <a:ext cx="1652588" cy="542925"/>
            <a:chOff x="3600" y="3554"/>
            <a:chExt cx="1680" cy="555"/>
          </a:xfrm>
        </p:grpSpPr>
        <p:sp>
          <p:nvSpPr>
            <p:cNvPr id="509998" name="Oval 46"/>
            <p:cNvSpPr>
              <a:spLocks noChangeArrowheads="1"/>
            </p:cNvSpPr>
            <p:nvPr/>
          </p:nvSpPr>
          <p:spPr bwMode="auto">
            <a:xfrm>
              <a:off x="3600" y="3600"/>
              <a:ext cx="1680" cy="480"/>
            </a:xfrm>
            <a:prstGeom prst="ellipse">
              <a:avLst/>
            </a:prstGeom>
            <a:solidFill>
              <a:srgbClr val="80FF00"/>
            </a:solidFill>
            <a:ln w="38100">
              <a:solidFill>
                <a:srgbClr val="04A40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9999" name="Rectangle 47"/>
            <p:cNvSpPr>
              <a:spLocks noChangeArrowheads="1"/>
            </p:cNvSpPr>
            <p:nvPr/>
          </p:nvSpPr>
          <p:spPr bwMode="auto">
            <a:xfrm>
              <a:off x="3844" y="3661"/>
              <a:ext cx="385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400" b="1">
                  <a:solidFill>
                    <a:srgbClr val="0F116A"/>
                  </a:solidFill>
                </a:rPr>
                <a:t>H</a:t>
              </a:r>
              <a:r>
                <a:rPr lang="en-US" sz="1400" b="1" baseline="30000">
                  <a:solidFill>
                    <a:srgbClr val="0F116A"/>
                  </a:solidFill>
                </a:rPr>
                <a:t>+</a:t>
              </a:r>
            </a:p>
          </p:txBody>
        </p:sp>
        <p:sp>
          <p:nvSpPr>
            <p:cNvPr id="510000" name="Rectangle 48"/>
            <p:cNvSpPr>
              <a:spLocks noChangeArrowheads="1"/>
            </p:cNvSpPr>
            <p:nvPr/>
          </p:nvSpPr>
          <p:spPr bwMode="auto">
            <a:xfrm>
              <a:off x="4036" y="3614"/>
              <a:ext cx="385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400" b="1">
                  <a:solidFill>
                    <a:srgbClr val="0F116A"/>
                  </a:solidFill>
                </a:rPr>
                <a:t>H</a:t>
              </a:r>
              <a:r>
                <a:rPr lang="en-US" sz="1400" b="1" baseline="30000">
                  <a:solidFill>
                    <a:srgbClr val="0F116A"/>
                  </a:solidFill>
                </a:rPr>
                <a:t>+</a:t>
              </a:r>
            </a:p>
          </p:txBody>
        </p:sp>
        <p:sp>
          <p:nvSpPr>
            <p:cNvPr id="510001" name="Rectangle 49"/>
            <p:cNvSpPr>
              <a:spLocks noChangeArrowheads="1"/>
            </p:cNvSpPr>
            <p:nvPr/>
          </p:nvSpPr>
          <p:spPr bwMode="auto">
            <a:xfrm>
              <a:off x="4133" y="3757"/>
              <a:ext cx="385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400" b="1">
                  <a:solidFill>
                    <a:srgbClr val="0F116A"/>
                  </a:solidFill>
                </a:rPr>
                <a:t>H</a:t>
              </a:r>
              <a:r>
                <a:rPr lang="en-US" sz="1400" b="1" baseline="30000">
                  <a:solidFill>
                    <a:srgbClr val="0F116A"/>
                  </a:solidFill>
                </a:rPr>
                <a:t>+</a:t>
              </a:r>
            </a:p>
          </p:txBody>
        </p:sp>
        <p:sp>
          <p:nvSpPr>
            <p:cNvPr id="510002" name="Rectangle 50"/>
            <p:cNvSpPr>
              <a:spLocks noChangeArrowheads="1"/>
            </p:cNvSpPr>
            <p:nvPr/>
          </p:nvSpPr>
          <p:spPr bwMode="auto">
            <a:xfrm>
              <a:off x="4229" y="3567"/>
              <a:ext cx="386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400" b="1">
                  <a:solidFill>
                    <a:srgbClr val="0F116A"/>
                  </a:solidFill>
                </a:rPr>
                <a:t>H</a:t>
              </a:r>
              <a:r>
                <a:rPr lang="en-US" sz="1400" b="1" baseline="30000">
                  <a:solidFill>
                    <a:srgbClr val="0F116A"/>
                  </a:solidFill>
                </a:rPr>
                <a:t>+</a:t>
              </a:r>
            </a:p>
          </p:txBody>
        </p:sp>
        <p:sp>
          <p:nvSpPr>
            <p:cNvPr id="510003" name="Rectangle 51"/>
            <p:cNvSpPr>
              <a:spLocks noChangeArrowheads="1"/>
            </p:cNvSpPr>
            <p:nvPr/>
          </p:nvSpPr>
          <p:spPr bwMode="auto">
            <a:xfrm>
              <a:off x="4371" y="3711"/>
              <a:ext cx="386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400" b="1">
                  <a:solidFill>
                    <a:srgbClr val="0F116A"/>
                  </a:solidFill>
                </a:rPr>
                <a:t>H</a:t>
              </a:r>
              <a:r>
                <a:rPr lang="en-US" sz="1400" b="1" baseline="30000">
                  <a:solidFill>
                    <a:srgbClr val="0F116A"/>
                  </a:solidFill>
                </a:rPr>
                <a:t>+</a:t>
              </a:r>
            </a:p>
          </p:txBody>
        </p:sp>
        <p:sp>
          <p:nvSpPr>
            <p:cNvPr id="510004" name="Rectangle 52"/>
            <p:cNvSpPr>
              <a:spLocks noChangeArrowheads="1"/>
            </p:cNvSpPr>
            <p:nvPr/>
          </p:nvSpPr>
          <p:spPr bwMode="auto">
            <a:xfrm>
              <a:off x="4515" y="3554"/>
              <a:ext cx="386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400" b="1">
                  <a:solidFill>
                    <a:srgbClr val="0F116A"/>
                  </a:solidFill>
                </a:rPr>
                <a:t>H</a:t>
              </a:r>
              <a:r>
                <a:rPr lang="en-US" sz="1400" b="1" baseline="30000">
                  <a:solidFill>
                    <a:srgbClr val="0F116A"/>
                  </a:solidFill>
                </a:rPr>
                <a:t>+</a:t>
              </a:r>
            </a:p>
          </p:txBody>
        </p:sp>
        <p:sp>
          <p:nvSpPr>
            <p:cNvPr id="510005" name="Rectangle 53"/>
            <p:cNvSpPr>
              <a:spLocks noChangeArrowheads="1"/>
            </p:cNvSpPr>
            <p:nvPr/>
          </p:nvSpPr>
          <p:spPr bwMode="auto">
            <a:xfrm>
              <a:off x="4565" y="3711"/>
              <a:ext cx="386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400" b="1">
                  <a:solidFill>
                    <a:srgbClr val="0F116A"/>
                  </a:solidFill>
                </a:rPr>
                <a:t>H</a:t>
              </a:r>
              <a:r>
                <a:rPr lang="en-US" sz="1400" b="1" baseline="30000">
                  <a:solidFill>
                    <a:srgbClr val="0F116A"/>
                  </a:solidFill>
                </a:rPr>
                <a:t>+</a:t>
              </a:r>
            </a:p>
          </p:txBody>
        </p:sp>
        <p:sp>
          <p:nvSpPr>
            <p:cNvPr id="510006" name="Rectangle 54"/>
            <p:cNvSpPr>
              <a:spLocks noChangeArrowheads="1"/>
            </p:cNvSpPr>
            <p:nvPr/>
          </p:nvSpPr>
          <p:spPr bwMode="auto">
            <a:xfrm>
              <a:off x="4757" y="3614"/>
              <a:ext cx="386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400" b="1">
                  <a:solidFill>
                    <a:srgbClr val="0F116A"/>
                  </a:solidFill>
                </a:rPr>
                <a:t>H</a:t>
              </a:r>
              <a:r>
                <a:rPr lang="en-US" sz="1400" b="1" baseline="30000">
                  <a:solidFill>
                    <a:srgbClr val="0F116A"/>
                  </a:solidFill>
                </a:rPr>
                <a:t>+</a:t>
              </a:r>
            </a:p>
          </p:txBody>
        </p:sp>
        <p:sp>
          <p:nvSpPr>
            <p:cNvPr id="510007" name="Rectangle 55"/>
            <p:cNvSpPr>
              <a:spLocks noChangeArrowheads="1"/>
            </p:cNvSpPr>
            <p:nvPr/>
          </p:nvSpPr>
          <p:spPr bwMode="auto">
            <a:xfrm>
              <a:off x="4804" y="3711"/>
              <a:ext cx="386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400" b="1">
                  <a:solidFill>
                    <a:srgbClr val="0F116A"/>
                  </a:solidFill>
                </a:rPr>
                <a:t>H</a:t>
              </a:r>
              <a:r>
                <a:rPr lang="en-US" sz="1400" b="1" baseline="30000">
                  <a:solidFill>
                    <a:srgbClr val="0F116A"/>
                  </a:solidFill>
                </a:rPr>
                <a:t>+</a:t>
              </a:r>
            </a:p>
          </p:txBody>
        </p:sp>
        <p:sp>
          <p:nvSpPr>
            <p:cNvPr id="510008" name="Rectangle 56"/>
            <p:cNvSpPr>
              <a:spLocks noChangeArrowheads="1"/>
            </p:cNvSpPr>
            <p:nvPr/>
          </p:nvSpPr>
          <p:spPr bwMode="auto">
            <a:xfrm>
              <a:off x="3605" y="3661"/>
              <a:ext cx="386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400" b="1">
                  <a:solidFill>
                    <a:srgbClr val="0F116A"/>
                  </a:solidFill>
                </a:rPr>
                <a:t>H</a:t>
              </a:r>
              <a:r>
                <a:rPr lang="en-US" sz="1400" b="1" baseline="30000">
                  <a:solidFill>
                    <a:srgbClr val="0F116A"/>
                  </a:solidFill>
                </a:rPr>
                <a:t>+</a:t>
              </a:r>
            </a:p>
          </p:txBody>
        </p:sp>
        <p:sp>
          <p:nvSpPr>
            <p:cNvPr id="510009" name="Rectangle 57"/>
            <p:cNvSpPr>
              <a:spLocks noChangeArrowheads="1"/>
            </p:cNvSpPr>
            <p:nvPr/>
          </p:nvSpPr>
          <p:spPr bwMode="auto">
            <a:xfrm>
              <a:off x="3936" y="3798"/>
              <a:ext cx="385" cy="3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400" b="1">
                  <a:solidFill>
                    <a:srgbClr val="0F116A"/>
                  </a:solidFill>
                </a:rPr>
                <a:t>H</a:t>
              </a:r>
              <a:r>
                <a:rPr lang="en-US" sz="1400" b="1" baseline="30000">
                  <a:solidFill>
                    <a:srgbClr val="0F116A"/>
                  </a:solidFill>
                </a:rPr>
                <a:t>+</a:t>
              </a:r>
            </a:p>
          </p:txBody>
        </p:sp>
      </p:grpSp>
      <p:grpSp>
        <p:nvGrpSpPr>
          <p:cNvPr id="510010" name="Group 58"/>
          <p:cNvGrpSpPr>
            <a:grpSpLocks/>
          </p:cNvGrpSpPr>
          <p:nvPr/>
        </p:nvGrpSpPr>
        <p:grpSpPr bwMode="auto">
          <a:xfrm>
            <a:off x="7108825" y="1709738"/>
            <a:ext cx="1652588" cy="542925"/>
            <a:chOff x="3600" y="3554"/>
            <a:chExt cx="1680" cy="555"/>
          </a:xfrm>
        </p:grpSpPr>
        <p:sp>
          <p:nvSpPr>
            <p:cNvPr id="510011" name="Oval 59"/>
            <p:cNvSpPr>
              <a:spLocks noChangeArrowheads="1"/>
            </p:cNvSpPr>
            <p:nvPr/>
          </p:nvSpPr>
          <p:spPr bwMode="auto">
            <a:xfrm>
              <a:off x="3600" y="3600"/>
              <a:ext cx="1680" cy="480"/>
            </a:xfrm>
            <a:prstGeom prst="ellipse">
              <a:avLst/>
            </a:prstGeom>
            <a:solidFill>
              <a:srgbClr val="80FF00"/>
            </a:solidFill>
            <a:ln w="38100">
              <a:solidFill>
                <a:srgbClr val="04A40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0012" name="Rectangle 60"/>
            <p:cNvSpPr>
              <a:spLocks noChangeArrowheads="1"/>
            </p:cNvSpPr>
            <p:nvPr/>
          </p:nvSpPr>
          <p:spPr bwMode="auto">
            <a:xfrm>
              <a:off x="3844" y="3661"/>
              <a:ext cx="385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400" b="1">
                  <a:solidFill>
                    <a:srgbClr val="0F116A"/>
                  </a:solidFill>
                </a:rPr>
                <a:t>H</a:t>
              </a:r>
              <a:r>
                <a:rPr lang="en-US" sz="1400" b="1" baseline="30000">
                  <a:solidFill>
                    <a:srgbClr val="0F116A"/>
                  </a:solidFill>
                </a:rPr>
                <a:t>+</a:t>
              </a:r>
            </a:p>
          </p:txBody>
        </p:sp>
        <p:sp>
          <p:nvSpPr>
            <p:cNvPr id="510013" name="Rectangle 61"/>
            <p:cNvSpPr>
              <a:spLocks noChangeArrowheads="1"/>
            </p:cNvSpPr>
            <p:nvPr/>
          </p:nvSpPr>
          <p:spPr bwMode="auto">
            <a:xfrm>
              <a:off x="4036" y="3614"/>
              <a:ext cx="385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400" b="1">
                  <a:solidFill>
                    <a:srgbClr val="0F116A"/>
                  </a:solidFill>
                </a:rPr>
                <a:t>H</a:t>
              </a:r>
              <a:r>
                <a:rPr lang="en-US" sz="1400" b="1" baseline="30000">
                  <a:solidFill>
                    <a:srgbClr val="0F116A"/>
                  </a:solidFill>
                </a:rPr>
                <a:t>+</a:t>
              </a:r>
            </a:p>
          </p:txBody>
        </p:sp>
        <p:sp>
          <p:nvSpPr>
            <p:cNvPr id="510014" name="Rectangle 62"/>
            <p:cNvSpPr>
              <a:spLocks noChangeArrowheads="1"/>
            </p:cNvSpPr>
            <p:nvPr/>
          </p:nvSpPr>
          <p:spPr bwMode="auto">
            <a:xfrm>
              <a:off x="4133" y="3757"/>
              <a:ext cx="385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400" b="1">
                  <a:solidFill>
                    <a:srgbClr val="0F116A"/>
                  </a:solidFill>
                </a:rPr>
                <a:t>H</a:t>
              </a:r>
              <a:r>
                <a:rPr lang="en-US" sz="1400" b="1" baseline="30000">
                  <a:solidFill>
                    <a:srgbClr val="0F116A"/>
                  </a:solidFill>
                </a:rPr>
                <a:t>+</a:t>
              </a:r>
            </a:p>
          </p:txBody>
        </p:sp>
        <p:sp>
          <p:nvSpPr>
            <p:cNvPr id="510015" name="Rectangle 63"/>
            <p:cNvSpPr>
              <a:spLocks noChangeArrowheads="1"/>
            </p:cNvSpPr>
            <p:nvPr/>
          </p:nvSpPr>
          <p:spPr bwMode="auto">
            <a:xfrm>
              <a:off x="4229" y="3567"/>
              <a:ext cx="386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400" b="1">
                  <a:solidFill>
                    <a:srgbClr val="0F116A"/>
                  </a:solidFill>
                </a:rPr>
                <a:t>H</a:t>
              </a:r>
              <a:r>
                <a:rPr lang="en-US" sz="1400" b="1" baseline="30000">
                  <a:solidFill>
                    <a:srgbClr val="0F116A"/>
                  </a:solidFill>
                </a:rPr>
                <a:t>+</a:t>
              </a:r>
            </a:p>
          </p:txBody>
        </p:sp>
        <p:sp>
          <p:nvSpPr>
            <p:cNvPr id="510016" name="Rectangle 64"/>
            <p:cNvSpPr>
              <a:spLocks noChangeArrowheads="1"/>
            </p:cNvSpPr>
            <p:nvPr/>
          </p:nvSpPr>
          <p:spPr bwMode="auto">
            <a:xfrm>
              <a:off x="4371" y="3711"/>
              <a:ext cx="386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400" b="1">
                  <a:solidFill>
                    <a:srgbClr val="0F116A"/>
                  </a:solidFill>
                </a:rPr>
                <a:t>H</a:t>
              </a:r>
              <a:r>
                <a:rPr lang="en-US" sz="1400" b="1" baseline="30000">
                  <a:solidFill>
                    <a:srgbClr val="0F116A"/>
                  </a:solidFill>
                </a:rPr>
                <a:t>+</a:t>
              </a:r>
            </a:p>
          </p:txBody>
        </p:sp>
        <p:sp>
          <p:nvSpPr>
            <p:cNvPr id="510017" name="Rectangle 65"/>
            <p:cNvSpPr>
              <a:spLocks noChangeArrowheads="1"/>
            </p:cNvSpPr>
            <p:nvPr/>
          </p:nvSpPr>
          <p:spPr bwMode="auto">
            <a:xfrm>
              <a:off x="4515" y="3554"/>
              <a:ext cx="386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400" b="1">
                  <a:solidFill>
                    <a:srgbClr val="0F116A"/>
                  </a:solidFill>
                </a:rPr>
                <a:t>H</a:t>
              </a:r>
              <a:r>
                <a:rPr lang="en-US" sz="1400" b="1" baseline="30000">
                  <a:solidFill>
                    <a:srgbClr val="0F116A"/>
                  </a:solidFill>
                </a:rPr>
                <a:t>+</a:t>
              </a:r>
            </a:p>
          </p:txBody>
        </p:sp>
        <p:sp>
          <p:nvSpPr>
            <p:cNvPr id="510018" name="Rectangle 66"/>
            <p:cNvSpPr>
              <a:spLocks noChangeArrowheads="1"/>
            </p:cNvSpPr>
            <p:nvPr/>
          </p:nvSpPr>
          <p:spPr bwMode="auto">
            <a:xfrm>
              <a:off x="4565" y="3711"/>
              <a:ext cx="386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400" b="1">
                  <a:solidFill>
                    <a:srgbClr val="0F116A"/>
                  </a:solidFill>
                </a:rPr>
                <a:t>H</a:t>
              </a:r>
              <a:r>
                <a:rPr lang="en-US" sz="1400" b="1" baseline="30000">
                  <a:solidFill>
                    <a:srgbClr val="0F116A"/>
                  </a:solidFill>
                </a:rPr>
                <a:t>+</a:t>
              </a:r>
            </a:p>
          </p:txBody>
        </p:sp>
        <p:sp>
          <p:nvSpPr>
            <p:cNvPr id="510019" name="Rectangle 67"/>
            <p:cNvSpPr>
              <a:spLocks noChangeArrowheads="1"/>
            </p:cNvSpPr>
            <p:nvPr/>
          </p:nvSpPr>
          <p:spPr bwMode="auto">
            <a:xfrm>
              <a:off x="4757" y="3614"/>
              <a:ext cx="386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400" b="1">
                  <a:solidFill>
                    <a:srgbClr val="0F116A"/>
                  </a:solidFill>
                </a:rPr>
                <a:t>H</a:t>
              </a:r>
              <a:r>
                <a:rPr lang="en-US" sz="1400" b="1" baseline="30000">
                  <a:solidFill>
                    <a:srgbClr val="0F116A"/>
                  </a:solidFill>
                </a:rPr>
                <a:t>+</a:t>
              </a:r>
            </a:p>
          </p:txBody>
        </p:sp>
        <p:sp>
          <p:nvSpPr>
            <p:cNvPr id="510020" name="Rectangle 68"/>
            <p:cNvSpPr>
              <a:spLocks noChangeArrowheads="1"/>
            </p:cNvSpPr>
            <p:nvPr/>
          </p:nvSpPr>
          <p:spPr bwMode="auto">
            <a:xfrm>
              <a:off x="4804" y="3711"/>
              <a:ext cx="386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400" b="1">
                  <a:solidFill>
                    <a:srgbClr val="0F116A"/>
                  </a:solidFill>
                </a:rPr>
                <a:t>H</a:t>
              </a:r>
              <a:r>
                <a:rPr lang="en-US" sz="1400" b="1" baseline="30000">
                  <a:solidFill>
                    <a:srgbClr val="0F116A"/>
                  </a:solidFill>
                </a:rPr>
                <a:t>+</a:t>
              </a:r>
            </a:p>
          </p:txBody>
        </p:sp>
        <p:sp>
          <p:nvSpPr>
            <p:cNvPr id="510021" name="Rectangle 69"/>
            <p:cNvSpPr>
              <a:spLocks noChangeArrowheads="1"/>
            </p:cNvSpPr>
            <p:nvPr/>
          </p:nvSpPr>
          <p:spPr bwMode="auto">
            <a:xfrm>
              <a:off x="3605" y="3661"/>
              <a:ext cx="386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400" b="1">
                  <a:solidFill>
                    <a:srgbClr val="0F116A"/>
                  </a:solidFill>
                </a:rPr>
                <a:t>H</a:t>
              </a:r>
              <a:r>
                <a:rPr lang="en-US" sz="1400" b="1" baseline="30000">
                  <a:solidFill>
                    <a:srgbClr val="0F116A"/>
                  </a:solidFill>
                </a:rPr>
                <a:t>+</a:t>
              </a:r>
            </a:p>
          </p:txBody>
        </p:sp>
        <p:sp>
          <p:nvSpPr>
            <p:cNvPr id="510022" name="Rectangle 70"/>
            <p:cNvSpPr>
              <a:spLocks noChangeArrowheads="1"/>
            </p:cNvSpPr>
            <p:nvPr/>
          </p:nvSpPr>
          <p:spPr bwMode="auto">
            <a:xfrm>
              <a:off x="3936" y="3798"/>
              <a:ext cx="385" cy="3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400" b="1">
                  <a:solidFill>
                    <a:srgbClr val="0F116A"/>
                  </a:solidFill>
                </a:rPr>
                <a:t>H</a:t>
              </a:r>
              <a:r>
                <a:rPr lang="en-US" sz="1400" b="1" baseline="30000">
                  <a:solidFill>
                    <a:srgbClr val="0F116A"/>
                  </a:solidFill>
                </a:rPr>
                <a:t>+</a:t>
              </a:r>
            </a:p>
          </p:txBody>
        </p:sp>
      </p:grpSp>
      <p:grpSp>
        <p:nvGrpSpPr>
          <p:cNvPr id="510023" name="Group 71"/>
          <p:cNvGrpSpPr>
            <a:grpSpLocks/>
          </p:cNvGrpSpPr>
          <p:nvPr/>
        </p:nvGrpSpPr>
        <p:grpSpPr bwMode="auto">
          <a:xfrm rot="11813754">
            <a:off x="7253288" y="1997075"/>
            <a:ext cx="220662" cy="331788"/>
            <a:chOff x="450" y="1775"/>
            <a:chExt cx="161" cy="289"/>
          </a:xfrm>
        </p:grpSpPr>
        <p:sp>
          <p:nvSpPr>
            <p:cNvPr id="510024" name="AutoShape 72"/>
            <p:cNvSpPr>
              <a:spLocks noChangeArrowheads="1"/>
            </p:cNvSpPr>
            <p:nvPr/>
          </p:nvSpPr>
          <p:spPr bwMode="auto">
            <a:xfrm>
              <a:off x="493" y="1876"/>
              <a:ext cx="74" cy="188"/>
            </a:xfrm>
            <a:prstGeom prst="can">
              <a:avLst>
                <a:gd name="adj" fmla="val 63514"/>
              </a:avLst>
            </a:prstGeom>
            <a:solidFill>
              <a:srgbClr val="CC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0025" name="Oval 73"/>
            <p:cNvSpPr>
              <a:spLocks noChangeArrowheads="1"/>
            </p:cNvSpPr>
            <p:nvPr/>
          </p:nvSpPr>
          <p:spPr bwMode="auto">
            <a:xfrm>
              <a:off x="450" y="1775"/>
              <a:ext cx="161" cy="161"/>
            </a:xfrm>
            <a:prstGeom prst="ellipse">
              <a:avLst/>
            </a:prstGeom>
            <a:solidFill>
              <a:srgbClr val="CC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10026" name="Freeform 74"/>
          <p:cNvSpPr>
            <a:spLocks/>
          </p:cNvSpPr>
          <p:nvPr/>
        </p:nvSpPr>
        <p:spPr bwMode="auto">
          <a:xfrm>
            <a:off x="6829425" y="1939925"/>
            <a:ext cx="601663" cy="466725"/>
          </a:xfrm>
          <a:custGeom>
            <a:avLst/>
            <a:gdLst/>
            <a:ahLst/>
            <a:cxnLst>
              <a:cxn ang="0">
                <a:pos x="383" y="0"/>
              </a:cxn>
              <a:cxn ang="0">
                <a:pos x="249" y="396"/>
              </a:cxn>
              <a:cxn ang="0">
                <a:pos x="0" y="255"/>
              </a:cxn>
            </a:cxnLst>
            <a:rect l="0" t="0" r="r" b="b"/>
            <a:pathLst>
              <a:path w="383" h="438">
                <a:moveTo>
                  <a:pt x="383" y="0"/>
                </a:moveTo>
                <a:cubicBezTo>
                  <a:pt x="348" y="177"/>
                  <a:pt x="313" y="354"/>
                  <a:pt x="249" y="396"/>
                </a:cubicBezTo>
                <a:cubicBezTo>
                  <a:pt x="185" y="438"/>
                  <a:pt x="92" y="346"/>
                  <a:pt x="0" y="255"/>
                </a:cubicBezTo>
              </a:path>
            </a:pathLst>
          </a:custGeom>
          <a:noFill/>
          <a:ln w="28575" cap="flat" cmpd="sng">
            <a:solidFill>
              <a:srgbClr val="000000"/>
            </a:solidFill>
            <a:prstDash val="solid"/>
            <a:round/>
            <a:headEnd/>
            <a:tailEnd type="triangle" w="sm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0027" name="AutoShape 75"/>
          <p:cNvSpPr>
            <a:spLocks noChangeArrowheads="1"/>
          </p:cNvSpPr>
          <p:nvPr/>
        </p:nvSpPr>
        <p:spPr bwMode="auto">
          <a:xfrm>
            <a:off x="6270625" y="1878013"/>
            <a:ext cx="661988" cy="433387"/>
          </a:xfrm>
          <a:prstGeom prst="irregularSeal1">
            <a:avLst/>
          </a:prstGeom>
          <a:solidFill>
            <a:srgbClr val="CC0000"/>
          </a:solidFill>
          <a:ln w="19050">
            <a:solidFill>
              <a:srgbClr val="FF6404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600" b="1">
                <a:solidFill>
                  <a:srgbClr val="FFEA18"/>
                </a:solidFill>
              </a:rPr>
              <a:t>ATP</a:t>
            </a:r>
            <a:endParaRPr lang="en-US" b="1">
              <a:solidFill>
                <a:schemeClr val="tx2"/>
              </a:solidFill>
            </a:endParaRPr>
          </a:p>
        </p:txBody>
      </p:sp>
      <p:sp>
        <p:nvSpPr>
          <p:cNvPr id="510028" name="AutoShape 76"/>
          <p:cNvSpPr>
            <a:spLocks noChangeArrowheads="1"/>
          </p:cNvSpPr>
          <p:nvPr/>
        </p:nvSpPr>
        <p:spPr bwMode="auto">
          <a:xfrm>
            <a:off x="8050213" y="1077913"/>
            <a:ext cx="1035050" cy="306387"/>
          </a:xfrm>
          <a:prstGeom prst="roundRect">
            <a:avLst>
              <a:gd name="adj" fmla="val 16667"/>
            </a:avLst>
          </a:prstGeom>
          <a:solidFill>
            <a:srgbClr val="FFEA18"/>
          </a:solidFill>
          <a:ln w="9525">
            <a:noFill/>
            <a:round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800" b="1">
                <a:solidFill>
                  <a:srgbClr val="000000"/>
                </a:solidFill>
              </a:rPr>
              <a:t>thylakoid</a:t>
            </a:r>
            <a:endParaRPr lang="en-US" sz="1800" b="1"/>
          </a:p>
        </p:txBody>
      </p:sp>
      <p:sp>
        <p:nvSpPr>
          <p:cNvPr id="510029" name="AutoShape 77"/>
          <p:cNvSpPr>
            <a:spLocks noChangeArrowheads="1"/>
          </p:cNvSpPr>
          <p:nvPr/>
        </p:nvSpPr>
        <p:spPr bwMode="auto">
          <a:xfrm>
            <a:off x="5078413" y="1141413"/>
            <a:ext cx="1263650" cy="306387"/>
          </a:xfrm>
          <a:prstGeom prst="roundRect">
            <a:avLst>
              <a:gd name="adj" fmla="val 16667"/>
            </a:avLst>
          </a:prstGeom>
          <a:solidFill>
            <a:srgbClr val="FFEA18"/>
          </a:solidFill>
          <a:ln w="9525">
            <a:noFill/>
            <a:round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800" b="1">
                <a:solidFill>
                  <a:srgbClr val="000000"/>
                </a:solidFill>
              </a:rPr>
              <a:t>chloroplast</a:t>
            </a:r>
            <a:endParaRPr lang="en-US" sz="1800" b="1"/>
          </a:p>
        </p:txBody>
      </p:sp>
      <p:sp>
        <p:nvSpPr>
          <p:cNvPr id="510030" name="Freeform 78"/>
          <p:cNvSpPr>
            <a:spLocks/>
          </p:cNvSpPr>
          <p:nvPr/>
        </p:nvSpPr>
        <p:spPr bwMode="auto">
          <a:xfrm>
            <a:off x="7119938" y="4495800"/>
            <a:ext cx="387350" cy="412750"/>
          </a:xfrm>
          <a:custGeom>
            <a:avLst/>
            <a:gdLst/>
            <a:ahLst/>
            <a:cxnLst>
              <a:cxn ang="0">
                <a:pos x="541" y="0"/>
              </a:cxn>
              <a:cxn ang="0">
                <a:pos x="441" y="421"/>
              </a:cxn>
              <a:cxn ang="0">
                <a:pos x="0" y="575"/>
              </a:cxn>
            </a:cxnLst>
            <a:rect l="0" t="0" r="r" b="b"/>
            <a:pathLst>
              <a:path w="541" h="575">
                <a:moveTo>
                  <a:pt x="541" y="0"/>
                </a:moveTo>
                <a:cubicBezTo>
                  <a:pt x="536" y="162"/>
                  <a:pt x="531" y="325"/>
                  <a:pt x="441" y="421"/>
                </a:cubicBezTo>
                <a:cubicBezTo>
                  <a:pt x="351" y="517"/>
                  <a:pt x="73" y="549"/>
                  <a:pt x="0" y="575"/>
                </a:cubicBezTo>
              </a:path>
            </a:pathLst>
          </a:custGeom>
          <a:noFill/>
          <a:ln w="38100" cap="flat" cmpd="sng">
            <a:solidFill>
              <a:srgbClr val="000000"/>
            </a:solidFill>
            <a:prstDash val="solid"/>
            <a:round/>
            <a:headEnd type="none" w="med" len="med"/>
            <a:tailEnd type="stealth" w="sm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0031" name="Freeform 79"/>
          <p:cNvSpPr>
            <a:spLocks/>
          </p:cNvSpPr>
          <p:nvPr/>
        </p:nvSpPr>
        <p:spPr bwMode="auto">
          <a:xfrm flipH="1">
            <a:off x="7575550" y="4497388"/>
            <a:ext cx="387350" cy="412750"/>
          </a:xfrm>
          <a:custGeom>
            <a:avLst/>
            <a:gdLst/>
            <a:ahLst/>
            <a:cxnLst>
              <a:cxn ang="0">
                <a:pos x="541" y="0"/>
              </a:cxn>
              <a:cxn ang="0">
                <a:pos x="441" y="421"/>
              </a:cxn>
              <a:cxn ang="0">
                <a:pos x="0" y="575"/>
              </a:cxn>
            </a:cxnLst>
            <a:rect l="0" t="0" r="r" b="b"/>
            <a:pathLst>
              <a:path w="541" h="575">
                <a:moveTo>
                  <a:pt x="541" y="0"/>
                </a:moveTo>
                <a:cubicBezTo>
                  <a:pt x="536" y="162"/>
                  <a:pt x="531" y="325"/>
                  <a:pt x="441" y="421"/>
                </a:cubicBezTo>
                <a:cubicBezTo>
                  <a:pt x="351" y="517"/>
                  <a:pt x="73" y="549"/>
                  <a:pt x="0" y="575"/>
                </a:cubicBezTo>
              </a:path>
            </a:pathLst>
          </a:custGeom>
          <a:noFill/>
          <a:ln w="38100" cap="flat" cmpd="sng">
            <a:solidFill>
              <a:srgbClr val="000000"/>
            </a:solidFill>
            <a:prstDash val="solid"/>
            <a:round/>
            <a:headEnd type="none" w="med" len="med"/>
            <a:tailEnd type="stealth" w="sm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510033" name="Group 81"/>
          <p:cNvGrpSpPr>
            <a:grpSpLocks/>
          </p:cNvGrpSpPr>
          <p:nvPr/>
        </p:nvGrpSpPr>
        <p:grpSpPr bwMode="auto">
          <a:xfrm>
            <a:off x="8010525" y="4835525"/>
            <a:ext cx="504825" cy="212725"/>
            <a:chOff x="4790" y="2784"/>
            <a:chExt cx="318" cy="134"/>
          </a:xfrm>
        </p:grpSpPr>
        <p:sp>
          <p:nvSpPr>
            <p:cNvPr id="510034" name="Oval 82"/>
            <p:cNvSpPr>
              <a:spLocks noChangeArrowheads="1"/>
            </p:cNvSpPr>
            <p:nvPr/>
          </p:nvSpPr>
          <p:spPr bwMode="auto">
            <a:xfrm>
              <a:off x="4790" y="2784"/>
              <a:ext cx="134" cy="134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1800" b="1">
                  <a:solidFill>
                    <a:srgbClr val="000000"/>
                  </a:solidFill>
                </a:rPr>
                <a:t>H</a:t>
              </a:r>
              <a:r>
                <a:rPr lang="en-US" sz="1800" b="1" baseline="30000">
                  <a:solidFill>
                    <a:srgbClr val="000000"/>
                  </a:solidFill>
                </a:rPr>
                <a:t>+</a:t>
              </a:r>
              <a:endParaRPr lang="en-US" sz="1800" baseline="30000">
                <a:solidFill>
                  <a:srgbClr val="000000"/>
                </a:solidFill>
              </a:endParaRPr>
            </a:p>
          </p:txBody>
        </p:sp>
        <p:sp>
          <p:nvSpPr>
            <p:cNvPr id="510035" name="Oval 83"/>
            <p:cNvSpPr>
              <a:spLocks noChangeArrowheads="1"/>
            </p:cNvSpPr>
            <p:nvPr/>
          </p:nvSpPr>
          <p:spPr bwMode="auto">
            <a:xfrm flipH="1" flipV="1">
              <a:off x="4974" y="2784"/>
              <a:ext cx="134" cy="134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1200" b="1">
                  <a:solidFill>
                    <a:srgbClr val="000000"/>
                  </a:solidFill>
                </a:rPr>
                <a:t>+</a:t>
              </a:r>
              <a:r>
                <a:rPr lang="en-US" sz="1800" b="1">
                  <a:solidFill>
                    <a:srgbClr val="000000"/>
                  </a:solidFill>
                </a:rPr>
                <a:t>H</a:t>
              </a:r>
              <a:endParaRPr lang="en-US" sz="1800">
                <a:solidFill>
                  <a:srgbClr val="000000"/>
                </a:solidFill>
              </a:endParaRPr>
            </a:p>
          </p:txBody>
        </p:sp>
      </p:grpSp>
      <p:sp>
        <p:nvSpPr>
          <p:cNvPr id="509978" name="Freeform 26"/>
          <p:cNvSpPr>
            <a:spLocks/>
          </p:cNvSpPr>
          <p:nvPr/>
        </p:nvSpPr>
        <p:spPr bwMode="auto">
          <a:xfrm>
            <a:off x="4059238" y="2844800"/>
            <a:ext cx="1130300" cy="1484313"/>
          </a:xfrm>
          <a:custGeom>
            <a:avLst/>
            <a:gdLst/>
            <a:ahLst/>
            <a:cxnLst>
              <a:cxn ang="0">
                <a:pos x="785" y="944"/>
              </a:cxn>
              <a:cxn ang="0">
                <a:pos x="857" y="704"/>
              </a:cxn>
              <a:cxn ang="0">
                <a:pos x="531" y="867"/>
              </a:cxn>
              <a:cxn ang="0">
                <a:pos x="589" y="508"/>
              </a:cxn>
              <a:cxn ang="0">
                <a:pos x="330" y="513"/>
              </a:cxn>
              <a:cxn ang="0">
                <a:pos x="330" y="259"/>
              </a:cxn>
              <a:cxn ang="0">
                <a:pos x="129" y="230"/>
              </a:cxn>
              <a:cxn ang="0">
                <a:pos x="67" y="58"/>
              </a:cxn>
              <a:cxn ang="0">
                <a:pos x="0" y="0"/>
              </a:cxn>
            </a:cxnLst>
            <a:rect l="0" t="0" r="r" b="b"/>
            <a:pathLst>
              <a:path w="899" h="944">
                <a:moveTo>
                  <a:pt x="785" y="944"/>
                </a:moveTo>
                <a:cubicBezTo>
                  <a:pt x="842" y="830"/>
                  <a:pt x="899" y="717"/>
                  <a:pt x="857" y="704"/>
                </a:cubicBezTo>
                <a:cubicBezTo>
                  <a:pt x="815" y="691"/>
                  <a:pt x="576" y="900"/>
                  <a:pt x="531" y="867"/>
                </a:cubicBezTo>
                <a:cubicBezTo>
                  <a:pt x="486" y="834"/>
                  <a:pt x="622" y="567"/>
                  <a:pt x="589" y="508"/>
                </a:cubicBezTo>
                <a:cubicBezTo>
                  <a:pt x="556" y="449"/>
                  <a:pt x="373" y="554"/>
                  <a:pt x="330" y="513"/>
                </a:cubicBezTo>
                <a:cubicBezTo>
                  <a:pt x="287" y="472"/>
                  <a:pt x="363" y="306"/>
                  <a:pt x="330" y="259"/>
                </a:cubicBezTo>
                <a:cubicBezTo>
                  <a:pt x="297" y="212"/>
                  <a:pt x="173" y="263"/>
                  <a:pt x="129" y="230"/>
                </a:cubicBezTo>
                <a:cubicBezTo>
                  <a:pt x="85" y="197"/>
                  <a:pt x="88" y="96"/>
                  <a:pt x="67" y="58"/>
                </a:cubicBezTo>
                <a:cubicBezTo>
                  <a:pt x="46" y="20"/>
                  <a:pt x="23" y="10"/>
                  <a:pt x="0" y="0"/>
                </a:cubicBezTo>
              </a:path>
            </a:pathLst>
          </a:custGeom>
          <a:noFill/>
          <a:ln w="38100" cap="flat" cmpd="sng">
            <a:solidFill>
              <a:srgbClr val="CC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9965" name="Oval 13"/>
          <p:cNvSpPr>
            <a:spLocks noChangeArrowheads="1"/>
          </p:cNvSpPr>
          <p:nvPr/>
        </p:nvSpPr>
        <p:spPr bwMode="auto">
          <a:xfrm flipV="1">
            <a:off x="4997450" y="4157663"/>
            <a:ext cx="327025" cy="327025"/>
          </a:xfrm>
          <a:prstGeom prst="ellipse">
            <a:avLst/>
          </a:prstGeom>
          <a:solidFill>
            <a:srgbClr val="CC0000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en-US" b="1">
                <a:solidFill>
                  <a:schemeClr val="bg1"/>
                </a:solidFill>
              </a:rPr>
              <a:t>O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509995" name="Oval 43"/>
          <p:cNvSpPr>
            <a:spLocks noChangeArrowheads="1"/>
          </p:cNvSpPr>
          <p:nvPr/>
        </p:nvSpPr>
        <p:spPr bwMode="auto">
          <a:xfrm flipV="1">
            <a:off x="5133975" y="4294188"/>
            <a:ext cx="327025" cy="327025"/>
          </a:xfrm>
          <a:prstGeom prst="ellipse">
            <a:avLst/>
          </a:prstGeom>
          <a:solidFill>
            <a:srgbClr val="CC0000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en-US" b="1">
                <a:solidFill>
                  <a:schemeClr val="bg1"/>
                </a:solidFill>
              </a:rPr>
              <a:t>O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510036" name="AutoShape 84"/>
          <p:cNvSpPr>
            <a:spLocks noChangeArrowheads="1"/>
          </p:cNvSpPr>
          <p:nvPr/>
        </p:nvSpPr>
        <p:spPr bwMode="auto">
          <a:xfrm>
            <a:off x="5259388" y="2822575"/>
            <a:ext cx="2178050" cy="319088"/>
          </a:xfrm>
          <a:prstGeom prst="roundRect">
            <a:avLst>
              <a:gd name="adj" fmla="val 16667"/>
            </a:avLst>
          </a:prstGeom>
          <a:solidFill>
            <a:srgbClr val="FFEA18"/>
          </a:solidFill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r>
              <a:rPr lang="en-US" sz="1800" b="1">
                <a:solidFill>
                  <a:srgbClr val="FFEA18"/>
                </a:solidFill>
              </a:rPr>
              <a:t>Plants SPLIT water!</a:t>
            </a:r>
            <a:endParaRPr lang="en-US" sz="1800" b="1">
              <a:solidFill>
                <a:srgbClr val="076309"/>
              </a:solidFill>
            </a:endParaRPr>
          </a:p>
        </p:txBody>
      </p:sp>
      <p:sp>
        <p:nvSpPr>
          <p:cNvPr id="510037" name="AutoShape 85"/>
          <p:cNvSpPr>
            <a:spLocks noChangeArrowheads="1"/>
          </p:cNvSpPr>
          <p:nvPr/>
        </p:nvSpPr>
        <p:spPr bwMode="auto">
          <a:xfrm>
            <a:off x="4160838" y="5621338"/>
            <a:ext cx="2139950" cy="31908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tIns="0" bIns="0" anchor="ctr">
            <a:spAutoFit/>
          </a:bodyPr>
          <a:lstStyle/>
          <a:p>
            <a:r>
              <a:rPr lang="en-US" sz="1800" b="1">
                <a:solidFill>
                  <a:schemeClr val="bg1"/>
                </a:solidFill>
              </a:rPr>
              <a:t>fill the e</a:t>
            </a:r>
            <a:r>
              <a:rPr lang="en-US" sz="1800" b="1" baseline="30000">
                <a:solidFill>
                  <a:schemeClr val="bg1"/>
                </a:solidFill>
              </a:rPr>
              <a:t>–</a:t>
            </a:r>
            <a:r>
              <a:rPr lang="en-US" sz="1800" b="1">
                <a:solidFill>
                  <a:schemeClr val="bg1"/>
                </a:solidFill>
              </a:rPr>
              <a:t> vacancy</a:t>
            </a:r>
            <a:endParaRPr lang="en-US" sz="1800" b="1">
              <a:solidFill>
                <a:srgbClr val="07630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0996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9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rrow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0998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tring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0998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tring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0995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50998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Bubbl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0998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0996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3" dur="500"/>
                                        <p:tgtEl>
                                          <p:spTgt spid="5099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9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50996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50996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rrow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50997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rrow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50999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Chim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0999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Chim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50996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Chim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50997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Bubbl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5099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"/>
                            </p:stCondLst>
                            <p:childTnLst>
                              <p:par>
                                <p:cTn id="8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50998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Qua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51003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rrow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5100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rrow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50998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Chim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51003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Chim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2" dur="500"/>
                                        <p:tgtEl>
                                          <p:spTgt spid="50999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rrow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50995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500"/>
                                        <p:tgtEl>
                                          <p:spTgt spid="50999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0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500"/>
                            </p:stCondLst>
                            <p:childTnLst>
                              <p:par>
                                <p:cTn id="1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500"/>
                                        <p:tgtEl>
                                          <p:spTgt spid="51002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50999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500"/>
                            </p:stCondLst>
                            <p:childTnLst>
                              <p:par>
                                <p:cTn id="1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500"/>
                                        <p:tgtEl>
                                          <p:spTgt spid="5100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500"/>
                                        <p:tgtEl>
                                          <p:spTgt spid="5100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5" dur="500"/>
                                        <p:tgtEl>
                                          <p:spTgt spid="51002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0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0" dur="500"/>
                                        <p:tgtEl>
                                          <p:spTgt spid="5100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rrow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55" dur="500"/>
                                        <p:tgtEl>
                                          <p:spTgt spid="5100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1" name="Explosion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0" dur="500"/>
                                        <p:tgtEl>
                                          <p:spTgt spid="51003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2" name="String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5" dur="500"/>
                                        <p:tgtEl>
                                          <p:spTgt spid="51003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2" name="String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9962" grpId="0" animBg="1" autoUpdateAnimBg="0"/>
      <p:bldP spid="509963" grpId="0" animBg="1" autoUpdateAnimBg="0"/>
      <p:bldP spid="509966" grpId="0" animBg="1"/>
      <p:bldP spid="509974" grpId="0" animBg="1"/>
      <p:bldP spid="509980" grpId="0" animBg="1" autoUpdateAnimBg="0"/>
      <p:bldP spid="509981" grpId="0" animBg="1" autoUpdateAnimBg="0"/>
      <p:bldP spid="509982" grpId="0" animBg="1" autoUpdateAnimBg="0"/>
      <p:bldP spid="509983" grpId="0" animBg="1"/>
      <p:bldP spid="509983" grpId="1" animBg="1"/>
      <p:bldP spid="509987" grpId="0" animBg="1"/>
      <p:bldP spid="509991" grpId="0" animBg="1"/>
      <p:bldP spid="509996" grpId="0" animBg="1"/>
      <p:bldP spid="510026" grpId="0" animBg="1"/>
      <p:bldP spid="510027" grpId="0" animBg="1" autoUpdateAnimBg="0"/>
      <p:bldP spid="510028" grpId="0" animBg="1" autoUpdateAnimBg="0"/>
      <p:bldP spid="510029" grpId="0" animBg="1" autoUpdateAnimBg="0"/>
      <p:bldP spid="510030" grpId="0" animBg="1"/>
      <p:bldP spid="510031" grpId="0" animBg="1"/>
      <p:bldP spid="509978" grpId="0" animBg="1"/>
      <p:bldP spid="509965" grpId="0" animBg="1" autoUpdateAnimBg="0"/>
      <p:bldP spid="509995" grpId="0" animBg="1" autoUpdateAnimBg="0"/>
      <p:bldP spid="510036" grpId="0" animBg="1" autoUpdateAnimBg="0"/>
      <p:bldP spid="510037" grpId="0" animBg="1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7430" name="Picture 6"/>
          <p:cNvPicPr>
            <a:picLocks noChangeAspect="1" noChangeArrowheads="1"/>
          </p:cNvPicPr>
          <p:nvPr/>
        </p:nvPicPr>
        <p:blipFill>
          <a:blip r:embed="rId9" cstate="print"/>
          <a:srcRect b="3899"/>
          <a:stretch>
            <a:fillRect/>
          </a:stretch>
        </p:blipFill>
        <p:spPr bwMode="auto">
          <a:xfrm>
            <a:off x="273050" y="457200"/>
            <a:ext cx="8620125" cy="5840413"/>
          </a:xfrm>
          <a:prstGeom prst="rect">
            <a:avLst/>
          </a:prstGeom>
          <a:noFill/>
        </p:spPr>
      </p:pic>
      <p:sp>
        <p:nvSpPr>
          <p:cNvPr id="487431" name="Oval 7"/>
          <p:cNvSpPr>
            <a:spLocks noChangeArrowheads="1"/>
          </p:cNvSpPr>
          <p:nvPr/>
        </p:nvSpPr>
        <p:spPr bwMode="auto">
          <a:xfrm>
            <a:off x="2182813" y="3278188"/>
            <a:ext cx="317500" cy="317500"/>
          </a:xfrm>
          <a:prstGeom prst="ellipse">
            <a:avLst/>
          </a:prstGeom>
          <a:solidFill>
            <a:srgbClr val="0068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en-US" sz="1800" b="1">
                <a:solidFill>
                  <a:schemeClr val="bg1"/>
                </a:solidFill>
              </a:rPr>
              <a:t>1</a:t>
            </a:r>
            <a:endParaRPr lang="en-US" sz="2000" b="1">
              <a:solidFill>
                <a:schemeClr val="bg1"/>
              </a:solidFill>
            </a:endParaRPr>
          </a:p>
        </p:txBody>
      </p:sp>
      <p:sp>
        <p:nvSpPr>
          <p:cNvPr id="487432" name="Oval 8"/>
          <p:cNvSpPr>
            <a:spLocks noChangeArrowheads="1"/>
          </p:cNvSpPr>
          <p:nvPr/>
        </p:nvSpPr>
        <p:spPr bwMode="auto">
          <a:xfrm>
            <a:off x="1063625" y="3444875"/>
            <a:ext cx="317500" cy="317500"/>
          </a:xfrm>
          <a:prstGeom prst="ellipse">
            <a:avLst/>
          </a:prstGeom>
          <a:solidFill>
            <a:srgbClr val="0068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en-US" sz="1800" b="1">
                <a:solidFill>
                  <a:schemeClr val="bg1"/>
                </a:solidFill>
              </a:rPr>
              <a:t>2</a:t>
            </a:r>
            <a:endParaRPr lang="en-US" sz="2000" b="1">
              <a:solidFill>
                <a:schemeClr val="bg1"/>
              </a:solidFill>
            </a:endParaRPr>
          </a:p>
        </p:txBody>
      </p:sp>
      <p:grpSp>
        <p:nvGrpSpPr>
          <p:cNvPr id="487434" name="Group 10"/>
          <p:cNvGrpSpPr>
            <a:grpSpLocks/>
          </p:cNvGrpSpPr>
          <p:nvPr/>
        </p:nvGrpSpPr>
        <p:grpSpPr bwMode="auto">
          <a:xfrm>
            <a:off x="3117850" y="2635250"/>
            <a:ext cx="1017588" cy="1309688"/>
            <a:chOff x="1964" y="1660"/>
            <a:chExt cx="641" cy="825"/>
          </a:xfrm>
        </p:grpSpPr>
        <p:sp>
          <p:nvSpPr>
            <p:cNvPr id="487435" name="Line 11"/>
            <p:cNvSpPr>
              <a:spLocks noChangeShapeType="1"/>
            </p:cNvSpPr>
            <p:nvPr/>
          </p:nvSpPr>
          <p:spPr bwMode="auto">
            <a:xfrm flipH="1">
              <a:off x="2145" y="1660"/>
              <a:ext cx="460" cy="620"/>
            </a:xfrm>
            <a:prstGeom prst="line">
              <a:avLst/>
            </a:prstGeom>
            <a:noFill/>
            <a:ln w="57150">
              <a:solidFill>
                <a:srgbClr val="CC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7436" name="Rectangle 12"/>
            <p:cNvSpPr>
              <a:spLocks noChangeArrowheads="1"/>
            </p:cNvSpPr>
            <p:nvPr/>
          </p:nvSpPr>
          <p:spPr bwMode="auto">
            <a:xfrm>
              <a:off x="1964" y="2254"/>
              <a:ext cx="27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800" b="1">
                  <a:solidFill>
                    <a:srgbClr val="CC0000"/>
                  </a:solidFill>
                </a:rPr>
                <a:t>H</a:t>
              </a:r>
              <a:r>
                <a:rPr lang="en-US" sz="1800" b="1" baseline="30000">
                  <a:solidFill>
                    <a:srgbClr val="CC0000"/>
                  </a:solidFill>
                </a:rPr>
                <a:t>+</a:t>
              </a:r>
              <a:endParaRPr lang="en-US" sz="2800" b="1">
                <a:solidFill>
                  <a:srgbClr val="0F116A"/>
                </a:solidFill>
              </a:endParaRPr>
            </a:p>
          </p:txBody>
        </p:sp>
      </p:grpSp>
      <p:grpSp>
        <p:nvGrpSpPr>
          <p:cNvPr id="487437" name="Group 13"/>
          <p:cNvGrpSpPr>
            <a:grpSpLocks/>
          </p:cNvGrpSpPr>
          <p:nvPr/>
        </p:nvGrpSpPr>
        <p:grpSpPr bwMode="auto">
          <a:xfrm>
            <a:off x="4705350" y="3817938"/>
            <a:ext cx="1017588" cy="1309687"/>
            <a:chOff x="1964" y="1660"/>
            <a:chExt cx="641" cy="825"/>
          </a:xfrm>
        </p:grpSpPr>
        <p:sp>
          <p:nvSpPr>
            <p:cNvPr id="487438" name="Line 14"/>
            <p:cNvSpPr>
              <a:spLocks noChangeShapeType="1"/>
            </p:cNvSpPr>
            <p:nvPr/>
          </p:nvSpPr>
          <p:spPr bwMode="auto">
            <a:xfrm flipH="1">
              <a:off x="2145" y="1660"/>
              <a:ext cx="460" cy="620"/>
            </a:xfrm>
            <a:prstGeom prst="line">
              <a:avLst/>
            </a:prstGeom>
            <a:noFill/>
            <a:ln w="57150">
              <a:solidFill>
                <a:srgbClr val="CC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7439" name="Rectangle 15"/>
            <p:cNvSpPr>
              <a:spLocks noChangeArrowheads="1"/>
            </p:cNvSpPr>
            <p:nvPr/>
          </p:nvSpPr>
          <p:spPr bwMode="auto">
            <a:xfrm>
              <a:off x="1964" y="2254"/>
              <a:ext cx="27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800" b="1">
                  <a:solidFill>
                    <a:srgbClr val="CC0000"/>
                  </a:solidFill>
                </a:rPr>
                <a:t>H</a:t>
              </a:r>
              <a:r>
                <a:rPr lang="en-US" sz="1800" b="1" baseline="30000">
                  <a:solidFill>
                    <a:srgbClr val="CC0000"/>
                  </a:solidFill>
                </a:rPr>
                <a:t>+</a:t>
              </a:r>
              <a:endParaRPr lang="en-US" sz="2800" b="1">
                <a:solidFill>
                  <a:srgbClr val="0F116A"/>
                </a:solidFill>
              </a:endParaRPr>
            </a:p>
          </p:txBody>
        </p:sp>
      </p:grpSp>
      <p:sp>
        <p:nvSpPr>
          <p:cNvPr id="487440" name="Oval 16"/>
          <p:cNvSpPr>
            <a:spLocks noChangeArrowheads="1"/>
          </p:cNvSpPr>
          <p:nvPr/>
        </p:nvSpPr>
        <p:spPr bwMode="auto">
          <a:xfrm>
            <a:off x="5016500" y="2992438"/>
            <a:ext cx="317500" cy="317500"/>
          </a:xfrm>
          <a:prstGeom prst="ellipse">
            <a:avLst/>
          </a:prstGeom>
          <a:solidFill>
            <a:srgbClr val="0068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en-US" sz="1800" b="1">
                <a:solidFill>
                  <a:schemeClr val="bg1"/>
                </a:solidFill>
              </a:rPr>
              <a:t>3</a:t>
            </a:r>
            <a:endParaRPr lang="en-US" sz="2000" b="1">
              <a:solidFill>
                <a:schemeClr val="bg1"/>
              </a:solidFill>
            </a:endParaRPr>
          </a:p>
        </p:txBody>
      </p:sp>
      <p:sp>
        <p:nvSpPr>
          <p:cNvPr id="487441" name="Oval 17"/>
          <p:cNvSpPr>
            <a:spLocks noChangeArrowheads="1"/>
          </p:cNvSpPr>
          <p:nvPr/>
        </p:nvSpPr>
        <p:spPr bwMode="auto">
          <a:xfrm>
            <a:off x="4103688" y="4500563"/>
            <a:ext cx="317500" cy="317500"/>
          </a:xfrm>
          <a:prstGeom prst="ellipse">
            <a:avLst/>
          </a:prstGeom>
          <a:solidFill>
            <a:srgbClr val="0068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en-US" sz="1800" b="1">
                <a:solidFill>
                  <a:schemeClr val="bg1"/>
                </a:solidFill>
              </a:rPr>
              <a:t>4</a:t>
            </a:r>
            <a:endParaRPr lang="en-US" sz="2000" b="1">
              <a:solidFill>
                <a:schemeClr val="bg1"/>
              </a:solidFill>
            </a:endParaRPr>
          </a:p>
        </p:txBody>
      </p:sp>
      <p:grpSp>
        <p:nvGrpSpPr>
          <p:cNvPr id="487442" name="Group 18"/>
          <p:cNvGrpSpPr>
            <a:grpSpLocks/>
          </p:cNvGrpSpPr>
          <p:nvPr/>
        </p:nvGrpSpPr>
        <p:grpSpPr bwMode="auto">
          <a:xfrm>
            <a:off x="4289425" y="5073650"/>
            <a:ext cx="1406525" cy="1744663"/>
            <a:chOff x="2793" y="251"/>
            <a:chExt cx="2914" cy="3615"/>
          </a:xfrm>
        </p:grpSpPr>
        <p:pic>
          <p:nvPicPr>
            <p:cNvPr id="487443" name="Picture 19" descr="09_03"/>
            <p:cNvPicPr>
              <a:picLocks noChangeAspect="1" noChangeArrowheads="1"/>
            </p:cNvPicPr>
            <p:nvPr/>
          </p:nvPicPr>
          <p:blipFill>
            <a:blip r:embed="rId10" cstate="print"/>
            <a:srcRect l="22501" t="4500" r="22501" b="4500"/>
            <a:stretch>
              <a:fillRect/>
            </a:stretch>
          </p:blipFill>
          <p:spPr bwMode="auto">
            <a:xfrm>
              <a:off x="2793" y="251"/>
              <a:ext cx="2914" cy="36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87444" name="Rectangle 20"/>
            <p:cNvSpPr>
              <a:spLocks noChangeArrowheads="1"/>
            </p:cNvSpPr>
            <p:nvPr/>
          </p:nvSpPr>
          <p:spPr bwMode="auto">
            <a:xfrm>
              <a:off x="4691" y="3573"/>
              <a:ext cx="174" cy="1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600" b="1">
                  <a:solidFill>
                    <a:srgbClr val="CC0000"/>
                  </a:solidFill>
                </a:rPr>
                <a:t>H</a:t>
              </a:r>
              <a:r>
                <a:rPr lang="en-US" sz="600" b="1" baseline="30000">
                  <a:solidFill>
                    <a:srgbClr val="CC0000"/>
                  </a:solidFill>
                </a:rPr>
                <a:t>+</a:t>
              </a:r>
              <a:endParaRPr lang="en-US" sz="600" b="1">
                <a:solidFill>
                  <a:srgbClr val="CC0000"/>
                </a:solidFill>
              </a:endParaRPr>
            </a:p>
          </p:txBody>
        </p:sp>
        <p:sp>
          <p:nvSpPr>
            <p:cNvPr id="487445" name="Rectangle 21"/>
            <p:cNvSpPr>
              <a:spLocks noChangeArrowheads="1"/>
            </p:cNvSpPr>
            <p:nvPr/>
          </p:nvSpPr>
          <p:spPr bwMode="auto">
            <a:xfrm>
              <a:off x="2819" y="2823"/>
              <a:ext cx="760" cy="221"/>
            </a:xfrm>
            <a:prstGeom prst="rect">
              <a:avLst/>
            </a:prstGeom>
            <a:solidFill>
              <a:srgbClr val="EAC29F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700" b="1">
                  <a:solidFill>
                    <a:srgbClr val="0F116A"/>
                  </a:solidFill>
                </a:rPr>
                <a:t>ADP + P</a:t>
              </a:r>
              <a:r>
                <a:rPr lang="en-US" sz="700" b="1" baseline="-25000">
                  <a:solidFill>
                    <a:srgbClr val="0F116A"/>
                  </a:solidFill>
                </a:rPr>
                <a:t>i</a:t>
              </a:r>
              <a:endParaRPr lang="en-US" sz="700" b="1">
                <a:solidFill>
                  <a:srgbClr val="0F116A"/>
                </a:solidFill>
              </a:endParaRPr>
            </a:p>
          </p:txBody>
        </p:sp>
        <p:sp>
          <p:nvSpPr>
            <p:cNvPr id="487446" name="Rectangle 22"/>
            <p:cNvSpPr>
              <a:spLocks noChangeArrowheads="1"/>
            </p:cNvSpPr>
            <p:nvPr/>
          </p:nvSpPr>
          <p:spPr bwMode="auto">
            <a:xfrm>
              <a:off x="3655" y="708"/>
              <a:ext cx="174" cy="1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600" b="1">
                  <a:solidFill>
                    <a:srgbClr val="CC0000"/>
                  </a:solidFill>
                </a:rPr>
                <a:t>H</a:t>
              </a:r>
              <a:r>
                <a:rPr lang="en-US" sz="600" b="1" baseline="30000">
                  <a:solidFill>
                    <a:srgbClr val="CC0000"/>
                  </a:solidFill>
                </a:rPr>
                <a:t>+</a:t>
              </a:r>
              <a:endParaRPr lang="en-US" sz="600" b="1">
                <a:solidFill>
                  <a:srgbClr val="CC0000"/>
                </a:solidFill>
              </a:endParaRPr>
            </a:p>
          </p:txBody>
        </p:sp>
        <p:sp>
          <p:nvSpPr>
            <p:cNvPr id="487447" name="Rectangle 23"/>
            <p:cNvSpPr>
              <a:spLocks noChangeArrowheads="1"/>
            </p:cNvSpPr>
            <p:nvPr/>
          </p:nvSpPr>
          <p:spPr bwMode="auto">
            <a:xfrm>
              <a:off x="4872" y="767"/>
              <a:ext cx="174" cy="1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600" b="1">
                  <a:solidFill>
                    <a:srgbClr val="CC0000"/>
                  </a:solidFill>
                </a:rPr>
                <a:t>H</a:t>
              </a:r>
              <a:r>
                <a:rPr lang="en-US" sz="600" b="1" baseline="30000">
                  <a:solidFill>
                    <a:srgbClr val="CC0000"/>
                  </a:solidFill>
                </a:rPr>
                <a:t>+</a:t>
              </a:r>
              <a:endParaRPr lang="en-US" sz="600" b="1">
                <a:solidFill>
                  <a:srgbClr val="CC0000"/>
                </a:solidFill>
              </a:endParaRPr>
            </a:p>
          </p:txBody>
        </p:sp>
        <p:sp>
          <p:nvSpPr>
            <p:cNvPr id="487448" name="Rectangle 24"/>
            <p:cNvSpPr>
              <a:spLocks noChangeArrowheads="1"/>
            </p:cNvSpPr>
            <p:nvPr/>
          </p:nvSpPr>
          <p:spPr bwMode="auto">
            <a:xfrm>
              <a:off x="4898" y="402"/>
              <a:ext cx="174" cy="1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600" b="1">
                  <a:solidFill>
                    <a:srgbClr val="CC0000"/>
                  </a:solidFill>
                </a:rPr>
                <a:t>H</a:t>
              </a:r>
              <a:r>
                <a:rPr lang="en-US" sz="600" b="1" baseline="30000">
                  <a:solidFill>
                    <a:srgbClr val="CC0000"/>
                  </a:solidFill>
                </a:rPr>
                <a:t>+</a:t>
              </a:r>
              <a:endParaRPr lang="en-US" sz="600" b="1">
                <a:solidFill>
                  <a:srgbClr val="CC0000"/>
                </a:solidFill>
              </a:endParaRPr>
            </a:p>
          </p:txBody>
        </p:sp>
        <p:sp>
          <p:nvSpPr>
            <p:cNvPr id="487449" name="Rectangle 25"/>
            <p:cNvSpPr>
              <a:spLocks noChangeArrowheads="1"/>
            </p:cNvSpPr>
            <p:nvPr/>
          </p:nvSpPr>
          <p:spPr bwMode="auto">
            <a:xfrm>
              <a:off x="4220" y="767"/>
              <a:ext cx="175" cy="1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600" b="1">
                  <a:solidFill>
                    <a:srgbClr val="CC0000"/>
                  </a:solidFill>
                </a:rPr>
                <a:t>H</a:t>
              </a:r>
              <a:r>
                <a:rPr lang="en-US" sz="600" b="1" baseline="30000">
                  <a:solidFill>
                    <a:srgbClr val="CC0000"/>
                  </a:solidFill>
                </a:rPr>
                <a:t>+</a:t>
              </a:r>
              <a:endParaRPr lang="en-US" sz="600" b="1">
                <a:solidFill>
                  <a:srgbClr val="CC0000"/>
                </a:solidFill>
              </a:endParaRPr>
            </a:p>
          </p:txBody>
        </p:sp>
        <p:sp>
          <p:nvSpPr>
            <p:cNvPr id="487450" name="Rectangle 26"/>
            <p:cNvSpPr>
              <a:spLocks noChangeArrowheads="1"/>
            </p:cNvSpPr>
            <p:nvPr/>
          </p:nvSpPr>
          <p:spPr bwMode="auto">
            <a:xfrm>
              <a:off x="4520" y="692"/>
              <a:ext cx="174" cy="1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600" b="1">
                  <a:solidFill>
                    <a:srgbClr val="CC0000"/>
                  </a:solidFill>
                </a:rPr>
                <a:t>H</a:t>
              </a:r>
              <a:r>
                <a:rPr lang="en-US" sz="600" b="1" baseline="30000">
                  <a:solidFill>
                    <a:srgbClr val="CC0000"/>
                  </a:solidFill>
                </a:rPr>
                <a:t>+</a:t>
              </a:r>
              <a:endParaRPr lang="en-US" sz="600" b="1">
                <a:solidFill>
                  <a:srgbClr val="CC0000"/>
                </a:solidFill>
              </a:endParaRPr>
            </a:p>
          </p:txBody>
        </p:sp>
        <p:sp>
          <p:nvSpPr>
            <p:cNvPr id="487451" name="Rectangle 27"/>
            <p:cNvSpPr>
              <a:spLocks noChangeArrowheads="1"/>
            </p:cNvSpPr>
            <p:nvPr/>
          </p:nvSpPr>
          <p:spPr bwMode="auto">
            <a:xfrm>
              <a:off x="4441" y="445"/>
              <a:ext cx="174" cy="1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600" b="1">
                  <a:solidFill>
                    <a:srgbClr val="CC0000"/>
                  </a:solidFill>
                </a:rPr>
                <a:t>H</a:t>
              </a:r>
              <a:r>
                <a:rPr lang="en-US" sz="600" b="1" baseline="30000">
                  <a:solidFill>
                    <a:srgbClr val="CC0000"/>
                  </a:solidFill>
                </a:rPr>
                <a:t>+</a:t>
              </a:r>
              <a:endParaRPr lang="en-US" sz="600" b="1">
                <a:solidFill>
                  <a:srgbClr val="CC0000"/>
                </a:solidFill>
              </a:endParaRPr>
            </a:p>
          </p:txBody>
        </p:sp>
        <p:sp>
          <p:nvSpPr>
            <p:cNvPr id="487452" name="Rectangle 28"/>
            <p:cNvSpPr>
              <a:spLocks noChangeArrowheads="1"/>
            </p:cNvSpPr>
            <p:nvPr/>
          </p:nvSpPr>
          <p:spPr bwMode="auto">
            <a:xfrm>
              <a:off x="4063" y="442"/>
              <a:ext cx="174" cy="1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600" b="1">
                  <a:solidFill>
                    <a:srgbClr val="CC0000"/>
                  </a:solidFill>
                </a:rPr>
                <a:t>H</a:t>
              </a:r>
              <a:r>
                <a:rPr lang="en-US" sz="600" b="1" baseline="30000">
                  <a:solidFill>
                    <a:srgbClr val="CC0000"/>
                  </a:solidFill>
                </a:rPr>
                <a:t>+</a:t>
              </a:r>
              <a:endParaRPr lang="en-US" sz="600" b="1">
                <a:solidFill>
                  <a:srgbClr val="CC0000"/>
                </a:solidFill>
              </a:endParaRPr>
            </a:p>
          </p:txBody>
        </p:sp>
        <p:sp>
          <p:nvSpPr>
            <p:cNvPr id="487453" name="Rectangle 29"/>
            <p:cNvSpPr>
              <a:spLocks noChangeArrowheads="1"/>
            </p:cNvSpPr>
            <p:nvPr/>
          </p:nvSpPr>
          <p:spPr bwMode="auto">
            <a:xfrm>
              <a:off x="3707" y="281"/>
              <a:ext cx="175" cy="1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600" b="1">
                  <a:solidFill>
                    <a:srgbClr val="CC0000"/>
                  </a:solidFill>
                </a:rPr>
                <a:t>H</a:t>
              </a:r>
              <a:r>
                <a:rPr lang="en-US" sz="600" b="1" baseline="30000">
                  <a:solidFill>
                    <a:srgbClr val="CC0000"/>
                  </a:solidFill>
                </a:rPr>
                <a:t>+</a:t>
              </a:r>
              <a:endParaRPr lang="en-US" sz="600" b="1">
                <a:solidFill>
                  <a:srgbClr val="CC0000"/>
                </a:solidFill>
              </a:endParaRPr>
            </a:p>
          </p:txBody>
        </p:sp>
      </p:grpSp>
      <p:grpSp>
        <p:nvGrpSpPr>
          <p:cNvPr id="487460" name="Group 36"/>
          <p:cNvGrpSpPr>
            <a:grpSpLocks/>
          </p:cNvGrpSpPr>
          <p:nvPr/>
        </p:nvGrpSpPr>
        <p:grpSpPr bwMode="auto">
          <a:xfrm>
            <a:off x="2493963" y="3597275"/>
            <a:ext cx="358775" cy="596900"/>
            <a:chOff x="1571" y="2342"/>
            <a:chExt cx="226" cy="376"/>
          </a:xfrm>
        </p:grpSpPr>
        <p:sp>
          <p:nvSpPr>
            <p:cNvPr id="487461" name="Oval 37"/>
            <p:cNvSpPr>
              <a:spLocks noChangeArrowheads="1"/>
            </p:cNvSpPr>
            <p:nvPr/>
          </p:nvSpPr>
          <p:spPr bwMode="auto">
            <a:xfrm>
              <a:off x="1571" y="2342"/>
              <a:ext cx="226" cy="226"/>
            </a:xfrm>
            <a:prstGeom prst="ellipse">
              <a:avLst/>
            </a:prstGeom>
            <a:solidFill>
              <a:srgbClr val="CC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b="1">
                  <a:solidFill>
                    <a:srgbClr val="000000"/>
                  </a:solidFill>
                </a:rPr>
                <a:t>e</a:t>
              </a:r>
            </a:p>
          </p:txBody>
        </p:sp>
        <p:sp>
          <p:nvSpPr>
            <p:cNvPr id="487462" name="Oval 38"/>
            <p:cNvSpPr>
              <a:spLocks noChangeArrowheads="1"/>
            </p:cNvSpPr>
            <p:nvPr/>
          </p:nvSpPr>
          <p:spPr bwMode="auto">
            <a:xfrm>
              <a:off x="1571" y="2492"/>
              <a:ext cx="226" cy="226"/>
            </a:xfrm>
            <a:prstGeom prst="ellipse">
              <a:avLst/>
            </a:prstGeom>
            <a:solidFill>
              <a:srgbClr val="CC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b="1">
                  <a:solidFill>
                    <a:srgbClr val="000000"/>
                  </a:solidFill>
                </a:rPr>
                <a:t>e</a:t>
              </a:r>
            </a:p>
          </p:txBody>
        </p:sp>
      </p:grpSp>
      <p:grpSp>
        <p:nvGrpSpPr>
          <p:cNvPr id="487463" name="Group 39"/>
          <p:cNvGrpSpPr>
            <a:grpSpLocks/>
          </p:cNvGrpSpPr>
          <p:nvPr/>
        </p:nvGrpSpPr>
        <p:grpSpPr bwMode="auto">
          <a:xfrm rot="-3241979">
            <a:off x="2981325" y="2425701"/>
            <a:ext cx="358775" cy="596900"/>
            <a:chOff x="1571" y="2342"/>
            <a:chExt cx="226" cy="376"/>
          </a:xfrm>
        </p:grpSpPr>
        <p:sp>
          <p:nvSpPr>
            <p:cNvPr id="487464" name="Oval 40"/>
            <p:cNvSpPr>
              <a:spLocks noChangeArrowheads="1"/>
            </p:cNvSpPr>
            <p:nvPr/>
          </p:nvSpPr>
          <p:spPr bwMode="auto">
            <a:xfrm>
              <a:off x="1571" y="2342"/>
              <a:ext cx="226" cy="226"/>
            </a:xfrm>
            <a:prstGeom prst="ellipse">
              <a:avLst/>
            </a:prstGeom>
            <a:solidFill>
              <a:srgbClr val="CC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b="1">
                  <a:solidFill>
                    <a:srgbClr val="000000"/>
                  </a:solidFill>
                </a:rPr>
                <a:t>e</a:t>
              </a:r>
            </a:p>
          </p:txBody>
        </p:sp>
        <p:sp>
          <p:nvSpPr>
            <p:cNvPr id="487465" name="Oval 41"/>
            <p:cNvSpPr>
              <a:spLocks noChangeArrowheads="1"/>
            </p:cNvSpPr>
            <p:nvPr/>
          </p:nvSpPr>
          <p:spPr bwMode="auto">
            <a:xfrm>
              <a:off x="1571" y="2492"/>
              <a:ext cx="226" cy="226"/>
            </a:xfrm>
            <a:prstGeom prst="ellipse">
              <a:avLst/>
            </a:prstGeom>
            <a:solidFill>
              <a:srgbClr val="CC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b="1">
                  <a:solidFill>
                    <a:srgbClr val="000000"/>
                  </a:solidFill>
                </a:rPr>
                <a:t>e</a:t>
              </a:r>
            </a:p>
          </p:txBody>
        </p:sp>
      </p:grpSp>
      <p:sp>
        <p:nvSpPr>
          <p:cNvPr id="487466" name="AutoShape 42"/>
          <p:cNvSpPr>
            <a:spLocks noChangeArrowheads="1"/>
          </p:cNvSpPr>
          <p:nvPr/>
        </p:nvSpPr>
        <p:spPr bwMode="auto">
          <a:xfrm>
            <a:off x="3683000" y="6110288"/>
            <a:ext cx="1127125" cy="738187"/>
          </a:xfrm>
          <a:prstGeom prst="irregularSeal1">
            <a:avLst/>
          </a:prstGeom>
          <a:solidFill>
            <a:srgbClr val="CC0000"/>
          </a:solidFill>
          <a:ln w="19050">
            <a:solidFill>
              <a:srgbClr val="FF6404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600" b="1">
                <a:solidFill>
                  <a:srgbClr val="FFEA18"/>
                </a:solidFill>
              </a:rPr>
              <a:t>ATP</a:t>
            </a:r>
            <a:endParaRPr lang="en-US" b="1">
              <a:solidFill>
                <a:schemeClr val="tx2"/>
              </a:solidFill>
            </a:endParaRPr>
          </a:p>
        </p:txBody>
      </p:sp>
      <p:sp>
        <p:nvSpPr>
          <p:cNvPr id="487468" name="Freeform 44"/>
          <p:cNvSpPr>
            <a:spLocks/>
          </p:cNvSpPr>
          <p:nvPr/>
        </p:nvSpPr>
        <p:spPr bwMode="auto">
          <a:xfrm>
            <a:off x="525463" y="4191000"/>
            <a:ext cx="896937" cy="487363"/>
          </a:xfrm>
          <a:custGeom>
            <a:avLst/>
            <a:gdLst/>
            <a:ahLst/>
            <a:cxnLst>
              <a:cxn ang="0">
                <a:pos x="512" y="326"/>
              </a:cxn>
              <a:cxn ang="0">
                <a:pos x="397" y="282"/>
              </a:cxn>
              <a:cxn ang="0">
                <a:pos x="445" y="206"/>
              </a:cxn>
              <a:cxn ang="0">
                <a:pos x="321" y="268"/>
              </a:cxn>
              <a:cxn ang="0">
                <a:pos x="369" y="163"/>
              </a:cxn>
              <a:cxn ang="0">
                <a:pos x="220" y="225"/>
              </a:cxn>
              <a:cxn ang="0">
                <a:pos x="287" y="115"/>
              </a:cxn>
              <a:cxn ang="0">
                <a:pos x="110" y="187"/>
              </a:cxn>
              <a:cxn ang="0">
                <a:pos x="172" y="57"/>
              </a:cxn>
              <a:cxn ang="0">
                <a:pos x="0" y="0"/>
              </a:cxn>
            </a:cxnLst>
            <a:rect l="0" t="0" r="r" b="b"/>
            <a:pathLst>
              <a:path w="512" h="326">
                <a:moveTo>
                  <a:pt x="512" y="326"/>
                </a:moveTo>
                <a:cubicBezTo>
                  <a:pt x="460" y="314"/>
                  <a:pt x="408" y="302"/>
                  <a:pt x="397" y="282"/>
                </a:cubicBezTo>
                <a:cubicBezTo>
                  <a:pt x="386" y="262"/>
                  <a:pt x="458" y="208"/>
                  <a:pt x="445" y="206"/>
                </a:cubicBezTo>
                <a:cubicBezTo>
                  <a:pt x="432" y="204"/>
                  <a:pt x="334" y="275"/>
                  <a:pt x="321" y="268"/>
                </a:cubicBezTo>
                <a:cubicBezTo>
                  <a:pt x="308" y="261"/>
                  <a:pt x="386" y="170"/>
                  <a:pt x="369" y="163"/>
                </a:cubicBezTo>
                <a:cubicBezTo>
                  <a:pt x="352" y="156"/>
                  <a:pt x="234" y="233"/>
                  <a:pt x="220" y="225"/>
                </a:cubicBezTo>
                <a:cubicBezTo>
                  <a:pt x="206" y="217"/>
                  <a:pt x="305" y="121"/>
                  <a:pt x="287" y="115"/>
                </a:cubicBezTo>
                <a:cubicBezTo>
                  <a:pt x="269" y="109"/>
                  <a:pt x="129" y="197"/>
                  <a:pt x="110" y="187"/>
                </a:cubicBezTo>
                <a:cubicBezTo>
                  <a:pt x="91" y="177"/>
                  <a:pt x="190" y="88"/>
                  <a:pt x="172" y="57"/>
                </a:cubicBezTo>
                <a:cubicBezTo>
                  <a:pt x="154" y="26"/>
                  <a:pt x="77" y="13"/>
                  <a:pt x="0" y="0"/>
                </a:cubicBezTo>
              </a:path>
            </a:pathLst>
          </a:custGeom>
          <a:noFill/>
          <a:ln w="38100" cap="flat" cmpd="sng">
            <a:solidFill>
              <a:srgbClr val="CC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87469" name="Group 45"/>
          <p:cNvGrpSpPr>
            <a:grpSpLocks/>
          </p:cNvGrpSpPr>
          <p:nvPr/>
        </p:nvGrpSpPr>
        <p:grpSpPr bwMode="auto">
          <a:xfrm>
            <a:off x="6621463" y="4754563"/>
            <a:ext cx="2468562" cy="463550"/>
            <a:chOff x="4757" y="2688"/>
            <a:chExt cx="1003" cy="292"/>
          </a:xfrm>
        </p:grpSpPr>
        <p:sp>
          <p:nvSpPr>
            <p:cNvPr id="487470" name="AutoShape 46"/>
            <p:cNvSpPr>
              <a:spLocks noChangeArrowheads="1"/>
            </p:cNvSpPr>
            <p:nvPr/>
          </p:nvSpPr>
          <p:spPr bwMode="auto">
            <a:xfrm>
              <a:off x="4757" y="2688"/>
              <a:ext cx="1003" cy="292"/>
            </a:xfrm>
            <a:prstGeom prst="homePlate">
              <a:avLst>
                <a:gd name="adj" fmla="val 85873"/>
              </a:avLst>
            </a:prstGeom>
            <a:solidFill>
              <a:srgbClr val="FFEA18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7471" name="Text Box 47"/>
            <p:cNvSpPr txBox="1">
              <a:spLocks noChangeArrowheads="1"/>
            </p:cNvSpPr>
            <p:nvPr/>
          </p:nvSpPr>
          <p:spPr bwMode="auto">
            <a:xfrm>
              <a:off x="4841" y="2731"/>
              <a:ext cx="7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l"/>
              <a:r>
                <a:rPr lang="en-US" sz="1800" b="1">
                  <a:solidFill>
                    <a:srgbClr val="000000"/>
                  </a:solidFill>
                </a:rPr>
                <a:t>to Calvin Cycle</a:t>
              </a:r>
            </a:p>
          </p:txBody>
        </p:sp>
      </p:grpSp>
      <p:sp>
        <p:nvSpPr>
          <p:cNvPr id="487456" name="Freeform 32"/>
          <p:cNvSpPr>
            <a:spLocks/>
          </p:cNvSpPr>
          <p:nvPr/>
        </p:nvSpPr>
        <p:spPr bwMode="auto">
          <a:xfrm>
            <a:off x="5367338" y="5014913"/>
            <a:ext cx="1479550" cy="725487"/>
          </a:xfrm>
          <a:custGeom>
            <a:avLst/>
            <a:gdLst/>
            <a:ahLst/>
            <a:cxnLst>
              <a:cxn ang="0">
                <a:pos x="0" y="720"/>
              </a:cxn>
              <a:cxn ang="0">
                <a:pos x="325" y="350"/>
              </a:cxn>
              <a:cxn ang="0">
                <a:pos x="855" y="105"/>
              </a:cxn>
              <a:cxn ang="0">
                <a:pos x="1730" y="0"/>
              </a:cxn>
            </a:cxnLst>
            <a:rect l="0" t="0" r="r" b="b"/>
            <a:pathLst>
              <a:path w="1730" h="720">
                <a:moveTo>
                  <a:pt x="0" y="720"/>
                </a:moveTo>
                <a:cubicBezTo>
                  <a:pt x="91" y="586"/>
                  <a:pt x="182" y="452"/>
                  <a:pt x="325" y="350"/>
                </a:cubicBezTo>
                <a:cubicBezTo>
                  <a:pt x="468" y="248"/>
                  <a:pt x="621" y="163"/>
                  <a:pt x="855" y="105"/>
                </a:cubicBezTo>
                <a:cubicBezTo>
                  <a:pt x="1089" y="47"/>
                  <a:pt x="1409" y="23"/>
                  <a:pt x="1730" y="0"/>
                </a:cubicBezTo>
              </a:path>
            </a:pathLst>
          </a:custGeom>
          <a:noFill/>
          <a:ln w="57150" cap="flat" cmpd="sng">
            <a:solidFill>
              <a:srgbClr val="CC0000"/>
            </a:solidFill>
            <a:prstDash val="solid"/>
            <a:round/>
            <a:headEnd type="none" w="med" len="med"/>
            <a:tailEnd type="stealth" w="med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87472" name="Rectangle 48"/>
          <p:cNvSpPr>
            <a:spLocks noChangeArrowheads="1"/>
          </p:cNvSpPr>
          <p:nvPr/>
        </p:nvSpPr>
        <p:spPr bwMode="auto">
          <a:xfrm>
            <a:off x="6777038" y="5295900"/>
            <a:ext cx="1822450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lnSpc>
                <a:spcPct val="90000"/>
              </a:lnSpc>
            </a:pPr>
            <a:r>
              <a:rPr lang="en-US" sz="1800" b="1">
                <a:solidFill>
                  <a:srgbClr val="CC0000"/>
                </a:solidFill>
              </a:rPr>
              <a:t>energy to build</a:t>
            </a:r>
            <a:br>
              <a:rPr lang="en-US" sz="1800" b="1">
                <a:solidFill>
                  <a:srgbClr val="CC0000"/>
                </a:solidFill>
              </a:rPr>
            </a:br>
            <a:r>
              <a:rPr lang="en-US" sz="1800" b="1">
                <a:solidFill>
                  <a:srgbClr val="CC0000"/>
                </a:solidFill>
              </a:rPr>
              <a:t>carbohydrates</a:t>
            </a:r>
          </a:p>
        </p:txBody>
      </p:sp>
      <p:sp>
        <p:nvSpPr>
          <p:cNvPr id="487473" name="Oval 49"/>
          <p:cNvSpPr>
            <a:spLocks noChangeArrowheads="1"/>
          </p:cNvSpPr>
          <p:nvPr/>
        </p:nvSpPr>
        <p:spPr bwMode="auto">
          <a:xfrm>
            <a:off x="5391150" y="1382713"/>
            <a:ext cx="3602038" cy="1376362"/>
          </a:xfrm>
          <a:prstGeom prst="ellipse">
            <a:avLst/>
          </a:prstGeom>
          <a:solidFill>
            <a:srgbClr val="FFFF99"/>
          </a:solidFill>
          <a:ln w="38100">
            <a:solidFill>
              <a:srgbClr val="99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87474" name="Group 50"/>
          <p:cNvGrpSpPr>
            <a:grpSpLocks/>
          </p:cNvGrpSpPr>
          <p:nvPr/>
        </p:nvGrpSpPr>
        <p:grpSpPr bwMode="auto">
          <a:xfrm>
            <a:off x="7048500" y="1506538"/>
            <a:ext cx="1652588" cy="542925"/>
            <a:chOff x="3600" y="3554"/>
            <a:chExt cx="1680" cy="555"/>
          </a:xfrm>
        </p:grpSpPr>
        <p:sp>
          <p:nvSpPr>
            <p:cNvPr id="487475" name="Oval 51"/>
            <p:cNvSpPr>
              <a:spLocks noChangeArrowheads="1"/>
            </p:cNvSpPr>
            <p:nvPr/>
          </p:nvSpPr>
          <p:spPr bwMode="auto">
            <a:xfrm>
              <a:off x="3600" y="3600"/>
              <a:ext cx="1680" cy="480"/>
            </a:xfrm>
            <a:prstGeom prst="ellipse">
              <a:avLst/>
            </a:prstGeom>
            <a:solidFill>
              <a:srgbClr val="80FF00"/>
            </a:solidFill>
            <a:ln w="38100">
              <a:solidFill>
                <a:srgbClr val="04A40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7476" name="Rectangle 52"/>
            <p:cNvSpPr>
              <a:spLocks noChangeArrowheads="1"/>
            </p:cNvSpPr>
            <p:nvPr/>
          </p:nvSpPr>
          <p:spPr bwMode="auto">
            <a:xfrm>
              <a:off x="3844" y="3661"/>
              <a:ext cx="385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400" b="1">
                  <a:solidFill>
                    <a:srgbClr val="0F116A"/>
                  </a:solidFill>
                </a:rPr>
                <a:t>H</a:t>
              </a:r>
              <a:r>
                <a:rPr lang="en-US" sz="1400" b="1" baseline="30000">
                  <a:solidFill>
                    <a:srgbClr val="0F116A"/>
                  </a:solidFill>
                </a:rPr>
                <a:t>+</a:t>
              </a:r>
            </a:p>
          </p:txBody>
        </p:sp>
        <p:sp>
          <p:nvSpPr>
            <p:cNvPr id="487477" name="Rectangle 53"/>
            <p:cNvSpPr>
              <a:spLocks noChangeArrowheads="1"/>
            </p:cNvSpPr>
            <p:nvPr/>
          </p:nvSpPr>
          <p:spPr bwMode="auto">
            <a:xfrm>
              <a:off x="4036" y="3614"/>
              <a:ext cx="385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400" b="1">
                  <a:solidFill>
                    <a:srgbClr val="0F116A"/>
                  </a:solidFill>
                </a:rPr>
                <a:t>H</a:t>
              </a:r>
              <a:r>
                <a:rPr lang="en-US" sz="1400" b="1" baseline="30000">
                  <a:solidFill>
                    <a:srgbClr val="0F116A"/>
                  </a:solidFill>
                </a:rPr>
                <a:t>+</a:t>
              </a:r>
            </a:p>
          </p:txBody>
        </p:sp>
        <p:sp>
          <p:nvSpPr>
            <p:cNvPr id="487478" name="Rectangle 54"/>
            <p:cNvSpPr>
              <a:spLocks noChangeArrowheads="1"/>
            </p:cNvSpPr>
            <p:nvPr/>
          </p:nvSpPr>
          <p:spPr bwMode="auto">
            <a:xfrm>
              <a:off x="4133" y="3757"/>
              <a:ext cx="385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400" b="1">
                  <a:solidFill>
                    <a:srgbClr val="0F116A"/>
                  </a:solidFill>
                </a:rPr>
                <a:t>H</a:t>
              </a:r>
              <a:r>
                <a:rPr lang="en-US" sz="1400" b="1" baseline="30000">
                  <a:solidFill>
                    <a:srgbClr val="0F116A"/>
                  </a:solidFill>
                </a:rPr>
                <a:t>+</a:t>
              </a:r>
            </a:p>
          </p:txBody>
        </p:sp>
        <p:sp>
          <p:nvSpPr>
            <p:cNvPr id="487479" name="Rectangle 55"/>
            <p:cNvSpPr>
              <a:spLocks noChangeArrowheads="1"/>
            </p:cNvSpPr>
            <p:nvPr/>
          </p:nvSpPr>
          <p:spPr bwMode="auto">
            <a:xfrm>
              <a:off x="4229" y="3567"/>
              <a:ext cx="386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400" b="1">
                  <a:solidFill>
                    <a:srgbClr val="0F116A"/>
                  </a:solidFill>
                </a:rPr>
                <a:t>H</a:t>
              </a:r>
              <a:r>
                <a:rPr lang="en-US" sz="1400" b="1" baseline="30000">
                  <a:solidFill>
                    <a:srgbClr val="0F116A"/>
                  </a:solidFill>
                </a:rPr>
                <a:t>+</a:t>
              </a:r>
            </a:p>
          </p:txBody>
        </p:sp>
        <p:sp>
          <p:nvSpPr>
            <p:cNvPr id="487480" name="Rectangle 56"/>
            <p:cNvSpPr>
              <a:spLocks noChangeArrowheads="1"/>
            </p:cNvSpPr>
            <p:nvPr/>
          </p:nvSpPr>
          <p:spPr bwMode="auto">
            <a:xfrm>
              <a:off x="4371" y="3711"/>
              <a:ext cx="386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400" b="1">
                  <a:solidFill>
                    <a:srgbClr val="0F116A"/>
                  </a:solidFill>
                </a:rPr>
                <a:t>H</a:t>
              </a:r>
              <a:r>
                <a:rPr lang="en-US" sz="1400" b="1" baseline="30000">
                  <a:solidFill>
                    <a:srgbClr val="0F116A"/>
                  </a:solidFill>
                </a:rPr>
                <a:t>+</a:t>
              </a:r>
            </a:p>
          </p:txBody>
        </p:sp>
        <p:sp>
          <p:nvSpPr>
            <p:cNvPr id="487481" name="Rectangle 57"/>
            <p:cNvSpPr>
              <a:spLocks noChangeArrowheads="1"/>
            </p:cNvSpPr>
            <p:nvPr/>
          </p:nvSpPr>
          <p:spPr bwMode="auto">
            <a:xfrm>
              <a:off x="4515" y="3554"/>
              <a:ext cx="386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400" b="1">
                  <a:solidFill>
                    <a:srgbClr val="0F116A"/>
                  </a:solidFill>
                </a:rPr>
                <a:t>H</a:t>
              </a:r>
              <a:r>
                <a:rPr lang="en-US" sz="1400" b="1" baseline="30000">
                  <a:solidFill>
                    <a:srgbClr val="0F116A"/>
                  </a:solidFill>
                </a:rPr>
                <a:t>+</a:t>
              </a:r>
            </a:p>
          </p:txBody>
        </p:sp>
        <p:sp>
          <p:nvSpPr>
            <p:cNvPr id="487482" name="Rectangle 58"/>
            <p:cNvSpPr>
              <a:spLocks noChangeArrowheads="1"/>
            </p:cNvSpPr>
            <p:nvPr/>
          </p:nvSpPr>
          <p:spPr bwMode="auto">
            <a:xfrm>
              <a:off x="4565" y="3711"/>
              <a:ext cx="386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400" b="1">
                  <a:solidFill>
                    <a:srgbClr val="0F116A"/>
                  </a:solidFill>
                </a:rPr>
                <a:t>H</a:t>
              </a:r>
              <a:r>
                <a:rPr lang="en-US" sz="1400" b="1" baseline="30000">
                  <a:solidFill>
                    <a:srgbClr val="0F116A"/>
                  </a:solidFill>
                </a:rPr>
                <a:t>+</a:t>
              </a:r>
            </a:p>
          </p:txBody>
        </p:sp>
        <p:sp>
          <p:nvSpPr>
            <p:cNvPr id="487483" name="Rectangle 59"/>
            <p:cNvSpPr>
              <a:spLocks noChangeArrowheads="1"/>
            </p:cNvSpPr>
            <p:nvPr/>
          </p:nvSpPr>
          <p:spPr bwMode="auto">
            <a:xfrm>
              <a:off x="4757" y="3614"/>
              <a:ext cx="386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400" b="1">
                  <a:solidFill>
                    <a:srgbClr val="0F116A"/>
                  </a:solidFill>
                </a:rPr>
                <a:t>H</a:t>
              </a:r>
              <a:r>
                <a:rPr lang="en-US" sz="1400" b="1" baseline="30000">
                  <a:solidFill>
                    <a:srgbClr val="0F116A"/>
                  </a:solidFill>
                </a:rPr>
                <a:t>+</a:t>
              </a:r>
            </a:p>
          </p:txBody>
        </p:sp>
        <p:sp>
          <p:nvSpPr>
            <p:cNvPr id="487484" name="Rectangle 60"/>
            <p:cNvSpPr>
              <a:spLocks noChangeArrowheads="1"/>
            </p:cNvSpPr>
            <p:nvPr/>
          </p:nvSpPr>
          <p:spPr bwMode="auto">
            <a:xfrm>
              <a:off x="4804" y="3711"/>
              <a:ext cx="386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400" b="1">
                  <a:solidFill>
                    <a:srgbClr val="0F116A"/>
                  </a:solidFill>
                </a:rPr>
                <a:t>H</a:t>
              </a:r>
              <a:r>
                <a:rPr lang="en-US" sz="1400" b="1" baseline="30000">
                  <a:solidFill>
                    <a:srgbClr val="0F116A"/>
                  </a:solidFill>
                </a:rPr>
                <a:t>+</a:t>
              </a:r>
            </a:p>
          </p:txBody>
        </p:sp>
        <p:sp>
          <p:nvSpPr>
            <p:cNvPr id="487485" name="Rectangle 61"/>
            <p:cNvSpPr>
              <a:spLocks noChangeArrowheads="1"/>
            </p:cNvSpPr>
            <p:nvPr/>
          </p:nvSpPr>
          <p:spPr bwMode="auto">
            <a:xfrm>
              <a:off x="3605" y="3661"/>
              <a:ext cx="386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400" b="1">
                  <a:solidFill>
                    <a:srgbClr val="0F116A"/>
                  </a:solidFill>
                </a:rPr>
                <a:t>H</a:t>
              </a:r>
              <a:r>
                <a:rPr lang="en-US" sz="1400" b="1" baseline="30000">
                  <a:solidFill>
                    <a:srgbClr val="0F116A"/>
                  </a:solidFill>
                </a:rPr>
                <a:t>+</a:t>
              </a:r>
            </a:p>
          </p:txBody>
        </p:sp>
        <p:sp>
          <p:nvSpPr>
            <p:cNvPr id="487486" name="Rectangle 62"/>
            <p:cNvSpPr>
              <a:spLocks noChangeArrowheads="1"/>
            </p:cNvSpPr>
            <p:nvPr/>
          </p:nvSpPr>
          <p:spPr bwMode="auto">
            <a:xfrm>
              <a:off x="3936" y="3798"/>
              <a:ext cx="385" cy="3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400" b="1">
                  <a:solidFill>
                    <a:srgbClr val="0F116A"/>
                  </a:solidFill>
                </a:rPr>
                <a:t>H</a:t>
              </a:r>
              <a:r>
                <a:rPr lang="en-US" sz="1400" b="1" baseline="30000">
                  <a:solidFill>
                    <a:srgbClr val="0F116A"/>
                  </a:solidFill>
                </a:rPr>
                <a:t>+</a:t>
              </a:r>
            </a:p>
          </p:txBody>
        </p:sp>
      </p:grpSp>
      <p:grpSp>
        <p:nvGrpSpPr>
          <p:cNvPr id="487487" name="Group 63"/>
          <p:cNvGrpSpPr>
            <a:grpSpLocks/>
          </p:cNvGrpSpPr>
          <p:nvPr/>
        </p:nvGrpSpPr>
        <p:grpSpPr bwMode="auto">
          <a:xfrm>
            <a:off x="7070725" y="2000250"/>
            <a:ext cx="1652588" cy="542925"/>
            <a:chOff x="3600" y="3554"/>
            <a:chExt cx="1680" cy="555"/>
          </a:xfrm>
        </p:grpSpPr>
        <p:sp>
          <p:nvSpPr>
            <p:cNvPr id="487488" name="Oval 64"/>
            <p:cNvSpPr>
              <a:spLocks noChangeArrowheads="1"/>
            </p:cNvSpPr>
            <p:nvPr/>
          </p:nvSpPr>
          <p:spPr bwMode="auto">
            <a:xfrm>
              <a:off x="3600" y="3600"/>
              <a:ext cx="1680" cy="480"/>
            </a:xfrm>
            <a:prstGeom prst="ellipse">
              <a:avLst/>
            </a:prstGeom>
            <a:solidFill>
              <a:srgbClr val="80FF00"/>
            </a:solidFill>
            <a:ln w="38100">
              <a:solidFill>
                <a:srgbClr val="04A40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7489" name="Rectangle 65"/>
            <p:cNvSpPr>
              <a:spLocks noChangeArrowheads="1"/>
            </p:cNvSpPr>
            <p:nvPr/>
          </p:nvSpPr>
          <p:spPr bwMode="auto">
            <a:xfrm>
              <a:off x="3844" y="3661"/>
              <a:ext cx="385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400" b="1">
                  <a:solidFill>
                    <a:srgbClr val="0F116A"/>
                  </a:solidFill>
                </a:rPr>
                <a:t>H</a:t>
              </a:r>
              <a:r>
                <a:rPr lang="en-US" sz="1400" b="1" baseline="30000">
                  <a:solidFill>
                    <a:srgbClr val="0F116A"/>
                  </a:solidFill>
                </a:rPr>
                <a:t>+</a:t>
              </a:r>
            </a:p>
          </p:txBody>
        </p:sp>
        <p:sp>
          <p:nvSpPr>
            <p:cNvPr id="487490" name="Rectangle 66"/>
            <p:cNvSpPr>
              <a:spLocks noChangeArrowheads="1"/>
            </p:cNvSpPr>
            <p:nvPr/>
          </p:nvSpPr>
          <p:spPr bwMode="auto">
            <a:xfrm>
              <a:off x="4036" y="3614"/>
              <a:ext cx="385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400" b="1">
                  <a:solidFill>
                    <a:srgbClr val="0F116A"/>
                  </a:solidFill>
                </a:rPr>
                <a:t>H</a:t>
              </a:r>
              <a:r>
                <a:rPr lang="en-US" sz="1400" b="1" baseline="30000">
                  <a:solidFill>
                    <a:srgbClr val="0F116A"/>
                  </a:solidFill>
                </a:rPr>
                <a:t>+</a:t>
              </a:r>
            </a:p>
          </p:txBody>
        </p:sp>
        <p:sp>
          <p:nvSpPr>
            <p:cNvPr id="487491" name="Rectangle 67"/>
            <p:cNvSpPr>
              <a:spLocks noChangeArrowheads="1"/>
            </p:cNvSpPr>
            <p:nvPr/>
          </p:nvSpPr>
          <p:spPr bwMode="auto">
            <a:xfrm>
              <a:off x="4133" y="3757"/>
              <a:ext cx="385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400" b="1">
                  <a:solidFill>
                    <a:srgbClr val="0F116A"/>
                  </a:solidFill>
                </a:rPr>
                <a:t>H</a:t>
              </a:r>
              <a:r>
                <a:rPr lang="en-US" sz="1400" b="1" baseline="30000">
                  <a:solidFill>
                    <a:srgbClr val="0F116A"/>
                  </a:solidFill>
                </a:rPr>
                <a:t>+</a:t>
              </a:r>
            </a:p>
          </p:txBody>
        </p:sp>
        <p:sp>
          <p:nvSpPr>
            <p:cNvPr id="487492" name="Rectangle 68"/>
            <p:cNvSpPr>
              <a:spLocks noChangeArrowheads="1"/>
            </p:cNvSpPr>
            <p:nvPr/>
          </p:nvSpPr>
          <p:spPr bwMode="auto">
            <a:xfrm>
              <a:off x="4229" y="3567"/>
              <a:ext cx="386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400" b="1">
                  <a:solidFill>
                    <a:srgbClr val="0F116A"/>
                  </a:solidFill>
                </a:rPr>
                <a:t>H</a:t>
              </a:r>
              <a:r>
                <a:rPr lang="en-US" sz="1400" b="1" baseline="30000">
                  <a:solidFill>
                    <a:srgbClr val="0F116A"/>
                  </a:solidFill>
                </a:rPr>
                <a:t>+</a:t>
              </a:r>
            </a:p>
          </p:txBody>
        </p:sp>
        <p:sp>
          <p:nvSpPr>
            <p:cNvPr id="487493" name="Rectangle 69"/>
            <p:cNvSpPr>
              <a:spLocks noChangeArrowheads="1"/>
            </p:cNvSpPr>
            <p:nvPr/>
          </p:nvSpPr>
          <p:spPr bwMode="auto">
            <a:xfrm>
              <a:off x="4371" y="3711"/>
              <a:ext cx="386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400" b="1">
                  <a:solidFill>
                    <a:srgbClr val="0F116A"/>
                  </a:solidFill>
                </a:rPr>
                <a:t>H</a:t>
              </a:r>
              <a:r>
                <a:rPr lang="en-US" sz="1400" b="1" baseline="30000">
                  <a:solidFill>
                    <a:srgbClr val="0F116A"/>
                  </a:solidFill>
                </a:rPr>
                <a:t>+</a:t>
              </a:r>
            </a:p>
          </p:txBody>
        </p:sp>
        <p:sp>
          <p:nvSpPr>
            <p:cNvPr id="487494" name="Rectangle 70"/>
            <p:cNvSpPr>
              <a:spLocks noChangeArrowheads="1"/>
            </p:cNvSpPr>
            <p:nvPr/>
          </p:nvSpPr>
          <p:spPr bwMode="auto">
            <a:xfrm>
              <a:off x="4515" y="3554"/>
              <a:ext cx="386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400" b="1">
                  <a:solidFill>
                    <a:srgbClr val="0F116A"/>
                  </a:solidFill>
                </a:rPr>
                <a:t>H</a:t>
              </a:r>
              <a:r>
                <a:rPr lang="en-US" sz="1400" b="1" baseline="30000">
                  <a:solidFill>
                    <a:srgbClr val="0F116A"/>
                  </a:solidFill>
                </a:rPr>
                <a:t>+</a:t>
              </a:r>
            </a:p>
          </p:txBody>
        </p:sp>
        <p:sp>
          <p:nvSpPr>
            <p:cNvPr id="487495" name="Rectangle 71"/>
            <p:cNvSpPr>
              <a:spLocks noChangeArrowheads="1"/>
            </p:cNvSpPr>
            <p:nvPr/>
          </p:nvSpPr>
          <p:spPr bwMode="auto">
            <a:xfrm>
              <a:off x="4565" y="3711"/>
              <a:ext cx="386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400" b="1">
                  <a:solidFill>
                    <a:srgbClr val="0F116A"/>
                  </a:solidFill>
                </a:rPr>
                <a:t>H</a:t>
              </a:r>
              <a:r>
                <a:rPr lang="en-US" sz="1400" b="1" baseline="30000">
                  <a:solidFill>
                    <a:srgbClr val="0F116A"/>
                  </a:solidFill>
                </a:rPr>
                <a:t>+</a:t>
              </a:r>
            </a:p>
          </p:txBody>
        </p:sp>
        <p:sp>
          <p:nvSpPr>
            <p:cNvPr id="487496" name="Rectangle 72"/>
            <p:cNvSpPr>
              <a:spLocks noChangeArrowheads="1"/>
            </p:cNvSpPr>
            <p:nvPr/>
          </p:nvSpPr>
          <p:spPr bwMode="auto">
            <a:xfrm>
              <a:off x="4757" y="3614"/>
              <a:ext cx="386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400" b="1">
                  <a:solidFill>
                    <a:srgbClr val="0F116A"/>
                  </a:solidFill>
                </a:rPr>
                <a:t>H</a:t>
              </a:r>
              <a:r>
                <a:rPr lang="en-US" sz="1400" b="1" baseline="30000">
                  <a:solidFill>
                    <a:srgbClr val="0F116A"/>
                  </a:solidFill>
                </a:rPr>
                <a:t>+</a:t>
              </a:r>
            </a:p>
          </p:txBody>
        </p:sp>
        <p:sp>
          <p:nvSpPr>
            <p:cNvPr id="487497" name="Rectangle 73"/>
            <p:cNvSpPr>
              <a:spLocks noChangeArrowheads="1"/>
            </p:cNvSpPr>
            <p:nvPr/>
          </p:nvSpPr>
          <p:spPr bwMode="auto">
            <a:xfrm>
              <a:off x="4804" y="3711"/>
              <a:ext cx="386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400" b="1">
                  <a:solidFill>
                    <a:srgbClr val="0F116A"/>
                  </a:solidFill>
                </a:rPr>
                <a:t>H</a:t>
              </a:r>
              <a:r>
                <a:rPr lang="en-US" sz="1400" b="1" baseline="30000">
                  <a:solidFill>
                    <a:srgbClr val="0F116A"/>
                  </a:solidFill>
                </a:rPr>
                <a:t>+</a:t>
              </a:r>
            </a:p>
          </p:txBody>
        </p:sp>
        <p:sp>
          <p:nvSpPr>
            <p:cNvPr id="487498" name="Rectangle 74"/>
            <p:cNvSpPr>
              <a:spLocks noChangeArrowheads="1"/>
            </p:cNvSpPr>
            <p:nvPr/>
          </p:nvSpPr>
          <p:spPr bwMode="auto">
            <a:xfrm>
              <a:off x="3605" y="3661"/>
              <a:ext cx="386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400" b="1">
                  <a:solidFill>
                    <a:srgbClr val="0F116A"/>
                  </a:solidFill>
                </a:rPr>
                <a:t>H</a:t>
              </a:r>
              <a:r>
                <a:rPr lang="en-US" sz="1400" b="1" baseline="30000">
                  <a:solidFill>
                    <a:srgbClr val="0F116A"/>
                  </a:solidFill>
                </a:rPr>
                <a:t>+</a:t>
              </a:r>
            </a:p>
          </p:txBody>
        </p:sp>
        <p:sp>
          <p:nvSpPr>
            <p:cNvPr id="487499" name="Rectangle 75"/>
            <p:cNvSpPr>
              <a:spLocks noChangeArrowheads="1"/>
            </p:cNvSpPr>
            <p:nvPr/>
          </p:nvSpPr>
          <p:spPr bwMode="auto">
            <a:xfrm>
              <a:off x="3936" y="3798"/>
              <a:ext cx="385" cy="3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400" b="1">
                  <a:solidFill>
                    <a:srgbClr val="0F116A"/>
                  </a:solidFill>
                </a:rPr>
                <a:t>H</a:t>
              </a:r>
              <a:r>
                <a:rPr lang="en-US" sz="1400" b="1" baseline="30000">
                  <a:solidFill>
                    <a:srgbClr val="0F116A"/>
                  </a:solidFill>
                </a:rPr>
                <a:t>+</a:t>
              </a:r>
            </a:p>
          </p:txBody>
        </p:sp>
      </p:grpSp>
      <p:grpSp>
        <p:nvGrpSpPr>
          <p:cNvPr id="487500" name="Group 76"/>
          <p:cNvGrpSpPr>
            <a:grpSpLocks/>
          </p:cNvGrpSpPr>
          <p:nvPr/>
        </p:nvGrpSpPr>
        <p:grpSpPr bwMode="auto">
          <a:xfrm rot="11813754">
            <a:off x="7215188" y="2287588"/>
            <a:ext cx="220662" cy="331787"/>
            <a:chOff x="450" y="1775"/>
            <a:chExt cx="161" cy="289"/>
          </a:xfrm>
        </p:grpSpPr>
        <p:sp>
          <p:nvSpPr>
            <p:cNvPr id="487501" name="AutoShape 77"/>
            <p:cNvSpPr>
              <a:spLocks noChangeArrowheads="1"/>
            </p:cNvSpPr>
            <p:nvPr/>
          </p:nvSpPr>
          <p:spPr bwMode="auto">
            <a:xfrm>
              <a:off x="493" y="1876"/>
              <a:ext cx="74" cy="188"/>
            </a:xfrm>
            <a:prstGeom prst="can">
              <a:avLst>
                <a:gd name="adj" fmla="val 63514"/>
              </a:avLst>
            </a:prstGeom>
            <a:solidFill>
              <a:srgbClr val="CC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7502" name="Oval 78"/>
            <p:cNvSpPr>
              <a:spLocks noChangeArrowheads="1"/>
            </p:cNvSpPr>
            <p:nvPr/>
          </p:nvSpPr>
          <p:spPr bwMode="auto">
            <a:xfrm>
              <a:off x="450" y="1775"/>
              <a:ext cx="161" cy="161"/>
            </a:xfrm>
            <a:prstGeom prst="ellipse">
              <a:avLst/>
            </a:prstGeom>
            <a:solidFill>
              <a:srgbClr val="CC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87503" name="Freeform 79"/>
          <p:cNvSpPr>
            <a:spLocks/>
          </p:cNvSpPr>
          <p:nvPr/>
        </p:nvSpPr>
        <p:spPr bwMode="auto">
          <a:xfrm>
            <a:off x="6791325" y="2230438"/>
            <a:ext cx="601663" cy="466725"/>
          </a:xfrm>
          <a:custGeom>
            <a:avLst/>
            <a:gdLst/>
            <a:ahLst/>
            <a:cxnLst>
              <a:cxn ang="0">
                <a:pos x="383" y="0"/>
              </a:cxn>
              <a:cxn ang="0">
                <a:pos x="249" y="396"/>
              </a:cxn>
              <a:cxn ang="0">
                <a:pos x="0" y="255"/>
              </a:cxn>
            </a:cxnLst>
            <a:rect l="0" t="0" r="r" b="b"/>
            <a:pathLst>
              <a:path w="383" h="438">
                <a:moveTo>
                  <a:pt x="383" y="0"/>
                </a:moveTo>
                <a:cubicBezTo>
                  <a:pt x="348" y="177"/>
                  <a:pt x="313" y="354"/>
                  <a:pt x="249" y="396"/>
                </a:cubicBezTo>
                <a:cubicBezTo>
                  <a:pt x="185" y="438"/>
                  <a:pt x="92" y="346"/>
                  <a:pt x="0" y="255"/>
                </a:cubicBezTo>
              </a:path>
            </a:pathLst>
          </a:custGeom>
          <a:noFill/>
          <a:ln w="28575" cap="flat" cmpd="sng">
            <a:solidFill>
              <a:srgbClr val="000000"/>
            </a:solidFill>
            <a:prstDash val="solid"/>
            <a:round/>
            <a:headEnd/>
            <a:tailEnd type="triangle" w="sm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87504" name="AutoShape 80"/>
          <p:cNvSpPr>
            <a:spLocks noChangeArrowheads="1"/>
          </p:cNvSpPr>
          <p:nvPr/>
        </p:nvSpPr>
        <p:spPr bwMode="auto">
          <a:xfrm>
            <a:off x="6232525" y="2168525"/>
            <a:ext cx="661988" cy="433388"/>
          </a:xfrm>
          <a:prstGeom prst="irregularSeal1">
            <a:avLst/>
          </a:prstGeom>
          <a:solidFill>
            <a:srgbClr val="CC0000"/>
          </a:solidFill>
          <a:ln w="19050">
            <a:solidFill>
              <a:srgbClr val="FF6404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600" b="1">
                <a:solidFill>
                  <a:srgbClr val="FFEA18"/>
                </a:solidFill>
              </a:rPr>
              <a:t>ATP</a:t>
            </a:r>
            <a:endParaRPr lang="en-US" b="1">
              <a:solidFill>
                <a:schemeClr val="tx2"/>
              </a:solidFill>
            </a:endParaRPr>
          </a:p>
        </p:txBody>
      </p:sp>
      <p:sp>
        <p:nvSpPr>
          <p:cNvPr id="487505" name="AutoShape 81"/>
          <p:cNvSpPr>
            <a:spLocks noChangeArrowheads="1"/>
          </p:cNvSpPr>
          <p:nvPr/>
        </p:nvSpPr>
        <p:spPr bwMode="auto">
          <a:xfrm>
            <a:off x="8012113" y="1368425"/>
            <a:ext cx="1035050" cy="306388"/>
          </a:xfrm>
          <a:prstGeom prst="roundRect">
            <a:avLst>
              <a:gd name="adj" fmla="val 16667"/>
            </a:avLst>
          </a:prstGeom>
          <a:solidFill>
            <a:srgbClr val="FFEA18"/>
          </a:solidFill>
          <a:ln w="9525">
            <a:noFill/>
            <a:round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800" b="1">
                <a:solidFill>
                  <a:srgbClr val="000000"/>
                </a:solidFill>
              </a:rPr>
              <a:t>thylakoid</a:t>
            </a:r>
            <a:endParaRPr lang="en-US" sz="1800" b="1"/>
          </a:p>
        </p:txBody>
      </p:sp>
      <p:sp>
        <p:nvSpPr>
          <p:cNvPr id="487506" name="AutoShape 82"/>
          <p:cNvSpPr>
            <a:spLocks noChangeArrowheads="1"/>
          </p:cNvSpPr>
          <p:nvPr/>
        </p:nvSpPr>
        <p:spPr bwMode="auto">
          <a:xfrm>
            <a:off x="5040313" y="1431925"/>
            <a:ext cx="1263650" cy="306388"/>
          </a:xfrm>
          <a:prstGeom prst="roundRect">
            <a:avLst>
              <a:gd name="adj" fmla="val 16667"/>
            </a:avLst>
          </a:prstGeom>
          <a:solidFill>
            <a:srgbClr val="FFEA18"/>
          </a:solidFill>
          <a:ln w="9525">
            <a:noFill/>
            <a:round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800" b="1">
                <a:solidFill>
                  <a:srgbClr val="000000"/>
                </a:solidFill>
              </a:rPr>
              <a:t>chloroplast</a:t>
            </a:r>
            <a:endParaRPr lang="en-US" sz="1800" b="1"/>
          </a:p>
        </p:txBody>
      </p:sp>
      <p:grpSp>
        <p:nvGrpSpPr>
          <p:cNvPr id="487507" name="Group 83"/>
          <p:cNvGrpSpPr>
            <a:grpSpLocks/>
          </p:cNvGrpSpPr>
          <p:nvPr/>
        </p:nvGrpSpPr>
        <p:grpSpPr bwMode="auto">
          <a:xfrm rot="11813754">
            <a:off x="7170738" y="1770063"/>
            <a:ext cx="220662" cy="331787"/>
            <a:chOff x="450" y="1775"/>
            <a:chExt cx="161" cy="289"/>
          </a:xfrm>
        </p:grpSpPr>
        <p:sp>
          <p:nvSpPr>
            <p:cNvPr id="487508" name="AutoShape 84"/>
            <p:cNvSpPr>
              <a:spLocks noChangeArrowheads="1"/>
            </p:cNvSpPr>
            <p:nvPr/>
          </p:nvSpPr>
          <p:spPr bwMode="auto">
            <a:xfrm>
              <a:off x="493" y="1876"/>
              <a:ext cx="74" cy="188"/>
            </a:xfrm>
            <a:prstGeom prst="can">
              <a:avLst>
                <a:gd name="adj" fmla="val 63514"/>
              </a:avLst>
            </a:prstGeom>
            <a:solidFill>
              <a:srgbClr val="CC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7509" name="Oval 85"/>
            <p:cNvSpPr>
              <a:spLocks noChangeArrowheads="1"/>
            </p:cNvSpPr>
            <p:nvPr/>
          </p:nvSpPr>
          <p:spPr bwMode="auto">
            <a:xfrm>
              <a:off x="450" y="1775"/>
              <a:ext cx="161" cy="161"/>
            </a:xfrm>
            <a:prstGeom prst="ellipse">
              <a:avLst/>
            </a:prstGeom>
            <a:solidFill>
              <a:srgbClr val="CC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87510" name="Freeform 86"/>
          <p:cNvSpPr>
            <a:spLocks/>
          </p:cNvSpPr>
          <p:nvPr/>
        </p:nvSpPr>
        <p:spPr bwMode="auto">
          <a:xfrm>
            <a:off x="6753225" y="1751013"/>
            <a:ext cx="601663" cy="466725"/>
          </a:xfrm>
          <a:custGeom>
            <a:avLst/>
            <a:gdLst/>
            <a:ahLst/>
            <a:cxnLst>
              <a:cxn ang="0">
                <a:pos x="383" y="0"/>
              </a:cxn>
              <a:cxn ang="0">
                <a:pos x="249" y="396"/>
              </a:cxn>
              <a:cxn ang="0">
                <a:pos x="0" y="255"/>
              </a:cxn>
            </a:cxnLst>
            <a:rect l="0" t="0" r="r" b="b"/>
            <a:pathLst>
              <a:path w="383" h="438">
                <a:moveTo>
                  <a:pt x="383" y="0"/>
                </a:moveTo>
                <a:cubicBezTo>
                  <a:pt x="348" y="177"/>
                  <a:pt x="313" y="354"/>
                  <a:pt x="249" y="396"/>
                </a:cubicBezTo>
                <a:cubicBezTo>
                  <a:pt x="185" y="438"/>
                  <a:pt x="92" y="346"/>
                  <a:pt x="0" y="255"/>
                </a:cubicBezTo>
              </a:path>
            </a:pathLst>
          </a:custGeom>
          <a:noFill/>
          <a:ln w="28575" cap="flat" cmpd="sng">
            <a:solidFill>
              <a:srgbClr val="000000"/>
            </a:solidFill>
            <a:prstDash val="solid"/>
            <a:round/>
            <a:headEnd/>
            <a:tailEnd type="triangle" w="sm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87511" name="AutoShape 87"/>
          <p:cNvSpPr>
            <a:spLocks noChangeArrowheads="1"/>
          </p:cNvSpPr>
          <p:nvPr/>
        </p:nvSpPr>
        <p:spPr bwMode="auto">
          <a:xfrm>
            <a:off x="1900238" y="5972175"/>
            <a:ext cx="1549400" cy="763588"/>
          </a:xfrm>
          <a:prstGeom prst="roundRect">
            <a:avLst>
              <a:gd name="adj" fmla="val 16667"/>
            </a:avLst>
          </a:prstGeom>
          <a:solidFill>
            <a:srgbClr val="CCFF66"/>
          </a:solidFill>
          <a:ln w="28575">
            <a:solidFill>
              <a:srgbClr val="80FF00"/>
            </a:solidFill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60000"/>
            </a:pPr>
            <a:r>
              <a:rPr lang="en-US" sz="1600" b="1">
                <a:solidFill>
                  <a:srgbClr val="000000"/>
                </a:solidFill>
              </a:rPr>
              <a:t>Photosystem II</a:t>
            </a:r>
            <a:br>
              <a:rPr lang="en-US" sz="1600" b="1">
                <a:solidFill>
                  <a:srgbClr val="000000"/>
                </a:solidFill>
              </a:rPr>
            </a:br>
            <a:r>
              <a:rPr lang="en-US" sz="1600" b="1">
                <a:solidFill>
                  <a:srgbClr val="000000"/>
                </a:solidFill>
              </a:rPr>
              <a:t>P680</a:t>
            </a:r>
            <a:br>
              <a:rPr lang="en-US" sz="1600" b="1">
                <a:solidFill>
                  <a:srgbClr val="000000"/>
                </a:solidFill>
              </a:rPr>
            </a:br>
            <a:r>
              <a:rPr lang="en-US" sz="1600" b="1">
                <a:solidFill>
                  <a:srgbClr val="000000"/>
                </a:solidFill>
              </a:rPr>
              <a:t> chlorophyll a</a:t>
            </a:r>
          </a:p>
        </p:txBody>
      </p:sp>
      <p:sp>
        <p:nvSpPr>
          <p:cNvPr id="487512" name="AutoShape 88"/>
          <p:cNvSpPr>
            <a:spLocks noChangeArrowheads="1"/>
          </p:cNvSpPr>
          <p:nvPr/>
        </p:nvSpPr>
        <p:spPr bwMode="auto">
          <a:xfrm>
            <a:off x="4981575" y="341313"/>
            <a:ext cx="4130675" cy="566737"/>
          </a:xfrm>
          <a:prstGeom prst="roundRect">
            <a:avLst>
              <a:gd name="adj" fmla="val 16667"/>
            </a:avLst>
          </a:prstGeom>
          <a:solidFill>
            <a:srgbClr val="80FF00"/>
          </a:solidFill>
          <a:ln w="9525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2800" b="1">
                <a:solidFill>
                  <a:srgbClr val="000000"/>
                </a:solidFill>
              </a:rPr>
              <a:t>ETC of Photosynthesis</a:t>
            </a:r>
            <a:endParaRPr lang="en-US" sz="3600" b="1">
              <a:solidFill>
                <a:srgbClr val="000000"/>
              </a:solidFill>
            </a:endParaRPr>
          </a:p>
        </p:txBody>
      </p:sp>
      <p:sp>
        <p:nvSpPr>
          <p:cNvPr id="487513" name="AutoShape 89"/>
          <p:cNvSpPr>
            <a:spLocks noChangeArrowheads="1"/>
          </p:cNvSpPr>
          <p:nvPr/>
        </p:nvSpPr>
        <p:spPr bwMode="auto">
          <a:xfrm>
            <a:off x="6167438" y="4321175"/>
            <a:ext cx="1127125" cy="738188"/>
          </a:xfrm>
          <a:prstGeom prst="irregularSeal1">
            <a:avLst/>
          </a:prstGeom>
          <a:solidFill>
            <a:srgbClr val="CC0000"/>
          </a:solidFill>
          <a:ln w="19050">
            <a:solidFill>
              <a:srgbClr val="FF6404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600" b="1">
                <a:solidFill>
                  <a:srgbClr val="FFEA18"/>
                </a:solidFill>
              </a:rPr>
              <a:t>ATP</a:t>
            </a:r>
            <a:endParaRPr lang="en-US" b="1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75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874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87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487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87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8746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8744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48743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Arrow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48743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Arrow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8744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48744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0" dur="1000"/>
                                        <p:tgtEl>
                                          <p:spTgt spid="48746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Explosion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8747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8750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8747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8750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8748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48750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48750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48750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Arrow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4875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Arrow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92" dur="1000"/>
                                        <p:tgtEl>
                                          <p:spTgt spid="48750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Explosion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48745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Arrow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48746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487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4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4874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7440" grpId="0" animBg="1" autoUpdateAnimBg="0"/>
      <p:bldP spid="487441" grpId="0" animBg="1" autoUpdateAnimBg="0"/>
      <p:bldP spid="487466" grpId="0" animBg="1"/>
      <p:bldP spid="487456" grpId="0" animBg="1"/>
      <p:bldP spid="487472" grpId="0" build="p" autoUpdateAnimBg="0"/>
      <p:bldP spid="487473" grpId="0" animBg="1"/>
      <p:bldP spid="487503" grpId="0" animBg="1"/>
      <p:bldP spid="487504" grpId="0" animBg="1"/>
      <p:bldP spid="487505" grpId="0" animBg="1" autoUpdateAnimBg="0"/>
      <p:bldP spid="487506" grpId="0" animBg="1" autoUpdateAnimBg="0"/>
      <p:bldP spid="487510" grpId="0" animBg="1"/>
      <p:bldP spid="487512" grpId="0" animBg="1" autoUpdateAnimBg="0"/>
      <p:bldP spid="487513" grpId="0" animBg="1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3699" name="Picture 3"/>
          <p:cNvPicPr>
            <a:picLocks noChangeAspect="1" noChangeArrowheads="1"/>
          </p:cNvPicPr>
          <p:nvPr/>
        </p:nvPicPr>
        <p:blipFill>
          <a:blip r:embed="rId9" cstate="print"/>
          <a:srcRect b="3899"/>
          <a:stretch>
            <a:fillRect/>
          </a:stretch>
        </p:blipFill>
        <p:spPr bwMode="auto">
          <a:xfrm>
            <a:off x="273050" y="457200"/>
            <a:ext cx="8629650" cy="5845175"/>
          </a:xfrm>
          <a:prstGeom prst="rect">
            <a:avLst/>
          </a:prstGeom>
          <a:noFill/>
        </p:spPr>
      </p:pic>
      <p:sp>
        <p:nvSpPr>
          <p:cNvPr id="413704" name="Oval 8"/>
          <p:cNvSpPr>
            <a:spLocks noChangeArrowheads="1"/>
          </p:cNvSpPr>
          <p:nvPr/>
        </p:nvSpPr>
        <p:spPr bwMode="auto">
          <a:xfrm>
            <a:off x="4864100" y="4202113"/>
            <a:ext cx="2633663" cy="1773237"/>
          </a:xfrm>
          <a:prstGeom prst="ellipse">
            <a:avLst/>
          </a:prstGeom>
          <a:noFill/>
          <a:ln w="57150">
            <a:solidFill>
              <a:srgbClr val="0068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3705" name="Oval 9"/>
          <p:cNvSpPr>
            <a:spLocks noChangeArrowheads="1"/>
          </p:cNvSpPr>
          <p:nvPr/>
        </p:nvSpPr>
        <p:spPr bwMode="auto">
          <a:xfrm>
            <a:off x="5730875" y="2530475"/>
            <a:ext cx="676275" cy="455613"/>
          </a:xfrm>
          <a:prstGeom prst="ellips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13720" name="Group 24"/>
          <p:cNvGrpSpPr>
            <a:grpSpLocks/>
          </p:cNvGrpSpPr>
          <p:nvPr/>
        </p:nvGrpSpPr>
        <p:grpSpPr bwMode="auto">
          <a:xfrm>
            <a:off x="5910263" y="3201988"/>
            <a:ext cx="358775" cy="596900"/>
            <a:chOff x="1571" y="2342"/>
            <a:chExt cx="226" cy="376"/>
          </a:xfrm>
        </p:grpSpPr>
        <p:sp>
          <p:nvSpPr>
            <p:cNvPr id="413721" name="Oval 25"/>
            <p:cNvSpPr>
              <a:spLocks noChangeArrowheads="1"/>
            </p:cNvSpPr>
            <p:nvPr/>
          </p:nvSpPr>
          <p:spPr bwMode="auto">
            <a:xfrm>
              <a:off x="1571" y="2342"/>
              <a:ext cx="226" cy="226"/>
            </a:xfrm>
            <a:prstGeom prst="ellipse">
              <a:avLst/>
            </a:prstGeom>
            <a:solidFill>
              <a:srgbClr val="CC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b="1">
                  <a:solidFill>
                    <a:srgbClr val="000000"/>
                  </a:solidFill>
                </a:rPr>
                <a:t>e</a:t>
              </a:r>
            </a:p>
          </p:txBody>
        </p:sp>
        <p:sp>
          <p:nvSpPr>
            <p:cNvPr id="413722" name="Oval 26"/>
            <p:cNvSpPr>
              <a:spLocks noChangeArrowheads="1"/>
            </p:cNvSpPr>
            <p:nvPr/>
          </p:nvSpPr>
          <p:spPr bwMode="auto">
            <a:xfrm>
              <a:off x="1571" y="2492"/>
              <a:ext cx="226" cy="226"/>
            </a:xfrm>
            <a:prstGeom prst="ellipse">
              <a:avLst/>
            </a:prstGeom>
            <a:solidFill>
              <a:srgbClr val="CC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b="1">
                  <a:solidFill>
                    <a:srgbClr val="000000"/>
                  </a:solidFill>
                </a:rPr>
                <a:t>e</a:t>
              </a:r>
            </a:p>
          </p:txBody>
        </p:sp>
      </p:grpSp>
      <p:grpSp>
        <p:nvGrpSpPr>
          <p:cNvPr id="413723" name="Group 27"/>
          <p:cNvGrpSpPr>
            <a:grpSpLocks/>
          </p:cNvGrpSpPr>
          <p:nvPr/>
        </p:nvGrpSpPr>
        <p:grpSpPr bwMode="auto">
          <a:xfrm rot="-3241979">
            <a:off x="2967037" y="2425701"/>
            <a:ext cx="358775" cy="596900"/>
            <a:chOff x="1571" y="2342"/>
            <a:chExt cx="226" cy="376"/>
          </a:xfrm>
        </p:grpSpPr>
        <p:sp>
          <p:nvSpPr>
            <p:cNvPr id="413724" name="Oval 28"/>
            <p:cNvSpPr>
              <a:spLocks noChangeArrowheads="1"/>
            </p:cNvSpPr>
            <p:nvPr/>
          </p:nvSpPr>
          <p:spPr bwMode="auto">
            <a:xfrm>
              <a:off x="1571" y="2342"/>
              <a:ext cx="226" cy="226"/>
            </a:xfrm>
            <a:prstGeom prst="ellipse">
              <a:avLst/>
            </a:prstGeom>
            <a:solidFill>
              <a:srgbClr val="CC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b="1">
                  <a:solidFill>
                    <a:srgbClr val="000000"/>
                  </a:solidFill>
                </a:rPr>
                <a:t>e</a:t>
              </a:r>
            </a:p>
          </p:txBody>
        </p:sp>
        <p:sp>
          <p:nvSpPr>
            <p:cNvPr id="413725" name="Oval 29"/>
            <p:cNvSpPr>
              <a:spLocks noChangeArrowheads="1"/>
            </p:cNvSpPr>
            <p:nvPr/>
          </p:nvSpPr>
          <p:spPr bwMode="auto">
            <a:xfrm>
              <a:off x="1571" y="2492"/>
              <a:ext cx="226" cy="226"/>
            </a:xfrm>
            <a:prstGeom prst="ellipse">
              <a:avLst/>
            </a:prstGeom>
            <a:solidFill>
              <a:srgbClr val="CC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b="1">
                  <a:solidFill>
                    <a:srgbClr val="000000"/>
                  </a:solidFill>
                </a:rPr>
                <a:t>e</a:t>
              </a:r>
            </a:p>
          </p:txBody>
        </p:sp>
      </p:grpSp>
      <p:sp>
        <p:nvSpPr>
          <p:cNvPr id="413726" name="AutoShape 30"/>
          <p:cNvSpPr>
            <a:spLocks noChangeArrowheads="1"/>
          </p:cNvSpPr>
          <p:nvPr/>
        </p:nvSpPr>
        <p:spPr bwMode="auto">
          <a:xfrm>
            <a:off x="8267700" y="3311525"/>
            <a:ext cx="889000" cy="889000"/>
          </a:xfrm>
          <a:prstGeom prst="sun">
            <a:avLst>
              <a:gd name="adj" fmla="val 25000"/>
            </a:avLst>
          </a:prstGeom>
          <a:solidFill>
            <a:srgbClr val="FFEA18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800" b="1">
                <a:solidFill>
                  <a:srgbClr val="000000"/>
                </a:solidFill>
              </a:rPr>
              <a:t>sun</a:t>
            </a:r>
            <a:endParaRPr lang="en-US" b="1">
              <a:solidFill>
                <a:srgbClr val="000000"/>
              </a:solidFill>
            </a:endParaRPr>
          </a:p>
        </p:txBody>
      </p:sp>
      <p:grpSp>
        <p:nvGrpSpPr>
          <p:cNvPr id="413727" name="Group 31"/>
          <p:cNvGrpSpPr>
            <a:grpSpLocks/>
          </p:cNvGrpSpPr>
          <p:nvPr/>
        </p:nvGrpSpPr>
        <p:grpSpPr bwMode="auto">
          <a:xfrm rot="5385789">
            <a:off x="6877050" y="3586163"/>
            <a:ext cx="1330325" cy="1698625"/>
            <a:chOff x="615" y="2120"/>
            <a:chExt cx="838" cy="1070"/>
          </a:xfrm>
        </p:grpSpPr>
        <p:sp>
          <p:nvSpPr>
            <p:cNvPr id="413728" name="Freeform 32"/>
            <p:cNvSpPr>
              <a:spLocks/>
            </p:cNvSpPr>
            <p:nvPr/>
          </p:nvSpPr>
          <p:spPr bwMode="auto">
            <a:xfrm>
              <a:off x="620" y="2120"/>
              <a:ext cx="833" cy="1070"/>
            </a:xfrm>
            <a:custGeom>
              <a:avLst/>
              <a:gdLst/>
              <a:ahLst/>
              <a:cxnLst>
                <a:cxn ang="0">
                  <a:pos x="70" y="11"/>
                </a:cxn>
                <a:cxn ang="0">
                  <a:pos x="27" y="126"/>
                </a:cxn>
                <a:cxn ang="0">
                  <a:pos x="233" y="11"/>
                </a:cxn>
                <a:cxn ang="0">
                  <a:pos x="108" y="193"/>
                </a:cxn>
                <a:cxn ang="0">
                  <a:pos x="262" y="155"/>
                </a:cxn>
                <a:cxn ang="0">
                  <a:pos x="190" y="299"/>
                </a:cxn>
                <a:cxn ang="0">
                  <a:pos x="382" y="280"/>
                </a:cxn>
                <a:cxn ang="0">
                  <a:pos x="300" y="423"/>
                </a:cxn>
                <a:cxn ang="0">
                  <a:pos x="473" y="419"/>
                </a:cxn>
                <a:cxn ang="0">
                  <a:pos x="429" y="538"/>
                </a:cxn>
                <a:cxn ang="0">
                  <a:pos x="583" y="557"/>
                </a:cxn>
                <a:cxn ang="0">
                  <a:pos x="535" y="692"/>
                </a:cxn>
                <a:cxn ang="0">
                  <a:pos x="659" y="677"/>
                </a:cxn>
                <a:cxn ang="0">
                  <a:pos x="611" y="797"/>
                </a:cxn>
                <a:cxn ang="0">
                  <a:pos x="750" y="802"/>
                </a:cxn>
                <a:cxn ang="0">
                  <a:pos x="698" y="917"/>
                </a:cxn>
                <a:cxn ang="0">
                  <a:pos x="822" y="936"/>
                </a:cxn>
                <a:cxn ang="0">
                  <a:pos x="765" y="1070"/>
                </a:cxn>
              </a:cxnLst>
              <a:rect l="0" t="0" r="r" b="b"/>
              <a:pathLst>
                <a:path w="833" h="1070">
                  <a:moveTo>
                    <a:pt x="70" y="11"/>
                  </a:moveTo>
                  <a:cubicBezTo>
                    <a:pt x="35" y="68"/>
                    <a:pt x="0" y="126"/>
                    <a:pt x="27" y="126"/>
                  </a:cubicBezTo>
                  <a:cubicBezTo>
                    <a:pt x="54" y="126"/>
                    <a:pt x="220" y="0"/>
                    <a:pt x="233" y="11"/>
                  </a:cubicBezTo>
                  <a:cubicBezTo>
                    <a:pt x="246" y="22"/>
                    <a:pt x="103" y="169"/>
                    <a:pt x="108" y="193"/>
                  </a:cubicBezTo>
                  <a:cubicBezTo>
                    <a:pt x="113" y="217"/>
                    <a:pt x="248" y="137"/>
                    <a:pt x="262" y="155"/>
                  </a:cubicBezTo>
                  <a:cubicBezTo>
                    <a:pt x="276" y="173"/>
                    <a:pt x="170" y="278"/>
                    <a:pt x="190" y="299"/>
                  </a:cubicBezTo>
                  <a:cubicBezTo>
                    <a:pt x="210" y="320"/>
                    <a:pt x="364" y="259"/>
                    <a:pt x="382" y="280"/>
                  </a:cubicBezTo>
                  <a:cubicBezTo>
                    <a:pt x="400" y="301"/>
                    <a:pt x="285" y="400"/>
                    <a:pt x="300" y="423"/>
                  </a:cubicBezTo>
                  <a:cubicBezTo>
                    <a:pt x="315" y="446"/>
                    <a:pt x="452" y="400"/>
                    <a:pt x="473" y="419"/>
                  </a:cubicBezTo>
                  <a:cubicBezTo>
                    <a:pt x="494" y="438"/>
                    <a:pt x="411" y="515"/>
                    <a:pt x="429" y="538"/>
                  </a:cubicBezTo>
                  <a:cubicBezTo>
                    <a:pt x="447" y="561"/>
                    <a:pt x="565" y="531"/>
                    <a:pt x="583" y="557"/>
                  </a:cubicBezTo>
                  <a:cubicBezTo>
                    <a:pt x="601" y="583"/>
                    <a:pt x="522" y="672"/>
                    <a:pt x="535" y="692"/>
                  </a:cubicBezTo>
                  <a:cubicBezTo>
                    <a:pt x="548" y="712"/>
                    <a:pt x="646" y="659"/>
                    <a:pt x="659" y="677"/>
                  </a:cubicBezTo>
                  <a:cubicBezTo>
                    <a:pt x="672" y="695"/>
                    <a:pt x="596" y="776"/>
                    <a:pt x="611" y="797"/>
                  </a:cubicBezTo>
                  <a:cubicBezTo>
                    <a:pt x="626" y="818"/>
                    <a:pt x="736" y="782"/>
                    <a:pt x="750" y="802"/>
                  </a:cubicBezTo>
                  <a:cubicBezTo>
                    <a:pt x="764" y="822"/>
                    <a:pt x="686" y="895"/>
                    <a:pt x="698" y="917"/>
                  </a:cubicBezTo>
                  <a:cubicBezTo>
                    <a:pt x="710" y="939"/>
                    <a:pt x="811" y="911"/>
                    <a:pt x="822" y="936"/>
                  </a:cubicBezTo>
                  <a:cubicBezTo>
                    <a:pt x="833" y="961"/>
                    <a:pt x="799" y="1015"/>
                    <a:pt x="765" y="1070"/>
                  </a:cubicBezTo>
                </a:path>
              </a:pathLst>
            </a:custGeom>
            <a:noFill/>
            <a:ln w="76200" cap="flat" cmpd="sng">
              <a:solidFill>
                <a:srgbClr val="FFEA18"/>
              </a:solidFill>
              <a:prstDash val="solid"/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3729" name="Freeform 33"/>
            <p:cNvSpPr>
              <a:spLocks/>
            </p:cNvSpPr>
            <p:nvPr/>
          </p:nvSpPr>
          <p:spPr bwMode="auto">
            <a:xfrm>
              <a:off x="615" y="2120"/>
              <a:ext cx="833" cy="1070"/>
            </a:xfrm>
            <a:custGeom>
              <a:avLst/>
              <a:gdLst/>
              <a:ahLst/>
              <a:cxnLst>
                <a:cxn ang="0">
                  <a:pos x="70" y="11"/>
                </a:cxn>
                <a:cxn ang="0">
                  <a:pos x="27" y="126"/>
                </a:cxn>
                <a:cxn ang="0">
                  <a:pos x="233" y="11"/>
                </a:cxn>
                <a:cxn ang="0">
                  <a:pos x="108" y="193"/>
                </a:cxn>
                <a:cxn ang="0">
                  <a:pos x="262" y="155"/>
                </a:cxn>
                <a:cxn ang="0">
                  <a:pos x="190" y="299"/>
                </a:cxn>
                <a:cxn ang="0">
                  <a:pos x="382" y="280"/>
                </a:cxn>
                <a:cxn ang="0">
                  <a:pos x="300" y="423"/>
                </a:cxn>
                <a:cxn ang="0">
                  <a:pos x="473" y="419"/>
                </a:cxn>
                <a:cxn ang="0">
                  <a:pos x="429" y="538"/>
                </a:cxn>
                <a:cxn ang="0">
                  <a:pos x="583" y="557"/>
                </a:cxn>
                <a:cxn ang="0">
                  <a:pos x="535" y="692"/>
                </a:cxn>
                <a:cxn ang="0">
                  <a:pos x="659" y="677"/>
                </a:cxn>
                <a:cxn ang="0">
                  <a:pos x="611" y="797"/>
                </a:cxn>
                <a:cxn ang="0">
                  <a:pos x="750" y="802"/>
                </a:cxn>
                <a:cxn ang="0">
                  <a:pos x="698" y="917"/>
                </a:cxn>
                <a:cxn ang="0">
                  <a:pos x="822" y="936"/>
                </a:cxn>
                <a:cxn ang="0">
                  <a:pos x="765" y="1070"/>
                </a:cxn>
              </a:cxnLst>
              <a:rect l="0" t="0" r="r" b="b"/>
              <a:pathLst>
                <a:path w="833" h="1070">
                  <a:moveTo>
                    <a:pt x="70" y="11"/>
                  </a:moveTo>
                  <a:cubicBezTo>
                    <a:pt x="35" y="68"/>
                    <a:pt x="0" y="126"/>
                    <a:pt x="27" y="126"/>
                  </a:cubicBezTo>
                  <a:cubicBezTo>
                    <a:pt x="54" y="126"/>
                    <a:pt x="220" y="0"/>
                    <a:pt x="233" y="11"/>
                  </a:cubicBezTo>
                  <a:cubicBezTo>
                    <a:pt x="246" y="22"/>
                    <a:pt x="103" y="169"/>
                    <a:pt x="108" y="193"/>
                  </a:cubicBezTo>
                  <a:cubicBezTo>
                    <a:pt x="113" y="217"/>
                    <a:pt x="248" y="137"/>
                    <a:pt x="262" y="155"/>
                  </a:cubicBezTo>
                  <a:cubicBezTo>
                    <a:pt x="276" y="173"/>
                    <a:pt x="170" y="278"/>
                    <a:pt x="190" y="299"/>
                  </a:cubicBezTo>
                  <a:cubicBezTo>
                    <a:pt x="210" y="320"/>
                    <a:pt x="364" y="259"/>
                    <a:pt x="382" y="280"/>
                  </a:cubicBezTo>
                  <a:cubicBezTo>
                    <a:pt x="400" y="301"/>
                    <a:pt x="285" y="400"/>
                    <a:pt x="300" y="423"/>
                  </a:cubicBezTo>
                  <a:cubicBezTo>
                    <a:pt x="315" y="446"/>
                    <a:pt x="452" y="400"/>
                    <a:pt x="473" y="419"/>
                  </a:cubicBezTo>
                  <a:cubicBezTo>
                    <a:pt x="494" y="438"/>
                    <a:pt x="411" y="515"/>
                    <a:pt x="429" y="538"/>
                  </a:cubicBezTo>
                  <a:cubicBezTo>
                    <a:pt x="447" y="561"/>
                    <a:pt x="565" y="531"/>
                    <a:pt x="583" y="557"/>
                  </a:cubicBezTo>
                  <a:cubicBezTo>
                    <a:pt x="601" y="583"/>
                    <a:pt x="522" y="672"/>
                    <a:pt x="535" y="692"/>
                  </a:cubicBezTo>
                  <a:cubicBezTo>
                    <a:pt x="548" y="712"/>
                    <a:pt x="646" y="659"/>
                    <a:pt x="659" y="677"/>
                  </a:cubicBezTo>
                  <a:cubicBezTo>
                    <a:pt x="672" y="695"/>
                    <a:pt x="596" y="776"/>
                    <a:pt x="611" y="797"/>
                  </a:cubicBezTo>
                  <a:cubicBezTo>
                    <a:pt x="626" y="818"/>
                    <a:pt x="736" y="782"/>
                    <a:pt x="750" y="802"/>
                  </a:cubicBezTo>
                  <a:cubicBezTo>
                    <a:pt x="764" y="822"/>
                    <a:pt x="686" y="895"/>
                    <a:pt x="698" y="917"/>
                  </a:cubicBezTo>
                  <a:cubicBezTo>
                    <a:pt x="710" y="939"/>
                    <a:pt x="811" y="911"/>
                    <a:pt x="822" y="936"/>
                  </a:cubicBezTo>
                  <a:cubicBezTo>
                    <a:pt x="833" y="961"/>
                    <a:pt x="799" y="1015"/>
                    <a:pt x="765" y="1070"/>
                  </a:cubicBezTo>
                </a:path>
              </a:pathLst>
            </a:custGeom>
            <a:noFill/>
            <a:ln w="38100" cap="flat" cmpd="sng">
              <a:solidFill>
                <a:srgbClr val="000000"/>
              </a:solidFill>
              <a:prstDash val="solid"/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13702" name="Oval 6"/>
          <p:cNvSpPr>
            <a:spLocks noChangeArrowheads="1"/>
          </p:cNvSpPr>
          <p:nvPr/>
        </p:nvSpPr>
        <p:spPr bwMode="auto">
          <a:xfrm>
            <a:off x="5759450" y="4127500"/>
            <a:ext cx="317500" cy="317500"/>
          </a:xfrm>
          <a:prstGeom prst="ellipse">
            <a:avLst/>
          </a:prstGeom>
          <a:solidFill>
            <a:srgbClr val="0068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en-US" sz="1800" b="1">
                <a:solidFill>
                  <a:schemeClr val="bg1"/>
                </a:solidFill>
              </a:rPr>
              <a:t>5</a:t>
            </a:r>
            <a:endParaRPr lang="en-US" sz="2000" b="1">
              <a:solidFill>
                <a:schemeClr val="bg1"/>
              </a:solidFill>
            </a:endParaRPr>
          </a:p>
        </p:txBody>
      </p:sp>
      <p:sp>
        <p:nvSpPr>
          <p:cNvPr id="413730" name="AutoShape 34"/>
          <p:cNvSpPr>
            <a:spLocks noChangeArrowheads="1"/>
          </p:cNvSpPr>
          <p:nvPr/>
        </p:nvSpPr>
        <p:spPr bwMode="auto">
          <a:xfrm>
            <a:off x="1900238" y="5972175"/>
            <a:ext cx="1549400" cy="763588"/>
          </a:xfrm>
          <a:prstGeom prst="roundRect">
            <a:avLst>
              <a:gd name="adj" fmla="val 16667"/>
            </a:avLst>
          </a:prstGeom>
          <a:solidFill>
            <a:srgbClr val="CCFF66"/>
          </a:solidFill>
          <a:ln w="28575">
            <a:solidFill>
              <a:srgbClr val="80FF00"/>
            </a:solidFill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60000"/>
            </a:pPr>
            <a:r>
              <a:rPr lang="en-US" sz="1600" b="1">
                <a:solidFill>
                  <a:srgbClr val="000000"/>
                </a:solidFill>
              </a:rPr>
              <a:t>Photosystem II</a:t>
            </a:r>
            <a:br>
              <a:rPr lang="en-US" sz="1600" b="1">
                <a:solidFill>
                  <a:srgbClr val="000000"/>
                </a:solidFill>
              </a:rPr>
            </a:br>
            <a:r>
              <a:rPr lang="en-US" sz="1600" b="1">
                <a:solidFill>
                  <a:srgbClr val="000000"/>
                </a:solidFill>
              </a:rPr>
              <a:t>P680</a:t>
            </a:r>
            <a:br>
              <a:rPr lang="en-US" sz="1600" b="1">
                <a:solidFill>
                  <a:srgbClr val="000000"/>
                </a:solidFill>
              </a:rPr>
            </a:br>
            <a:r>
              <a:rPr lang="en-US" sz="1600" b="1">
                <a:solidFill>
                  <a:srgbClr val="000000"/>
                </a:solidFill>
              </a:rPr>
              <a:t> chlorophyll a</a:t>
            </a:r>
          </a:p>
        </p:txBody>
      </p:sp>
      <p:sp>
        <p:nvSpPr>
          <p:cNvPr id="413731" name="AutoShape 35"/>
          <p:cNvSpPr>
            <a:spLocks noChangeArrowheads="1"/>
          </p:cNvSpPr>
          <p:nvPr/>
        </p:nvSpPr>
        <p:spPr bwMode="auto">
          <a:xfrm>
            <a:off x="5389563" y="5645150"/>
            <a:ext cx="1493837" cy="763588"/>
          </a:xfrm>
          <a:prstGeom prst="roundRect">
            <a:avLst>
              <a:gd name="adj" fmla="val 16667"/>
            </a:avLst>
          </a:prstGeom>
          <a:solidFill>
            <a:srgbClr val="CCFF66"/>
          </a:solidFill>
          <a:ln w="28575">
            <a:solidFill>
              <a:srgbClr val="80FF00"/>
            </a:solidFill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60000"/>
            </a:pPr>
            <a:r>
              <a:rPr lang="en-US" sz="1600" b="1">
                <a:solidFill>
                  <a:srgbClr val="000000"/>
                </a:solidFill>
              </a:rPr>
              <a:t>Photosystem I</a:t>
            </a:r>
            <a:br>
              <a:rPr lang="en-US" sz="1600" b="1">
                <a:solidFill>
                  <a:srgbClr val="000000"/>
                </a:solidFill>
              </a:rPr>
            </a:br>
            <a:r>
              <a:rPr lang="en-US" sz="1600" b="1">
                <a:solidFill>
                  <a:srgbClr val="000000"/>
                </a:solidFill>
              </a:rPr>
              <a:t>P700</a:t>
            </a:r>
            <a:br>
              <a:rPr lang="en-US" sz="1600" b="1">
                <a:solidFill>
                  <a:srgbClr val="000000"/>
                </a:solidFill>
              </a:rPr>
            </a:br>
            <a:r>
              <a:rPr lang="en-US" sz="1600" b="1">
                <a:solidFill>
                  <a:srgbClr val="000000"/>
                </a:solidFill>
              </a:rPr>
              <a:t> chlorophyll b</a:t>
            </a:r>
          </a:p>
        </p:txBody>
      </p:sp>
      <p:sp>
        <p:nvSpPr>
          <p:cNvPr id="413732" name="Oval 36"/>
          <p:cNvSpPr>
            <a:spLocks noChangeArrowheads="1"/>
          </p:cNvSpPr>
          <p:nvPr/>
        </p:nvSpPr>
        <p:spPr bwMode="auto">
          <a:xfrm>
            <a:off x="5678488" y="4906963"/>
            <a:ext cx="358775" cy="260350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en-US" b="1">
                <a:solidFill>
                  <a:schemeClr val="accent2"/>
                </a:solidFill>
              </a:rPr>
              <a:t>e</a:t>
            </a:r>
          </a:p>
        </p:txBody>
      </p:sp>
      <p:sp>
        <p:nvSpPr>
          <p:cNvPr id="413733" name="Oval 37"/>
          <p:cNvSpPr>
            <a:spLocks noChangeArrowheads="1"/>
          </p:cNvSpPr>
          <p:nvPr/>
        </p:nvSpPr>
        <p:spPr bwMode="auto">
          <a:xfrm>
            <a:off x="6126163" y="4906963"/>
            <a:ext cx="358775" cy="244475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en-US" b="1">
                <a:solidFill>
                  <a:schemeClr val="accent2"/>
                </a:solidFill>
              </a:rPr>
              <a:t>e</a:t>
            </a:r>
          </a:p>
        </p:txBody>
      </p:sp>
      <p:sp>
        <p:nvSpPr>
          <p:cNvPr id="413737" name="AutoShape 41"/>
          <p:cNvSpPr>
            <a:spLocks noChangeArrowheads="1"/>
          </p:cNvSpPr>
          <p:nvPr/>
        </p:nvSpPr>
        <p:spPr bwMode="auto">
          <a:xfrm>
            <a:off x="4981575" y="341313"/>
            <a:ext cx="4130675" cy="566737"/>
          </a:xfrm>
          <a:prstGeom prst="roundRect">
            <a:avLst>
              <a:gd name="adj" fmla="val 16667"/>
            </a:avLst>
          </a:prstGeom>
          <a:solidFill>
            <a:srgbClr val="80FF00"/>
          </a:solidFill>
          <a:ln w="9525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2800" b="1">
                <a:solidFill>
                  <a:srgbClr val="000000"/>
                </a:solidFill>
              </a:rPr>
              <a:t>ETC of Photosynthesis</a:t>
            </a:r>
            <a:endParaRPr lang="en-US" sz="3600" b="1">
              <a:solidFill>
                <a:srgbClr val="000000"/>
              </a:solidFill>
            </a:endParaRPr>
          </a:p>
        </p:txBody>
      </p:sp>
      <p:sp>
        <p:nvSpPr>
          <p:cNvPr id="413738" name="Freeform 42"/>
          <p:cNvSpPr>
            <a:spLocks/>
          </p:cNvSpPr>
          <p:nvPr/>
        </p:nvSpPr>
        <p:spPr bwMode="auto">
          <a:xfrm>
            <a:off x="5599113" y="4322763"/>
            <a:ext cx="490537" cy="552450"/>
          </a:xfrm>
          <a:custGeom>
            <a:avLst/>
            <a:gdLst/>
            <a:ahLst/>
            <a:cxnLst>
              <a:cxn ang="0">
                <a:pos x="0" y="64"/>
              </a:cxn>
              <a:cxn ang="0">
                <a:pos x="232" y="47"/>
              </a:cxn>
              <a:cxn ang="0">
                <a:pos x="309" y="348"/>
              </a:cxn>
            </a:cxnLst>
            <a:rect l="0" t="0" r="r" b="b"/>
            <a:pathLst>
              <a:path w="309" h="348">
                <a:moveTo>
                  <a:pt x="0" y="64"/>
                </a:moveTo>
                <a:cubicBezTo>
                  <a:pt x="90" y="32"/>
                  <a:pt x="180" y="0"/>
                  <a:pt x="232" y="47"/>
                </a:cubicBezTo>
                <a:cubicBezTo>
                  <a:pt x="284" y="94"/>
                  <a:pt x="296" y="221"/>
                  <a:pt x="309" y="348"/>
                </a:cubicBezTo>
              </a:path>
            </a:pathLst>
          </a:custGeom>
          <a:noFill/>
          <a:ln w="57150" cap="flat" cmpd="sng">
            <a:solidFill>
              <a:srgbClr val="000000"/>
            </a:solidFill>
            <a:prstDash val="solid"/>
            <a:round/>
            <a:headEnd type="none" w="med" len="med"/>
            <a:tailEnd type="stealth" w="med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13734" name="Group 38"/>
          <p:cNvGrpSpPr>
            <a:grpSpLocks/>
          </p:cNvGrpSpPr>
          <p:nvPr/>
        </p:nvGrpSpPr>
        <p:grpSpPr bwMode="auto">
          <a:xfrm rot="-3241979">
            <a:off x="5172075" y="4068763"/>
            <a:ext cx="358775" cy="596900"/>
            <a:chOff x="1571" y="2342"/>
            <a:chExt cx="226" cy="376"/>
          </a:xfrm>
        </p:grpSpPr>
        <p:sp>
          <p:nvSpPr>
            <p:cNvPr id="413735" name="Oval 39"/>
            <p:cNvSpPr>
              <a:spLocks noChangeArrowheads="1"/>
            </p:cNvSpPr>
            <p:nvPr/>
          </p:nvSpPr>
          <p:spPr bwMode="auto">
            <a:xfrm>
              <a:off x="1571" y="2342"/>
              <a:ext cx="226" cy="226"/>
            </a:xfrm>
            <a:prstGeom prst="ellipse">
              <a:avLst/>
            </a:prstGeom>
            <a:solidFill>
              <a:srgbClr val="CC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b="1">
                  <a:solidFill>
                    <a:srgbClr val="000000"/>
                  </a:solidFill>
                </a:rPr>
                <a:t>e</a:t>
              </a:r>
            </a:p>
          </p:txBody>
        </p:sp>
        <p:sp>
          <p:nvSpPr>
            <p:cNvPr id="413736" name="Oval 40"/>
            <p:cNvSpPr>
              <a:spLocks noChangeArrowheads="1"/>
            </p:cNvSpPr>
            <p:nvPr/>
          </p:nvSpPr>
          <p:spPr bwMode="auto">
            <a:xfrm>
              <a:off x="1571" y="2492"/>
              <a:ext cx="226" cy="226"/>
            </a:xfrm>
            <a:prstGeom prst="ellipse">
              <a:avLst/>
            </a:prstGeom>
            <a:solidFill>
              <a:srgbClr val="CC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b="1">
                  <a:solidFill>
                    <a:srgbClr val="000000"/>
                  </a:solidFill>
                </a:rPr>
                <a:t>e</a:t>
              </a:r>
            </a:p>
          </p:txBody>
        </p:sp>
      </p:grpSp>
      <p:sp>
        <p:nvSpPr>
          <p:cNvPr id="413739" name="AutoShape 43"/>
          <p:cNvSpPr>
            <a:spLocks noChangeArrowheads="1"/>
          </p:cNvSpPr>
          <p:nvPr/>
        </p:nvSpPr>
        <p:spPr bwMode="auto">
          <a:xfrm rot="-2301453">
            <a:off x="6215063" y="3835400"/>
            <a:ext cx="2127250" cy="306388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9525">
            <a:noFill/>
            <a:round/>
            <a:headEnd/>
            <a:tailEnd/>
          </a:ln>
          <a:effectLst/>
        </p:spPr>
        <p:txBody>
          <a:bodyPr wrap="none" tIns="0" bIns="0" anchor="ctr">
            <a:spAutoFit/>
          </a:bodyPr>
          <a:lstStyle/>
          <a:p>
            <a:r>
              <a:rPr lang="en-US" sz="1800" b="1">
                <a:solidFill>
                  <a:schemeClr val="bg1"/>
                </a:solidFill>
              </a:rPr>
              <a:t>fill the e</a:t>
            </a:r>
            <a:r>
              <a:rPr lang="en-US" sz="1800" b="1" baseline="30000">
                <a:solidFill>
                  <a:schemeClr val="bg1"/>
                </a:solidFill>
              </a:rPr>
              <a:t>–</a:t>
            </a:r>
            <a:r>
              <a:rPr lang="en-US" sz="1800" b="1">
                <a:solidFill>
                  <a:schemeClr val="bg1"/>
                </a:solidFill>
              </a:rPr>
              <a:t> vacancy</a:t>
            </a:r>
            <a:endParaRPr lang="en-US" sz="1800" b="1">
              <a:solidFill>
                <a:srgbClr val="07630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373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137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1370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1370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Las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137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137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900" decel="100000" fill="hold"/>
                                        <p:tgtEl>
                                          <p:spTgt spid="4137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137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Arrow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1370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Las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1373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String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1373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String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1372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Arrow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1373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Arrow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41373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1373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3704" grpId="0" animBg="1"/>
      <p:bldP spid="413705" grpId="0" animBg="1"/>
      <p:bldP spid="413702" grpId="0" animBg="1" autoUpdateAnimBg="0"/>
      <p:bldP spid="413732" grpId="0" animBg="1" autoUpdateAnimBg="0"/>
      <p:bldP spid="413733" grpId="0" animBg="1" autoUpdateAnimBg="0"/>
      <p:bldP spid="413737" grpId="0" animBg="1" autoUpdateAnimBg="0"/>
      <p:bldP spid="413738" grpId="0" animBg="1"/>
      <p:bldP spid="413739" grpId="0" animBg="1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8451" name="Picture 3"/>
          <p:cNvPicPr>
            <a:picLocks noChangeAspect="1" noChangeArrowheads="1"/>
          </p:cNvPicPr>
          <p:nvPr/>
        </p:nvPicPr>
        <p:blipFill>
          <a:blip r:embed="rId9" cstate="print"/>
          <a:srcRect t="1263" b="3789"/>
          <a:stretch>
            <a:fillRect/>
          </a:stretch>
        </p:blipFill>
        <p:spPr bwMode="auto">
          <a:xfrm>
            <a:off x="273050" y="455613"/>
            <a:ext cx="8710613" cy="5894387"/>
          </a:xfrm>
          <a:prstGeom prst="rect">
            <a:avLst/>
          </a:prstGeom>
          <a:noFill/>
        </p:spPr>
      </p:pic>
      <p:sp>
        <p:nvSpPr>
          <p:cNvPr id="488452" name="Oval 4"/>
          <p:cNvSpPr>
            <a:spLocks noChangeArrowheads="1"/>
          </p:cNvSpPr>
          <p:nvPr/>
        </p:nvSpPr>
        <p:spPr bwMode="auto">
          <a:xfrm>
            <a:off x="7239000" y="2603500"/>
            <a:ext cx="317500" cy="317500"/>
          </a:xfrm>
          <a:prstGeom prst="ellipse">
            <a:avLst/>
          </a:prstGeom>
          <a:solidFill>
            <a:srgbClr val="0068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en-US" sz="1800" b="1">
                <a:solidFill>
                  <a:schemeClr val="bg1"/>
                </a:solidFill>
              </a:rPr>
              <a:t>6</a:t>
            </a:r>
            <a:endParaRPr lang="en-US" sz="2000" b="1">
              <a:solidFill>
                <a:schemeClr val="bg1"/>
              </a:solidFill>
            </a:endParaRPr>
          </a:p>
        </p:txBody>
      </p:sp>
      <p:sp>
        <p:nvSpPr>
          <p:cNvPr id="488455" name="Oval 7"/>
          <p:cNvSpPr>
            <a:spLocks noChangeArrowheads="1"/>
          </p:cNvSpPr>
          <p:nvPr/>
        </p:nvSpPr>
        <p:spPr bwMode="auto">
          <a:xfrm>
            <a:off x="7953375" y="2768600"/>
            <a:ext cx="954088" cy="1106488"/>
          </a:xfrm>
          <a:prstGeom prst="ellips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88460" name="AutoShape 12"/>
          <p:cNvSpPr>
            <a:spLocks noChangeArrowheads="1"/>
          </p:cNvSpPr>
          <p:nvPr/>
        </p:nvSpPr>
        <p:spPr bwMode="auto">
          <a:xfrm>
            <a:off x="7285038" y="1543050"/>
            <a:ext cx="1804987" cy="306388"/>
          </a:xfrm>
          <a:prstGeom prst="roundRect">
            <a:avLst>
              <a:gd name="adj" fmla="val 16667"/>
            </a:avLst>
          </a:prstGeom>
          <a:solidFill>
            <a:srgbClr val="FFEA18"/>
          </a:solidFill>
          <a:ln w="9525">
            <a:noFill/>
            <a:round/>
            <a:headEnd/>
            <a:tailEnd/>
          </a:ln>
          <a:effectLst/>
        </p:spPr>
        <p:txBody>
          <a:bodyPr lIns="18288" tIns="0" rIns="18288" bIns="0">
            <a:spAutoFit/>
          </a:bodyPr>
          <a:lstStyle/>
          <a:p>
            <a:pPr algn="l"/>
            <a:r>
              <a:rPr lang="en-US" sz="1800" b="1">
                <a:solidFill>
                  <a:srgbClr val="CC0000"/>
                </a:solidFill>
              </a:rPr>
              <a:t>electron carrier</a:t>
            </a:r>
          </a:p>
        </p:txBody>
      </p:sp>
      <p:grpSp>
        <p:nvGrpSpPr>
          <p:cNvPr id="488462" name="Group 14"/>
          <p:cNvGrpSpPr>
            <a:grpSpLocks/>
          </p:cNvGrpSpPr>
          <p:nvPr/>
        </p:nvGrpSpPr>
        <p:grpSpPr bwMode="auto">
          <a:xfrm>
            <a:off x="5884863" y="2928938"/>
            <a:ext cx="358775" cy="596900"/>
            <a:chOff x="1571" y="2342"/>
            <a:chExt cx="226" cy="376"/>
          </a:xfrm>
        </p:grpSpPr>
        <p:sp>
          <p:nvSpPr>
            <p:cNvPr id="488463" name="Oval 15"/>
            <p:cNvSpPr>
              <a:spLocks noChangeArrowheads="1"/>
            </p:cNvSpPr>
            <p:nvPr/>
          </p:nvSpPr>
          <p:spPr bwMode="auto">
            <a:xfrm>
              <a:off x="1571" y="2342"/>
              <a:ext cx="226" cy="226"/>
            </a:xfrm>
            <a:prstGeom prst="ellipse">
              <a:avLst/>
            </a:prstGeom>
            <a:solidFill>
              <a:srgbClr val="CC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b="1">
                  <a:solidFill>
                    <a:srgbClr val="000000"/>
                  </a:solidFill>
                </a:rPr>
                <a:t>e</a:t>
              </a:r>
            </a:p>
          </p:txBody>
        </p:sp>
        <p:sp>
          <p:nvSpPr>
            <p:cNvPr id="488464" name="Oval 16"/>
            <p:cNvSpPr>
              <a:spLocks noChangeArrowheads="1"/>
            </p:cNvSpPr>
            <p:nvPr/>
          </p:nvSpPr>
          <p:spPr bwMode="auto">
            <a:xfrm>
              <a:off x="1571" y="2492"/>
              <a:ext cx="226" cy="226"/>
            </a:xfrm>
            <a:prstGeom prst="ellipse">
              <a:avLst/>
            </a:prstGeom>
            <a:solidFill>
              <a:srgbClr val="CC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b="1">
                  <a:solidFill>
                    <a:srgbClr val="000000"/>
                  </a:solidFill>
                </a:rPr>
                <a:t>e</a:t>
              </a:r>
            </a:p>
          </p:txBody>
        </p:sp>
      </p:grpSp>
      <p:grpSp>
        <p:nvGrpSpPr>
          <p:cNvPr id="488465" name="Group 17"/>
          <p:cNvGrpSpPr>
            <a:grpSpLocks/>
          </p:cNvGrpSpPr>
          <p:nvPr/>
        </p:nvGrpSpPr>
        <p:grpSpPr bwMode="auto">
          <a:xfrm rot="-3241979">
            <a:off x="6380162" y="2168526"/>
            <a:ext cx="358775" cy="596900"/>
            <a:chOff x="1571" y="2342"/>
            <a:chExt cx="226" cy="376"/>
          </a:xfrm>
        </p:grpSpPr>
        <p:sp>
          <p:nvSpPr>
            <p:cNvPr id="488466" name="Oval 18"/>
            <p:cNvSpPr>
              <a:spLocks noChangeArrowheads="1"/>
            </p:cNvSpPr>
            <p:nvPr/>
          </p:nvSpPr>
          <p:spPr bwMode="auto">
            <a:xfrm>
              <a:off x="1571" y="2342"/>
              <a:ext cx="226" cy="226"/>
            </a:xfrm>
            <a:prstGeom prst="ellipse">
              <a:avLst/>
            </a:prstGeom>
            <a:solidFill>
              <a:srgbClr val="CC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b="1">
                  <a:solidFill>
                    <a:srgbClr val="000000"/>
                  </a:solidFill>
                </a:rPr>
                <a:t>e</a:t>
              </a:r>
            </a:p>
          </p:txBody>
        </p:sp>
        <p:sp>
          <p:nvSpPr>
            <p:cNvPr id="488467" name="Oval 19"/>
            <p:cNvSpPr>
              <a:spLocks noChangeArrowheads="1"/>
            </p:cNvSpPr>
            <p:nvPr/>
          </p:nvSpPr>
          <p:spPr bwMode="auto">
            <a:xfrm>
              <a:off x="1571" y="2492"/>
              <a:ext cx="226" cy="226"/>
            </a:xfrm>
            <a:prstGeom prst="ellipse">
              <a:avLst/>
            </a:prstGeom>
            <a:solidFill>
              <a:srgbClr val="CC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b="1">
                  <a:solidFill>
                    <a:srgbClr val="000000"/>
                  </a:solidFill>
                </a:rPr>
                <a:t>e</a:t>
              </a:r>
            </a:p>
          </p:txBody>
        </p:sp>
      </p:grpSp>
      <p:sp>
        <p:nvSpPr>
          <p:cNvPr id="488472" name="Oval 24"/>
          <p:cNvSpPr>
            <a:spLocks noChangeArrowheads="1"/>
          </p:cNvSpPr>
          <p:nvPr/>
        </p:nvSpPr>
        <p:spPr bwMode="auto">
          <a:xfrm>
            <a:off x="5759450" y="4127500"/>
            <a:ext cx="317500" cy="317500"/>
          </a:xfrm>
          <a:prstGeom prst="ellipse">
            <a:avLst/>
          </a:prstGeom>
          <a:solidFill>
            <a:srgbClr val="0068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en-US" sz="1800" b="1">
                <a:solidFill>
                  <a:schemeClr val="bg1"/>
                </a:solidFill>
              </a:rPr>
              <a:t>5</a:t>
            </a:r>
            <a:endParaRPr lang="en-US" sz="2000" b="1">
              <a:solidFill>
                <a:schemeClr val="bg1"/>
              </a:solidFill>
            </a:endParaRPr>
          </a:p>
        </p:txBody>
      </p:sp>
      <p:pic>
        <p:nvPicPr>
          <p:cNvPr id="488476" name="Picture 28" descr="piggybankNADPH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399338" y="5270500"/>
            <a:ext cx="1612900" cy="1431925"/>
          </a:xfrm>
          <a:prstGeom prst="rect">
            <a:avLst/>
          </a:prstGeom>
          <a:noFill/>
        </p:spPr>
      </p:pic>
      <p:sp>
        <p:nvSpPr>
          <p:cNvPr id="488477" name="AutoShape 29"/>
          <p:cNvSpPr>
            <a:spLocks noChangeArrowheads="1"/>
          </p:cNvSpPr>
          <p:nvPr/>
        </p:nvSpPr>
        <p:spPr bwMode="auto">
          <a:xfrm>
            <a:off x="6996113" y="4132263"/>
            <a:ext cx="889000" cy="889000"/>
          </a:xfrm>
          <a:prstGeom prst="sun">
            <a:avLst>
              <a:gd name="adj" fmla="val 25000"/>
            </a:avLst>
          </a:prstGeom>
          <a:solidFill>
            <a:srgbClr val="FFEA18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800" b="1">
                <a:solidFill>
                  <a:srgbClr val="000000"/>
                </a:solidFill>
              </a:rPr>
              <a:t>sun</a:t>
            </a:r>
            <a:endParaRPr lang="en-US" b="1">
              <a:solidFill>
                <a:srgbClr val="000000"/>
              </a:solidFill>
            </a:endParaRPr>
          </a:p>
        </p:txBody>
      </p:sp>
      <p:grpSp>
        <p:nvGrpSpPr>
          <p:cNvPr id="488473" name="Group 25"/>
          <p:cNvGrpSpPr>
            <a:grpSpLocks/>
          </p:cNvGrpSpPr>
          <p:nvPr/>
        </p:nvGrpSpPr>
        <p:grpSpPr bwMode="auto">
          <a:xfrm rot="1152948">
            <a:off x="7543800" y="4098925"/>
            <a:ext cx="1600200" cy="530225"/>
            <a:chOff x="4752" y="2678"/>
            <a:chExt cx="1008" cy="334"/>
          </a:xfrm>
        </p:grpSpPr>
        <p:sp>
          <p:nvSpPr>
            <p:cNvPr id="488474" name="AutoShape 26"/>
            <p:cNvSpPr>
              <a:spLocks noChangeArrowheads="1"/>
            </p:cNvSpPr>
            <p:nvPr/>
          </p:nvSpPr>
          <p:spPr bwMode="auto">
            <a:xfrm>
              <a:off x="4757" y="2688"/>
              <a:ext cx="1003" cy="292"/>
            </a:xfrm>
            <a:prstGeom prst="homePlate">
              <a:avLst>
                <a:gd name="adj" fmla="val 85873"/>
              </a:avLst>
            </a:prstGeom>
            <a:solidFill>
              <a:srgbClr val="FFEA18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8475" name="Text Box 27"/>
            <p:cNvSpPr txBox="1">
              <a:spLocks noChangeArrowheads="1"/>
            </p:cNvSpPr>
            <p:nvPr/>
          </p:nvSpPr>
          <p:spPr bwMode="auto">
            <a:xfrm>
              <a:off x="4752" y="2678"/>
              <a:ext cx="973" cy="3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r">
                <a:lnSpc>
                  <a:spcPct val="80000"/>
                </a:lnSpc>
              </a:pPr>
              <a:r>
                <a:rPr lang="en-US" sz="1800" b="1">
                  <a:solidFill>
                    <a:srgbClr val="CC0000"/>
                  </a:solidFill>
                </a:rPr>
                <a:t>NADPH</a:t>
              </a:r>
              <a:r>
                <a:rPr lang="en-US" sz="1800" b="1">
                  <a:solidFill>
                    <a:srgbClr val="000000"/>
                  </a:solidFill>
                </a:rPr>
                <a:t> to</a:t>
              </a:r>
              <a:br>
                <a:rPr lang="en-US" sz="1800" b="1">
                  <a:solidFill>
                    <a:srgbClr val="000000"/>
                  </a:solidFill>
                </a:rPr>
              </a:br>
              <a:r>
                <a:rPr lang="en-US" sz="1800" b="1">
                  <a:solidFill>
                    <a:srgbClr val="000000"/>
                  </a:solidFill>
                </a:rPr>
                <a:t>Calvin Cycle</a:t>
              </a:r>
            </a:p>
          </p:txBody>
        </p:sp>
      </p:grpSp>
      <p:sp>
        <p:nvSpPr>
          <p:cNvPr id="488478" name="AutoShape 30"/>
          <p:cNvSpPr>
            <a:spLocks noChangeArrowheads="1"/>
          </p:cNvSpPr>
          <p:nvPr/>
        </p:nvSpPr>
        <p:spPr bwMode="auto">
          <a:xfrm>
            <a:off x="1900238" y="5972175"/>
            <a:ext cx="1549400" cy="763588"/>
          </a:xfrm>
          <a:prstGeom prst="roundRect">
            <a:avLst>
              <a:gd name="adj" fmla="val 16667"/>
            </a:avLst>
          </a:prstGeom>
          <a:solidFill>
            <a:srgbClr val="CCFF66"/>
          </a:solidFill>
          <a:ln w="28575">
            <a:solidFill>
              <a:srgbClr val="80FF00"/>
            </a:solidFill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60000"/>
            </a:pPr>
            <a:r>
              <a:rPr lang="en-US" sz="1600" b="1">
                <a:solidFill>
                  <a:srgbClr val="000000"/>
                </a:solidFill>
              </a:rPr>
              <a:t>Photosystem II</a:t>
            </a:r>
            <a:br>
              <a:rPr lang="en-US" sz="1600" b="1">
                <a:solidFill>
                  <a:srgbClr val="000000"/>
                </a:solidFill>
              </a:rPr>
            </a:br>
            <a:r>
              <a:rPr lang="en-US" sz="1600" b="1">
                <a:solidFill>
                  <a:srgbClr val="000000"/>
                </a:solidFill>
              </a:rPr>
              <a:t>P680</a:t>
            </a:r>
            <a:br>
              <a:rPr lang="en-US" sz="1600" b="1">
                <a:solidFill>
                  <a:srgbClr val="000000"/>
                </a:solidFill>
              </a:rPr>
            </a:br>
            <a:r>
              <a:rPr lang="en-US" sz="1600" b="1">
                <a:solidFill>
                  <a:srgbClr val="000000"/>
                </a:solidFill>
              </a:rPr>
              <a:t> chlorophyll a</a:t>
            </a:r>
          </a:p>
        </p:txBody>
      </p:sp>
      <p:sp>
        <p:nvSpPr>
          <p:cNvPr id="488479" name="AutoShape 31"/>
          <p:cNvSpPr>
            <a:spLocks noChangeArrowheads="1"/>
          </p:cNvSpPr>
          <p:nvPr/>
        </p:nvSpPr>
        <p:spPr bwMode="auto">
          <a:xfrm>
            <a:off x="5389563" y="5645150"/>
            <a:ext cx="1493837" cy="763588"/>
          </a:xfrm>
          <a:prstGeom prst="roundRect">
            <a:avLst>
              <a:gd name="adj" fmla="val 16667"/>
            </a:avLst>
          </a:prstGeom>
          <a:solidFill>
            <a:srgbClr val="CCFF66"/>
          </a:solidFill>
          <a:ln w="28575">
            <a:solidFill>
              <a:srgbClr val="80FF00"/>
            </a:solidFill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60000"/>
            </a:pPr>
            <a:r>
              <a:rPr lang="en-US" sz="1600" b="1">
                <a:solidFill>
                  <a:srgbClr val="000000"/>
                </a:solidFill>
              </a:rPr>
              <a:t>Photosystem I</a:t>
            </a:r>
            <a:br>
              <a:rPr lang="en-US" sz="1600" b="1">
                <a:solidFill>
                  <a:srgbClr val="000000"/>
                </a:solidFill>
              </a:rPr>
            </a:br>
            <a:r>
              <a:rPr lang="en-US" sz="1600" b="1">
                <a:solidFill>
                  <a:srgbClr val="000000"/>
                </a:solidFill>
              </a:rPr>
              <a:t>P700</a:t>
            </a:r>
            <a:br>
              <a:rPr lang="en-US" sz="1600" b="1">
                <a:solidFill>
                  <a:srgbClr val="000000"/>
                </a:solidFill>
              </a:rPr>
            </a:br>
            <a:r>
              <a:rPr lang="en-US" sz="1600" b="1">
                <a:solidFill>
                  <a:srgbClr val="000000"/>
                </a:solidFill>
              </a:rPr>
              <a:t> chlorophyll b</a:t>
            </a:r>
          </a:p>
        </p:txBody>
      </p:sp>
      <p:sp>
        <p:nvSpPr>
          <p:cNvPr id="488456" name="AutoShape 8"/>
          <p:cNvSpPr>
            <a:spLocks noChangeArrowheads="1"/>
          </p:cNvSpPr>
          <p:nvPr/>
        </p:nvSpPr>
        <p:spPr bwMode="auto">
          <a:xfrm>
            <a:off x="3511550" y="6157913"/>
            <a:ext cx="2536825" cy="700087"/>
          </a:xfrm>
          <a:prstGeom prst="wedgeEllipseCallout">
            <a:avLst>
              <a:gd name="adj1" fmla="val 105005"/>
              <a:gd name="adj2" fmla="val -40931"/>
            </a:avLst>
          </a:prstGeom>
          <a:solidFill>
            <a:srgbClr val="FFEA18"/>
          </a:solidFill>
          <a:ln w="38100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r>
              <a:rPr lang="en-US" sz="1600" b="1">
                <a:solidFill>
                  <a:srgbClr val="0F116A"/>
                </a:solidFill>
                <a:latin typeface="Comic Sans MS" pitchFamily="48" charset="0"/>
              </a:rPr>
              <a:t>$$ in the bank…</a:t>
            </a:r>
            <a:br>
              <a:rPr lang="en-US" sz="1600" b="1">
                <a:solidFill>
                  <a:srgbClr val="0F116A"/>
                </a:solidFill>
                <a:latin typeface="Comic Sans MS" pitchFamily="48" charset="0"/>
              </a:rPr>
            </a:br>
            <a:r>
              <a:rPr lang="en-US" sz="1600" b="1">
                <a:solidFill>
                  <a:srgbClr val="0F116A"/>
                </a:solidFill>
                <a:latin typeface="Comic Sans MS" pitchFamily="48" charset="0"/>
              </a:rPr>
              <a:t>reducing power</a:t>
            </a:r>
            <a:r>
              <a:rPr lang="en-US" sz="1600" b="1" i="1">
                <a:solidFill>
                  <a:srgbClr val="0F116A"/>
                </a:solidFill>
                <a:latin typeface="Comic Sans MS" pitchFamily="48" charset="0"/>
              </a:rPr>
              <a:t>!</a:t>
            </a:r>
            <a:endParaRPr lang="en-US" sz="1800" b="1" i="1">
              <a:solidFill>
                <a:srgbClr val="0F116A"/>
              </a:solidFill>
              <a:latin typeface="Comic Sans MS" pitchFamily="48" charset="0"/>
            </a:endParaRPr>
          </a:p>
        </p:txBody>
      </p:sp>
      <p:sp>
        <p:nvSpPr>
          <p:cNvPr id="488480" name="AutoShape 32"/>
          <p:cNvSpPr>
            <a:spLocks noChangeArrowheads="1"/>
          </p:cNvSpPr>
          <p:nvPr/>
        </p:nvSpPr>
        <p:spPr bwMode="auto">
          <a:xfrm>
            <a:off x="4981575" y="341313"/>
            <a:ext cx="4130675" cy="566737"/>
          </a:xfrm>
          <a:prstGeom prst="roundRect">
            <a:avLst>
              <a:gd name="adj" fmla="val 16667"/>
            </a:avLst>
          </a:prstGeom>
          <a:solidFill>
            <a:srgbClr val="80FF00"/>
          </a:solidFill>
          <a:ln w="9525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2800" b="1">
                <a:solidFill>
                  <a:srgbClr val="000000"/>
                </a:solidFill>
              </a:rPr>
              <a:t>ETC of Photosynthesis</a:t>
            </a:r>
            <a:endParaRPr lang="en-US" sz="3600" b="1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848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884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88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488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88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8846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8845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8845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8846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48847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Pi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488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8847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Arrow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8452" grpId="0" animBg="1" autoUpdateAnimBg="0"/>
      <p:bldP spid="488455" grpId="0" animBg="1"/>
      <p:bldP spid="488460" grpId="0" animBg="1" autoUpdateAnimBg="0"/>
      <p:bldP spid="488456" grpId="0" animBg="1" autoUpdateAnimBg="0"/>
      <p:bldP spid="488480" grpId="0" animBg="1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282" name="Picture 2"/>
          <p:cNvPicPr>
            <a:picLocks noChangeAspect="1" noChangeArrowheads="1"/>
          </p:cNvPicPr>
          <p:nvPr/>
        </p:nvPicPr>
        <p:blipFill>
          <a:blip r:embed="rId10" cstate="print"/>
          <a:srcRect b="3308"/>
          <a:stretch>
            <a:fillRect/>
          </a:stretch>
        </p:blipFill>
        <p:spPr bwMode="auto">
          <a:xfrm>
            <a:off x="50800" y="577850"/>
            <a:ext cx="8988425" cy="6203950"/>
          </a:xfrm>
          <a:prstGeom prst="rect">
            <a:avLst/>
          </a:prstGeom>
          <a:noFill/>
        </p:spPr>
      </p:pic>
      <p:sp>
        <p:nvSpPr>
          <p:cNvPr id="481284" name="AutoShape 4"/>
          <p:cNvSpPr>
            <a:spLocks noChangeArrowheads="1"/>
          </p:cNvSpPr>
          <p:nvPr/>
        </p:nvSpPr>
        <p:spPr bwMode="auto">
          <a:xfrm>
            <a:off x="1822450" y="4765675"/>
            <a:ext cx="1100138" cy="339725"/>
          </a:xfrm>
          <a:prstGeom prst="roundRect">
            <a:avLst>
              <a:gd name="adj" fmla="val 16667"/>
            </a:avLst>
          </a:prstGeom>
          <a:solidFill>
            <a:srgbClr val="0080FF"/>
          </a:solidFill>
          <a:ln w="9525">
            <a:noFill/>
            <a:round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r>
              <a:rPr lang="en-US" sz="2000" b="1">
                <a:solidFill>
                  <a:schemeClr val="bg1"/>
                </a:solidFill>
              </a:rPr>
              <a:t>split H</a:t>
            </a:r>
            <a:r>
              <a:rPr lang="en-US" sz="2000" b="1" baseline="-25000">
                <a:solidFill>
                  <a:schemeClr val="bg1"/>
                </a:solidFill>
              </a:rPr>
              <a:t>2</a:t>
            </a:r>
            <a:r>
              <a:rPr lang="en-US" sz="2000" b="1">
                <a:solidFill>
                  <a:schemeClr val="bg1"/>
                </a:solidFill>
              </a:rPr>
              <a:t>O</a:t>
            </a:r>
            <a:endParaRPr lang="en-US" sz="2000" b="1">
              <a:solidFill>
                <a:srgbClr val="CC0000"/>
              </a:solidFill>
            </a:endParaRPr>
          </a:p>
        </p:txBody>
      </p:sp>
      <p:sp>
        <p:nvSpPr>
          <p:cNvPr id="481293" name="AutoShape 13"/>
          <p:cNvSpPr>
            <a:spLocks noChangeArrowheads="1"/>
          </p:cNvSpPr>
          <p:nvPr/>
        </p:nvSpPr>
        <p:spPr bwMode="auto">
          <a:xfrm>
            <a:off x="4981575" y="341313"/>
            <a:ext cx="4130675" cy="566737"/>
          </a:xfrm>
          <a:prstGeom prst="roundRect">
            <a:avLst>
              <a:gd name="adj" fmla="val 16667"/>
            </a:avLst>
          </a:prstGeom>
          <a:solidFill>
            <a:srgbClr val="80FF00"/>
          </a:solidFill>
          <a:ln w="9525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2800" b="1">
                <a:solidFill>
                  <a:srgbClr val="000000"/>
                </a:solidFill>
              </a:rPr>
              <a:t>ETC of Photosynthesis</a:t>
            </a:r>
            <a:endParaRPr lang="en-US" sz="3600" b="1">
              <a:solidFill>
                <a:srgbClr val="000000"/>
              </a:solidFill>
            </a:endParaRPr>
          </a:p>
        </p:txBody>
      </p:sp>
      <p:sp>
        <p:nvSpPr>
          <p:cNvPr id="481302" name="Oval 22"/>
          <p:cNvSpPr>
            <a:spLocks noChangeArrowheads="1"/>
          </p:cNvSpPr>
          <p:nvPr/>
        </p:nvSpPr>
        <p:spPr bwMode="auto">
          <a:xfrm flipV="1">
            <a:off x="3190875" y="4294188"/>
            <a:ext cx="327025" cy="327025"/>
          </a:xfrm>
          <a:prstGeom prst="ellipse">
            <a:avLst/>
          </a:prstGeom>
          <a:solidFill>
            <a:srgbClr val="CC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en-US" b="1">
                <a:solidFill>
                  <a:schemeClr val="bg1"/>
                </a:solidFill>
              </a:rPr>
              <a:t>O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481303" name="Freeform 23"/>
          <p:cNvSpPr>
            <a:spLocks/>
          </p:cNvSpPr>
          <p:nvPr/>
        </p:nvSpPr>
        <p:spPr bwMode="auto">
          <a:xfrm>
            <a:off x="1498600" y="3454400"/>
            <a:ext cx="1695450" cy="935038"/>
          </a:xfrm>
          <a:custGeom>
            <a:avLst/>
            <a:gdLst/>
            <a:ahLst/>
            <a:cxnLst>
              <a:cxn ang="0">
                <a:pos x="512" y="326"/>
              </a:cxn>
              <a:cxn ang="0">
                <a:pos x="397" y="282"/>
              </a:cxn>
              <a:cxn ang="0">
                <a:pos x="445" y="206"/>
              </a:cxn>
              <a:cxn ang="0">
                <a:pos x="321" y="268"/>
              </a:cxn>
              <a:cxn ang="0">
                <a:pos x="369" y="163"/>
              </a:cxn>
              <a:cxn ang="0">
                <a:pos x="220" y="225"/>
              </a:cxn>
              <a:cxn ang="0">
                <a:pos x="287" y="115"/>
              </a:cxn>
              <a:cxn ang="0">
                <a:pos x="110" y="187"/>
              </a:cxn>
              <a:cxn ang="0">
                <a:pos x="172" y="57"/>
              </a:cxn>
              <a:cxn ang="0">
                <a:pos x="0" y="0"/>
              </a:cxn>
            </a:cxnLst>
            <a:rect l="0" t="0" r="r" b="b"/>
            <a:pathLst>
              <a:path w="512" h="326">
                <a:moveTo>
                  <a:pt x="512" y="326"/>
                </a:moveTo>
                <a:cubicBezTo>
                  <a:pt x="460" y="314"/>
                  <a:pt x="408" y="302"/>
                  <a:pt x="397" y="282"/>
                </a:cubicBezTo>
                <a:cubicBezTo>
                  <a:pt x="386" y="262"/>
                  <a:pt x="458" y="208"/>
                  <a:pt x="445" y="206"/>
                </a:cubicBezTo>
                <a:cubicBezTo>
                  <a:pt x="432" y="204"/>
                  <a:pt x="334" y="275"/>
                  <a:pt x="321" y="268"/>
                </a:cubicBezTo>
                <a:cubicBezTo>
                  <a:pt x="308" y="261"/>
                  <a:pt x="386" y="170"/>
                  <a:pt x="369" y="163"/>
                </a:cubicBezTo>
                <a:cubicBezTo>
                  <a:pt x="352" y="156"/>
                  <a:pt x="234" y="233"/>
                  <a:pt x="220" y="225"/>
                </a:cubicBezTo>
                <a:cubicBezTo>
                  <a:pt x="206" y="217"/>
                  <a:pt x="305" y="121"/>
                  <a:pt x="287" y="115"/>
                </a:cubicBezTo>
                <a:cubicBezTo>
                  <a:pt x="269" y="109"/>
                  <a:pt x="129" y="197"/>
                  <a:pt x="110" y="187"/>
                </a:cubicBezTo>
                <a:cubicBezTo>
                  <a:pt x="91" y="177"/>
                  <a:pt x="190" y="88"/>
                  <a:pt x="172" y="57"/>
                </a:cubicBezTo>
                <a:cubicBezTo>
                  <a:pt x="154" y="26"/>
                  <a:pt x="77" y="13"/>
                  <a:pt x="0" y="0"/>
                </a:cubicBezTo>
              </a:path>
            </a:pathLst>
          </a:custGeom>
          <a:noFill/>
          <a:ln w="38100" cap="flat" cmpd="sng">
            <a:solidFill>
              <a:srgbClr val="CC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481304" name="Picture 24" descr="piggybankNADPH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8228013" y="3475038"/>
            <a:ext cx="825500" cy="733425"/>
          </a:xfrm>
          <a:prstGeom prst="rect">
            <a:avLst/>
          </a:prstGeom>
          <a:noFill/>
        </p:spPr>
      </p:pic>
      <p:sp>
        <p:nvSpPr>
          <p:cNvPr id="481305" name="AutoShape 25"/>
          <p:cNvSpPr>
            <a:spLocks noChangeArrowheads="1"/>
          </p:cNvSpPr>
          <p:nvPr/>
        </p:nvSpPr>
        <p:spPr bwMode="auto">
          <a:xfrm>
            <a:off x="6367463" y="5973763"/>
            <a:ext cx="1127125" cy="738187"/>
          </a:xfrm>
          <a:prstGeom prst="irregularSeal1">
            <a:avLst/>
          </a:prstGeom>
          <a:solidFill>
            <a:srgbClr val="CC0000"/>
          </a:solidFill>
          <a:ln w="19050">
            <a:solidFill>
              <a:srgbClr val="FF6404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600" b="1">
                <a:solidFill>
                  <a:srgbClr val="FFEA18"/>
                </a:solidFill>
              </a:rPr>
              <a:t>ATP</a:t>
            </a:r>
            <a:endParaRPr lang="en-US" b="1">
              <a:solidFill>
                <a:schemeClr val="tx2"/>
              </a:solidFill>
            </a:endParaRPr>
          </a:p>
        </p:txBody>
      </p:sp>
      <p:sp>
        <p:nvSpPr>
          <p:cNvPr id="481307" name="AutoShape 27"/>
          <p:cNvSpPr>
            <a:spLocks noChangeArrowheads="1"/>
          </p:cNvSpPr>
          <p:nvPr/>
        </p:nvSpPr>
        <p:spPr bwMode="auto">
          <a:xfrm>
            <a:off x="7496175" y="4337050"/>
            <a:ext cx="1746250" cy="463550"/>
          </a:xfrm>
          <a:prstGeom prst="homePlate">
            <a:avLst>
              <a:gd name="adj" fmla="val 94178"/>
            </a:avLst>
          </a:prstGeom>
          <a:solidFill>
            <a:srgbClr val="FFEA18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600" b="1">
                <a:solidFill>
                  <a:srgbClr val="000000"/>
                </a:solidFill>
              </a:rPr>
              <a:t>to Calvin Cycle</a:t>
            </a:r>
          </a:p>
        </p:txBody>
      </p:sp>
      <p:grpSp>
        <p:nvGrpSpPr>
          <p:cNvPr id="481323" name="Group 43"/>
          <p:cNvGrpSpPr>
            <a:grpSpLocks/>
          </p:cNvGrpSpPr>
          <p:nvPr/>
        </p:nvGrpSpPr>
        <p:grpSpPr bwMode="auto">
          <a:xfrm>
            <a:off x="4652963" y="4024313"/>
            <a:ext cx="1831975" cy="849312"/>
            <a:chOff x="2931" y="2535"/>
            <a:chExt cx="1154" cy="535"/>
          </a:xfrm>
        </p:grpSpPr>
        <p:sp>
          <p:nvSpPr>
            <p:cNvPr id="481311" name="Rectangle 31"/>
            <p:cNvSpPr>
              <a:spLocks noChangeArrowheads="1"/>
            </p:cNvSpPr>
            <p:nvPr/>
          </p:nvSpPr>
          <p:spPr bwMode="auto">
            <a:xfrm>
              <a:off x="3106" y="2584"/>
              <a:ext cx="27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800" b="1">
                  <a:solidFill>
                    <a:srgbClr val="000000"/>
                  </a:solidFill>
                </a:rPr>
                <a:t>H</a:t>
              </a:r>
              <a:r>
                <a:rPr lang="en-US" sz="1800" b="1" baseline="30000">
                  <a:solidFill>
                    <a:srgbClr val="000000"/>
                  </a:solidFill>
                </a:rPr>
                <a:t>+</a:t>
              </a:r>
            </a:p>
          </p:txBody>
        </p:sp>
        <p:sp>
          <p:nvSpPr>
            <p:cNvPr id="481312" name="Rectangle 32"/>
            <p:cNvSpPr>
              <a:spLocks noChangeArrowheads="1"/>
            </p:cNvSpPr>
            <p:nvPr/>
          </p:nvSpPr>
          <p:spPr bwMode="auto">
            <a:xfrm>
              <a:off x="3225" y="2654"/>
              <a:ext cx="27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800" b="1">
                  <a:solidFill>
                    <a:srgbClr val="000000"/>
                  </a:solidFill>
                </a:rPr>
                <a:t>H</a:t>
              </a:r>
              <a:r>
                <a:rPr lang="en-US" sz="1800" b="1" baseline="30000">
                  <a:solidFill>
                    <a:srgbClr val="000000"/>
                  </a:solidFill>
                </a:rPr>
                <a:t>+</a:t>
              </a:r>
            </a:p>
          </p:txBody>
        </p:sp>
        <p:sp>
          <p:nvSpPr>
            <p:cNvPr id="481313" name="Rectangle 33"/>
            <p:cNvSpPr>
              <a:spLocks noChangeArrowheads="1"/>
            </p:cNvSpPr>
            <p:nvPr/>
          </p:nvSpPr>
          <p:spPr bwMode="auto">
            <a:xfrm>
              <a:off x="3321" y="2751"/>
              <a:ext cx="27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800" b="1">
                  <a:solidFill>
                    <a:srgbClr val="000000"/>
                  </a:solidFill>
                </a:rPr>
                <a:t>H</a:t>
              </a:r>
              <a:r>
                <a:rPr lang="en-US" sz="1800" b="1" baseline="30000">
                  <a:solidFill>
                    <a:srgbClr val="000000"/>
                  </a:solidFill>
                </a:rPr>
                <a:t>+</a:t>
              </a:r>
            </a:p>
          </p:txBody>
        </p:sp>
        <p:sp>
          <p:nvSpPr>
            <p:cNvPr id="481314" name="Rectangle 34"/>
            <p:cNvSpPr>
              <a:spLocks noChangeArrowheads="1"/>
            </p:cNvSpPr>
            <p:nvPr/>
          </p:nvSpPr>
          <p:spPr bwMode="auto">
            <a:xfrm>
              <a:off x="3408" y="2535"/>
              <a:ext cx="27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800" b="1">
                  <a:solidFill>
                    <a:srgbClr val="000000"/>
                  </a:solidFill>
                </a:rPr>
                <a:t>H</a:t>
              </a:r>
              <a:r>
                <a:rPr lang="en-US" sz="1800" b="1" baseline="30000">
                  <a:solidFill>
                    <a:srgbClr val="000000"/>
                  </a:solidFill>
                </a:rPr>
                <a:t>+</a:t>
              </a:r>
            </a:p>
          </p:txBody>
        </p:sp>
        <p:sp>
          <p:nvSpPr>
            <p:cNvPr id="481315" name="Rectangle 35"/>
            <p:cNvSpPr>
              <a:spLocks noChangeArrowheads="1"/>
            </p:cNvSpPr>
            <p:nvPr/>
          </p:nvSpPr>
          <p:spPr bwMode="auto">
            <a:xfrm>
              <a:off x="3433" y="2813"/>
              <a:ext cx="27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800" b="1">
                  <a:solidFill>
                    <a:srgbClr val="000000"/>
                  </a:solidFill>
                </a:rPr>
                <a:t>H</a:t>
              </a:r>
              <a:r>
                <a:rPr lang="en-US" sz="1800" b="1" baseline="30000">
                  <a:solidFill>
                    <a:srgbClr val="000000"/>
                  </a:solidFill>
                </a:rPr>
                <a:t>+</a:t>
              </a:r>
            </a:p>
          </p:txBody>
        </p:sp>
        <p:sp>
          <p:nvSpPr>
            <p:cNvPr id="481316" name="Rectangle 36"/>
            <p:cNvSpPr>
              <a:spLocks noChangeArrowheads="1"/>
            </p:cNvSpPr>
            <p:nvPr/>
          </p:nvSpPr>
          <p:spPr bwMode="auto">
            <a:xfrm>
              <a:off x="3558" y="2626"/>
              <a:ext cx="27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800" b="1">
                  <a:solidFill>
                    <a:srgbClr val="000000"/>
                  </a:solidFill>
                </a:rPr>
                <a:t>H</a:t>
              </a:r>
              <a:r>
                <a:rPr lang="en-US" sz="1800" b="1" baseline="30000">
                  <a:solidFill>
                    <a:srgbClr val="000000"/>
                  </a:solidFill>
                </a:rPr>
                <a:t>+</a:t>
              </a:r>
            </a:p>
          </p:txBody>
        </p:sp>
        <p:sp>
          <p:nvSpPr>
            <p:cNvPr id="481317" name="Rectangle 37"/>
            <p:cNvSpPr>
              <a:spLocks noChangeArrowheads="1"/>
            </p:cNvSpPr>
            <p:nvPr/>
          </p:nvSpPr>
          <p:spPr bwMode="auto">
            <a:xfrm>
              <a:off x="3602" y="2820"/>
              <a:ext cx="27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800" b="1">
                  <a:solidFill>
                    <a:srgbClr val="000000"/>
                  </a:solidFill>
                </a:rPr>
                <a:t>H</a:t>
              </a:r>
              <a:r>
                <a:rPr lang="en-US" sz="1800" b="1" baseline="30000">
                  <a:solidFill>
                    <a:srgbClr val="000000"/>
                  </a:solidFill>
                </a:rPr>
                <a:t>+</a:t>
              </a:r>
            </a:p>
          </p:txBody>
        </p:sp>
        <p:sp>
          <p:nvSpPr>
            <p:cNvPr id="481318" name="Rectangle 38"/>
            <p:cNvSpPr>
              <a:spLocks noChangeArrowheads="1"/>
            </p:cNvSpPr>
            <p:nvPr/>
          </p:nvSpPr>
          <p:spPr bwMode="auto">
            <a:xfrm>
              <a:off x="3726" y="2573"/>
              <a:ext cx="27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800" b="1">
                  <a:solidFill>
                    <a:srgbClr val="000000"/>
                  </a:solidFill>
                </a:rPr>
                <a:t>H</a:t>
              </a:r>
              <a:r>
                <a:rPr lang="en-US" sz="1800" b="1" baseline="30000">
                  <a:solidFill>
                    <a:srgbClr val="000000"/>
                  </a:solidFill>
                </a:rPr>
                <a:t>+</a:t>
              </a:r>
            </a:p>
          </p:txBody>
        </p:sp>
        <p:sp>
          <p:nvSpPr>
            <p:cNvPr id="481319" name="Rectangle 39"/>
            <p:cNvSpPr>
              <a:spLocks noChangeArrowheads="1"/>
            </p:cNvSpPr>
            <p:nvPr/>
          </p:nvSpPr>
          <p:spPr bwMode="auto">
            <a:xfrm>
              <a:off x="3809" y="2732"/>
              <a:ext cx="27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800" b="1">
                  <a:solidFill>
                    <a:srgbClr val="000000"/>
                  </a:solidFill>
                </a:rPr>
                <a:t>H</a:t>
              </a:r>
              <a:r>
                <a:rPr lang="en-US" sz="1800" b="1" baseline="30000">
                  <a:solidFill>
                    <a:srgbClr val="000000"/>
                  </a:solidFill>
                </a:rPr>
                <a:t>+</a:t>
              </a:r>
            </a:p>
          </p:txBody>
        </p:sp>
        <p:sp>
          <p:nvSpPr>
            <p:cNvPr id="481320" name="Rectangle 40"/>
            <p:cNvSpPr>
              <a:spLocks noChangeArrowheads="1"/>
            </p:cNvSpPr>
            <p:nvPr/>
          </p:nvSpPr>
          <p:spPr bwMode="auto">
            <a:xfrm>
              <a:off x="2931" y="2629"/>
              <a:ext cx="27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800" b="1">
                  <a:solidFill>
                    <a:srgbClr val="000000"/>
                  </a:solidFill>
                </a:rPr>
                <a:t>H</a:t>
              </a:r>
              <a:r>
                <a:rPr lang="en-US" sz="1800" b="1" baseline="30000">
                  <a:solidFill>
                    <a:srgbClr val="000000"/>
                  </a:solidFill>
                </a:rPr>
                <a:t>+</a:t>
              </a:r>
            </a:p>
          </p:txBody>
        </p:sp>
        <p:sp>
          <p:nvSpPr>
            <p:cNvPr id="481321" name="Rectangle 41"/>
            <p:cNvSpPr>
              <a:spLocks noChangeArrowheads="1"/>
            </p:cNvSpPr>
            <p:nvPr/>
          </p:nvSpPr>
          <p:spPr bwMode="auto">
            <a:xfrm>
              <a:off x="3163" y="2839"/>
              <a:ext cx="27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800" b="1">
                  <a:solidFill>
                    <a:srgbClr val="000000"/>
                  </a:solidFill>
                </a:rPr>
                <a:t>H</a:t>
              </a:r>
              <a:r>
                <a:rPr lang="en-US" sz="1800" b="1" baseline="30000">
                  <a:solidFill>
                    <a:srgbClr val="000000"/>
                  </a:solidFill>
                </a:rPr>
                <a:t>+</a:t>
              </a:r>
            </a:p>
          </p:txBody>
        </p:sp>
      </p:grpSp>
      <p:grpSp>
        <p:nvGrpSpPr>
          <p:cNvPr id="481324" name="Group 44"/>
          <p:cNvGrpSpPr>
            <a:grpSpLocks/>
          </p:cNvGrpSpPr>
          <p:nvPr/>
        </p:nvGrpSpPr>
        <p:grpSpPr bwMode="auto">
          <a:xfrm rot="-3241979">
            <a:off x="2995612" y="3313113"/>
            <a:ext cx="358775" cy="596900"/>
            <a:chOff x="1571" y="2342"/>
            <a:chExt cx="226" cy="376"/>
          </a:xfrm>
        </p:grpSpPr>
        <p:sp>
          <p:nvSpPr>
            <p:cNvPr id="481325" name="Oval 45"/>
            <p:cNvSpPr>
              <a:spLocks noChangeArrowheads="1"/>
            </p:cNvSpPr>
            <p:nvPr/>
          </p:nvSpPr>
          <p:spPr bwMode="auto">
            <a:xfrm>
              <a:off x="1571" y="2342"/>
              <a:ext cx="226" cy="226"/>
            </a:xfrm>
            <a:prstGeom prst="ellipse">
              <a:avLst/>
            </a:prstGeom>
            <a:solidFill>
              <a:srgbClr val="CC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b="1">
                  <a:solidFill>
                    <a:srgbClr val="000000"/>
                  </a:solidFill>
                </a:rPr>
                <a:t>e</a:t>
              </a:r>
            </a:p>
          </p:txBody>
        </p:sp>
        <p:sp>
          <p:nvSpPr>
            <p:cNvPr id="481326" name="Oval 46"/>
            <p:cNvSpPr>
              <a:spLocks noChangeArrowheads="1"/>
            </p:cNvSpPr>
            <p:nvPr/>
          </p:nvSpPr>
          <p:spPr bwMode="auto">
            <a:xfrm>
              <a:off x="1571" y="2492"/>
              <a:ext cx="226" cy="226"/>
            </a:xfrm>
            <a:prstGeom prst="ellipse">
              <a:avLst/>
            </a:prstGeom>
            <a:solidFill>
              <a:srgbClr val="CC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b="1">
                  <a:solidFill>
                    <a:srgbClr val="000000"/>
                  </a:solidFill>
                </a:rPr>
                <a:t>e</a:t>
              </a:r>
            </a:p>
          </p:txBody>
        </p:sp>
      </p:grpSp>
      <p:grpSp>
        <p:nvGrpSpPr>
          <p:cNvPr id="481327" name="Group 47"/>
          <p:cNvGrpSpPr>
            <a:grpSpLocks/>
          </p:cNvGrpSpPr>
          <p:nvPr/>
        </p:nvGrpSpPr>
        <p:grpSpPr bwMode="auto">
          <a:xfrm rot="-3241979">
            <a:off x="5618162" y="3259138"/>
            <a:ext cx="358775" cy="596900"/>
            <a:chOff x="1571" y="2342"/>
            <a:chExt cx="226" cy="376"/>
          </a:xfrm>
        </p:grpSpPr>
        <p:sp>
          <p:nvSpPr>
            <p:cNvPr id="481328" name="Oval 48"/>
            <p:cNvSpPr>
              <a:spLocks noChangeArrowheads="1"/>
            </p:cNvSpPr>
            <p:nvPr/>
          </p:nvSpPr>
          <p:spPr bwMode="auto">
            <a:xfrm>
              <a:off x="1571" y="2342"/>
              <a:ext cx="226" cy="226"/>
            </a:xfrm>
            <a:prstGeom prst="ellipse">
              <a:avLst/>
            </a:prstGeom>
            <a:solidFill>
              <a:srgbClr val="CC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b="1">
                  <a:solidFill>
                    <a:srgbClr val="000000"/>
                  </a:solidFill>
                </a:rPr>
                <a:t>e</a:t>
              </a:r>
            </a:p>
          </p:txBody>
        </p:sp>
        <p:sp>
          <p:nvSpPr>
            <p:cNvPr id="481329" name="Oval 49"/>
            <p:cNvSpPr>
              <a:spLocks noChangeArrowheads="1"/>
            </p:cNvSpPr>
            <p:nvPr/>
          </p:nvSpPr>
          <p:spPr bwMode="auto">
            <a:xfrm>
              <a:off x="1571" y="2492"/>
              <a:ext cx="226" cy="226"/>
            </a:xfrm>
            <a:prstGeom prst="ellipse">
              <a:avLst/>
            </a:prstGeom>
            <a:solidFill>
              <a:srgbClr val="CC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b="1">
                  <a:solidFill>
                    <a:srgbClr val="000000"/>
                  </a:solidFill>
                </a:rPr>
                <a:t>e</a:t>
              </a:r>
            </a:p>
          </p:txBody>
        </p:sp>
      </p:grpSp>
      <p:sp>
        <p:nvSpPr>
          <p:cNvPr id="481330" name="AutoShape 50"/>
          <p:cNvSpPr>
            <a:spLocks noChangeArrowheads="1"/>
          </p:cNvSpPr>
          <p:nvPr/>
        </p:nvSpPr>
        <p:spPr bwMode="auto">
          <a:xfrm>
            <a:off x="2143125" y="2654300"/>
            <a:ext cx="638175" cy="638175"/>
          </a:xfrm>
          <a:prstGeom prst="sun">
            <a:avLst>
              <a:gd name="adj" fmla="val 25000"/>
            </a:avLst>
          </a:prstGeom>
          <a:solidFill>
            <a:srgbClr val="FFEA18"/>
          </a:solidFill>
          <a:ln w="28575">
            <a:solidFill>
              <a:srgbClr val="FF8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600" b="1">
                <a:solidFill>
                  <a:srgbClr val="000000"/>
                </a:solidFill>
              </a:rPr>
              <a:t>sun</a:t>
            </a:r>
            <a:endParaRPr lang="en-US" sz="2000" b="1">
              <a:solidFill>
                <a:srgbClr val="000000"/>
              </a:solidFill>
            </a:endParaRPr>
          </a:p>
        </p:txBody>
      </p:sp>
      <p:sp>
        <p:nvSpPr>
          <p:cNvPr id="481335" name="AutoShape 55"/>
          <p:cNvSpPr>
            <a:spLocks noChangeArrowheads="1"/>
          </p:cNvSpPr>
          <p:nvPr/>
        </p:nvSpPr>
        <p:spPr bwMode="auto">
          <a:xfrm>
            <a:off x="4603750" y="2654300"/>
            <a:ext cx="638175" cy="638175"/>
          </a:xfrm>
          <a:prstGeom prst="sun">
            <a:avLst>
              <a:gd name="adj" fmla="val 25000"/>
            </a:avLst>
          </a:prstGeom>
          <a:solidFill>
            <a:srgbClr val="FFEA18"/>
          </a:solidFill>
          <a:ln w="28575">
            <a:solidFill>
              <a:srgbClr val="FF8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600" b="1">
                <a:solidFill>
                  <a:srgbClr val="000000"/>
                </a:solidFill>
              </a:rPr>
              <a:t>sun</a:t>
            </a:r>
            <a:endParaRPr lang="en-US" sz="2000" b="1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500"/>
                                        <p:tgtEl>
                                          <p:spTgt spid="48133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8132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8128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48130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48130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Bubbl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8132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7" dur="1000"/>
                                        <p:tgtEl>
                                          <p:spTgt spid="48130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Explosion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2" dur="500"/>
                                        <p:tgtEl>
                                          <p:spTgt spid="48133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813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48130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Pi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8130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284" grpId="0" animBg="1" autoUpdateAnimBg="0"/>
      <p:bldP spid="481302" grpId="0" animBg="1" autoUpdateAnimBg="0"/>
      <p:bldP spid="481303" grpId="0" animBg="1"/>
      <p:bldP spid="481305" grpId="0" animBg="1"/>
      <p:bldP spid="481307" grpId="0" animBg="1" autoUpdateAnimBg="0"/>
      <p:bldP spid="481330" grpId="0" animBg="1"/>
      <p:bldP spid="48133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ETC of Photosynthesis</a:t>
            </a:r>
          </a:p>
        </p:txBody>
      </p:sp>
      <p:sp>
        <p:nvSpPr>
          <p:cNvPr id="41574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838200" y="1371600"/>
            <a:ext cx="7772400" cy="5334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600"/>
              <a:t>ETC uses </a:t>
            </a:r>
            <a:r>
              <a:rPr lang="en-US" sz="2600" u="sng">
                <a:solidFill>
                  <a:srgbClr val="0C8F0F"/>
                </a:solidFill>
              </a:rPr>
              <a:t>light energy</a:t>
            </a:r>
            <a:r>
              <a:rPr lang="en-US" sz="2600"/>
              <a:t> to produce</a:t>
            </a:r>
          </a:p>
          <a:p>
            <a:pPr lvl="1">
              <a:lnSpc>
                <a:spcPct val="90000"/>
              </a:lnSpc>
            </a:pPr>
            <a:r>
              <a:rPr lang="en-US" sz="2400">
                <a:solidFill>
                  <a:srgbClr val="CC0000"/>
                </a:solidFill>
              </a:rPr>
              <a:t>ATP</a:t>
            </a:r>
            <a:r>
              <a:rPr lang="en-US" sz="2400"/>
              <a:t> &amp; </a:t>
            </a:r>
            <a:r>
              <a:rPr lang="en-US" sz="2400">
                <a:solidFill>
                  <a:srgbClr val="CC0000"/>
                </a:solidFill>
              </a:rPr>
              <a:t>NADPH</a:t>
            </a:r>
            <a:endParaRPr lang="en-US" sz="2400">
              <a:solidFill>
                <a:srgbClr val="0C8F0F"/>
              </a:solidFill>
            </a:endParaRPr>
          </a:p>
          <a:p>
            <a:pPr lvl="2">
              <a:lnSpc>
                <a:spcPct val="90000"/>
              </a:lnSpc>
            </a:pPr>
            <a:r>
              <a:rPr lang="en-US" sz="2000"/>
              <a:t>go to Calvin cycle</a:t>
            </a:r>
          </a:p>
          <a:p>
            <a:pPr>
              <a:lnSpc>
                <a:spcPct val="90000"/>
              </a:lnSpc>
            </a:pPr>
            <a:r>
              <a:rPr lang="en-US" sz="2600"/>
              <a:t>PS II absorbs </a:t>
            </a:r>
            <a:r>
              <a:rPr lang="en-US" sz="2600">
                <a:solidFill>
                  <a:srgbClr val="0C8F0F"/>
                </a:solidFill>
              </a:rPr>
              <a:t>light</a:t>
            </a:r>
            <a:endParaRPr lang="en-US" sz="2600"/>
          </a:p>
          <a:p>
            <a:pPr lvl="1">
              <a:lnSpc>
                <a:spcPct val="90000"/>
              </a:lnSpc>
            </a:pPr>
            <a:r>
              <a:rPr lang="en-US" sz="2400"/>
              <a:t>excited electron passes from chlorophyll to “primary electron acceptor”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need to replace electron in chlorophyll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enzyme </a:t>
            </a:r>
            <a:r>
              <a:rPr lang="en-US" sz="2400" u="sng">
                <a:solidFill>
                  <a:srgbClr val="CC0000"/>
                </a:solidFill>
              </a:rPr>
              <a:t>extracts electrons from H</a:t>
            </a:r>
            <a:r>
              <a:rPr lang="en-US" sz="2400" baseline="-25000">
                <a:solidFill>
                  <a:srgbClr val="CC0000"/>
                </a:solidFill>
              </a:rPr>
              <a:t>2</a:t>
            </a:r>
            <a:r>
              <a:rPr lang="en-US" sz="2400" u="sng">
                <a:solidFill>
                  <a:srgbClr val="CC0000"/>
                </a:solidFill>
              </a:rPr>
              <a:t>O</a:t>
            </a:r>
            <a:r>
              <a:rPr lang="en-US" sz="2400"/>
              <a:t> &amp; supplies them to chlorophyll</a:t>
            </a:r>
            <a:endParaRPr lang="en-US" sz="2400">
              <a:solidFill>
                <a:srgbClr val="0F116A"/>
              </a:solidFill>
            </a:endParaRPr>
          </a:p>
          <a:p>
            <a:pPr lvl="2">
              <a:lnSpc>
                <a:spcPct val="90000"/>
              </a:lnSpc>
            </a:pPr>
            <a:r>
              <a:rPr lang="en-US" u="sng">
                <a:solidFill>
                  <a:srgbClr val="CC0000"/>
                </a:solidFill>
              </a:rPr>
              <a:t>splits H</a:t>
            </a:r>
            <a:r>
              <a:rPr lang="en-US" baseline="-25000">
                <a:solidFill>
                  <a:srgbClr val="CC0000"/>
                </a:solidFill>
              </a:rPr>
              <a:t>2</a:t>
            </a:r>
            <a:r>
              <a:rPr lang="en-US" u="sng">
                <a:solidFill>
                  <a:srgbClr val="CC0000"/>
                </a:solidFill>
              </a:rPr>
              <a:t>O</a:t>
            </a:r>
            <a:endParaRPr lang="en-US"/>
          </a:p>
          <a:p>
            <a:pPr lvl="2">
              <a:lnSpc>
                <a:spcPct val="90000"/>
              </a:lnSpc>
            </a:pPr>
            <a:r>
              <a:rPr lang="en-US" u="sng">
                <a:solidFill>
                  <a:srgbClr val="CC0000"/>
                </a:solidFill>
              </a:rPr>
              <a:t>O combines with another O to form O</a:t>
            </a:r>
            <a:r>
              <a:rPr lang="en-US" baseline="-25000">
                <a:solidFill>
                  <a:srgbClr val="CC0000"/>
                </a:solidFill>
              </a:rPr>
              <a:t>2</a:t>
            </a:r>
            <a:endParaRPr lang="en-US" sz="2000" baseline="-25000"/>
          </a:p>
          <a:p>
            <a:pPr lvl="2">
              <a:lnSpc>
                <a:spcPct val="90000"/>
              </a:lnSpc>
            </a:pPr>
            <a:r>
              <a:rPr lang="en-US" u="sng">
                <a:solidFill>
                  <a:srgbClr val="CC0000"/>
                </a:solidFill>
              </a:rPr>
              <a:t>O</a:t>
            </a:r>
            <a:r>
              <a:rPr lang="en-US" baseline="-25000">
                <a:solidFill>
                  <a:srgbClr val="CC0000"/>
                </a:solidFill>
              </a:rPr>
              <a:t>2</a:t>
            </a:r>
            <a:r>
              <a:rPr lang="en-US" u="sng">
                <a:solidFill>
                  <a:srgbClr val="CC0000"/>
                </a:solidFill>
              </a:rPr>
              <a:t> released to atmosphere</a:t>
            </a:r>
            <a:endParaRPr lang="en-US"/>
          </a:p>
          <a:p>
            <a:pPr lvl="2">
              <a:lnSpc>
                <a:spcPct val="90000"/>
              </a:lnSpc>
            </a:pPr>
            <a:r>
              <a:rPr lang="en-US"/>
              <a:t>and we breathe easier!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5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5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5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5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5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5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5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15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5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5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15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15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15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15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7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157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157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7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157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157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7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157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157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74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1574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1574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5747" grpId="0" build="p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9873" name="Group 33"/>
          <p:cNvGrpSpPr>
            <a:grpSpLocks/>
          </p:cNvGrpSpPr>
          <p:nvPr/>
        </p:nvGrpSpPr>
        <p:grpSpPr bwMode="auto">
          <a:xfrm>
            <a:off x="722313" y="2506663"/>
            <a:ext cx="7896225" cy="1371600"/>
            <a:chOff x="450" y="1536"/>
            <a:chExt cx="4974" cy="864"/>
          </a:xfrm>
        </p:grpSpPr>
        <p:grpSp>
          <p:nvGrpSpPr>
            <p:cNvPr id="419874" name="Group 34"/>
            <p:cNvGrpSpPr>
              <a:grpSpLocks/>
            </p:cNvGrpSpPr>
            <p:nvPr/>
          </p:nvGrpSpPr>
          <p:grpSpPr bwMode="auto">
            <a:xfrm>
              <a:off x="528" y="1824"/>
              <a:ext cx="4896" cy="576"/>
              <a:chOff x="432" y="3456"/>
              <a:chExt cx="4896" cy="576"/>
            </a:xfrm>
          </p:grpSpPr>
          <p:sp>
            <p:nvSpPr>
              <p:cNvPr id="419875" name="Rectangle 35"/>
              <p:cNvSpPr>
                <a:spLocks noChangeArrowheads="1"/>
              </p:cNvSpPr>
              <p:nvPr/>
            </p:nvSpPr>
            <p:spPr bwMode="auto">
              <a:xfrm>
                <a:off x="432" y="3456"/>
                <a:ext cx="4896" cy="57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419876" name="Group 36"/>
              <p:cNvGrpSpPr>
                <a:grpSpLocks/>
              </p:cNvGrpSpPr>
              <p:nvPr/>
            </p:nvGrpSpPr>
            <p:grpSpPr bwMode="auto">
              <a:xfrm>
                <a:off x="628" y="3572"/>
                <a:ext cx="4257" cy="458"/>
                <a:chOff x="628" y="3572"/>
                <a:chExt cx="4257" cy="458"/>
              </a:xfrm>
            </p:grpSpPr>
            <p:sp>
              <p:nvSpPr>
                <p:cNvPr id="419877" name="Rectangle 37"/>
                <p:cNvSpPr>
                  <a:spLocks noChangeArrowheads="1"/>
                </p:cNvSpPr>
                <p:nvPr/>
              </p:nvSpPr>
              <p:spPr bwMode="auto">
                <a:xfrm>
                  <a:off x="628" y="3595"/>
                  <a:ext cx="619" cy="30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2600" b="1">
                      <a:solidFill>
                        <a:srgbClr val="0F116A"/>
                      </a:solidFill>
                    </a:rPr>
                    <a:t>6CO</a:t>
                  </a:r>
                  <a:r>
                    <a:rPr lang="en-US" sz="2600" b="1" baseline="-25000">
                      <a:solidFill>
                        <a:srgbClr val="0F116A"/>
                      </a:solidFill>
                    </a:rPr>
                    <a:t>2</a:t>
                  </a:r>
                </a:p>
              </p:txBody>
            </p:sp>
            <p:sp>
              <p:nvSpPr>
                <p:cNvPr id="419878" name="Rectangle 38"/>
                <p:cNvSpPr>
                  <a:spLocks noChangeArrowheads="1"/>
                </p:cNvSpPr>
                <p:nvPr/>
              </p:nvSpPr>
              <p:spPr bwMode="auto">
                <a:xfrm>
                  <a:off x="1505" y="3595"/>
                  <a:ext cx="619" cy="30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2600" b="1">
                      <a:solidFill>
                        <a:srgbClr val="0F116A"/>
                      </a:solidFill>
                    </a:rPr>
                    <a:t>6H</a:t>
                  </a:r>
                  <a:r>
                    <a:rPr lang="en-US" sz="2600" b="1" baseline="-25000">
                      <a:solidFill>
                        <a:srgbClr val="0F116A"/>
                      </a:solidFill>
                    </a:rPr>
                    <a:t>2</a:t>
                  </a:r>
                  <a:r>
                    <a:rPr lang="en-US" sz="2600" b="1">
                      <a:solidFill>
                        <a:srgbClr val="0F116A"/>
                      </a:solidFill>
                    </a:rPr>
                    <a:t>O</a:t>
                  </a:r>
                  <a:endParaRPr lang="en-US" sz="2600" b="1" baseline="-25000">
                    <a:solidFill>
                      <a:srgbClr val="0F116A"/>
                    </a:solidFill>
                  </a:endParaRPr>
                </a:p>
              </p:txBody>
            </p:sp>
            <p:sp>
              <p:nvSpPr>
                <p:cNvPr id="419879" name="Rectangle 39"/>
                <p:cNvSpPr>
                  <a:spLocks noChangeArrowheads="1"/>
                </p:cNvSpPr>
                <p:nvPr/>
              </p:nvSpPr>
              <p:spPr bwMode="auto">
                <a:xfrm>
                  <a:off x="3312" y="3605"/>
                  <a:ext cx="827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b="1">
                      <a:solidFill>
                        <a:srgbClr val="0F116A"/>
                      </a:solidFill>
                    </a:rPr>
                    <a:t>C</a:t>
                  </a:r>
                  <a:r>
                    <a:rPr lang="en-US" b="1" baseline="-25000">
                      <a:solidFill>
                        <a:srgbClr val="0F116A"/>
                      </a:solidFill>
                    </a:rPr>
                    <a:t>6</a:t>
                  </a:r>
                  <a:r>
                    <a:rPr lang="en-US" b="1">
                      <a:solidFill>
                        <a:srgbClr val="0F116A"/>
                      </a:solidFill>
                    </a:rPr>
                    <a:t>H</a:t>
                  </a:r>
                  <a:r>
                    <a:rPr lang="en-US" b="1" baseline="-25000">
                      <a:solidFill>
                        <a:srgbClr val="0F116A"/>
                      </a:solidFill>
                    </a:rPr>
                    <a:t>12</a:t>
                  </a:r>
                  <a:r>
                    <a:rPr lang="en-US" b="1">
                      <a:solidFill>
                        <a:srgbClr val="0F116A"/>
                      </a:solidFill>
                    </a:rPr>
                    <a:t>O</a:t>
                  </a:r>
                  <a:r>
                    <a:rPr lang="en-US" b="1" baseline="-25000">
                      <a:solidFill>
                        <a:srgbClr val="0F116A"/>
                      </a:solidFill>
                    </a:rPr>
                    <a:t>6</a:t>
                  </a:r>
                </a:p>
              </p:txBody>
            </p:sp>
            <p:sp>
              <p:nvSpPr>
                <p:cNvPr id="419880" name="Rectangle 40"/>
                <p:cNvSpPr>
                  <a:spLocks noChangeArrowheads="1"/>
                </p:cNvSpPr>
                <p:nvPr/>
              </p:nvSpPr>
              <p:spPr bwMode="auto">
                <a:xfrm>
                  <a:off x="4416" y="3595"/>
                  <a:ext cx="469" cy="30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2600" b="1">
                      <a:solidFill>
                        <a:srgbClr val="0F116A"/>
                      </a:solidFill>
                    </a:rPr>
                    <a:t>6O</a:t>
                  </a:r>
                  <a:r>
                    <a:rPr lang="en-US" sz="2600" b="1" baseline="-25000">
                      <a:solidFill>
                        <a:srgbClr val="0F116A"/>
                      </a:solidFill>
                    </a:rPr>
                    <a:t>2</a:t>
                  </a:r>
                </a:p>
              </p:txBody>
            </p:sp>
            <p:sp>
              <p:nvSpPr>
                <p:cNvPr id="419881" name="Rectangle 41"/>
                <p:cNvSpPr>
                  <a:spLocks noChangeArrowheads="1"/>
                </p:cNvSpPr>
                <p:nvPr/>
              </p:nvSpPr>
              <p:spPr bwMode="auto">
                <a:xfrm>
                  <a:off x="2208" y="3572"/>
                  <a:ext cx="798" cy="45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pPr>
                    <a:lnSpc>
                      <a:spcPct val="80000"/>
                    </a:lnSpc>
                  </a:pPr>
                  <a:r>
                    <a:rPr lang="en-US" sz="2600" b="1">
                      <a:solidFill>
                        <a:srgbClr val="0F116A"/>
                      </a:solidFill>
                    </a:rPr>
                    <a:t>light</a:t>
                  </a:r>
                </a:p>
                <a:p>
                  <a:pPr>
                    <a:lnSpc>
                      <a:spcPct val="80000"/>
                    </a:lnSpc>
                  </a:pPr>
                  <a:r>
                    <a:rPr lang="en-US" sz="2600" b="1">
                      <a:solidFill>
                        <a:srgbClr val="0F116A"/>
                      </a:solidFill>
                    </a:rPr>
                    <a:t>energy</a:t>
                  </a:r>
                </a:p>
              </p:txBody>
            </p:sp>
            <p:sp>
              <p:nvSpPr>
                <p:cNvPr id="419882" name="Rectangle 42"/>
                <p:cNvSpPr>
                  <a:spLocks noChangeArrowheads="1"/>
                </p:cNvSpPr>
                <p:nvPr/>
              </p:nvSpPr>
              <p:spPr bwMode="auto">
                <a:xfrm>
                  <a:off x="2976" y="3576"/>
                  <a:ext cx="353" cy="34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3000" b="1">
                      <a:solidFill>
                        <a:srgbClr val="0F116A"/>
                      </a:solidFill>
                      <a:sym typeface="Symbol" pitchFamily="48" charset="2"/>
                    </a:rPr>
                    <a:t></a:t>
                  </a:r>
                </a:p>
              </p:txBody>
            </p:sp>
            <p:sp>
              <p:nvSpPr>
                <p:cNvPr id="419883" name="Rectangle 43"/>
                <p:cNvSpPr>
                  <a:spLocks noChangeArrowheads="1"/>
                </p:cNvSpPr>
                <p:nvPr/>
              </p:nvSpPr>
              <p:spPr bwMode="auto">
                <a:xfrm>
                  <a:off x="1265" y="3595"/>
                  <a:ext cx="237" cy="30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2600" b="1">
                      <a:solidFill>
                        <a:srgbClr val="0F116A"/>
                      </a:solidFill>
                    </a:rPr>
                    <a:t>+</a:t>
                  </a:r>
                </a:p>
              </p:txBody>
            </p:sp>
            <p:sp>
              <p:nvSpPr>
                <p:cNvPr id="419884" name="Rectangle 44"/>
                <p:cNvSpPr>
                  <a:spLocks noChangeArrowheads="1"/>
                </p:cNvSpPr>
                <p:nvPr/>
              </p:nvSpPr>
              <p:spPr bwMode="auto">
                <a:xfrm>
                  <a:off x="4128" y="3595"/>
                  <a:ext cx="237" cy="30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2600" b="1">
                      <a:solidFill>
                        <a:srgbClr val="0F116A"/>
                      </a:solidFill>
                    </a:rPr>
                    <a:t>+</a:t>
                  </a:r>
                </a:p>
              </p:txBody>
            </p:sp>
            <p:sp>
              <p:nvSpPr>
                <p:cNvPr id="419885" name="Rectangle 45"/>
                <p:cNvSpPr>
                  <a:spLocks noChangeArrowheads="1"/>
                </p:cNvSpPr>
                <p:nvPr/>
              </p:nvSpPr>
              <p:spPr bwMode="auto">
                <a:xfrm>
                  <a:off x="2081" y="3595"/>
                  <a:ext cx="237" cy="30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2600" b="1">
                      <a:solidFill>
                        <a:srgbClr val="0F116A"/>
                      </a:solidFill>
                    </a:rPr>
                    <a:t>+</a:t>
                  </a:r>
                </a:p>
              </p:txBody>
            </p:sp>
          </p:grpSp>
        </p:grpSp>
        <p:sp>
          <p:nvSpPr>
            <p:cNvPr id="419886" name="Rectangle 46"/>
            <p:cNvSpPr>
              <a:spLocks noChangeArrowheads="1"/>
            </p:cNvSpPr>
            <p:nvPr/>
          </p:nvSpPr>
          <p:spPr bwMode="auto">
            <a:xfrm>
              <a:off x="450" y="1536"/>
              <a:ext cx="116" cy="3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l"/>
              <a:endParaRPr lang="en-US" sz="2600" b="1">
                <a:solidFill>
                  <a:srgbClr val="0F116A"/>
                </a:solidFill>
              </a:endParaRPr>
            </a:p>
          </p:txBody>
        </p:sp>
      </p:grpSp>
      <p:sp>
        <p:nvSpPr>
          <p:cNvPr id="419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Experimental evidence</a:t>
            </a:r>
          </a:p>
        </p:txBody>
      </p:sp>
      <p:sp>
        <p:nvSpPr>
          <p:cNvPr id="41984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838200" y="1371600"/>
            <a:ext cx="7772400" cy="1112838"/>
          </a:xfrm>
        </p:spPr>
        <p:txBody>
          <a:bodyPr/>
          <a:lstStyle/>
          <a:p>
            <a:r>
              <a:rPr lang="en-US"/>
              <a:t>Where did the O</a:t>
            </a:r>
            <a:r>
              <a:rPr lang="en-US" baseline="-25000"/>
              <a:t>2</a:t>
            </a:r>
            <a:r>
              <a:rPr lang="en-US"/>
              <a:t> come from?</a:t>
            </a:r>
          </a:p>
          <a:p>
            <a:pPr lvl="1"/>
            <a:r>
              <a:rPr lang="en-US"/>
              <a:t>radioactive tracer = </a:t>
            </a:r>
            <a:r>
              <a:rPr lang="en-US">
                <a:solidFill>
                  <a:srgbClr val="CC0000"/>
                </a:solidFill>
              </a:rPr>
              <a:t>O</a:t>
            </a:r>
            <a:r>
              <a:rPr lang="en-US" baseline="-25000">
                <a:solidFill>
                  <a:srgbClr val="CC0000"/>
                </a:solidFill>
              </a:rPr>
              <a:t>18</a:t>
            </a:r>
            <a:endParaRPr lang="en-US"/>
          </a:p>
        </p:txBody>
      </p:sp>
      <p:grpSp>
        <p:nvGrpSpPr>
          <p:cNvPr id="419844" name="Group 4"/>
          <p:cNvGrpSpPr>
            <a:grpSpLocks/>
          </p:cNvGrpSpPr>
          <p:nvPr/>
        </p:nvGrpSpPr>
        <p:grpSpPr bwMode="auto">
          <a:xfrm>
            <a:off x="714375" y="2514600"/>
            <a:ext cx="7896225" cy="1371600"/>
            <a:chOff x="450" y="1536"/>
            <a:chExt cx="4974" cy="864"/>
          </a:xfrm>
        </p:grpSpPr>
        <p:grpSp>
          <p:nvGrpSpPr>
            <p:cNvPr id="419845" name="Group 5"/>
            <p:cNvGrpSpPr>
              <a:grpSpLocks/>
            </p:cNvGrpSpPr>
            <p:nvPr/>
          </p:nvGrpSpPr>
          <p:grpSpPr bwMode="auto">
            <a:xfrm>
              <a:off x="528" y="1824"/>
              <a:ext cx="4896" cy="576"/>
              <a:chOff x="432" y="3456"/>
              <a:chExt cx="4896" cy="576"/>
            </a:xfrm>
          </p:grpSpPr>
          <p:sp>
            <p:nvSpPr>
              <p:cNvPr id="419846" name="Rectangle 6"/>
              <p:cNvSpPr>
                <a:spLocks noChangeArrowheads="1"/>
              </p:cNvSpPr>
              <p:nvPr/>
            </p:nvSpPr>
            <p:spPr bwMode="auto">
              <a:xfrm>
                <a:off x="432" y="3456"/>
                <a:ext cx="4896" cy="57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419847" name="Group 7"/>
              <p:cNvGrpSpPr>
                <a:grpSpLocks/>
              </p:cNvGrpSpPr>
              <p:nvPr/>
            </p:nvGrpSpPr>
            <p:grpSpPr bwMode="auto">
              <a:xfrm>
                <a:off x="628" y="3572"/>
                <a:ext cx="4257" cy="458"/>
                <a:chOff x="628" y="3572"/>
                <a:chExt cx="4257" cy="458"/>
              </a:xfrm>
            </p:grpSpPr>
            <p:sp>
              <p:nvSpPr>
                <p:cNvPr id="419848" name="Rectangle 8"/>
                <p:cNvSpPr>
                  <a:spLocks noChangeArrowheads="1"/>
                </p:cNvSpPr>
                <p:nvPr/>
              </p:nvSpPr>
              <p:spPr bwMode="auto">
                <a:xfrm>
                  <a:off x="628" y="3595"/>
                  <a:ext cx="619" cy="30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2600" b="1">
                      <a:solidFill>
                        <a:srgbClr val="0F116A"/>
                      </a:solidFill>
                    </a:rPr>
                    <a:t>6CO</a:t>
                  </a:r>
                  <a:r>
                    <a:rPr lang="en-US" sz="2600" b="1" baseline="-25000">
                      <a:solidFill>
                        <a:srgbClr val="0F116A"/>
                      </a:solidFill>
                    </a:rPr>
                    <a:t>2</a:t>
                  </a:r>
                </a:p>
              </p:txBody>
            </p:sp>
            <p:sp>
              <p:nvSpPr>
                <p:cNvPr id="419849" name="Rectangle 9"/>
                <p:cNvSpPr>
                  <a:spLocks noChangeArrowheads="1"/>
                </p:cNvSpPr>
                <p:nvPr/>
              </p:nvSpPr>
              <p:spPr bwMode="auto">
                <a:xfrm>
                  <a:off x="1505" y="3595"/>
                  <a:ext cx="619" cy="30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2600" b="1">
                      <a:solidFill>
                        <a:srgbClr val="0F116A"/>
                      </a:solidFill>
                    </a:rPr>
                    <a:t>6H</a:t>
                  </a:r>
                  <a:r>
                    <a:rPr lang="en-US" sz="2600" b="1" baseline="-25000">
                      <a:solidFill>
                        <a:srgbClr val="0F116A"/>
                      </a:solidFill>
                    </a:rPr>
                    <a:t>2</a:t>
                  </a:r>
                  <a:r>
                    <a:rPr lang="en-US" sz="2600" b="1">
                      <a:solidFill>
                        <a:srgbClr val="CC0000"/>
                      </a:solidFill>
                    </a:rPr>
                    <a:t>O</a:t>
                  </a:r>
                  <a:endParaRPr lang="en-US" sz="2600" b="1" baseline="-25000">
                    <a:solidFill>
                      <a:srgbClr val="0F116A"/>
                    </a:solidFill>
                  </a:endParaRPr>
                </a:p>
              </p:txBody>
            </p:sp>
            <p:sp>
              <p:nvSpPr>
                <p:cNvPr id="419850" name="Rectangle 10"/>
                <p:cNvSpPr>
                  <a:spLocks noChangeArrowheads="1"/>
                </p:cNvSpPr>
                <p:nvPr/>
              </p:nvSpPr>
              <p:spPr bwMode="auto">
                <a:xfrm>
                  <a:off x="3312" y="3605"/>
                  <a:ext cx="827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b="1">
                      <a:solidFill>
                        <a:srgbClr val="0F116A"/>
                      </a:solidFill>
                    </a:rPr>
                    <a:t>C</a:t>
                  </a:r>
                  <a:r>
                    <a:rPr lang="en-US" b="1" baseline="-25000">
                      <a:solidFill>
                        <a:srgbClr val="0F116A"/>
                      </a:solidFill>
                    </a:rPr>
                    <a:t>6</a:t>
                  </a:r>
                  <a:r>
                    <a:rPr lang="en-US" b="1">
                      <a:solidFill>
                        <a:srgbClr val="0F116A"/>
                      </a:solidFill>
                    </a:rPr>
                    <a:t>H</a:t>
                  </a:r>
                  <a:r>
                    <a:rPr lang="en-US" b="1" baseline="-25000">
                      <a:solidFill>
                        <a:srgbClr val="0F116A"/>
                      </a:solidFill>
                    </a:rPr>
                    <a:t>12</a:t>
                  </a:r>
                  <a:r>
                    <a:rPr lang="en-US" b="1">
                      <a:solidFill>
                        <a:srgbClr val="0F116A"/>
                      </a:solidFill>
                    </a:rPr>
                    <a:t>O</a:t>
                  </a:r>
                  <a:r>
                    <a:rPr lang="en-US" b="1" baseline="-25000">
                      <a:solidFill>
                        <a:srgbClr val="0F116A"/>
                      </a:solidFill>
                    </a:rPr>
                    <a:t>6</a:t>
                  </a:r>
                </a:p>
              </p:txBody>
            </p:sp>
            <p:sp>
              <p:nvSpPr>
                <p:cNvPr id="419851" name="Rectangle 11"/>
                <p:cNvSpPr>
                  <a:spLocks noChangeArrowheads="1"/>
                </p:cNvSpPr>
                <p:nvPr/>
              </p:nvSpPr>
              <p:spPr bwMode="auto">
                <a:xfrm>
                  <a:off x="4416" y="3595"/>
                  <a:ext cx="469" cy="30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2600" b="1">
                      <a:solidFill>
                        <a:srgbClr val="0F116A"/>
                      </a:solidFill>
                    </a:rPr>
                    <a:t>6</a:t>
                  </a:r>
                  <a:r>
                    <a:rPr lang="en-US" sz="2600" b="1">
                      <a:solidFill>
                        <a:srgbClr val="CC0000"/>
                      </a:solidFill>
                    </a:rPr>
                    <a:t>O</a:t>
                  </a:r>
                  <a:r>
                    <a:rPr lang="en-US" sz="2600" b="1" baseline="-25000">
                      <a:solidFill>
                        <a:srgbClr val="0F116A"/>
                      </a:solidFill>
                    </a:rPr>
                    <a:t>2</a:t>
                  </a:r>
                </a:p>
              </p:txBody>
            </p:sp>
            <p:sp>
              <p:nvSpPr>
                <p:cNvPr id="419852" name="Rectangle 12"/>
                <p:cNvSpPr>
                  <a:spLocks noChangeArrowheads="1"/>
                </p:cNvSpPr>
                <p:nvPr/>
              </p:nvSpPr>
              <p:spPr bwMode="auto">
                <a:xfrm>
                  <a:off x="2208" y="3572"/>
                  <a:ext cx="798" cy="45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pPr>
                    <a:lnSpc>
                      <a:spcPct val="80000"/>
                    </a:lnSpc>
                  </a:pPr>
                  <a:r>
                    <a:rPr lang="en-US" sz="2600" b="1">
                      <a:solidFill>
                        <a:srgbClr val="0F116A"/>
                      </a:solidFill>
                    </a:rPr>
                    <a:t>light</a:t>
                  </a:r>
                </a:p>
                <a:p>
                  <a:pPr>
                    <a:lnSpc>
                      <a:spcPct val="80000"/>
                    </a:lnSpc>
                  </a:pPr>
                  <a:r>
                    <a:rPr lang="en-US" sz="2600" b="1">
                      <a:solidFill>
                        <a:srgbClr val="0F116A"/>
                      </a:solidFill>
                    </a:rPr>
                    <a:t>energy</a:t>
                  </a:r>
                </a:p>
              </p:txBody>
            </p:sp>
            <p:sp>
              <p:nvSpPr>
                <p:cNvPr id="419853" name="Rectangle 13"/>
                <p:cNvSpPr>
                  <a:spLocks noChangeArrowheads="1"/>
                </p:cNvSpPr>
                <p:nvPr/>
              </p:nvSpPr>
              <p:spPr bwMode="auto">
                <a:xfrm>
                  <a:off x="2976" y="3576"/>
                  <a:ext cx="353" cy="34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3000" b="1">
                      <a:solidFill>
                        <a:srgbClr val="0F116A"/>
                      </a:solidFill>
                      <a:sym typeface="Symbol" pitchFamily="48" charset="2"/>
                    </a:rPr>
                    <a:t></a:t>
                  </a:r>
                </a:p>
              </p:txBody>
            </p:sp>
            <p:sp>
              <p:nvSpPr>
                <p:cNvPr id="419854" name="Rectangle 14"/>
                <p:cNvSpPr>
                  <a:spLocks noChangeArrowheads="1"/>
                </p:cNvSpPr>
                <p:nvPr/>
              </p:nvSpPr>
              <p:spPr bwMode="auto">
                <a:xfrm>
                  <a:off x="1265" y="3595"/>
                  <a:ext cx="237" cy="30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2600" b="1">
                      <a:solidFill>
                        <a:srgbClr val="0F116A"/>
                      </a:solidFill>
                    </a:rPr>
                    <a:t>+</a:t>
                  </a:r>
                </a:p>
              </p:txBody>
            </p:sp>
            <p:sp>
              <p:nvSpPr>
                <p:cNvPr id="419855" name="Rectangle 15"/>
                <p:cNvSpPr>
                  <a:spLocks noChangeArrowheads="1"/>
                </p:cNvSpPr>
                <p:nvPr/>
              </p:nvSpPr>
              <p:spPr bwMode="auto">
                <a:xfrm>
                  <a:off x="4128" y="3595"/>
                  <a:ext cx="237" cy="30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2600" b="1">
                      <a:solidFill>
                        <a:srgbClr val="0F116A"/>
                      </a:solidFill>
                    </a:rPr>
                    <a:t>+</a:t>
                  </a:r>
                </a:p>
              </p:txBody>
            </p:sp>
            <p:sp>
              <p:nvSpPr>
                <p:cNvPr id="419856" name="Rectangle 16"/>
                <p:cNvSpPr>
                  <a:spLocks noChangeArrowheads="1"/>
                </p:cNvSpPr>
                <p:nvPr/>
              </p:nvSpPr>
              <p:spPr bwMode="auto">
                <a:xfrm>
                  <a:off x="2081" y="3595"/>
                  <a:ext cx="237" cy="30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2600" b="1">
                      <a:solidFill>
                        <a:srgbClr val="0F116A"/>
                      </a:solidFill>
                    </a:rPr>
                    <a:t>+</a:t>
                  </a:r>
                </a:p>
              </p:txBody>
            </p:sp>
          </p:grpSp>
        </p:grpSp>
        <p:sp>
          <p:nvSpPr>
            <p:cNvPr id="419857" name="Rectangle 17"/>
            <p:cNvSpPr>
              <a:spLocks noChangeArrowheads="1"/>
            </p:cNvSpPr>
            <p:nvPr/>
          </p:nvSpPr>
          <p:spPr bwMode="auto">
            <a:xfrm>
              <a:off x="450" y="1536"/>
              <a:ext cx="1422" cy="3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l"/>
              <a:r>
                <a:rPr lang="en-US" sz="2600" b="1">
                  <a:solidFill>
                    <a:srgbClr val="0C8F0F"/>
                  </a:solidFill>
                </a:rPr>
                <a:t>Experiment 1</a:t>
              </a:r>
              <a:endParaRPr lang="en-US" sz="2600" b="1">
                <a:solidFill>
                  <a:srgbClr val="0F116A"/>
                </a:solidFill>
              </a:endParaRPr>
            </a:p>
          </p:txBody>
        </p:sp>
      </p:grpSp>
      <p:grpSp>
        <p:nvGrpSpPr>
          <p:cNvPr id="419858" name="Group 18"/>
          <p:cNvGrpSpPr>
            <a:grpSpLocks/>
          </p:cNvGrpSpPr>
          <p:nvPr/>
        </p:nvGrpSpPr>
        <p:grpSpPr bwMode="auto">
          <a:xfrm>
            <a:off x="714375" y="4191000"/>
            <a:ext cx="7896225" cy="1371600"/>
            <a:chOff x="450" y="1536"/>
            <a:chExt cx="4974" cy="864"/>
          </a:xfrm>
        </p:grpSpPr>
        <p:grpSp>
          <p:nvGrpSpPr>
            <p:cNvPr id="419859" name="Group 19"/>
            <p:cNvGrpSpPr>
              <a:grpSpLocks/>
            </p:cNvGrpSpPr>
            <p:nvPr/>
          </p:nvGrpSpPr>
          <p:grpSpPr bwMode="auto">
            <a:xfrm>
              <a:off x="528" y="1824"/>
              <a:ext cx="4896" cy="576"/>
              <a:chOff x="432" y="3456"/>
              <a:chExt cx="4896" cy="576"/>
            </a:xfrm>
          </p:grpSpPr>
          <p:sp>
            <p:nvSpPr>
              <p:cNvPr id="419860" name="Rectangle 20"/>
              <p:cNvSpPr>
                <a:spLocks noChangeArrowheads="1"/>
              </p:cNvSpPr>
              <p:nvPr/>
            </p:nvSpPr>
            <p:spPr bwMode="auto">
              <a:xfrm>
                <a:off x="432" y="3456"/>
                <a:ext cx="4896" cy="57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419861" name="Group 21"/>
              <p:cNvGrpSpPr>
                <a:grpSpLocks/>
              </p:cNvGrpSpPr>
              <p:nvPr/>
            </p:nvGrpSpPr>
            <p:grpSpPr bwMode="auto">
              <a:xfrm>
                <a:off x="628" y="3572"/>
                <a:ext cx="4257" cy="458"/>
                <a:chOff x="628" y="3572"/>
                <a:chExt cx="4257" cy="458"/>
              </a:xfrm>
            </p:grpSpPr>
            <p:sp>
              <p:nvSpPr>
                <p:cNvPr id="419862" name="Rectangle 22"/>
                <p:cNvSpPr>
                  <a:spLocks noChangeArrowheads="1"/>
                </p:cNvSpPr>
                <p:nvPr/>
              </p:nvSpPr>
              <p:spPr bwMode="auto">
                <a:xfrm>
                  <a:off x="628" y="3595"/>
                  <a:ext cx="619" cy="30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2600" b="1">
                      <a:solidFill>
                        <a:srgbClr val="0F116A"/>
                      </a:solidFill>
                    </a:rPr>
                    <a:t>6C</a:t>
                  </a:r>
                  <a:r>
                    <a:rPr lang="en-US" sz="2600" b="1">
                      <a:solidFill>
                        <a:srgbClr val="CC0000"/>
                      </a:solidFill>
                    </a:rPr>
                    <a:t>O</a:t>
                  </a:r>
                  <a:r>
                    <a:rPr lang="en-US" sz="2600" b="1" baseline="-25000">
                      <a:solidFill>
                        <a:srgbClr val="0F116A"/>
                      </a:solidFill>
                    </a:rPr>
                    <a:t>2</a:t>
                  </a:r>
                </a:p>
              </p:txBody>
            </p:sp>
            <p:sp>
              <p:nvSpPr>
                <p:cNvPr id="419863" name="Rectangle 23"/>
                <p:cNvSpPr>
                  <a:spLocks noChangeArrowheads="1"/>
                </p:cNvSpPr>
                <p:nvPr/>
              </p:nvSpPr>
              <p:spPr bwMode="auto">
                <a:xfrm>
                  <a:off x="1505" y="3595"/>
                  <a:ext cx="619" cy="30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2600" b="1">
                      <a:solidFill>
                        <a:srgbClr val="0F116A"/>
                      </a:solidFill>
                    </a:rPr>
                    <a:t>6H</a:t>
                  </a:r>
                  <a:r>
                    <a:rPr lang="en-US" sz="2600" b="1" baseline="-25000">
                      <a:solidFill>
                        <a:srgbClr val="0F116A"/>
                      </a:solidFill>
                    </a:rPr>
                    <a:t>2</a:t>
                  </a:r>
                  <a:r>
                    <a:rPr lang="en-US" sz="2600" b="1">
                      <a:solidFill>
                        <a:srgbClr val="0F116A"/>
                      </a:solidFill>
                    </a:rPr>
                    <a:t>O</a:t>
                  </a:r>
                  <a:endParaRPr lang="en-US" sz="2600" b="1" baseline="-25000">
                    <a:solidFill>
                      <a:srgbClr val="0F116A"/>
                    </a:solidFill>
                  </a:endParaRPr>
                </a:p>
              </p:txBody>
            </p:sp>
            <p:sp>
              <p:nvSpPr>
                <p:cNvPr id="419864" name="Rectangle 24"/>
                <p:cNvSpPr>
                  <a:spLocks noChangeArrowheads="1"/>
                </p:cNvSpPr>
                <p:nvPr/>
              </p:nvSpPr>
              <p:spPr bwMode="auto">
                <a:xfrm>
                  <a:off x="3312" y="3605"/>
                  <a:ext cx="827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b="1">
                      <a:solidFill>
                        <a:srgbClr val="0F116A"/>
                      </a:solidFill>
                    </a:rPr>
                    <a:t>C</a:t>
                  </a:r>
                  <a:r>
                    <a:rPr lang="en-US" b="1" baseline="-25000">
                      <a:solidFill>
                        <a:srgbClr val="0F116A"/>
                      </a:solidFill>
                    </a:rPr>
                    <a:t>6</a:t>
                  </a:r>
                  <a:r>
                    <a:rPr lang="en-US" b="1">
                      <a:solidFill>
                        <a:srgbClr val="0F116A"/>
                      </a:solidFill>
                    </a:rPr>
                    <a:t>H</a:t>
                  </a:r>
                  <a:r>
                    <a:rPr lang="en-US" b="1" baseline="-25000">
                      <a:solidFill>
                        <a:srgbClr val="0F116A"/>
                      </a:solidFill>
                    </a:rPr>
                    <a:t>12</a:t>
                  </a:r>
                  <a:r>
                    <a:rPr lang="en-US" b="1">
                      <a:solidFill>
                        <a:srgbClr val="CC0000"/>
                      </a:solidFill>
                    </a:rPr>
                    <a:t>O</a:t>
                  </a:r>
                  <a:r>
                    <a:rPr lang="en-US" b="1" baseline="-25000">
                      <a:solidFill>
                        <a:srgbClr val="0F116A"/>
                      </a:solidFill>
                    </a:rPr>
                    <a:t>6</a:t>
                  </a:r>
                </a:p>
              </p:txBody>
            </p:sp>
            <p:sp>
              <p:nvSpPr>
                <p:cNvPr id="419865" name="Rectangle 25"/>
                <p:cNvSpPr>
                  <a:spLocks noChangeArrowheads="1"/>
                </p:cNvSpPr>
                <p:nvPr/>
              </p:nvSpPr>
              <p:spPr bwMode="auto">
                <a:xfrm>
                  <a:off x="4416" y="3595"/>
                  <a:ext cx="469" cy="30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2600" b="1">
                      <a:solidFill>
                        <a:srgbClr val="0F116A"/>
                      </a:solidFill>
                    </a:rPr>
                    <a:t>6O</a:t>
                  </a:r>
                  <a:r>
                    <a:rPr lang="en-US" sz="2600" b="1" baseline="-25000">
                      <a:solidFill>
                        <a:srgbClr val="0F116A"/>
                      </a:solidFill>
                    </a:rPr>
                    <a:t>2</a:t>
                  </a:r>
                </a:p>
              </p:txBody>
            </p:sp>
            <p:sp>
              <p:nvSpPr>
                <p:cNvPr id="419866" name="Rectangle 26"/>
                <p:cNvSpPr>
                  <a:spLocks noChangeArrowheads="1"/>
                </p:cNvSpPr>
                <p:nvPr/>
              </p:nvSpPr>
              <p:spPr bwMode="auto">
                <a:xfrm>
                  <a:off x="2208" y="3572"/>
                  <a:ext cx="798" cy="45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pPr>
                    <a:lnSpc>
                      <a:spcPct val="80000"/>
                    </a:lnSpc>
                  </a:pPr>
                  <a:r>
                    <a:rPr lang="en-US" sz="2600" b="1">
                      <a:solidFill>
                        <a:srgbClr val="0F116A"/>
                      </a:solidFill>
                    </a:rPr>
                    <a:t>light</a:t>
                  </a:r>
                </a:p>
                <a:p>
                  <a:pPr>
                    <a:lnSpc>
                      <a:spcPct val="80000"/>
                    </a:lnSpc>
                  </a:pPr>
                  <a:r>
                    <a:rPr lang="en-US" sz="2600" b="1">
                      <a:solidFill>
                        <a:srgbClr val="0F116A"/>
                      </a:solidFill>
                    </a:rPr>
                    <a:t>energy</a:t>
                  </a:r>
                </a:p>
              </p:txBody>
            </p:sp>
            <p:sp>
              <p:nvSpPr>
                <p:cNvPr id="419867" name="Rectangle 27"/>
                <p:cNvSpPr>
                  <a:spLocks noChangeArrowheads="1"/>
                </p:cNvSpPr>
                <p:nvPr/>
              </p:nvSpPr>
              <p:spPr bwMode="auto">
                <a:xfrm>
                  <a:off x="2976" y="3576"/>
                  <a:ext cx="353" cy="34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3000" b="1">
                      <a:solidFill>
                        <a:srgbClr val="0F116A"/>
                      </a:solidFill>
                      <a:sym typeface="Symbol" pitchFamily="48" charset="2"/>
                    </a:rPr>
                    <a:t></a:t>
                  </a:r>
                </a:p>
              </p:txBody>
            </p:sp>
            <p:sp>
              <p:nvSpPr>
                <p:cNvPr id="419868" name="Rectangle 28"/>
                <p:cNvSpPr>
                  <a:spLocks noChangeArrowheads="1"/>
                </p:cNvSpPr>
                <p:nvPr/>
              </p:nvSpPr>
              <p:spPr bwMode="auto">
                <a:xfrm>
                  <a:off x="1265" y="3595"/>
                  <a:ext cx="237" cy="30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2600" b="1">
                      <a:solidFill>
                        <a:srgbClr val="0F116A"/>
                      </a:solidFill>
                    </a:rPr>
                    <a:t>+</a:t>
                  </a:r>
                </a:p>
              </p:txBody>
            </p:sp>
            <p:sp>
              <p:nvSpPr>
                <p:cNvPr id="419869" name="Rectangle 29"/>
                <p:cNvSpPr>
                  <a:spLocks noChangeArrowheads="1"/>
                </p:cNvSpPr>
                <p:nvPr/>
              </p:nvSpPr>
              <p:spPr bwMode="auto">
                <a:xfrm>
                  <a:off x="4128" y="3595"/>
                  <a:ext cx="237" cy="30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2600" b="1">
                      <a:solidFill>
                        <a:srgbClr val="0F116A"/>
                      </a:solidFill>
                    </a:rPr>
                    <a:t>+</a:t>
                  </a:r>
                </a:p>
              </p:txBody>
            </p:sp>
            <p:sp>
              <p:nvSpPr>
                <p:cNvPr id="419870" name="Rectangle 30"/>
                <p:cNvSpPr>
                  <a:spLocks noChangeArrowheads="1"/>
                </p:cNvSpPr>
                <p:nvPr/>
              </p:nvSpPr>
              <p:spPr bwMode="auto">
                <a:xfrm>
                  <a:off x="2081" y="3595"/>
                  <a:ext cx="237" cy="30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2600" b="1">
                      <a:solidFill>
                        <a:srgbClr val="0F116A"/>
                      </a:solidFill>
                    </a:rPr>
                    <a:t>+</a:t>
                  </a:r>
                </a:p>
              </p:txBody>
            </p:sp>
          </p:grpSp>
        </p:grpSp>
        <p:sp>
          <p:nvSpPr>
            <p:cNvPr id="419871" name="Rectangle 31"/>
            <p:cNvSpPr>
              <a:spLocks noChangeArrowheads="1"/>
            </p:cNvSpPr>
            <p:nvPr/>
          </p:nvSpPr>
          <p:spPr bwMode="auto">
            <a:xfrm>
              <a:off x="450" y="1536"/>
              <a:ext cx="1422" cy="3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l"/>
              <a:r>
                <a:rPr lang="en-US" sz="2600" b="1">
                  <a:solidFill>
                    <a:srgbClr val="0C8F0F"/>
                  </a:solidFill>
                </a:rPr>
                <a:t>Experiment 2</a:t>
              </a:r>
              <a:endParaRPr lang="en-US" sz="2600" b="1">
                <a:solidFill>
                  <a:srgbClr val="0F116A"/>
                </a:solidFill>
              </a:endParaRPr>
            </a:p>
          </p:txBody>
        </p:sp>
      </p:grpSp>
      <p:sp>
        <p:nvSpPr>
          <p:cNvPr id="419872" name="Rectangle 32"/>
          <p:cNvSpPr>
            <a:spLocks noChangeArrowheads="1"/>
          </p:cNvSpPr>
          <p:nvPr/>
        </p:nvSpPr>
        <p:spPr bwMode="auto">
          <a:xfrm>
            <a:off x="314325" y="6257925"/>
            <a:ext cx="8521700" cy="488950"/>
          </a:xfrm>
          <a:prstGeom prst="rect">
            <a:avLst/>
          </a:prstGeom>
          <a:solidFill>
            <a:srgbClr val="CCFF66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/>
            <a:r>
              <a:rPr lang="en-US" sz="2600" b="1">
                <a:solidFill>
                  <a:srgbClr val="0F116A"/>
                </a:solidFill>
              </a:rPr>
              <a:t>Proved O</a:t>
            </a:r>
            <a:r>
              <a:rPr lang="en-US" sz="2600" b="1" baseline="-25000">
                <a:solidFill>
                  <a:srgbClr val="0F116A"/>
                </a:solidFill>
              </a:rPr>
              <a:t>2</a:t>
            </a:r>
            <a:r>
              <a:rPr lang="en-US" sz="2600" b="1">
                <a:solidFill>
                  <a:srgbClr val="0F116A"/>
                </a:solidFill>
              </a:rPr>
              <a:t> came from H</a:t>
            </a:r>
            <a:r>
              <a:rPr lang="en-US" sz="2600" b="1" baseline="-25000">
                <a:solidFill>
                  <a:srgbClr val="0F116A"/>
                </a:solidFill>
              </a:rPr>
              <a:t>2</a:t>
            </a:r>
            <a:r>
              <a:rPr lang="en-US" sz="2600" b="1">
                <a:solidFill>
                  <a:srgbClr val="0F116A"/>
                </a:solidFill>
              </a:rPr>
              <a:t>O </a:t>
            </a:r>
            <a:r>
              <a:rPr lang="en-US" sz="2600" b="1" u="sng">
                <a:solidFill>
                  <a:srgbClr val="0F116A"/>
                </a:solidFill>
              </a:rPr>
              <a:t>not</a:t>
            </a:r>
            <a:r>
              <a:rPr lang="en-US" sz="2600" b="1">
                <a:solidFill>
                  <a:srgbClr val="0F116A"/>
                </a:solidFill>
              </a:rPr>
              <a:t> CO</a:t>
            </a:r>
            <a:r>
              <a:rPr lang="en-US" sz="2600" b="1" baseline="-25000">
                <a:solidFill>
                  <a:srgbClr val="0F116A"/>
                </a:solidFill>
              </a:rPr>
              <a:t>2</a:t>
            </a:r>
            <a:r>
              <a:rPr lang="en-US" sz="2600" b="1">
                <a:solidFill>
                  <a:srgbClr val="0F116A"/>
                </a:solidFill>
              </a:rPr>
              <a:t> = plants split H</a:t>
            </a:r>
            <a:r>
              <a:rPr lang="en-US" sz="2600" b="1" baseline="-25000">
                <a:solidFill>
                  <a:srgbClr val="0F116A"/>
                </a:solidFill>
              </a:rPr>
              <a:t>2</a:t>
            </a:r>
            <a:r>
              <a:rPr lang="en-US" sz="2600" b="1">
                <a:solidFill>
                  <a:srgbClr val="0F116A"/>
                </a:solidFill>
              </a:rPr>
              <a:t>O</a:t>
            </a:r>
            <a:r>
              <a:rPr lang="en-US" sz="2600" b="1" i="1">
                <a:solidFill>
                  <a:srgbClr val="0F116A"/>
                </a:solidFill>
              </a:rPr>
              <a:t>!</a:t>
            </a:r>
            <a:endParaRPr lang="en-US" sz="2600" b="1">
              <a:solidFill>
                <a:srgbClr val="0F116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9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9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98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98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98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98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98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198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43" grpId="0" build="p" autoUpdateAnimBg="0"/>
      <p:bldP spid="419872" grpId="0" animBg="1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Noncyclic Photophosphorylation</a:t>
            </a:r>
          </a:p>
        </p:txBody>
      </p:sp>
      <p:pic>
        <p:nvPicPr>
          <p:cNvPr id="421891" name="Picture 3"/>
          <p:cNvPicPr>
            <a:picLocks noChangeAspect="1" noChangeArrowheads="1"/>
          </p:cNvPicPr>
          <p:nvPr/>
        </p:nvPicPr>
        <p:blipFill>
          <a:blip r:embed="rId6" cstate="print"/>
          <a:srcRect b="3355"/>
          <a:stretch>
            <a:fillRect/>
          </a:stretch>
        </p:blipFill>
        <p:spPr bwMode="auto">
          <a:xfrm>
            <a:off x="4197350" y="1600200"/>
            <a:ext cx="4718050" cy="5181600"/>
          </a:xfrm>
          <a:prstGeom prst="rect">
            <a:avLst/>
          </a:prstGeom>
          <a:noFill/>
        </p:spPr>
      </p:pic>
      <p:sp>
        <p:nvSpPr>
          <p:cNvPr id="421892" name="Rectangle 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609600" y="1371600"/>
            <a:ext cx="4884738" cy="3811588"/>
          </a:xfrm>
        </p:spPr>
        <p:txBody>
          <a:bodyPr/>
          <a:lstStyle/>
          <a:p>
            <a:r>
              <a:rPr lang="en-US"/>
              <a:t>Light reactions elevate electrons in </a:t>
            </a:r>
            <a:br>
              <a:rPr lang="en-US"/>
            </a:br>
            <a:r>
              <a:rPr lang="en-US"/>
              <a:t>2 steps (PS II &amp; PS I)</a:t>
            </a:r>
            <a:r>
              <a:rPr lang="en-US" sz="2600"/>
              <a:t> </a:t>
            </a:r>
          </a:p>
          <a:p>
            <a:pPr lvl="1">
              <a:lnSpc>
                <a:spcPct val="110000"/>
              </a:lnSpc>
            </a:pPr>
            <a:r>
              <a:rPr lang="en-US" sz="2400" u="sng">
                <a:solidFill>
                  <a:srgbClr val="CC0000"/>
                </a:solidFill>
              </a:rPr>
              <a:t>PS II</a:t>
            </a:r>
            <a:r>
              <a:rPr lang="en-US" sz="2400"/>
              <a:t> generates </a:t>
            </a:r>
            <a:br>
              <a:rPr lang="en-US" sz="2400"/>
            </a:br>
            <a:r>
              <a:rPr lang="en-US" sz="2400" u="sng">
                <a:solidFill>
                  <a:srgbClr val="CC0000"/>
                </a:solidFill>
              </a:rPr>
              <a:t>energy as ATP</a:t>
            </a:r>
            <a:endParaRPr lang="en-US" sz="2400"/>
          </a:p>
          <a:p>
            <a:pPr lvl="1">
              <a:lnSpc>
                <a:spcPct val="110000"/>
              </a:lnSpc>
            </a:pPr>
            <a:r>
              <a:rPr lang="en-US" sz="2400" u="sng">
                <a:solidFill>
                  <a:srgbClr val="CC0000"/>
                </a:solidFill>
              </a:rPr>
              <a:t>PS I</a:t>
            </a:r>
            <a:r>
              <a:rPr lang="en-US" sz="2400"/>
              <a:t> generates </a:t>
            </a:r>
            <a:br>
              <a:rPr lang="en-US" sz="2400"/>
            </a:br>
            <a:r>
              <a:rPr lang="en-US" sz="2400" u="sng">
                <a:solidFill>
                  <a:srgbClr val="CC0000"/>
                </a:solidFill>
              </a:rPr>
              <a:t>reducing power as NADPH</a:t>
            </a:r>
            <a:endParaRPr lang="en-US" sz="1800"/>
          </a:p>
        </p:txBody>
      </p:sp>
      <p:sp>
        <p:nvSpPr>
          <p:cNvPr id="421893" name="AutoShape 5"/>
          <p:cNvSpPr>
            <a:spLocks noChangeArrowheads="1"/>
          </p:cNvSpPr>
          <p:nvPr/>
        </p:nvSpPr>
        <p:spPr bwMode="auto">
          <a:xfrm>
            <a:off x="6303963" y="4918075"/>
            <a:ext cx="1127125" cy="738188"/>
          </a:xfrm>
          <a:prstGeom prst="irregularSeal1">
            <a:avLst/>
          </a:prstGeom>
          <a:solidFill>
            <a:srgbClr val="CC0000"/>
          </a:solidFill>
          <a:ln w="19050">
            <a:solidFill>
              <a:srgbClr val="FF6404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600" b="1">
                <a:solidFill>
                  <a:srgbClr val="FFEA18"/>
                </a:solidFill>
              </a:rPr>
              <a:t>ATP</a:t>
            </a:r>
            <a:endParaRPr lang="en-US" b="1">
              <a:solidFill>
                <a:schemeClr val="tx2"/>
              </a:solidFill>
            </a:endParaRPr>
          </a:p>
        </p:txBody>
      </p:sp>
      <p:pic>
        <p:nvPicPr>
          <p:cNvPr id="421894" name="Picture 6" descr="piggybankNADPH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204200" y="3268663"/>
            <a:ext cx="896938" cy="796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1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1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21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21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9" dur="1000"/>
                                        <p:tgtEl>
                                          <p:spTgt spid="42189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sion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8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218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218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42189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i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1892" grpId="0" build="p" autoUpdateAnimBg="0"/>
      <p:bldP spid="421893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Cyclic photophosphorylation</a:t>
            </a:r>
          </a:p>
        </p:txBody>
      </p:sp>
      <p:pic>
        <p:nvPicPr>
          <p:cNvPr id="423939" name="Picture 3"/>
          <p:cNvPicPr>
            <a:picLocks noChangeAspect="1" noChangeArrowheads="1"/>
          </p:cNvPicPr>
          <p:nvPr/>
        </p:nvPicPr>
        <p:blipFill>
          <a:blip r:embed="rId9" cstate="print"/>
          <a:srcRect r="1364" b="3360"/>
          <a:stretch>
            <a:fillRect/>
          </a:stretch>
        </p:blipFill>
        <p:spPr bwMode="auto">
          <a:xfrm>
            <a:off x="4451350" y="1330325"/>
            <a:ext cx="4652963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23940" name="Rectangle 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600075" y="1371600"/>
            <a:ext cx="5053013" cy="4791075"/>
          </a:xfrm>
          <a:noFill/>
        </p:spPr>
        <p:txBody>
          <a:bodyPr lIns="0" rIns="0"/>
          <a:lstStyle/>
          <a:p>
            <a:r>
              <a:rPr lang="en-US"/>
              <a:t>If </a:t>
            </a:r>
            <a:r>
              <a:rPr lang="en-US" u="sng">
                <a:solidFill>
                  <a:srgbClr val="CC0000"/>
                </a:solidFill>
              </a:rPr>
              <a:t>PS I</a:t>
            </a:r>
            <a:r>
              <a:rPr lang="en-US"/>
              <a:t> can’t pass electron to NADP…it </a:t>
            </a:r>
            <a:r>
              <a:rPr lang="en-US" u="sng">
                <a:solidFill>
                  <a:srgbClr val="CC0000"/>
                </a:solidFill>
              </a:rPr>
              <a:t>cycles back to PS II</a:t>
            </a:r>
            <a:r>
              <a:rPr lang="en-US"/>
              <a:t> &amp; makes more </a:t>
            </a:r>
            <a:r>
              <a:rPr lang="en-US">
                <a:solidFill>
                  <a:srgbClr val="CC0000"/>
                </a:solidFill>
              </a:rPr>
              <a:t>ATP</a:t>
            </a:r>
            <a:r>
              <a:rPr lang="en-US"/>
              <a:t>, but </a:t>
            </a:r>
            <a:r>
              <a:rPr lang="en-US" u="sng">
                <a:solidFill>
                  <a:srgbClr val="CC0000"/>
                </a:solidFill>
              </a:rPr>
              <a:t>no NADPH</a:t>
            </a:r>
            <a:endParaRPr lang="en-US">
              <a:solidFill>
                <a:schemeClr val="tx2"/>
              </a:solidFill>
            </a:endParaRPr>
          </a:p>
          <a:p>
            <a:pPr lvl="1"/>
            <a:r>
              <a:rPr lang="en-US"/>
              <a:t>coordinates light reactions to Calvin cycle</a:t>
            </a:r>
          </a:p>
          <a:p>
            <a:pPr lvl="1"/>
            <a:r>
              <a:rPr lang="en-US"/>
              <a:t>Calvin cycle uses more ATP than NADPH</a:t>
            </a:r>
            <a:endParaRPr lang="en-US" sz="2400"/>
          </a:p>
        </p:txBody>
      </p:sp>
      <p:sp>
        <p:nvSpPr>
          <p:cNvPr id="423944" name="Rectangle 8"/>
          <p:cNvSpPr>
            <a:spLocks noChangeArrowheads="1"/>
          </p:cNvSpPr>
          <p:nvPr/>
        </p:nvSpPr>
        <p:spPr bwMode="auto">
          <a:xfrm>
            <a:off x="8266113" y="2492375"/>
            <a:ext cx="633412" cy="103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6200" b="1">
                <a:solidFill>
                  <a:srgbClr val="CC0000"/>
                </a:solidFill>
                <a:sym typeface="Zapf Dingbats" pitchFamily="48" charset="2"/>
              </a:rPr>
              <a:t></a:t>
            </a:r>
            <a:endParaRPr lang="en-US" sz="5000" b="1">
              <a:solidFill>
                <a:srgbClr val="0F116A"/>
              </a:solidFill>
            </a:endParaRPr>
          </a:p>
        </p:txBody>
      </p:sp>
      <p:sp>
        <p:nvSpPr>
          <p:cNvPr id="423945" name="AutoShape 9"/>
          <p:cNvSpPr>
            <a:spLocks noChangeArrowheads="1"/>
          </p:cNvSpPr>
          <p:nvPr/>
        </p:nvSpPr>
        <p:spPr bwMode="auto">
          <a:xfrm>
            <a:off x="285750" y="5821363"/>
            <a:ext cx="2159000" cy="882650"/>
          </a:xfrm>
          <a:prstGeom prst="roundRect">
            <a:avLst>
              <a:gd name="adj" fmla="val 16667"/>
            </a:avLst>
          </a:prstGeom>
          <a:solidFill>
            <a:srgbClr val="CCFF66"/>
          </a:solidFill>
          <a:ln w="9525">
            <a:noFill/>
            <a:round/>
            <a:headEnd/>
            <a:tailEnd/>
          </a:ln>
          <a:effectLst/>
        </p:spPr>
        <p:txBody>
          <a:bodyPr tIns="0" bIns="0" anchor="ctr">
            <a:spAutoFit/>
          </a:bodyPr>
          <a:lstStyle/>
          <a:p>
            <a:r>
              <a:rPr lang="en-US" sz="2600" b="1" u="sng">
                <a:solidFill>
                  <a:srgbClr val="CC0000"/>
                </a:solidFill>
              </a:rPr>
              <a:t>18</a:t>
            </a:r>
            <a:r>
              <a:rPr lang="en-US" sz="2600" b="1">
                <a:solidFill>
                  <a:srgbClr val="CC0000"/>
                </a:solidFill>
              </a:rPr>
              <a:t> ATP </a:t>
            </a:r>
            <a:r>
              <a:rPr lang="en-US" sz="2600" b="1">
                <a:solidFill>
                  <a:srgbClr val="0F116A"/>
                </a:solidFill>
              </a:rPr>
              <a:t>+</a:t>
            </a:r>
            <a:br>
              <a:rPr lang="en-US" sz="2600" b="1">
                <a:solidFill>
                  <a:srgbClr val="0F116A"/>
                </a:solidFill>
              </a:rPr>
            </a:br>
            <a:r>
              <a:rPr lang="en-US" sz="2600" b="1" u="sng">
                <a:solidFill>
                  <a:srgbClr val="804000"/>
                </a:solidFill>
              </a:rPr>
              <a:t>12</a:t>
            </a:r>
            <a:r>
              <a:rPr lang="en-US" sz="2600" b="1">
                <a:solidFill>
                  <a:srgbClr val="804000"/>
                </a:solidFill>
              </a:rPr>
              <a:t> NADPH</a:t>
            </a:r>
            <a:endParaRPr lang="en-US" sz="2600" b="1" baseline="-25000">
              <a:solidFill>
                <a:srgbClr val="CC0000"/>
              </a:solidFill>
            </a:endParaRPr>
          </a:p>
        </p:txBody>
      </p:sp>
      <p:sp>
        <p:nvSpPr>
          <p:cNvPr id="423946" name="AutoShape 10"/>
          <p:cNvSpPr>
            <a:spLocks noChangeArrowheads="1"/>
          </p:cNvSpPr>
          <p:nvPr/>
        </p:nvSpPr>
        <p:spPr bwMode="auto">
          <a:xfrm>
            <a:off x="2774950" y="5995988"/>
            <a:ext cx="1720850" cy="533400"/>
          </a:xfrm>
          <a:prstGeom prst="roundRect">
            <a:avLst>
              <a:gd name="adj" fmla="val 16667"/>
            </a:avLst>
          </a:prstGeom>
          <a:solidFill>
            <a:srgbClr val="FFEA18"/>
          </a:solidFill>
          <a:ln w="9525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2600" b="1" u="sng">
                <a:solidFill>
                  <a:srgbClr val="000000"/>
                </a:solidFill>
              </a:rPr>
              <a:t>1</a:t>
            </a:r>
            <a:r>
              <a:rPr lang="en-US" sz="2600" b="1">
                <a:solidFill>
                  <a:srgbClr val="000000"/>
                </a:solidFill>
              </a:rPr>
              <a:t> C</a:t>
            </a:r>
            <a:r>
              <a:rPr lang="en-US" sz="2600" b="1" baseline="-25000">
                <a:solidFill>
                  <a:srgbClr val="000000"/>
                </a:solidFill>
              </a:rPr>
              <a:t>6</a:t>
            </a:r>
            <a:r>
              <a:rPr lang="en-US" sz="2600" b="1">
                <a:solidFill>
                  <a:srgbClr val="000000"/>
                </a:solidFill>
              </a:rPr>
              <a:t>H</a:t>
            </a:r>
            <a:r>
              <a:rPr lang="en-US" sz="2600" b="1" baseline="-25000">
                <a:solidFill>
                  <a:srgbClr val="000000"/>
                </a:solidFill>
              </a:rPr>
              <a:t>12</a:t>
            </a:r>
            <a:r>
              <a:rPr lang="en-US" sz="2600" b="1">
                <a:solidFill>
                  <a:srgbClr val="000000"/>
                </a:solidFill>
              </a:rPr>
              <a:t>O</a:t>
            </a:r>
            <a:r>
              <a:rPr lang="en-US" sz="2600" b="1" baseline="-25000">
                <a:solidFill>
                  <a:srgbClr val="000000"/>
                </a:solidFill>
              </a:rPr>
              <a:t>6</a:t>
            </a:r>
          </a:p>
        </p:txBody>
      </p:sp>
      <p:sp>
        <p:nvSpPr>
          <p:cNvPr id="423947" name="Rectangle 11"/>
          <p:cNvSpPr>
            <a:spLocks noChangeArrowheads="1"/>
          </p:cNvSpPr>
          <p:nvPr/>
        </p:nvSpPr>
        <p:spPr bwMode="auto">
          <a:xfrm>
            <a:off x="2263775" y="5973763"/>
            <a:ext cx="58578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3200" b="1">
                <a:solidFill>
                  <a:srgbClr val="0F116A"/>
                </a:solidFill>
                <a:sym typeface="Symbol" pitchFamily="48" charset="2"/>
              </a:rPr>
              <a:t></a:t>
            </a:r>
          </a:p>
        </p:txBody>
      </p:sp>
      <p:sp>
        <p:nvSpPr>
          <p:cNvPr id="423949" name="Freeform 13"/>
          <p:cNvSpPr>
            <a:spLocks/>
          </p:cNvSpPr>
          <p:nvPr/>
        </p:nvSpPr>
        <p:spPr bwMode="auto">
          <a:xfrm>
            <a:off x="6183313" y="1500188"/>
            <a:ext cx="1658937" cy="968375"/>
          </a:xfrm>
          <a:custGeom>
            <a:avLst/>
            <a:gdLst/>
            <a:ahLst/>
            <a:cxnLst>
              <a:cxn ang="0">
                <a:pos x="1045" y="280"/>
              </a:cxn>
              <a:cxn ang="0">
                <a:pos x="400" y="55"/>
              </a:cxn>
              <a:cxn ang="0">
                <a:pos x="0" y="610"/>
              </a:cxn>
            </a:cxnLst>
            <a:rect l="0" t="0" r="r" b="b"/>
            <a:pathLst>
              <a:path w="1045" h="610">
                <a:moveTo>
                  <a:pt x="1045" y="280"/>
                </a:moveTo>
                <a:cubicBezTo>
                  <a:pt x="809" y="140"/>
                  <a:pt x="574" y="0"/>
                  <a:pt x="400" y="55"/>
                </a:cubicBezTo>
                <a:cubicBezTo>
                  <a:pt x="226" y="110"/>
                  <a:pt x="67" y="518"/>
                  <a:pt x="0" y="610"/>
                </a:cubicBezTo>
              </a:path>
            </a:pathLst>
          </a:custGeom>
          <a:noFill/>
          <a:ln w="76200" cap="flat" cmpd="sng">
            <a:solidFill>
              <a:srgbClr val="CC0000"/>
            </a:solidFill>
            <a:prstDash val="solid"/>
            <a:round/>
            <a:headEnd type="none" w="med" len="med"/>
            <a:tailEnd type="stealth" w="med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3950" name="AutoShape 14"/>
          <p:cNvSpPr>
            <a:spLocks noChangeArrowheads="1"/>
          </p:cNvSpPr>
          <p:nvPr/>
        </p:nvSpPr>
        <p:spPr bwMode="auto">
          <a:xfrm>
            <a:off x="6557963" y="4751388"/>
            <a:ext cx="1127125" cy="738187"/>
          </a:xfrm>
          <a:prstGeom prst="irregularSeal1">
            <a:avLst/>
          </a:prstGeom>
          <a:solidFill>
            <a:srgbClr val="CC0000"/>
          </a:solidFill>
          <a:ln w="19050">
            <a:solidFill>
              <a:srgbClr val="FF6404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600" b="1">
                <a:solidFill>
                  <a:srgbClr val="FFEA18"/>
                </a:solidFill>
              </a:rPr>
              <a:t>ATP</a:t>
            </a:r>
            <a:endParaRPr lang="en-US" b="1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3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3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9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239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tring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42394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3" dur="1000"/>
                                        <p:tgtEl>
                                          <p:spTgt spid="42395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Explosion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9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239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239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9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239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239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2394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423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Arrow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42394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Chim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3940" grpId="0" build="p" autoUpdateAnimBg="0"/>
      <p:bldP spid="423944" grpId="0" build="p" autoUpdateAnimBg="0"/>
      <p:bldP spid="423945" grpId="0" animBg="1" autoUpdateAnimBg="0"/>
      <p:bldP spid="423946" grpId="0" animBg="1" autoUpdateAnimBg="0"/>
      <p:bldP spid="423947" grpId="0" build="p" autoUpdateAnimBg="0"/>
      <p:bldP spid="423949" grpId="0" animBg="1"/>
      <p:bldP spid="42395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9785" name="Group 9"/>
          <p:cNvGrpSpPr>
            <a:grpSpLocks/>
          </p:cNvGrpSpPr>
          <p:nvPr/>
        </p:nvGrpSpPr>
        <p:grpSpPr bwMode="auto">
          <a:xfrm>
            <a:off x="7280275" y="5011738"/>
            <a:ext cx="1281113" cy="1158875"/>
            <a:chOff x="3696" y="2112"/>
            <a:chExt cx="1008" cy="912"/>
          </a:xfrm>
        </p:grpSpPr>
        <p:sp>
          <p:nvSpPr>
            <p:cNvPr id="459786" name="AutoShape 10"/>
            <p:cNvSpPr>
              <a:spLocks noChangeArrowheads="1"/>
            </p:cNvSpPr>
            <p:nvPr/>
          </p:nvSpPr>
          <p:spPr bwMode="auto">
            <a:xfrm>
              <a:off x="3744" y="2112"/>
              <a:ext cx="960" cy="672"/>
            </a:xfrm>
            <a:prstGeom prst="cloudCallout">
              <a:avLst>
                <a:gd name="adj1" fmla="val -43750"/>
                <a:gd name="adj2" fmla="val 70000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459787" name="Oval 11"/>
            <p:cNvSpPr>
              <a:spLocks noChangeArrowheads="1"/>
            </p:cNvSpPr>
            <p:nvPr/>
          </p:nvSpPr>
          <p:spPr bwMode="auto">
            <a:xfrm>
              <a:off x="3696" y="2688"/>
              <a:ext cx="288" cy="28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9788" name="Oval 12"/>
            <p:cNvSpPr>
              <a:spLocks noChangeArrowheads="1"/>
            </p:cNvSpPr>
            <p:nvPr/>
          </p:nvSpPr>
          <p:spPr bwMode="auto">
            <a:xfrm>
              <a:off x="3783" y="2736"/>
              <a:ext cx="288" cy="28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59784" name="AutoShape 8"/>
          <p:cNvSpPr>
            <a:spLocks noChangeArrowheads="1"/>
          </p:cNvSpPr>
          <p:nvPr/>
        </p:nvSpPr>
        <p:spPr bwMode="auto">
          <a:xfrm>
            <a:off x="4543425" y="4465638"/>
            <a:ext cx="1614488" cy="1130300"/>
          </a:xfrm>
          <a:prstGeom prst="star16">
            <a:avLst>
              <a:gd name="adj" fmla="val 37500"/>
            </a:avLst>
          </a:prstGeom>
          <a:solidFill>
            <a:srgbClr val="FFEA18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9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Energy needs of life</a:t>
            </a:r>
          </a:p>
        </p:txBody>
      </p:sp>
      <p:sp>
        <p:nvSpPr>
          <p:cNvPr id="45977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8174038" cy="5486400"/>
          </a:xfrm>
        </p:spPr>
        <p:txBody>
          <a:bodyPr/>
          <a:lstStyle/>
          <a:p>
            <a:r>
              <a:rPr lang="en-US"/>
              <a:t>All life needs a constant input of energy</a:t>
            </a:r>
          </a:p>
          <a:p>
            <a:pPr lvl="1"/>
            <a:r>
              <a:rPr lang="en-US" u="sng">
                <a:solidFill>
                  <a:srgbClr val="660000"/>
                </a:solidFill>
              </a:rPr>
              <a:t>Heterotrophs (Animals)</a:t>
            </a:r>
            <a:endParaRPr lang="en-US">
              <a:solidFill>
                <a:srgbClr val="660000"/>
              </a:solidFill>
            </a:endParaRPr>
          </a:p>
          <a:p>
            <a:pPr marL="1085850" lvl="2"/>
            <a:r>
              <a:rPr lang="en-US" sz="2600"/>
              <a:t>get their energy from “eating others”</a:t>
            </a:r>
          </a:p>
          <a:p>
            <a:pPr marL="1428750" lvl="3"/>
            <a:r>
              <a:rPr lang="en-US" sz="2200"/>
              <a:t>eat food = other organisms = </a:t>
            </a:r>
            <a:r>
              <a:rPr lang="en-US" sz="2200">
                <a:solidFill>
                  <a:srgbClr val="CC0000"/>
                </a:solidFill>
              </a:rPr>
              <a:t>organic molecules</a:t>
            </a:r>
            <a:endParaRPr lang="en-US" sz="2200" u="sng">
              <a:solidFill>
                <a:srgbClr val="CC0000"/>
              </a:solidFill>
            </a:endParaRPr>
          </a:p>
          <a:p>
            <a:pPr marL="1085850" lvl="2"/>
            <a:r>
              <a:rPr lang="en-US" sz="2600"/>
              <a:t>make energy through </a:t>
            </a:r>
            <a:r>
              <a:rPr lang="en-US" sz="2600" u="sng">
                <a:solidFill>
                  <a:srgbClr val="660000"/>
                </a:solidFill>
              </a:rPr>
              <a:t>respiration</a:t>
            </a:r>
            <a:endParaRPr lang="en-US"/>
          </a:p>
          <a:p>
            <a:pPr lvl="1"/>
            <a:r>
              <a:rPr lang="en-US" u="sng">
                <a:solidFill>
                  <a:srgbClr val="0C8F0F"/>
                </a:solidFill>
              </a:rPr>
              <a:t>Autotrophs (Plants)</a:t>
            </a:r>
            <a:r>
              <a:rPr lang="en-US"/>
              <a:t> </a:t>
            </a:r>
          </a:p>
          <a:p>
            <a:pPr marL="1085850" lvl="2"/>
            <a:r>
              <a:rPr lang="en-US" sz="2600"/>
              <a:t>produce their own energy (from “self”)</a:t>
            </a:r>
            <a:endParaRPr lang="en-US"/>
          </a:p>
          <a:p>
            <a:pPr marL="1085850" lvl="2"/>
            <a:r>
              <a:rPr lang="en-US" sz="2600"/>
              <a:t>convert energy of sunlight</a:t>
            </a:r>
            <a:endParaRPr lang="en-US" sz="2600">
              <a:solidFill>
                <a:srgbClr val="CC0000"/>
              </a:solidFill>
            </a:endParaRPr>
          </a:p>
          <a:p>
            <a:pPr marL="1085850" lvl="2"/>
            <a:r>
              <a:rPr lang="en-US" sz="2600"/>
              <a:t>build </a:t>
            </a:r>
            <a:r>
              <a:rPr lang="en-US" sz="2600">
                <a:solidFill>
                  <a:srgbClr val="CC0000"/>
                </a:solidFill>
              </a:rPr>
              <a:t>organic molecules</a:t>
            </a:r>
            <a:r>
              <a:rPr lang="en-US" sz="2600"/>
              <a:t> (CHO) from CO</a:t>
            </a:r>
            <a:r>
              <a:rPr lang="en-US" sz="2600" baseline="-25000"/>
              <a:t>2 </a:t>
            </a:r>
          </a:p>
          <a:p>
            <a:pPr marL="1085850" lvl="2"/>
            <a:r>
              <a:rPr lang="en-US" sz="2600"/>
              <a:t>make energy &amp; synthesize sugars through </a:t>
            </a:r>
            <a:r>
              <a:rPr lang="en-US" sz="2600" u="sng">
                <a:solidFill>
                  <a:srgbClr val="0C8F0F"/>
                </a:solidFill>
              </a:rPr>
              <a:t>photosynthesis</a:t>
            </a:r>
          </a:p>
        </p:txBody>
      </p:sp>
      <p:sp>
        <p:nvSpPr>
          <p:cNvPr id="459781" name="Oval 5"/>
          <p:cNvSpPr>
            <a:spLocks noChangeArrowheads="1"/>
          </p:cNvSpPr>
          <p:nvPr/>
        </p:nvSpPr>
        <p:spPr bwMode="auto">
          <a:xfrm>
            <a:off x="2582863" y="5253038"/>
            <a:ext cx="3276600" cy="519112"/>
          </a:xfrm>
          <a:prstGeom prst="ellips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9783" name="Oval 7"/>
          <p:cNvSpPr>
            <a:spLocks noChangeArrowheads="1"/>
          </p:cNvSpPr>
          <p:nvPr/>
        </p:nvSpPr>
        <p:spPr bwMode="auto">
          <a:xfrm>
            <a:off x="6026150" y="2768600"/>
            <a:ext cx="2633663" cy="685800"/>
          </a:xfrm>
          <a:prstGeom prst="ellips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9789" name="AutoShape 13"/>
          <p:cNvSpPr>
            <a:spLocks noChangeArrowheads="1"/>
          </p:cNvSpPr>
          <p:nvPr/>
        </p:nvSpPr>
        <p:spPr bwMode="auto">
          <a:xfrm>
            <a:off x="114300" y="2776538"/>
            <a:ext cx="1611313" cy="600075"/>
          </a:xfrm>
          <a:prstGeom prst="wave">
            <a:avLst>
              <a:gd name="adj1" fmla="val 13005"/>
              <a:gd name="adj2" fmla="val 0"/>
            </a:avLst>
          </a:prstGeom>
          <a:solidFill>
            <a:srgbClr val="CC0000"/>
          </a:solidFill>
          <a:ln w="2857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en-US" sz="2000" b="1">
                <a:solidFill>
                  <a:srgbClr val="000000"/>
                </a:solidFill>
              </a:rPr>
              <a:t>consumers</a:t>
            </a:r>
          </a:p>
        </p:txBody>
      </p:sp>
      <p:sp>
        <p:nvSpPr>
          <p:cNvPr id="459790" name="AutoShape 14"/>
          <p:cNvSpPr>
            <a:spLocks noChangeArrowheads="1"/>
          </p:cNvSpPr>
          <p:nvPr/>
        </p:nvSpPr>
        <p:spPr bwMode="auto">
          <a:xfrm>
            <a:off x="114300" y="4945063"/>
            <a:ext cx="1611313" cy="600075"/>
          </a:xfrm>
          <a:prstGeom prst="wave">
            <a:avLst>
              <a:gd name="adj1" fmla="val 13005"/>
              <a:gd name="adj2" fmla="val 0"/>
            </a:avLst>
          </a:prstGeom>
          <a:solidFill>
            <a:srgbClr val="006700"/>
          </a:solidFill>
          <a:ln w="2857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en-US" sz="2000" b="1">
                <a:solidFill>
                  <a:srgbClr val="B5DDBD"/>
                </a:solidFill>
              </a:rPr>
              <a:t>producers</a:t>
            </a:r>
          </a:p>
        </p:txBody>
      </p:sp>
      <p:sp>
        <p:nvSpPr>
          <p:cNvPr id="459792" name="Freeform 16"/>
          <p:cNvSpPr>
            <a:spLocks/>
          </p:cNvSpPr>
          <p:nvPr/>
        </p:nvSpPr>
        <p:spPr bwMode="auto">
          <a:xfrm>
            <a:off x="5634038" y="3444875"/>
            <a:ext cx="2454275" cy="1946275"/>
          </a:xfrm>
          <a:custGeom>
            <a:avLst/>
            <a:gdLst/>
            <a:ahLst/>
            <a:cxnLst>
              <a:cxn ang="0">
                <a:pos x="0" y="1140"/>
              </a:cxn>
              <a:cxn ang="0">
                <a:pos x="1351" y="838"/>
              </a:cxn>
              <a:cxn ang="0">
                <a:pos x="1485" y="0"/>
              </a:cxn>
            </a:cxnLst>
            <a:rect l="0" t="0" r="r" b="b"/>
            <a:pathLst>
              <a:path w="1598" h="1140">
                <a:moveTo>
                  <a:pt x="0" y="1140"/>
                </a:moveTo>
                <a:cubicBezTo>
                  <a:pt x="552" y="1084"/>
                  <a:pt x="1104" y="1028"/>
                  <a:pt x="1351" y="838"/>
                </a:cubicBezTo>
                <a:cubicBezTo>
                  <a:pt x="1598" y="648"/>
                  <a:pt x="1541" y="324"/>
                  <a:pt x="1485" y="0"/>
                </a:cubicBezTo>
              </a:path>
            </a:pathLst>
          </a:custGeom>
          <a:noFill/>
          <a:ln w="76200" cap="flat" cmpd="sng">
            <a:solidFill>
              <a:srgbClr val="CC0000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9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9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59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59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59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59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59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59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5978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59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59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7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597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597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7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597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597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5979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7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597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597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7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978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978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97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7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597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597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7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978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978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8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97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Bubbl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77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5977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5977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45978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45979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Arrow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45978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9784" grpId="0" animBg="1"/>
      <p:bldP spid="459779" grpId="0" build="p" autoUpdateAnimBg="0"/>
      <p:bldP spid="459781" grpId="0" animBg="1"/>
      <p:bldP spid="459783" grpId="0" animBg="1"/>
      <p:bldP spid="459789" grpId="0" animBg="1" autoUpdateAnimBg="0"/>
      <p:bldP spid="459790" grpId="0" animBg="1" autoUpdateAnimBg="0"/>
      <p:bldP spid="459792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Photophosphorylation </a:t>
            </a:r>
          </a:p>
        </p:txBody>
      </p:sp>
      <p:pic>
        <p:nvPicPr>
          <p:cNvPr id="425987" name="Picture 3"/>
          <p:cNvPicPr>
            <a:picLocks noChangeAspect="1" noChangeArrowheads="1"/>
          </p:cNvPicPr>
          <p:nvPr/>
        </p:nvPicPr>
        <p:blipFill>
          <a:blip r:embed="rId10" cstate="print"/>
          <a:srcRect b="4472"/>
          <a:stretch>
            <a:fillRect/>
          </a:stretch>
        </p:blipFill>
        <p:spPr bwMode="auto">
          <a:xfrm>
            <a:off x="990600" y="2209800"/>
            <a:ext cx="7173913" cy="4137025"/>
          </a:xfrm>
          <a:prstGeom prst="rect">
            <a:avLst/>
          </a:prstGeom>
          <a:noFill/>
        </p:spPr>
      </p:pic>
      <p:sp>
        <p:nvSpPr>
          <p:cNvPr id="425988" name="AutoShape 4"/>
          <p:cNvSpPr>
            <a:spLocks noChangeArrowheads="1"/>
          </p:cNvSpPr>
          <p:nvPr/>
        </p:nvSpPr>
        <p:spPr bwMode="auto">
          <a:xfrm>
            <a:off x="6137275" y="4522788"/>
            <a:ext cx="2952750" cy="768350"/>
          </a:xfrm>
          <a:prstGeom prst="roundRect">
            <a:avLst>
              <a:gd name="adj" fmla="val 16667"/>
            </a:avLst>
          </a:prstGeom>
          <a:solidFill>
            <a:srgbClr val="CCFF66"/>
          </a:solidFill>
          <a:ln w="9525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2000" b="1">
                <a:solidFill>
                  <a:srgbClr val="0F116A"/>
                </a:solidFill>
              </a:rPr>
              <a:t>NONcyclic</a:t>
            </a:r>
          </a:p>
          <a:p>
            <a:r>
              <a:rPr lang="en-US" sz="2000" b="1">
                <a:solidFill>
                  <a:srgbClr val="0F116A"/>
                </a:solidFill>
              </a:rPr>
              <a:t>photophosphorylation</a:t>
            </a:r>
            <a:endParaRPr lang="en-US" sz="3600" b="1">
              <a:solidFill>
                <a:schemeClr val="tx2"/>
              </a:solidFill>
            </a:endParaRPr>
          </a:p>
        </p:txBody>
      </p:sp>
      <p:sp>
        <p:nvSpPr>
          <p:cNvPr id="425989" name="AutoShape 5"/>
          <p:cNvSpPr>
            <a:spLocks noChangeArrowheads="1"/>
          </p:cNvSpPr>
          <p:nvPr/>
        </p:nvSpPr>
        <p:spPr bwMode="auto">
          <a:xfrm>
            <a:off x="1335088" y="1474788"/>
            <a:ext cx="2952750" cy="768350"/>
          </a:xfrm>
          <a:prstGeom prst="roundRect">
            <a:avLst>
              <a:gd name="adj" fmla="val 16667"/>
            </a:avLst>
          </a:prstGeom>
          <a:solidFill>
            <a:srgbClr val="CCFF66"/>
          </a:solidFill>
          <a:ln w="9525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2000" b="1">
                <a:solidFill>
                  <a:srgbClr val="0F116A"/>
                </a:solidFill>
              </a:rPr>
              <a:t>cyclic</a:t>
            </a:r>
          </a:p>
          <a:p>
            <a:r>
              <a:rPr lang="en-US" sz="2000" b="1">
                <a:solidFill>
                  <a:srgbClr val="0F116A"/>
                </a:solidFill>
              </a:rPr>
              <a:t>photophosphorylation</a:t>
            </a:r>
            <a:endParaRPr lang="en-US" sz="3600" b="1">
              <a:solidFill>
                <a:schemeClr val="tx2"/>
              </a:solidFill>
            </a:endParaRPr>
          </a:p>
        </p:txBody>
      </p:sp>
      <p:pic>
        <p:nvPicPr>
          <p:cNvPr id="425990" name="Picture 6" descr="piggybankNADPH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8045450" y="3681413"/>
            <a:ext cx="896938" cy="796925"/>
          </a:xfrm>
          <a:prstGeom prst="rect">
            <a:avLst/>
          </a:prstGeom>
          <a:noFill/>
        </p:spPr>
      </p:pic>
      <p:sp>
        <p:nvSpPr>
          <p:cNvPr id="425991" name="AutoShape 7"/>
          <p:cNvSpPr>
            <a:spLocks noChangeArrowheads="1"/>
          </p:cNvSpPr>
          <p:nvPr/>
        </p:nvSpPr>
        <p:spPr bwMode="auto">
          <a:xfrm>
            <a:off x="2747963" y="5672138"/>
            <a:ext cx="1206500" cy="825500"/>
          </a:xfrm>
          <a:prstGeom prst="irregularSeal1">
            <a:avLst/>
          </a:prstGeom>
          <a:solidFill>
            <a:srgbClr val="CC0000"/>
          </a:solidFill>
          <a:ln w="19050">
            <a:solidFill>
              <a:srgbClr val="FF6404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600" b="1">
                <a:solidFill>
                  <a:srgbClr val="FFEA18"/>
                </a:solidFill>
              </a:rPr>
              <a:t>ATP</a:t>
            </a:r>
            <a:endParaRPr lang="en-US" b="1">
              <a:solidFill>
                <a:schemeClr val="tx2"/>
              </a:solidFill>
            </a:endParaRPr>
          </a:p>
        </p:txBody>
      </p:sp>
      <p:sp>
        <p:nvSpPr>
          <p:cNvPr id="425994" name="Freeform 10"/>
          <p:cNvSpPr>
            <a:spLocks/>
          </p:cNvSpPr>
          <p:nvPr/>
        </p:nvSpPr>
        <p:spPr bwMode="auto">
          <a:xfrm>
            <a:off x="1619250" y="2289175"/>
            <a:ext cx="6305550" cy="3155950"/>
          </a:xfrm>
          <a:custGeom>
            <a:avLst/>
            <a:gdLst/>
            <a:ahLst/>
            <a:cxnLst>
              <a:cxn ang="0">
                <a:pos x="0" y="1988"/>
              </a:cxn>
              <a:cxn ang="0">
                <a:pos x="0" y="192"/>
              </a:cxn>
              <a:cxn ang="0">
                <a:pos x="1979" y="1720"/>
              </a:cxn>
              <a:cxn ang="0">
                <a:pos x="1979" y="0"/>
              </a:cxn>
              <a:cxn ang="0">
                <a:pos x="3972" y="1135"/>
              </a:cxn>
            </a:cxnLst>
            <a:rect l="0" t="0" r="r" b="b"/>
            <a:pathLst>
              <a:path w="3972" h="1988">
                <a:moveTo>
                  <a:pt x="0" y="1988"/>
                </a:moveTo>
                <a:lnTo>
                  <a:pt x="0" y="192"/>
                </a:lnTo>
                <a:lnTo>
                  <a:pt x="1979" y="1720"/>
                </a:lnTo>
                <a:lnTo>
                  <a:pt x="1979" y="0"/>
                </a:lnTo>
                <a:lnTo>
                  <a:pt x="3972" y="1135"/>
                </a:lnTo>
              </a:path>
            </a:pathLst>
          </a:custGeom>
          <a:noFill/>
          <a:ln w="127000" cap="flat" cmpd="sng">
            <a:solidFill>
              <a:srgbClr val="0000FF"/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5996" name="Freeform 12"/>
          <p:cNvSpPr>
            <a:spLocks/>
          </p:cNvSpPr>
          <p:nvPr/>
        </p:nvSpPr>
        <p:spPr bwMode="auto">
          <a:xfrm>
            <a:off x="1635125" y="2243138"/>
            <a:ext cx="3163888" cy="3201987"/>
          </a:xfrm>
          <a:custGeom>
            <a:avLst/>
            <a:gdLst/>
            <a:ahLst/>
            <a:cxnLst>
              <a:cxn ang="0">
                <a:pos x="0" y="2017"/>
              </a:cxn>
              <a:cxn ang="0">
                <a:pos x="0" y="178"/>
              </a:cxn>
              <a:cxn ang="0">
                <a:pos x="1993" y="1773"/>
              </a:cxn>
              <a:cxn ang="0">
                <a:pos x="1988" y="0"/>
              </a:cxn>
            </a:cxnLst>
            <a:rect l="0" t="0" r="r" b="b"/>
            <a:pathLst>
              <a:path w="1993" h="2017">
                <a:moveTo>
                  <a:pt x="0" y="2017"/>
                </a:moveTo>
                <a:lnTo>
                  <a:pt x="0" y="178"/>
                </a:lnTo>
                <a:lnTo>
                  <a:pt x="1993" y="1773"/>
                </a:lnTo>
                <a:lnTo>
                  <a:pt x="1988" y="0"/>
                </a:lnTo>
              </a:path>
            </a:pathLst>
          </a:custGeom>
          <a:noFill/>
          <a:ln w="127000" cap="flat" cmpd="sng">
            <a:solidFill>
              <a:srgbClr val="FF0000"/>
            </a:solidFill>
            <a:prstDash val="solid"/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5997" name="Freeform 13"/>
          <p:cNvSpPr>
            <a:spLocks/>
          </p:cNvSpPr>
          <p:nvPr/>
        </p:nvSpPr>
        <p:spPr bwMode="auto">
          <a:xfrm>
            <a:off x="2978150" y="2290763"/>
            <a:ext cx="1860550" cy="2798762"/>
          </a:xfrm>
          <a:custGeom>
            <a:avLst/>
            <a:gdLst/>
            <a:ahLst/>
            <a:cxnLst>
              <a:cxn ang="0">
                <a:pos x="1172" y="0"/>
              </a:cxn>
              <a:cxn ang="0">
                <a:pos x="482" y="288"/>
              </a:cxn>
              <a:cxn ang="0">
                <a:pos x="60" y="867"/>
              </a:cxn>
              <a:cxn ang="0">
                <a:pos x="123" y="1763"/>
              </a:cxn>
            </a:cxnLst>
            <a:rect l="0" t="0" r="r" b="b"/>
            <a:pathLst>
              <a:path w="1172" h="1763">
                <a:moveTo>
                  <a:pt x="1172" y="0"/>
                </a:moveTo>
                <a:cubicBezTo>
                  <a:pt x="919" y="72"/>
                  <a:pt x="667" y="144"/>
                  <a:pt x="482" y="288"/>
                </a:cubicBezTo>
                <a:cubicBezTo>
                  <a:pt x="297" y="432"/>
                  <a:pt x="120" y="621"/>
                  <a:pt x="60" y="867"/>
                </a:cubicBezTo>
                <a:cubicBezTo>
                  <a:pt x="0" y="1113"/>
                  <a:pt x="61" y="1438"/>
                  <a:pt x="123" y="1763"/>
                </a:cubicBezTo>
              </a:path>
            </a:pathLst>
          </a:custGeom>
          <a:noFill/>
          <a:ln w="127000" cap="flat" cmpd="sng">
            <a:solidFill>
              <a:srgbClr val="FF0000"/>
            </a:solidFill>
            <a:prstDash val="solid"/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26000" name="Group 16"/>
          <p:cNvGrpSpPr>
            <a:grpSpLocks/>
          </p:cNvGrpSpPr>
          <p:nvPr/>
        </p:nvGrpSpPr>
        <p:grpSpPr bwMode="auto">
          <a:xfrm>
            <a:off x="7897813" y="3179763"/>
            <a:ext cx="971550" cy="866775"/>
            <a:chOff x="4975" y="2003"/>
            <a:chExt cx="612" cy="546"/>
          </a:xfrm>
        </p:grpSpPr>
        <p:sp>
          <p:nvSpPr>
            <p:cNvPr id="425998" name="Oval 14"/>
            <p:cNvSpPr>
              <a:spLocks noChangeArrowheads="1"/>
            </p:cNvSpPr>
            <p:nvPr/>
          </p:nvSpPr>
          <p:spPr bwMode="auto">
            <a:xfrm>
              <a:off x="5133" y="2003"/>
              <a:ext cx="454" cy="271"/>
            </a:xfrm>
            <a:prstGeom prst="ellipse">
              <a:avLst/>
            </a:prstGeom>
            <a:solidFill>
              <a:srgbClr val="660000"/>
            </a:solidFill>
            <a:ln w="19050">
              <a:solidFill>
                <a:srgbClr val="FF6404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1600" b="1">
                  <a:solidFill>
                    <a:srgbClr val="FFEA18"/>
                  </a:solidFill>
                </a:rPr>
                <a:t>NADP</a:t>
              </a:r>
              <a:endParaRPr lang="en-US" b="1">
                <a:solidFill>
                  <a:schemeClr val="tx2"/>
                </a:solidFill>
              </a:endParaRPr>
            </a:p>
          </p:txBody>
        </p:sp>
        <p:sp>
          <p:nvSpPr>
            <p:cNvPr id="425999" name="Freeform 15"/>
            <p:cNvSpPr>
              <a:spLocks/>
            </p:cNvSpPr>
            <p:nvPr/>
          </p:nvSpPr>
          <p:spPr bwMode="auto">
            <a:xfrm>
              <a:off x="4975" y="2137"/>
              <a:ext cx="136" cy="412"/>
            </a:xfrm>
            <a:custGeom>
              <a:avLst/>
              <a:gdLst/>
              <a:ahLst/>
              <a:cxnLst>
                <a:cxn ang="0">
                  <a:pos x="136" y="0"/>
                </a:cxn>
                <a:cxn ang="0">
                  <a:pos x="7" y="210"/>
                </a:cxn>
                <a:cxn ang="0">
                  <a:pos x="93" y="412"/>
                </a:cxn>
              </a:cxnLst>
              <a:rect l="0" t="0" r="r" b="b"/>
              <a:pathLst>
                <a:path w="136" h="412">
                  <a:moveTo>
                    <a:pt x="136" y="0"/>
                  </a:moveTo>
                  <a:cubicBezTo>
                    <a:pt x="75" y="70"/>
                    <a:pt x="14" y="141"/>
                    <a:pt x="7" y="210"/>
                  </a:cubicBezTo>
                  <a:cubicBezTo>
                    <a:pt x="0" y="279"/>
                    <a:pt x="46" y="345"/>
                    <a:pt x="93" y="412"/>
                  </a:cubicBezTo>
                </a:path>
              </a:pathLst>
            </a:custGeom>
            <a:noFill/>
            <a:ln w="57150" cap="flat" cmpd="sng">
              <a:solidFill>
                <a:srgbClr val="660000"/>
              </a:solidFill>
              <a:prstDash val="solid"/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2598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42599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7" dur="1000"/>
                                        <p:tgtEl>
                                          <p:spTgt spid="42599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Explosion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42600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2599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Pi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0" dur="500"/>
                                        <p:tgtEl>
                                          <p:spTgt spid="4259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5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9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500"/>
                                        <p:tgtEl>
                                          <p:spTgt spid="4259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5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2598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44" dur="500"/>
                                        <p:tgtEl>
                                          <p:spTgt spid="4260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6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String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String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2599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42599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String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6" presetClass="entr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4" dur="500"/>
                                        <p:tgtEl>
                                          <p:spTgt spid="42599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Explosion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5988" grpId="0" animBg="1" autoUpdateAnimBg="0"/>
      <p:bldP spid="425989" grpId="0" animBg="1" autoUpdateAnimBg="0"/>
      <p:bldP spid="425991" grpId="0" animBg="1"/>
      <p:bldP spid="425991" grpId="1" animBg="1"/>
      <p:bldP spid="425991" grpId="2" animBg="1"/>
      <p:bldP spid="425994" grpId="0" animBg="1"/>
      <p:bldP spid="425994" grpId="1" animBg="1"/>
      <p:bldP spid="425996" grpId="0" animBg="1"/>
      <p:bldP spid="425997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Photosynthesis summary </a:t>
            </a:r>
          </a:p>
        </p:txBody>
      </p:sp>
      <p:sp>
        <p:nvSpPr>
          <p:cNvPr id="42803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838200" y="1284288"/>
            <a:ext cx="7772400" cy="5078412"/>
          </a:xfrm>
        </p:spPr>
        <p:txBody>
          <a:bodyPr/>
          <a:lstStyle/>
          <a:p>
            <a:pPr>
              <a:lnSpc>
                <a:spcPct val="120000"/>
              </a:lnSpc>
              <a:buFont typeface="Wingdings" pitchFamily="48" charset="2"/>
              <a:buNone/>
            </a:pPr>
            <a:r>
              <a:rPr lang="en-US" sz="2600"/>
              <a:t>Where did the energy come from?</a:t>
            </a:r>
          </a:p>
          <a:p>
            <a:pPr eaLnBrk="0" hangingPunct="0">
              <a:lnSpc>
                <a:spcPct val="12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2600"/>
              <a:t>Where did the electrons come from? </a:t>
            </a:r>
          </a:p>
          <a:p>
            <a:pPr eaLnBrk="0" hangingPunct="0">
              <a:lnSpc>
                <a:spcPct val="12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2600"/>
              <a:t>Where did the H</a:t>
            </a:r>
            <a:r>
              <a:rPr lang="en-US" sz="2600" baseline="-25000"/>
              <a:t>2</a:t>
            </a:r>
            <a:r>
              <a:rPr lang="en-US" sz="2600"/>
              <a:t>O come from?</a:t>
            </a:r>
          </a:p>
          <a:p>
            <a:pPr eaLnBrk="0" hangingPunct="0">
              <a:lnSpc>
                <a:spcPct val="12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2600"/>
              <a:t>Where did the O</a:t>
            </a:r>
            <a:r>
              <a:rPr lang="en-US" sz="2600" baseline="-25000"/>
              <a:t>2</a:t>
            </a:r>
            <a:r>
              <a:rPr lang="en-US" sz="2600"/>
              <a:t> come from?</a:t>
            </a:r>
          </a:p>
          <a:p>
            <a:pPr eaLnBrk="0" hangingPunct="0">
              <a:lnSpc>
                <a:spcPct val="12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2600"/>
              <a:t>Where did the O</a:t>
            </a:r>
            <a:r>
              <a:rPr lang="en-US" sz="2600" baseline="-25000"/>
              <a:t>2</a:t>
            </a:r>
            <a:r>
              <a:rPr lang="en-US" sz="2600"/>
              <a:t> go? </a:t>
            </a:r>
          </a:p>
          <a:p>
            <a:pPr eaLnBrk="0" hangingPunct="0">
              <a:lnSpc>
                <a:spcPct val="12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2600"/>
              <a:t>Where did the H</a:t>
            </a:r>
            <a:r>
              <a:rPr lang="en-US" sz="2600" baseline="30000"/>
              <a:t>+</a:t>
            </a:r>
            <a:r>
              <a:rPr lang="en-US" sz="2600"/>
              <a:t> come from?</a:t>
            </a:r>
          </a:p>
          <a:p>
            <a:pPr eaLnBrk="0" hangingPunct="0">
              <a:lnSpc>
                <a:spcPct val="12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2600"/>
              <a:t>Where did the ATP come from?</a:t>
            </a:r>
          </a:p>
          <a:p>
            <a:pPr eaLnBrk="0" hangingPunct="0">
              <a:lnSpc>
                <a:spcPct val="12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2600"/>
              <a:t>What will the ATP be used for? </a:t>
            </a:r>
          </a:p>
          <a:p>
            <a:pPr eaLnBrk="0" hangingPunct="0">
              <a:lnSpc>
                <a:spcPct val="12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2600"/>
              <a:t>Where did the NADPH come from?</a:t>
            </a:r>
          </a:p>
          <a:p>
            <a:pPr eaLnBrk="0" hangingPunct="0">
              <a:lnSpc>
                <a:spcPct val="12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2600"/>
              <a:t>What will the NADPH be used for?</a:t>
            </a:r>
          </a:p>
        </p:txBody>
      </p:sp>
      <p:sp>
        <p:nvSpPr>
          <p:cNvPr id="428036" name="Rectangle 4"/>
          <p:cNvSpPr>
            <a:spLocks noChangeArrowheads="1"/>
          </p:cNvSpPr>
          <p:nvPr/>
        </p:nvSpPr>
        <p:spPr bwMode="auto">
          <a:xfrm>
            <a:off x="4541838" y="6335713"/>
            <a:ext cx="4500562" cy="427037"/>
          </a:xfrm>
          <a:prstGeom prst="rect">
            <a:avLst/>
          </a:prstGeom>
          <a:solidFill>
            <a:srgbClr val="FFEA18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2200" b="1" i="1">
                <a:solidFill>
                  <a:schemeClr val="tx2"/>
                </a:solidFill>
              </a:rPr>
              <a:t>…stay tuned for the Calvin cycle</a:t>
            </a:r>
            <a:endParaRPr lang="en-US" sz="3000" b="1">
              <a:solidFill>
                <a:srgbClr val="0F116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8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8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28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28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28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28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28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28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28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28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0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280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280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0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280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280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0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280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280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0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280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280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0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280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280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28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28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8035" grpId="0" build="p" autoUpdateAnimBg="0"/>
      <p:bldP spid="428036" grpId="0" animBg="1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9"/>
          <p:cNvSpPr>
            <a:spLocks noGrp="1" noChangeArrowheads="1"/>
          </p:cNvSpPr>
          <p:nvPr>
            <p:ph type="dt" sz="quarter" idx="2"/>
          </p:nvPr>
        </p:nvSpPr>
        <p:spPr>
          <a:ln/>
        </p:spPr>
        <p:txBody>
          <a:bodyPr/>
          <a:lstStyle/>
          <a:p>
            <a:r>
              <a:rPr lang="en-US"/>
              <a:t>2007-2008</a:t>
            </a:r>
            <a:endParaRPr lang="en-US" b="0"/>
          </a:p>
        </p:txBody>
      </p:sp>
      <p:pic>
        <p:nvPicPr>
          <p:cNvPr id="365574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8425" y="4071938"/>
            <a:ext cx="4460875" cy="254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65575" name="AutoShape 7"/>
          <p:cNvSpPr>
            <a:spLocks/>
          </p:cNvSpPr>
          <p:nvPr/>
        </p:nvSpPr>
        <p:spPr bwMode="auto">
          <a:xfrm>
            <a:off x="2144713" y="738188"/>
            <a:ext cx="6924675" cy="2911475"/>
          </a:xfrm>
          <a:prstGeom prst="wedgeEllipseCallout">
            <a:avLst>
              <a:gd name="adj1" fmla="val -41565"/>
              <a:gd name="adj2" fmla="val 69903"/>
            </a:avLst>
          </a:prstGeom>
          <a:solidFill>
            <a:srgbClr val="FFCC00"/>
          </a:solidFill>
          <a:ln w="57150">
            <a:solidFill>
              <a:srgbClr val="CC0000"/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>
              <a:spcBef>
                <a:spcPts val="1400"/>
              </a:spcBef>
            </a:pPr>
            <a:r>
              <a:rPr lang="en-US" sz="3600" b="1">
                <a:solidFill>
                  <a:schemeClr val="tx2"/>
                </a:solidFill>
                <a:ea typeface="Geneva" pitchFamily="48" charset="-128"/>
              </a:rPr>
              <a:t>You can grow if you </a:t>
            </a:r>
            <a:br>
              <a:rPr lang="en-US" sz="3600" b="1">
                <a:solidFill>
                  <a:schemeClr val="tx2"/>
                </a:solidFill>
                <a:ea typeface="Geneva" pitchFamily="48" charset="-128"/>
              </a:rPr>
            </a:br>
            <a:r>
              <a:rPr lang="en-US" sz="3600" b="1">
                <a:solidFill>
                  <a:schemeClr val="tx2"/>
                </a:solidFill>
                <a:ea typeface="Geneva" pitchFamily="48" charset="-128"/>
              </a:rPr>
              <a:t>Ask Questions</a:t>
            </a:r>
            <a:r>
              <a:rPr lang="en-US" sz="3600" b="1" i="1">
                <a:solidFill>
                  <a:schemeClr val="tx2"/>
                </a:solidFill>
                <a:ea typeface="Geneva" pitchFamily="48" charset="-128"/>
              </a:rPr>
              <a:t>!</a:t>
            </a:r>
            <a:endParaRPr lang="en-US" sz="3600" b="1">
              <a:solidFill>
                <a:schemeClr val="tx2"/>
              </a:solidFill>
              <a:ea typeface="Geneva" pitchFamily="48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6557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Qua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5575" grpId="0" animBg="1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9"/>
          <p:cNvSpPr>
            <a:spLocks noGrp="1" noChangeArrowheads="1"/>
          </p:cNvSpPr>
          <p:nvPr>
            <p:ph type="dt" sz="quarter" idx="2"/>
          </p:nvPr>
        </p:nvSpPr>
        <p:spPr>
          <a:ln/>
        </p:spPr>
        <p:txBody>
          <a:bodyPr/>
          <a:lstStyle/>
          <a:p>
            <a:r>
              <a:rPr lang="en-US"/>
              <a:t>2007-2008</a:t>
            </a:r>
            <a:endParaRPr lang="en-US" b="0"/>
          </a:p>
        </p:txBody>
      </p:sp>
      <p:sp>
        <p:nvSpPr>
          <p:cNvPr id="5335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00100" y="2566988"/>
            <a:ext cx="7239000" cy="1857375"/>
          </a:xfrm>
        </p:spPr>
        <p:txBody>
          <a:bodyPr anchor="ctr"/>
          <a:lstStyle/>
          <a:p>
            <a:pPr algn="ctr"/>
            <a:r>
              <a:rPr lang="en-US"/>
              <a:t>Ghosts of Lectures Past</a:t>
            </a:r>
            <a:br>
              <a:rPr lang="en-US"/>
            </a:br>
            <a:r>
              <a:rPr lang="en-US">
                <a:solidFill>
                  <a:srgbClr val="0F116A"/>
                </a:solidFill>
              </a:rPr>
              <a:t>(storage)</a:t>
            </a:r>
            <a:endParaRPr lang="en-U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Stomates </a:t>
            </a:r>
          </a:p>
        </p:txBody>
      </p:sp>
      <p:pic>
        <p:nvPicPr>
          <p:cNvPr id="390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0" y="1752600"/>
            <a:ext cx="2209800" cy="2163763"/>
          </a:xfrm>
          <a:prstGeom prst="rect">
            <a:avLst/>
          </a:prstGeom>
          <a:noFill/>
        </p:spPr>
      </p:pic>
      <p:pic>
        <p:nvPicPr>
          <p:cNvPr id="39014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62600" y="4267200"/>
            <a:ext cx="3505200" cy="2524125"/>
          </a:xfrm>
          <a:prstGeom prst="rect">
            <a:avLst/>
          </a:prstGeom>
          <a:noFill/>
        </p:spPr>
      </p:pic>
      <p:pic>
        <p:nvPicPr>
          <p:cNvPr id="39014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" y="1600200"/>
            <a:ext cx="4876800" cy="4803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85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85800"/>
            <a:ext cx="8305800" cy="762000"/>
          </a:xfrm>
        </p:spPr>
        <p:txBody>
          <a:bodyPr/>
          <a:lstStyle/>
          <a:p>
            <a:r>
              <a:rPr lang="en-US"/>
              <a:t>How are they connected?</a:t>
            </a:r>
          </a:p>
        </p:txBody>
      </p:sp>
      <p:grpSp>
        <p:nvGrpSpPr>
          <p:cNvPr id="377859" name="Group 3"/>
          <p:cNvGrpSpPr>
            <a:grpSpLocks/>
          </p:cNvGrpSpPr>
          <p:nvPr/>
        </p:nvGrpSpPr>
        <p:grpSpPr bwMode="auto">
          <a:xfrm>
            <a:off x="715963" y="2032000"/>
            <a:ext cx="7772400" cy="1676400"/>
            <a:chOff x="432" y="3168"/>
            <a:chExt cx="4896" cy="1056"/>
          </a:xfrm>
        </p:grpSpPr>
        <p:grpSp>
          <p:nvGrpSpPr>
            <p:cNvPr id="377860" name="Group 4"/>
            <p:cNvGrpSpPr>
              <a:grpSpLocks/>
            </p:cNvGrpSpPr>
            <p:nvPr/>
          </p:nvGrpSpPr>
          <p:grpSpPr bwMode="auto">
            <a:xfrm>
              <a:off x="432" y="3168"/>
              <a:ext cx="4896" cy="548"/>
              <a:chOff x="432" y="1008"/>
              <a:chExt cx="4896" cy="548"/>
            </a:xfrm>
          </p:grpSpPr>
          <p:sp>
            <p:nvSpPr>
              <p:cNvPr id="377861" name="Rectangle 5"/>
              <p:cNvSpPr>
                <a:spLocks noChangeArrowheads="1"/>
              </p:cNvSpPr>
              <p:nvPr/>
            </p:nvSpPr>
            <p:spPr bwMode="auto">
              <a:xfrm>
                <a:off x="432" y="1008"/>
                <a:ext cx="4896" cy="480"/>
              </a:xfrm>
              <a:prstGeom prst="rect">
                <a:avLst/>
              </a:prstGeom>
              <a:solidFill>
                <a:srgbClr val="FFEA18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377862" name="Group 6"/>
              <p:cNvGrpSpPr>
                <a:grpSpLocks/>
              </p:cNvGrpSpPr>
              <p:nvPr/>
            </p:nvGrpSpPr>
            <p:grpSpPr bwMode="auto">
              <a:xfrm>
                <a:off x="512" y="1008"/>
                <a:ext cx="4613" cy="548"/>
                <a:chOff x="512" y="3312"/>
                <a:chExt cx="4613" cy="548"/>
              </a:xfrm>
            </p:grpSpPr>
            <p:sp>
              <p:nvSpPr>
                <p:cNvPr id="377863" name="Rectangle 7"/>
                <p:cNvSpPr>
                  <a:spLocks noChangeArrowheads="1"/>
                </p:cNvSpPr>
                <p:nvPr/>
              </p:nvSpPr>
              <p:spPr bwMode="auto">
                <a:xfrm>
                  <a:off x="512" y="3312"/>
                  <a:ext cx="4613" cy="34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2600" b="1">
                      <a:solidFill>
                        <a:schemeClr val="tx2"/>
                      </a:solidFill>
                    </a:rPr>
                    <a:t>glucose </a:t>
                  </a:r>
                  <a:r>
                    <a:rPr lang="en-US" sz="2600" b="1">
                      <a:solidFill>
                        <a:srgbClr val="0F116A"/>
                      </a:solidFill>
                    </a:rPr>
                    <a:t>+</a:t>
                  </a:r>
                  <a:r>
                    <a:rPr lang="en-US" sz="2600" b="1">
                      <a:solidFill>
                        <a:schemeClr val="tx2"/>
                      </a:solidFill>
                    </a:rPr>
                    <a:t> oxygen </a:t>
                  </a:r>
                  <a:r>
                    <a:rPr lang="en-US" sz="3000" b="1">
                      <a:solidFill>
                        <a:srgbClr val="0F116A"/>
                      </a:solidFill>
                      <a:sym typeface="Symbol" pitchFamily="48" charset="2"/>
                    </a:rPr>
                    <a:t></a:t>
                  </a:r>
                  <a:r>
                    <a:rPr lang="en-US" sz="2600" b="1">
                      <a:solidFill>
                        <a:schemeClr val="tx2"/>
                      </a:solidFill>
                    </a:rPr>
                    <a:t> carbon </a:t>
                  </a:r>
                  <a:r>
                    <a:rPr lang="en-US" sz="2600" b="1">
                      <a:solidFill>
                        <a:srgbClr val="0F116A"/>
                      </a:solidFill>
                    </a:rPr>
                    <a:t>+</a:t>
                  </a:r>
                  <a:r>
                    <a:rPr lang="en-US" sz="2600" b="1">
                      <a:solidFill>
                        <a:schemeClr val="tx2"/>
                      </a:solidFill>
                    </a:rPr>
                    <a:t> water </a:t>
                  </a:r>
                  <a:r>
                    <a:rPr lang="en-US" sz="2600" b="1">
                      <a:solidFill>
                        <a:srgbClr val="0F116A"/>
                      </a:solidFill>
                    </a:rPr>
                    <a:t>+</a:t>
                  </a:r>
                  <a:r>
                    <a:rPr lang="en-US" sz="2600" b="1">
                      <a:solidFill>
                        <a:schemeClr val="tx2"/>
                      </a:solidFill>
                    </a:rPr>
                    <a:t> energy</a:t>
                  </a:r>
                </a:p>
              </p:txBody>
            </p:sp>
            <p:sp>
              <p:nvSpPr>
                <p:cNvPr id="377864" name="Rectangle 8"/>
                <p:cNvSpPr>
                  <a:spLocks noChangeArrowheads="1"/>
                </p:cNvSpPr>
                <p:nvPr/>
              </p:nvSpPr>
              <p:spPr bwMode="auto">
                <a:xfrm>
                  <a:off x="2611" y="3552"/>
                  <a:ext cx="844" cy="30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2600" b="1">
                      <a:solidFill>
                        <a:schemeClr val="tx2"/>
                      </a:solidFill>
                    </a:rPr>
                    <a:t>dioxide</a:t>
                  </a:r>
                </a:p>
              </p:txBody>
            </p:sp>
          </p:grpSp>
        </p:grpSp>
        <p:grpSp>
          <p:nvGrpSpPr>
            <p:cNvPr id="377865" name="Group 9"/>
            <p:cNvGrpSpPr>
              <a:grpSpLocks/>
            </p:cNvGrpSpPr>
            <p:nvPr/>
          </p:nvGrpSpPr>
          <p:grpSpPr bwMode="auto">
            <a:xfrm>
              <a:off x="432" y="3648"/>
              <a:ext cx="4896" cy="576"/>
              <a:chOff x="432" y="3408"/>
              <a:chExt cx="4896" cy="576"/>
            </a:xfrm>
          </p:grpSpPr>
          <p:sp>
            <p:nvSpPr>
              <p:cNvPr id="377866" name="Rectangle 10"/>
              <p:cNvSpPr>
                <a:spLocks noChangeArrowheads="1"/>
              </p:cNvSpPr>
              <p:nvPr/>
            </p:nvSpPr>
            <p:spPr bwMode="auto">
              <a:xfrm>
                <a:off x="432" y="3408"/>
                <a:ext cx="4896" cy="57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377867" name="Group 11"/>
              <p:cNvGrpSpPr>
                <a:grpSpLocks/>
              </p:cNvGrpSpPr>
              <p:nvPr/>
            </p:nvGrpSpPr>
            <p:grpSpPr bwMode="auto">
              <a:xfrm>
                <a:off x="528" y="3528"/>
                <a:ext cx="4468" cy="346"/>
                <a:chOff x="528" y="3528"/>
                <a:chExt cx="4468" cy="346"/>
              </a:xfrm>
            </p:grpSpPr>
            <p:sp>
              <p:nvSpPr>
                <p:cNvPr id="377868" name="Rectangle 12"/>
                <p:cNvSpPr>
                  <a:spLocks noChangeArrowheads="1"/>
                </p:cNvSpPr>
                <p:nvPr/>
              </p:nvSpPr>
              <p:spPr bwMode="auto">
                <a:xfrm>
                  <a:off x="528" y="3547"/>
                  <a:ext cx="881" cy="30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2600" b="1">
                      <a:solidFill>
                        <a:srgbClr val="CC0000"/>
                      </a:solidFill>
                    </a:rPr>
                    <a:t>C</a:t>
                  </a:r>
                  <a:r>
                    <a:rPr lang="en-US" sz="2600" b="1" baseline="-25000">
                      <a:solidFill>
                        <a:srgbClr val="CC0000"/>
                      </a:solidFill>
                    </a:rPr>
                    <a:t>6</a:t>
                  </a:r>
                  <a:r>
                    <a:rPr lang="en-US" sz="2600" b="1">
                      <a:solidFill>
                        <a:srgbClr val="CC0000"/>
                      </a:solidFill>
                    </a:rPr>
                    <a:t>H</a:t>
                  </a:r>
                  <a:r>
                    <a:rPr lang="en-US" sz="2600" b="1" baseline="-25000">
                      <a:solidFill>
                        <a:srgbClr val="CC0000"/>
                      </a:solidFill>
                    </a:rPr>
                    <a:t>12</a:t>
                  </a:r>
                  <a:r>
                    <a:rPr lang="en-US" sz="2600" b="1">
                      <a:solidFill>
                        <a:srgbClr val="CC0000"/>
                      </a:solidFill>
                    </a:rPr>
                    <a:t>O</a:t>
                  </a:r>
                  <a:r>
                    <a:rPr lang="en-US" sz="2600" b="1" baseline="-25000">
                      <a:solidFill>
                        <a:srgbClr val="CC0000"/>
                      </a:solidFill>
                    </a:rPr>
                    <a:t>6</a:t>
                  </a:r>
                  <a:endParaRPr lang="en-US" sz="2600" b="1" baseline="-25000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377869" name="Rectangle 13"/>
                <p:cNvSpPr>
                  <a:spLocks noChangeArrowheads="1"/>
                </p:cNvSpPr>
                <p:nvPr/>
              </p:nvSpPr>
              <p:spPr bwMode="auto">
                <a:xfrm>
                  <a:off x="1738" y="3547"/>
                  <a:ext cx="469" cy="30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2600" b="1">
                      <a:solidFill>
                        <a:srgbClr val="CC0000"/>
                      </a:solidFill>
                    </a:rPr>
                    <a:t>6O</a:t>
                  </a:r>
                  <a:r>
                    <a:rPr lang="en-US" sz="2600" b="1" baseline="-25000">
                      <a:solidFill>
                        <a:srgbClr val="CC0000"/>
                      </a:solidFill>
                    </a:rPr>
                    <a:t>2</a:t>
                  </a:r>
                  <a:endParaRPr lang="en-US" sz="2600" b="1" baseline="-25000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377870" name="Rectangle 14"/>
                <p:cNvSpPr>
                  <a:spLocks noChangeArrowheads="1"/>
                </p:cNvSpPr>
                <p:nvPr/>
              </p:nvSpPr>
              <p:spPr bwMode="auto">
                <a:xfrm>
                  <a:off x="2750" y="3547"/>
                  <a:ext cx="619" cy="30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2600" b="1">
                      <a:solidFill>
                        <a:srgbClr val="CC0000"/>
                      </a:solidFill>
                    </a:rPr>
                    <a:t>6CO</a:t>
                  </a:r>
                  <a:r>
                    <a:rPr lang="en-US" sz="2600" b="1" baseline="-25000">
                      <a:solidFill>
                        <a:srgbClr val="CC0000"/>
                      </a:solidFill>
                    </a:rPr>
                    <a:t>2</a:t>
                  </a:r>
                  <a:endParaRPr lang="en-US" sz="2600" b="1" baseline="-25000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377871" name="Rectangle 15"/>
                <p:cNvSpPr>
                  <a:spLocks noChangeArrowheads="1"/>
                </p:cNvSpPr>
                <p:nvPr/>
              </p:nvSpPr>
              <p:spPr bwMode="auto">
                <a:xfrm>
                  <a:off x="3590" y="3547"/>
                  <a:ext cx="619" cy="30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2600" b="1">
                      <a:solidFill>
                        <a:srgbClr val="CC0000"/>
                      </a:solidFill>
                    </a:rPr>
                    <a:t>6H</a:t>
                  </a:r>
                  <a:r>
                    <a:rPr lang="en-US" sz="2600" b="1" baseline="-25000">
                      <a:solidFill>
                        <a:srgbClr val="CC0000"/>
                      </a:solidFill>
                    </a:rPr>
                    <a:t>2</a:t>
                  </a:r>
                  <a:r>
                    <a:rPr lang="en-US" sz="2600" b="1">
                      <a:solidFill>
                        <a:srgbClr val="CC0000"/>
                      </a:solidFill>
                    </a:rPr>
                    <a:t>O</a:t>
                  </a:r>
                </a:p>
              </p:txBody>
            </p:sp>
            <p:sp>
              <p:nvSpPr>
                <p:cNvPr id="377872" name="Rectangle 16"/>
                <p:cNvSpPr>
                  <a:spLocks noChangeArrowheads="1"/>
                </p:cNvSpPr>
                <p:nvPr/>
              </p:nvSpPr>
              <p:spPr bwMode="auto">
                <a:xfrm>
                  <a:off x="4464" y="3547"/>
                  <a:ext cx="532" cy="30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2600" b="1">
                      <a:solidFill>
                        <a:srgbClr val="CC0000"/>
                      </a:solidFill>
                    </a:rPr>
                    <a:t>ATP</a:t>
                  </a:r>
                </a:p>
              </p:txBody>
            </p:sp>
            <p:sp>
              <p:nvSpPr>
                <p:cNvPr id="377873" name="Rectangle 17"/>
                <p:cNvSpPr>
                  <a:spLocks noChangeArrowheads="1"/>
                </p:cNvSpPr>
                <p:nvPr/>
              </p:nvSpPr>
              <p:spPr bwMode="auto">
                <a:xfrm>
                  <a:off x="2335" y="3528"/>
                  <a:ext cx="353" cy="34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3000" b="1">
                      <a:solidFill>
                        <a:srgbClr val="0F116A"/>
                      </a:solidFill>
                      <a:sym typeface="Symbol" pitchFamily="48" charset="2"/>
                    </a:rPr>
                    <a:t></a:t>
                  </a:r>
                </a:p>
              </p:txBody>
            </p:sp>
            <p:sp>
              <p:nvSpPr>
                <p:cNvPr id="377874" name="Rectangle 18"/>
                <p:cNvSpPr>
                  <a:spLocks noChangeArrowheads="1"/>
                </p:cNvSpPr>
                <p:nvPr/>
              </p:nvSpPr>
              <p:spPr bwMode="auto">
                <a:xfrm>
                  <a:off x="1395" y="3547"/>
                  <a:ext cx="237" cy="30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2600" b="1">
                      <a:solidFill>
                        <a:srgbClr val="0F116A"/>
                      </a:solidFill>
                    </a:rPr>
                    <a:t>+</a:t>
                  </a:r>
                </a:p>
              </p:txBody>
            </p:sp>
            <p:sp>
              <p:nvSpPr>
                <p:cNvPr id="377875" name="Rectangle 19"/>
                <p:cNvSpPr>
                  <a:spLocks noChangeArrowheads="1"/>
                </p:cNvSpPr>
                <p:nvPr/>
              </p:nvSpPr>
              <p:spPr bwMode="auto">
                <a:xfrm>
                  <a:off x="3360" y="3547"/>
                  <a:ext cx="237" cy="30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2600" b="1">
                      <a:solidFill>
                        <a:srgbClr val="0F116A"/>
                      </a:solidFill>
                    </a:rPr>
                    <a:t>+</a:t>
                  </a:r>
                </a:p>
              </p:txBody>
            </p:sp>
            <p:sp>
              <p:nvSpPr>
                <p:cNvPr id="377876" name="Rectangle 20"/>
                <p:cNvSpPr>
                  <a:spLocks noChangeArrowheads="1"/>
                </p:cNvSpPr>
                <p:nvPr/>
              </p:nvSpPr>
              <p:spPr bwMode="auto">
                <a:xfrm>
                  <a:off x="4163" y="3547"/>
                  <a:ext cx="237" cy="30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2600" b="1">
                      <a:solidFill>
                        <a:srgbClr val="0F116A"/>
                      </a:solidFill>
                    </a:rPr>
                    <a:t>+</a:t>
                  </a:r>
                </a:p>
              </p:txBody>
            </p:sp>
          </p:grpSp>
        </p:grpSp>
      </p:grpSp>
      <p:sp>
        <p:nvSpPr>
          <p:cNvPr id="377877" name="Rectangle 21"/>
          <p:cNvSpPr>
            <a:spLocks noChangeArrowheads="1"/>
          </p:cNvSpPr>
          <p:nvPr/>
        </p:nvSpPr>
        <p:spPr bwMode="auto">
          <a:xfrm>
            <a:off x="715963" y="1220788"/>
            <a:ext cx="2576512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3000" b="1">
                <a:solidFill>
                  <a:srgbClr val="000000"/>
                </a:solidFill>
              </a:rPr>
              <a:t>Heterotrophs</a:t>
            </a:r>
          </a:p>
        </p:txBody>
      </p:sp>
      <p:grpSp>
        <p:nvGrpSpPr>
          <p:cNvPr id="377926" name="Group 70"/>
          <p:cNvGrpSpPr>
            <a:grpSpLocks/>
          </p:cNvGrpSpPr>
          <p:nvPr/>
        </p:nvGrpSpPr>
        <p:grpSpPr bwMode="auto">
          <a:xfrm>
            <a:off x="715963" y="4719638"/>
            <a:ext cx="7772400" cy="1676400"/>
            <a:chOff x="451" y="2973"/>
            <a:chExt cx="4896" cy="1056"/>
          </a:xfrm>
        </p:grpSpPr>
        <p:grpSp>
          <p:nvGrpSpPr>
            <p:cNvPr id="377879" name="Group 23"/>
            <p:cNvGrpSpPr>
              <a:grpSpLocks/>
            </p:cNvGrpSpPr>
            <p:nvPr/>
          </p:nvGrpSpPr>
          <p:grpSpPr bwMode="auto">
            <a:xfrm>
              <a:off x="451" y="2973"/>
              <a:ext cx="4896" cy="503"/>
              <a:chOff x="432" y="2976"/>
              <a:chExt cx="4896" cy="503"/>
            </a:xfrm>
          </p:grpSpPr>
          <p:sp>
            <p:nvSpPr>
              <p:cNvPr id="377880" name="Rectangle 24"/>
              <p:cNvSpPr>
                <a:spLocks noChangeArrowheads="1"/>
              </p:cNvSpPr>
              <p:nvPr/>
            </p:nvSpPr>
            <p:spPr bwMode="auto">
              <a:xfrm>
                <a:off x="432" y="2976"/>
                <a:ext cx="4896" cy="480"/>
              </a:xfrm>
              <a:prstGeom prst="rect">
                <a:avLst/>
              </a:prstGeom>
              <a:solidFill>
                <a:srgbClr val="CCFF66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377881" name="Group 25"/>
              <p:cNvGrpSpPr>
                <a:grpSpLocks/>
              </p:cNvGrpSpPr>
              <p:nvPr/>
            </p:nvGrpSpPr>
            <p:grpSpPr bwMode="auto">
              <a:xfrm>
                <a:off x="480" y="2976"/>
                <a:ext cx="4654" cy="503"/>
                <a:chOff x="480" y="2832"/>
                <a:chExt cx="4654" cy="503"/>
              </a:xfrm>
            </p:grpSpPr>
            <p:sp>
              <p:nvSpPr>
                <p:cNvPr id="377882" name="Rectangle 26"/>
                <p:cNvSpPr>
                  <a:spLocks noChangeArrowheads="1"/>
                </p:cNvSpPr>
                <p:nvPr/>
              </p:nvSpPr>
              <p:spPr bwMode="auto">
                <a:xfrm>
                  <a:off x="1273" y="2832"/>
                  <a:ext cx="3861" cy="346"/>
                </a:xfrm>
                <a:prstGeom prst="rect">
                  <a:avLst/>
                </a:prstGeom>
                <a:solidFill>
                  <a:srgbClr val="CCFF6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2600" b="1">
                      <a:solidFill>
                        <a:srgbClr val="0F116A"/>
                      </a:solidFill>
                    </a:rPr>
                    <a:t>+</a:t>
                  </a:r>
                  <a:r>
                    <a:rPr lang="en-US" sz="2600" b="1">
                      <a:solidFill>
                        <a:schemeClr val="tx2"/>
                      </a:solidFill>
                    </a:rPr>
                    <a:t> water </a:t>
                  </a:r>
                  <a:r>
                    <a:rPr lang="en-US" sz="2600" b="1">
                      <a:solidFill>
                        <a:srgbClr val="0F116A"/>
                      </a:solidFill>
                    </a:rPr>
                    <a:t>+</a:t>
                  </a:r>
                  <a:r>
                    <a:rPr lang="en-US" sz="2600" b="1">
                      <a:solidFill>
                        <a:schemeClr val="tx2"/>
                      </a:solidFill>
                    </a:rPr>
                    <a:t> energy </a:t>
                  </a:r>
                  <a:r>
                    <a:rPr lang="en-US" sz="3000" b="1">
                      <a:solidFill>
                        <a:srgbClr val="0F116A"/>
                      </a:solidFill>
                      <a:sym typeface="Symbol" pitchFamily="48" charset="2"/>
                    </a:rPr>
                    <a:t></a:t>
                  </a:r>
                  <a:r>
                    <a:rPr lang="en-US" sz="2600" b="1">
                      <a:solidFill>
                        <a:schemeClr val="tx2"/>
                      </a:solidFill>
                    </a:rPr>
                    <a:t> glucose </a:t>
                  </a:r>
                  <a:r>
                    <a:rPr lang="en-US" sz="2600" b="1">
                      <a:solidFill>
                        <a:srgbClr val="0F116A"/>
                      </a:solidFill>
                    </a:rPr>
                    <a:t>+</a:t>
                  </a:r>
                  <a:r>
                    <a:rPr lang="en-US" sz="2600" b="1">
                      <a:solidFill>
                        <a:schemeClr val="tx2"/>
                      </a:solidFill>
                    </a:rPr>
                    <a:t> oxygen</a:t>
                  </a:r>
                </a:p>
              </p:txBody>
            </p:sp>
            <p:sp>
              <p:nvSpPr>
                <p:cNvPr id="377883" name="Rectangle 27"/>
                <p:cNvSpPr>
                  <a:spLocks noChangeArrowheads="1"/>
                </p:cNvSpPr>
                <p:nvPr/>
              </p:nvSpPr>
              <p:spPr bwMode="auto">
                <a:xfrm>
                  <a:off x="480" y="2877"/>
                  <a:ext cx="844" cy="458"/>
                </a:xfrm>
                <a:prstGeom prst="rect">
                  <a:avLst/>
                </a:prstGeom>
                <a:solidFill>
                  <a:srgbClr val="CCFF6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pPr>
                    <a:lnSpc>
                      <a:spcPct val="80000"/>
                    </a:lnSpc>
                  </a:pPr>
                  <a:r>
                    <a:rPr lang="en-US" sz="2600" b="1">
                      <a:solidFill>
                        <a:schemeClr val="tx2"/>
                      </a:solidFill>
                    </a:rPr>
                    <a:t>carbon</a:t>
                  </a:r>
                </a:p>
                <a:p>
                  <a:pPr>
                    <a:lnSpc>
                      <a:spcPct val="80000"/>
                    </a:lnSpc>
                  </a:pPr>
                  <a:r>
                    <a:rPr lang="en-US" sz="2600" b="1">
                      <a:solidFill>
                        <a:schemeClr val="tx2"/>
                      </a:solidFill>
                    </a:rPr>
                    <a:t>dioxide</a:t>
                  </a:r>
                </a:p>
              </p:txBody>
            </p:sp>
          </p:grpSp>
        </p:grpSp>
        <p:grpSp>
          <p:nvGrpSpPr>
            <p:cNvPr id="377884" name="Group 28"/>
            <p:cNvGrpSpPr>
              <a:grpSpLocks/>
            </p:cNvGrpSpPr>
            <p:nvPr/>
          </p:nvGrpSpPr>
          <p:grpSpPr bwMode="auto">
            <a:xfrm>
              <a:off x="451" y="3453"/>
              <a:ext cx="4896" cy="576"/>
              <a:chOff x="432" y="3456"/>
              <a:chExt cx="4896" cy="576"/>
            </a:xfrm>
          </p:grpSpPr>
          <p:sp>
            <p:nvSpPr>
              <p:cNvPr id="377885" name="Rectangle 29"/>
              <p:cNvSpPr>
                <a:spLocks noChangeArrowheads="1"/>
              </p:cNvSpPr>
              <p:nvPr/>
            </p:nvSpPr>
            <p:spPr bwMode="auto">
              <a:xfrm>
                <a:off x="432" y="3456"/>
                <a:ext cx="4896" cy="57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377886" name="Group 30"/>
              <p:cNvGrpSpPr>
                <a:grpSpLocks/>
              </p:cNvGrpSpPr>
              <p:nvPr/>
            </p:nvGrpSpPr>
            <p:grpSpPr bwMode="auto">
              <a:xfrm>
                <a:off x="628" y="3572"/>
                <a:ext cx="4257" cy="458"/>
                <a:chOff x="628" y="3572"/>
                <a:chExt cx="4257" cy="458"/>
              </a:xfrm>
            </p:grpSpPr>
            <p:sp>
              <p:nvSpPr>
                <p:cNvPr id="377887" name="Rectangle 31"/>
                <p:cNvSpPr>
                  <a:spLocks noChangeArrowheads="1"/>
                </p:cNvSpPr>
                <p:nvPr/>
              </p:nvSpPr>
              <p:spPr bwMode="auto">
                <a:xfrm>
                  <a:off x="628" y="3595"/>
                  <a:ext cx="619" cy="30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2600" b="1">
                      <a:solidFill>
                        <a:srgbClr val="CC0000"/>
                      </a:solidFill>
                    </a:rPr>
                    <a:t>6CO</a:t>
                  </a:r>
                  <a:r>
                    <a:rPr lang="en-US" sz="2600" b="1" baseline="-25000">
                      <a:solidFill>
                        <a:srgbClr val="CC0000"/>
                      </a:solidFill>
                    </a:rPr>
                    <a:t>2</a:t>
                  </a:r>
                </a:p>
              </p:txBody>
            </p:sp>
            <p:sp>
              <p:nvSpPr>
                <p:cNvPr id="377888" name="Rectangle 32"/>
                <p:cNvSpPr>
                  <a:spLocks noChangeArrowheads="1"/>
                </p:cNvSpPr>
                <p:nvPr/>
              </p:nvSpPr>
              <p:spPr bwMode="auto">
                <a:xfrm>
                  <a:off x="1505" y="3595"/>
                  <a:ext cx="619" cy="30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2600" b="1">
                      <a:solidFill>
                        <a:srgbClr val="CC0000"/>
                      </a:solidFill>
                    </a:rPr>
                    <a:t>6H</a:t>
                  </a:r>
                  <a:r>
                    <a:rPr lang="en-US" sz="2600" b="1" baseline="-25000">
                      <a:solidFill>
                        <a:srgbClr val="CC0000"/>
                      </a:solidFill>
                    </a:rPr>
                    <a:t>2</a:t>
                  </a:r>
                  <a:r>
                    <a:rPr lang="en-US" sz="2600" b="1">
                      <a:solidFill>
                        <a:srgbClr val="CC0000"/>
                      </a:solidFill>
                    </a:rPr>
                    <a:t>O</a:t>
                  </a:r>
                  <a:endParaRPr lang="en-US" sz="2600" b="1" baseline="-25000">
                    <a:solidFill>
                      <a:srgbClr val="CC0000"/>
                    </a:solidFill>
                  </a:endParaRPr>
                </a:p>
              </p:txBody>
            </p:sp>
            <p:sp>
              <p:nvSpPr>
                <p:cNvPr id="377889" name="Rectangle 33"/>
                <p:cNvSpPr>
                  <a:spLocks noChangeArrowheads="1"/>
                </p:cNvSpPr>
                <p:nvPr/>
              </p:nvSpPr>
              <p:spPr bwMode="auto">
                <a:xfrm>
                  <a:off x="3312" y="3605"/>
                  <a:ext cx="827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b="1">
                      <a:solidFill>
                        <a:srgbClr val="CC0000"/>
                      </a:solidFill>
                    </a:rPr>
                    <a:t>C</a:t>
                  </a:r>
                  <a:r>
                    <a:rPr lang="en-US" b="1" baseline="-25000">
                      <a:solidFill>
                        <a:srgbClr val="CC0000"/>
                      </a:solidFill>
                    </a:rPr>
                    <a:t>6</a:t>
                  </a:r>
                  <a:r>
                    <a:rPr lang="en-US" b="1">
                      <a:solidFill>
                        <a:srgbClr val="CC0000"/>
                      </a:solidFill>
                    </a:rPr>
                    <a:t>H</a:t>
                  </a:r>
                  <a:r>
                    <a:rPr lang="en-US" b="1" baseline="-25000">
                      <a:solidFill>
                        <a:srgbClr val="CC0000"/>
                      </a:solidFill>
                    </a:rPr>
                    <a:t>12</a:t>
                  </a:r>
                  <a:r>
                    <a:rPr lang="en-US" b="1">
                      <a:solidFill>
                        <a:srgbClr val="CC0000"/>
                      </a:solidFill>
                    </a:rPr>
                    <a:t>O</a:t>
                  </a:r>
                  <a:r>
                    <a:rPr lang="en-US" b="1" baseline="-25000">
                      <a:solidFill>
                        <a:srgbClr val="CC0000"/>
                      </a:solidFill>
                    </a:rPr>
                    <a:t>6</a:t>
                  </a:r>
                </a:p>
              </p:txBody>
            </p:sp>
            <p:sp>
              <p:nvSpPr>
                <p:cNvPr id="377890" name="Rectangle 34"/>
                <p:cNvSpPr>
                  <a:spLocks noChangeArrowheads="1"/>
                </p:cNvSpPr>
                <p:nvPr/>
              </p:nvSpPr>
              <p:spPr bwMode="auto">
                <a:xfrm>
                  <a:off x="4416" y="3595"/>
                  <a:ext cx="469" cy="30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2600" b="1">
                      <a:solidFill>
                        <a:srgbClr val="CC0000"/>
                      </a:solidFill>
                    </a:rPr>
                    <a:t>6O</a:t>
                  </a:r>
                  <a:r>
                    <a:rPr lang="en-US" sz="2600" b="1" baseline="-25000">
                      <a:solidFill>
                        <a:srgbClr val="CC0000"/>
                      </a:solidFill>
                    </a:rPr>
                    <a:t>2</a:t>
                  </a:r>
                </a:p>
              </p:txBody>
            </p:sp>
            <p:sp>
              <p:nvSpPr>
                <p:cNvPr id="377891" name="Rectangle 35"/>
                <p:cNvSpPr>
                  <a:spLocks noChangeArrowheads="1"/>
                </p:cNvSpPr>
                <p:nvPr/>
              </p:nvSpPr>
              <p:spPr bwMode="auto">
                <a:xfrm>
                  <a:off x="2208" y="3572"/>
                  <a:ext cx="798" cy="45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pPr>
                    <a:lnSpc>
                      <a:spcPct val="80000"/>
                    </a:lnSpc>
                  </a:pPr>
                  <a:r>
                    <a:rPr lang="en-US" sz="2600" b="1">
                      <a:solidFill>
                        <a:srgbClr val="CC0000"/>
                      </a:solidFill>
                    </a:rPr>
                    <a:t>light</a:t>
                  </a:r>
                </a:p>
                <a:p>
                  <a:pPr>
                    <a:lnSpc>
                      <a:spcPct val="80000"/>
                    </a:lnSpc>
                  </a:pPr>
                  <a:r>
                    <a:rPr lang="en-US" sz="2600" b="1">
                      <a:solidFill>
                        <a:srgbClr val="CC0000"/>
                      </a:solidFill>
                    </a:rPr>
                    <a:t>energy</a:t>
                  </a:r>
                </a:p>
              </p:txBody>
            </p:sp>
            <p:sp>
              <p:nvSpPr>
                <p:cNvPr id="377892" name="Rectangle 36"/>
                <p:cNvSpPr>
                  <a:spLocks noChangeArrowheads="1"/>
                </p:cNvSpPr>
                <p:nvPr/>
              </p:nvSpPr>
              <p:spPr bwMode="auto">
                <a:xfrm>
                  <a:off x="2976" y="3576"/>
                  <a:ext cx="353" cy="34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3000" b="1">
                      <a:solidFill>
                        <a:srgbClr val="0F116A"/>
                      </a:solidFill>
                      <a:sym typeface="Symbol" pitchFamily="48" charset="2"/>
                    </a:rPr>
                    <a:t></a:t>
                  </a:r>
                </a:p>
              </p:txBody>
            </p:sp>
            <p:sp>
              <p:nvSpPr>
                <p:cNvPr id="377893" name="Rectangle 37"/>
                <p:cNvSpPr>
                  <a:spLocks noChangeArrowheads="1"/>
                </p:cNvSpPr>
                <p:nvPr/>
              </p:nvSpPr>
              <p:spPr bwMode="auto">
                <a:xfrm>
                  <a:off x="1265" y="3595"/>
                  <a:ext cx="237" cy="30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2600" b="1">
                      <a:solidFill>
                        <a:srgbClr val="0F116A"/>
                      </a:solidFill>
                    </a:rPr>
                    <a:t>+</a:t>
                  </a:r>
                </a:p>
              </p:txBody>
            </p:sp>
            <p:sp>
              <p:nvSpPr>
                <p:cNvPr id="377894" name="Rectangle 38"/>
                <p:cNvSpPr>
                  <a:spLocks noChangeArrowheads="1"/>
                </p:cNvSpPr>
                <p:nvPr/>
              </p:nvSpPr>
              <p:spPr bwMode="auto">
                <a:xfrm>
                  <a:off x="4128" y="3595"/>
                  <a:ext cx="237" cy="30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2600" b="1">
                      <a:solidFill>
                        <a:srgbClr val="0F116A"/>
                      </a:solidFill>
                    </a:rPr>
                    <a:t>+</a:t>
                  </a:r>
                </a:p>
              </p:txBody>
            </p:sp>
            <p:sp>
              <p:nvSpPr>
                <p:cNvPr id="377895" name="Rectangle 39"/>
                <p:cNvSpPr>
                  <a:spLocks noChangeArrowheads="1"/>
                </p:cNvSpPr>
                <p:nvPr/>
              </p:nvSpPr>
              <p:spPr bwMode="auto">
                <a:xfrm>
                  <a:off x="2081" y="3595"/>
                  <a:ext cx="237" cy="30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2600" b="1">
                      <a:solidFill>
                        <a:srgbClr val="0F116A"/>
                      </a:solidFill>
                    </a:rPr>
                    <a:t>+</a:t>
                  </a:r>
                </a:p>
              </p:txBody>
            </p:sp>
          </p:grpSp>
        </p:grpSp>
      </p:grpSp>
      <p:sp>
        <p:nvSpPr>
          <p:cNvPr id="377896" name="Rectangle 40"/>
          <p:cNvSpPr>
            <a:spLocks noChangeArrowheads="1"/>
          </p:cNvSpPr>
          <p:nvPr/>
        </p:nvSpPr>
        <p:spPr bwMode="auto">
          <a:xfrm>
            <a:off x="715963" y="3881438"/>
            <a:ext cx="2236787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3000" b="1">
                <a:solidFill>
                  <a:srgbClr val="0C8F0F"/>
                </a:solidFill>
              </a:rPr>
              <a:t>Autotrophs</a:t>
            </a:r>
            <a:endParaRPr lang="en-US" sz="3000" b="1">
              <a:solidFill>
                <a:srgbClr val="000000"/>
              </a:solidFill>
            </a:endParaRPr>
          </a:p>
        </p:txBody>
      </p:sp>
      <p:sp>
        <p:nvSpPr>
          <p:cNvPr id="377897" name="Rectangle 41"/>
          <p:cNvSpPr>
            <a:spLocks noChangeArrowheads="1"/>
          </p:cNvSpPr>
          <p:nvPr/>
        </p:nvSpPr>
        <p:spPr bwMode="auto">
          <a:xfrm>
            <a:off x="715963" y="4262438"/>
            <a:ext cx="66770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2000" b="1">
                <a:solidFill>
                  <a:srgbClr val="0C8F0F"/>
                </a:solidFill>
              </a:rPr>
              <a:t>making energy &amp; organic molecules from light energy</a:t>
            </a:r>
            <a:endParaRPr lang="en-US" sz="2200" b="1">
              <a:solidFill>
                <a:srgbClr val="0F116A"/>
              </a:solidFill>
            </a:endParaRPr>
          </a:p>
        </p:txBody>
      </p:sp>
      <p:sp>
        <p:nvSpPr>
          <p:cNvPr id="377898" name="Rectangle 42"/>
          <p:cNvSpPr>
            <a:spLocks noChangeArrowheads="1"/>
          </p:cNvSpPr>
          <p:nvPr/>
        </p:nvSpPr>
        <p:spPr bwMode="auto">
          <a:xfrm>
            <a:off x="715963" y="1677988"/>
            <a:ext cx="78184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800" b="1">
                <a:solidFill>
                  <a:srgbClr val="000000"/>
                </a:solidFill>
              </a:rPr>
              <a:t>making energy &amp; organic molecules from ingesting organic molecules</a:t>
            </a:r>
            <a:endParaRPr lang="en-US" sz="1800" b="1">
              <a:solidFill>
                <a:srgbClr val="0F116A"/>
              </a:solidFill>
            </a:endParaRPr>
          </a:p>
        </p:txBody>
      </p:sp>
      <p:pic>
        <p:nvPicPr>
          <p:cNvPr id="377899" name="Picture 43" descr="penguinL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869238" y="5562600"/>
            <a:ext cx="1274762" cy="1295400"/>
          </a:xfrm>
          <a:prstGeom prst="rect">
            <a:avLst/>
          </a:prstGeom>
          <a:noFill/>
        </p:spPr>
      </p:pic>
      <p:sp>
        <p:nvSpPr>
          <p:cNvPr id="377900" name="AutoShape 44"/>
          <p:cNvSpPr>
            <a:spLocks noChangeArrowheads="1"/>
          </p:cNvSpPr>
          <p:nvPr/>
        </p:nvSpPr>
        <p:spPr bwMode="auto">
          <a:xfrm>
            <a:off x="7702550" y="3933825"/>
            <a:ext cx="1441450" cy="857250"/>
          </a:xfrm>
          <a:prstGeom prst="wedgeEllipseCallout">
            <a:avLst>
              <a:gd name="adj1" fmla="val -17292"/>
              <a:gd name="adj2" fmla="val 155185"/>
            </a:avLst>
          </a:prstGeom>
          <a:solidFill>
            <a:srgbClr val="FFEA18"/>
          </a:solidFill>
          <a:ln w="38100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r>
              <a:rPr lang="en-US" sz="1800" b="1">
                <a:solidFill>
                  <a:srgbClr val="0F116A"/>
                </a:solidFill>
                <a:latin typeface="Comic Sans MS" pitchFamily="48" charset="0"/>
                <a:ea typeface="ＭＳ Ｐゴシック" pitchFamily="1" charset="-128"/>
              </a:rPr>
              <a:t>Where</a:t>
            </a:r>
            <a:r>
              <a:rPr lang="en-US" sz="1800" b="1">
                <a:solidFill>
                  <a:srgbClr val="0F116A"/>
                </a:solidFill>
                <a:latin typeface="Arial"/>
                <a:ea typeface="ＭＳ Ｐゴシック" pitchFamily="1" charset="-128"/>
              </a:rPr>
              <a:t>’</a:t>
            </a:r>
            <a:r>
              <a:rPr lang="en-US" sz="1800" b="1">
                <a:solidFill>
                  <a:srgbClr val="0F116A"/>
                </a:solidFill>
                <a:latin typeface="Comic Sans MS" pitchFamily="48" charset="0"/>
                <a:ea typeface="ＭＳ Ｐゴシック" pitchFamily="1" charset="-128"/>
              </a:rPr>
              <a:t>s </a:t>
            </a:r>
            <a:br>
              <a:rPr lang="en-US" sz="1800" b="1">
                <a:solidFill>
                  <a:srgbClr val="0F116A"/>
                </a:solidFill>
                <a:latin typeface="Comic Sans MS" pitchFamily="48" charset="0"/>
                <a:ea typeface="ＭＳ Ｐゴシック" pitchFamily="1" charset="-128"/>
              </a:rPr>
            </a:br>
            <a:r>
              <a:rPr lang="en-US" sz="1800" b="1">
                <a:solidFill>
                  <a:srgbClr val="0F116A"/>
                </a:solidFill>
                <a:latin typeface="Comic Sans MS" pitchFamily="48" charset="0"/>
                <a:ea typeface="ＭＳ Ｐゴシック" pitchFamily="1" charset="-128"/>
              </a:rPr>
              <a:t>the ATP?</a:t>
            </a:r>
            <a:endParaRPr lang="en-US" sz="1600" b="1">
              <a:solidFill>
                <a:srgbClr val="0F116A"/>
              </a:solidFill>
              <a:latin typeface="Comic Sans MS" pitchFamily="48" charset="0"/>
              <a:ea typeface="ＭＳ Ｐゴシック" pitchFamily="1" charset="-128"/>
            </a:endParaRPr>
          </a:p>
        </p:txBody>
      </p:sp>
      <p:sp>
        <p:nvSpPr>
          <p:cNvPr id="377923" name="Freeform 67"/>
          <p:cNvSpPr>
            <a:spLocks/>
          </p:cNvSpPr>
          <p:nvPr/>
        </p:nvSpPr>
        <p:spPr bwMode="auto">
          <a:xfrm>
            <a:off x="1468438" y="3433763"/>
            <a:ext cx="3505200" cy="457200"/>
          </a:xfrm>
          <a:custGeom>
            <a:avLst/>
            <a:gdLst/>
            <a:ahLst/>
            <a:cxnLst>
              <a:cxn ang="0">
                <a:pos x="0" y="67"/>
              </a:cxn>
              <a:cxn ang="0">
                <a:pos x="1087" y="373"/>
              </a:cxn>
              <a:cxn ang="0">
                <a:pos x="2208" y="0"/>
              </a:cxn>
            </a:cxnLst>
            <a:rect l="0" t="0" r="r" b="b"/>
            <a:pathLst>
              <a:path w="2208" h="384">
                <a:moveTo>
                  <a:pt x="0" y="67"/>
                </a:moveTo>
                <a:cubicBezTo>
                  <a:pt x="359" y="225"/>
                  <a:pt x="719" y="384"/>
                  <a:pt x="1087" y="373"/>
                </a:cubicBezTo>
                <a:cubicBezTo>
                  <a:pt x="1455" y="362"/>
                  <a:pt x="1831" y="181"/>
                  <a:pt x="2208" y="0"/>
                </a:cubicBezTo>
              </a:path>
            </a:pathLst>
          </a:custGeom>
          <a:noFill/>
          <a:ln w="76200" cap="flat" cmpd="sng">
            <a:solidFill>
              <a:srgbClr val="660000"/>
            </a:solidFill>
            <a:prstDash val="solid"/>
            <a:round/>
            <a:headEnd type="none" w="med" len="med"/>
            <a:tailEnd type="stealth" w="med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7921" name="AutoShape 65"/>
          <p:cNvSpPr>
            <a:spLocks noChangeArrowheads="1"/>
          </p:cNvSpPr>
          <p:nvPr/>
        </p:nvSpPr>
        <p:spPr bwMode="auto">
          <a:xfrm>
            <a:off x="1782763" y="3584575"/>
            <a:ext cx="2690812" cy="349250"/>
          </a:xfrm>
          <a:prstGeom prst="roundRect">
            <a:avLst>
              <a:gd name="adj" fmla="val 16667"/>
            </a:avLst>
          </a:prstGeom>
          <a:solidFill>
            <a:srgbClr val="FFEA18"/>
          </a:solidFill>
          <a:ln w="9525">
            <a:noFill/>
            <a:round/>
            <a:headEnd/>
            <a:tailEnd/>
          </a:ln>
          <a:effectLst/>
        </p:spPr>
        <p:txBody>
          <a:bodyPr wrap="none" lIns="18288" tIns="0" rIns="18288" bIns="9144" anchor="ctr">
            <a:spAutoFit/>
          </a:bodyPr>
          <a:lstStyle/>
          <a:p>
            <a:r>
              <a:rPr lang="en-US" sz="2000" b="1">
                <a:solidFill>
                  <a:srgbClr val="660000"/>
                </a:solidFill>
              </a:rPr>
              <a:t>oxidation = exergonic</a:t>
            </a:r>
          </a:p>
        </p:txBody>
      </p:sp>
      <p:sp>
        <p:nvSpPr>
          <p:cNvPr id="377925" name="Freeform 69"/>
          <p:cNvSpPr>
            <a:spLocks/>
          </p:cNvSpPr>
          <p:nvPr/>
        </p:nvSpPr>
        <p:spPr bwMode="auto">
          <a:xfrm>
            <a:off x="1439863" y="6154738"/>
            <a:ext cx="4410075" cy="457200"/>
          </a:xfrm>
          <a:custGeom>
            <a:avLst/>
            <a:gdLst/>
            <a:ahLst/>
            <a:cxnLst>
              <a:cxn ang="0">
                <a:pos x="0" y="67"/>
              </a:cxn>
              <a:cxn ang="0">
                <a:pos x="1087" y="373"/>
              </a:cxn>
              <a:cxn ang="0">
                <a:pos x="2208" y="0"/>
              </a:cxn>
            </a:cxnLst>
            <a:rect l="0" t="0" r="r" b="b"/>
            <a:pathLst>
              <a:path w="2208" h="384">
                <a:moveTo>
                  <a:pt x="0" y="67"/>
                </a:moveTo>
                <a:cubicBezTo>
                  <a:pt x="359" y="225"/>
                  <a:pt x="719" y="384"/>
                  <a:pt x="1087" y="373"/>
                </a:cubicBezTo>
                <a:cubicBezTo>
                  <a:pt x="1455" y="362"/>
                  <a:pt x="1831" y="181"/>
                  <a:pt x="2208" y="0"/>
                </a:cubicBezTo>
              </a:path>
            </a:pathLst>
          </a:custGeom>
          <a:noFill/>
          <a:ln w="76200" cap="flat" cmpd="sng">
            <a:solidFill>
              <a:srgbClr val="008000"/>
            </a:solidFill>
            <a:prstDash val="solid"/>
            <a:round/>
            <a:headEnd type="none" w="med" len="med"/>
            <a:tailEnd type="stealth" w="med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7922" name="AutoShape 66"/>
          <p:cNvSpPr>
            <a:spLocks noChangeArrowheads="1"/>
          </p:cNvSpPr>
          <p:nvPr/>
        </p:nvSpPr>
        <p:spPr bwMode="auto">
          <a:xfrm>
            <a:off x="2051050" y="6326188"/>
            <a:ext cx="2889250" cy="349250"/>
          </a:xfrm>
          <a:prstGeom prst="roundRect">
            <a:avLst>
              <a:gd name="adj" fmla="val 16667"/>
            </a:avLst>
          </a:prstGeom>
          <a:solidFill>
            <a:srgbClr val="CCFF66"/>
          </a:solidFill>
          <a:ln w="9525">
            <a:noFill/>
            <a:round/>
            <a:headEnd/>
            <a:tailEnd/>
          </a:ln>
          <a:effectLst/>
        </p:spPr>
        <p:txBody>
          <a:bodyPr wrap="none" lIns="18288" tIns="0" rIns="18288" bIns="9144" anchor="ctr">
            <a:spAutoFit/>
          </a:bodyPr>
          <a:lstStyle/>
          <a:p>
            <a:r>
              <a:rPr lang="en-US" sz="2000" b="1">
                <a:solidFill>
                  <a:srgbClr val="660000"/>
                </a:solidFill>
              </a:rPr>
              <a:t>reduction = endergonic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8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78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78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7785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7792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7792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8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778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778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779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779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779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377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37790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Qua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7897" grpId="0" build="p" autoUpdateAnimBg="0"/>
      <p:bldP spid="377898" grpId="0" build="p" autoUpdateAnimBg="0"/>
      <p:bldP spid="377900" grpId="0" animBg="1" autoUpdateAnimBg="0"/>
      <p:bldP spid="377923" grpId="0" animBg="1"/>
      <p:bldP spid="377921" grpId="0" animBg="1" autoUpdateAnimBg="0"/>
      <p:bldP spid="377925" grpId="0" animBg="1"/>
      <p:bldP spid="377922" grpId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1976" name="Group 24"/>
          <p:cNvGrpSpPr>
            <a:grpSpLocks/>
          </p:cNvGrpSpPr>
          <p:nvPr/>
        </p:nvGrpSpPr>
        <p:grpSpPr bwMode="auto">
          <a:xfrm>
            <a:off x="7497763" y="4684713"/>
            <a:ext cx="1017587" cy="1417637"/>
            <a:chOff x="4628" y="3106"/>
            <a:chExt cx="641" cy="893"/>
          </a:xfrm>
        </p:grpSpPr>
        <p:pic>
          <p:nvPicPr>
            <p:cNvPr id="381970" name="Picture 18" descr="drop02"/>
            <p:cNvPicPr>
              <a:picLocks noChangeAspect="1" noChangeArrowheads="1"/>
            </p:cNvPicPr>
            <p:nvPr/>
          </p:nvPicPr>
          <p:blipFill>
            <a:blip r:embed="rId9" cstate="print"/>
            <a:srcRect l="14328" r="14328"/>
            <a:stretch>
              <a:fillRect/>
            </a:stretch>
          </p:blipFill>
          <p:spPr bwMode="auto">
            <a:xfrm>
              <a:off x="4628" y="3106"/>
              <a:ext cx="641" cy="893"/>
            </a:xfrm>
            <a:prstGeom prst="rect">
              <a:avLst/>
            </a:prstGeom>
            <a:noFill/>
          </p:spPr>
        </p:pic>
        <p:sp>
          <p:nvSpPr>
            <p:cNvPr id="381971" name="Rectangle 19"/>
            <p:cNvSpPr>
              <a:spLocks noChangeArrowheads="1"/>
            </p:cNvSpPr>
            <p:nvPr/>
          </p:nvSpPr>
          <p:spPr bwMode="auto">
            <a:xfrm>
              <a:off x="4826" y="3302"/>
              <a:ext cx="243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2200" b="1">
                  <a:solidFill>
                    <a:srgbClr val="000000"/>
                  </a:solidFill>
                </a:rPr>
                <a:t>N</a:t>
              </a:r>
            </a:p>
          </p:txBody>
        </p:sp>
        <p:sp>
          <p:nvSpPr>
            <p:cNvPr id="381972" name="Rectangle 20"/>
            <p:cNvSpPr>
              <a:spLocks noChangeArrowheads="1"/>
            </p:cNvSpPr>
            <p:nvPr/>
          </p:nvSpPr>
          <p:spPr bwMode="auto">
            <a:xfrm>
              <a:off x="4921" y="3542"/>
              <a:ext cx="233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2200" b="1">
                  <a:solidFill>
                    <a:srgbClr val="000000"/>
                  </a:solidFill>
                </a:rPr>
                <a:t>P</a:t>
              </a:r>
            </a:p>
          </p:txBody>
        </p:sp>
        <p:sp>
          <p:nvSpPr>
            <p:cNvPr id="381974" name="Rectangle 22"/>
            <p:cNvSpPr>
              <a:spLocks noChangeArrowheads="1"/>
            </p:cNvSpPr>
            <p:nvPr/>
          </p:nvSpPr>
          <p:spPr bwMode="auto">
            <a:xfrm>
              <a:off x="4721" y="3507"/>
              <a:ext cx="243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2200" b="1">
                  <a:solidFill>
                    <a:srgbClr val="000000"/>
                  </a:solidFill>
                </a:rPr>
                <a:t>K</a:t>
              </a:r>
            </a:p>
          </p:txBody>
        </p:sp>
        <p:sp>
          <p:nvSpPr>
            <p:cNvPr id="381975" name="Rectangle 23"/>
            <p:cNvSpPr>
              <a:spLocks noChangeArrowheads="1"/>
            </p:cNvSpPr>
            <p:nvPr/>
          </p:nvSpPr>
          <p:spPr bwMode="auto">
            <a:xfrm>
              <a:off x="4803" y="3617"/>
              <a:ext cx="292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2200" b="1">
                  <a:solidFill>
                    <a:srgbClr val="000000"/>
                  </a:solidFill>
                </a:rPr>
                <a:t>…</a:t>
              </a:r>
            </a:p>
          </p:txBody>
        </p:sp>
      </p:grpSp>
      <p:grpSp>
        <p:nvGrpSpPr>
          <p:cNvPr id="381966" name="Group 14"/>
          <p:cNvGrpSpPr>
            <a:grpSpLocks/>
          </p:cNvGrpSpPr>
          <p:nvPr/>
        </p:nvGrpSpPr>
        <p:grpSpPr bwMode="auto">
          <a:xfrm>
            <a:off x="8326438" y="3895725"/>
            <a:ext cx="817562" cy="1417638"/>
            <a:chOff x="1575" y="1882"/>
            <a:chExt cx="515" cy="893"/>
          </a:xfrm>
        </p:grpSpPr>
        <p:pic>
          <p:nvPicPr>
            <p:cNvPr id="381967" name="Picture 15" descr="drop02"/>
            <p:cNvPicPr>
              <a:picLocks noChangeAspect="1" noChangeArrowheads="1"/>
            </p:cNvPicPr>
            <p:nvPr/>
          </p:nvPicPr>
          <p:blipFill>
            <a:blip r:embed="rId9" cstate="print"/>
            <a:srcRect l="21492" r="21492"/>
            <a:stretch>
              <a:fillRect/>
            </a:stretch>
          </p:blipFill>
          <p:spPr bwMode="auto">
            <a:xfrm>
              <a:off x="1577" y="1882"/>
              <a:ext cx="513" cy="893"/>
            </a:xfrm>
            <a:prstGeom prst="rect">
              <a:avLst/>
            </a:prstGeom>
            <a:noFill/>
          </p:spPr>
        </p:pic>
        <p:sp>
          <p:nvSpPr>
            <p:cNvPr id="381968" name="Rectangle 16"/>
            <p:cNvSpPr>
              <a:spLocks noChangeArrowheads="1"/>
            </p:cNvSpPr>
            <p:nvPr/>
          </p:nvSpPr>
          <p:spPr bwMode="auto">
            <a:xfrm>
              <a:off x="1575" y="2264"/>
              <a:ext cx="504" cy="3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2600" b="1">
                  <a:solidFill>
                    <a:srgbClr val="000000"/>
                  </a:solidFill>
                </a:rPr>
                <a:t>H</a:t>
              </a:r>
              <a:r>
                <a:rPr lang="en-US" sz="2600" b="1" baseline="-25000">
                  <a:solidFill>
                    <a:srgbClr val="000000"/>
                  </a:solidFill>
                </a:rPr>
                <a:t>2</a:t>
              </a:r>
              <a:r>
                <a:rPr lang="en-US" sz="2600" b="1">
                  <a:solidFill>
                    <a:srgbClr val="000000"/>
                  </a:solidFill>
                </a:rPr>
                <a:t>O</a:t>
              </a:r>
            </a:p>
          </p:txBody>
        </p:sp>
      </p:grpSp>
      <p:sp>
        <p:nvSpPr>
          <p:cNvPr id="381954" name="AutoShape 2"/>
          <p:cNvSpPr>
            <a:spLocks noChangeArrowheads="1"/>
          </p:cNvSpPr>
          <p:nvPr/>
        </p:nvSpPr>
        <p:spPr bwMode="auto">
          <a:xfrm>
            <a:off x="2514600" y="1600200"/>
            <a:ext cx="1447800" cy="1012825"/>
          </a:xfrm>
          <a:prstGeom prst="star16">
            <a:avLst>
              <a:gd name="adj" fmla="val 37500"/>
            </a:avLst>
          </a:prstGeom>
          <a:solidFill>
            <a:srgbClr val="FFEA18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8195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does it mean to be a </a:t>
            </a:r>
            <a:r>
              <a:rPr lang="en-US">
                <a:solidFill>
                  <a:srgbClr val="0C8F0F"/>
                </a:solidFill>
              </a:rPr>
              <a:t>plant</a:t>
            </a:r>
            <a:endParaRPr lang="en-US"/>
          </a:p>
        </p:txBody>
      </p:sp>
      <p:sp>
        <p:nvSpPr>
          <p:cNvPr id="381956" name="Rectangle 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762000" y="1371600"/>
            <a:ext cx="7854950" cy="5334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Need to…</a:t>
            </a:r>
          </a:p>
          <a:p>
            <a:pPr lvl="1">
              <a:lnSpc>
                <a:spcPct val="90000"/>
              </a:lnSpc>
            </a:pPr>
            <a:r>
              <a:rPr lang="en-US"/>
              <a:t>collect </a:t>
            </a:r>
            <a:r>
              <a:rPr lang="en-US">
                <a:solidFill>
                  <a:srgbClr val="CC0000"/>
                </a:solidFill>
              </a:rPr>
              <a:t>light</a:t>
            </a:r>
            <a:r>
              <a:rPr lang="en-US"/>
              <a:t> energy</a:t>
            </a:r>
          </a:p>
          <a:p>
            <a:pPr marL="1085850" lvl="2">
              <a:lnSpc>
                <a:spcPct val="90000"/>
              </a:lnSpc>
            </a:pPr>
            <a:r>
              <a:rPr lang="en-US"/>
              <a:t>transform it into chemical energy</a:t>
            </a:r>
          </a:p>
          <a:p>
            <a:pPr lvl="1">
              <a:lnSpc>
                <a:spcPct val="90000"/>
              </a:lnSpc>
            </a:pPr>
            <a:r>
              <a:rPr lang="en-US"/>
              <a:t>store </a:t>
            </a:r>
            <a:r>
              <a:rPr lang="en-US">
                <a:solidFill>
                  <a:srgbClr val="CC0000"/>
                </a:solidFill>
              </a:rPr>
              <a:t>light</a:t>
            </a:r>
            <a:r>
              <a:rPr lang="en-US"/>
              <a:t> energy</a:t>
            </a:r>
          </a:p>
          <a:p>
            <a:pPr marL="1085850" lvl="2">
              <a:lnSpc>
                <a:spcPct val="90000"/>
              </a:lnSpc>
            </a:pPr>
            <a:r>
              <a:rPr lang="en-US"/>
              <a:t>in a stable form to be moved around </a:t>
            </a:r>
            <a:br>
              <a:rPr lang="en-US"/>
            </a:br>
            <a:r>
              <a:rPr lang="en-US"/>
              <a:t>the plant or stored </a:t>
            </a:r>
          </a:p>
          <a:p>
            <a:pPr lvl="1">
              <a:lnSpc>
                <a:spcPct val="90000"/>
              </a:lnSpc>
            </a:pPr>
            <a:r>
              <a:rPr lang="en-US"/>
              <a:t>need to get </a:t>
            </a:r>
            <a:r>
              <a:rPr lang="en-US" u="sng">
                <a:solidFill>
                  <a:srgbClr val="CC0000"/>
                </a:solidFill>
              </a:rPr>
              <a:t>building block atoms</a:t>
            </a:r>
            <a:r>
              <a:rPr lang="en-US"/>
              <a:t> </a:t>
            </a:r>
            <a:br>
              <a:rPr lang="en-US"/>
            </a:br>
            <a:r>
              <a:rPr lang="en-US"/>
              <a:t>from the environment </a:t>
            </a:r>
          </a:p>
          <a:p>
            <a:pPr marL="1085850" lvl="2">
              <a:lnSpc>
                <a:spcPct val="90000"/>
              </a:lnSpc>
            </a:pPr>
            <a:r>
              <a:rPr lang="en-US"/>
              <a:t>C,H,O,N,P,K,S,Mg</a:t>
            </a:r>
          </a:p>
          <a:p>
            <a:pPr lvl="1">
              <a:lnSpc>
                <a:spcPct val="90000"/>
              </a:lnSpc>
            </a:pPr>
            <a:r>
              <a:rPr lang="en-US"/>
              <a:t>produce all </a:t>
            </a:r>
            <a:r>
              <a:rPr lang="en-US" u="sng">
                <a:solidFill>
                  <a:srgbClr val="CC0000"/>
                </a:solidFill>
              </a:rPr>
              <a:t>organic molecules</a:t>
            </a:r>
            <a:r>
              <a:rPr lang="en-US"/>
              <a:t> </a:t>
            </a:r>
            <a:br>
              <a:rPr lang="en-US"/>
            </a:br>
            <a:r>
              <a:rPr lang="en-US"/>
              <a:t>needed for growth</a:t>
            </a:r>
          </a:p>
          <a:p>
            <a:pPr marL="1085850" lvl="2">
              <a:lnSpc>
                <a:spcPct val="90000"/>
              </a:lnSpc>
            </a:pPr>
            <a:r>
              <a:rPr lang="en-US"/>
              <a:t>carbohydrates, proteins, lipids, nucleic acids</a:t>
            </a:r>
          </a:p>
        </p:txBody>
      </p:sp>
      <p:sp>
        <p:nvSpPr>
          <p:cNvPr id="381957" name="AutoShape 5"/>
          <p:cNvSpPr>
            <a:spLocks noChangeArrowheads="1"/>
          </p:cNvSpPr>
          <p:nvPr/>
        </p:nvSpPr>
        <p:spPr bwMode="auto">
          <a:xfrm>
            <a:off x="6669088" y="1397000"/>
            <a:ext cx="1817687" cy="1190625"/>
          </a:xfrm>
          <a:prstGeom prst="irregularSeal1">
            <a:avLst/>
          </a:prstGeom>
          <a:solidFill>
            <a:srgbClr val="CC0000"/>
          </a:solidFill>
          <a:ln w="57150">
            <a:solidFill>
              <a:srgbClr val="FF6404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200" b="1">
                <a:solidFill>
                  <a:srgbClr val="FFEA18"/>
                </a:solidFill>
              </a:rPr>
              <a:t>ATP</a:t>
            </a:r>
            <a:endParaRPr lang="en-US" sz="4400" b="1">
              <a:solidFill>
                <a:schemeClr val="tx2"/>
              </a:solidFill>
            </a:endParaRPr>
          </a:p>
        </p:txBody>
      </p:sp>
      <p:grpSp>
        <p:nvGrpSpPr>
          <p:cNvPr id="381958" name="Group 6"/>
          <p:cNvGrpSpPr>
            <a:grpSpLocks/>
          </p:cNvGrpSpPr>
          <p:nvPr/>
        </p:nvGrpSpPr>
        <p:grpSpPr bwMode="auto">
          <a:xfrm>
            <a:off x="153988" y="3181350"/>
            <a:ext cx="1431925" cy="763588"/>
            <a:chOff x="3648" y="2159"/>
            <a:chExt cx="902" cy="481"/>
          </a:xfrm>
        </p:grpSpPr>
        <p:sp>
          <p:nvSpPr>
            <p:cNvPr id="381959" name="AutoShape 7"/>
            <p:cNvSpPr>
              <a:spLocks noChangeArrowheads="1"/>
            </p:cNvSpPr>
            <p:nvPr/>
          </p:nvSpPr>
          <p:spPr bwMode="auto">
            <a:xfrm>
              <a:off x="3819" y="2159"/>
              <a:ext cx="556" cy="481"/>
            </a:xfrm>
            <a:prstGeom prst="hexagon">
              <a:avLst>
                <a:gd name="adj" fmla="val 28898"/>
                <a:gd name="vf" fmla="val 115470"/>
              </a:avLst>
            </a:prstGeom>
            <a:solidFill>
              <a:srgbClr val="FFEA18"/>
            </a:solidFill>
            <a:ln w="9525">
              <a:solidFill>
                <a:srgbClr val="FFA50B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1960" name="Rectangle 8"/>
            <p:cNvSpPr>
              <a:spLocks noChangeArrowheads="1"/>
            </p:cNvSpPr>
            <p:nvPr/>
          </p:nvSpPr>
          <p:spPr bwMode="auto">
            <a:xfrm>
              <a:off x="3648" y="2246"/>
              <a:ext cx="902" cy="3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2600" b="1">
                  <a:solidFill>
                    <a:srgbClr val="000000"/>
                  </a:solidFill>
                </a:rPr>
                <a:t>glucose</a:t>
              </a:r>
            </a:p>
          </p:txBody>
        </p:sp>
      </p:grpSp>
      <p:grpSp>
        <p:nvGrpSpPr>
          <p:cNvPr id="381977" name="Group 25"/>
          <p:cNvGrpSpPr>
            <a:grpSpLocks/>
          </p:cNvGrpSpPr>
          <p:nvPr/>
        </p:nvGrpSpPr>
        <p:grpSpPr bwMode="auto">
          <a:xfrm>
            <a:off x="7086600" y="3952875"/>
            <a:ext cx="1281113" cy="1158875"/>
            <a:chOff x="4196" y="2762"/>
            <a:chExt cx="807" cy="730"/>
          </a:xfrm>
        </p:grpSpPr>
        <p:grpSp>
          <p:nvGrpSpPr>
            <p:cNvPr id="381961" name="Group 9"/>
            <p:cNvGrpSpPr>
              <a:grpSpLocks/>
            </p:cNvGrpSpPr>
            <p:nvPr/>
          </p:nvGrpSpPr>
          <p:grpSpPr bwMode="auto">
            <a:xfrm>
              <a:off x="4196" y="2762"/>
              <a:ext cx="807" cy="730"/>
              <a:chOff x="3696" y="2112"/>
              <a:chExt cx="1008" cy="912"/>
            </a:xfrm>
          </p:grpSpPr>
          <p:sp>
            <p:nvSpPr>
              <p:cNvPr id="381962" name="AutoShape 10"/>
              <p:cNvSpPr>
                <a:spLocks noChangeArrowheads="1"/>
              </p:cNvSpPr>
              <p:nvPr/>
            </p:nvSpPr>
            <p:spPr bwMode="auto">
              <a:xfrm>
                <a:off x="3744" y="2112"/>
                <a:ext cx="960" cy="672"/>
              </a:xfrm>
              <a:prstGeom prst="cloudCallout">
                <a:avLst>
                  <a:gd name="adj1" fmla="val -43750"/>
                  <a:gd name="adj2" fmla="val 70000"/>
                </a:avLst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1800"/>
              </a:p>
            </p:txBody>
          </p:sp>
          <p:sp>
            <p:nvSpPr>
              <p:cNvPr id="381963" name="Oval 11"/>
              <p:cNvSpPr>
                <a:spLocks noChangeArrowheads="1"/>
              </p:cNvSpPr>
              <p:nvPr/>
            </p:nvSpPr>
            <p:spPr bwMode="auto">
              <a:xfrm>
                <a:off x="3696" y="2688"/>
                <a:ext cx="288" cy="28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81964" name="Oval 12"/>
              <p:cNvSpPr>
                <a:spLocks noChangeArrowheads="1"/>
              </p:cNvSpPr>
              <p:nvPr/>
            </p:nvSpPr>
            <p:spPr bwMode="auto">
              <a:xfrm>
                <a:off x="3783" y="2736"/>
                <a:ext cx="288" cy="28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81965" name="Text Box 13"/>
            <p:cNvSpPr txBox="1">
              <a:spLocks noChangeArrowheads="1"/>
            </p:cNvSpPr>
            <p:nvPr/>
          </p:nvSpPr>
          <p:spPr bwMode="auto">
            <a:xfrm>
              <a:off x="4348" y="2867"/>
              <a:ext cx="537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2800" b="1">
                  <a:solidFill>
                    <a:srgbClr val="000000"/>
                  </a:solidFill>
                </a:rPr>
                <a:t>CO</a:t>
              </a:r>
              <a:r>
                <a:rPr lang="en-US" sz="2800" b="1" baseline="-25000">
                  <a:solidFill>
                    <a:srgbClr val="000000"/>
                  </a:solidFill>
                </a:rPr>
                <a:t>2</a:t>
              </a:r>
              <a:endParaRPr lang="en-US" sz="2800" b="1">
                <a:solidFill>
                  <a:srgbClr val="0F116A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19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19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8195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8195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819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819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819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819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819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819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819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Explosion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819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819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819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819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7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8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8195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9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8195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0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819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819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819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819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819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819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819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819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8197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819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8197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819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8197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819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8197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8197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Bubbl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38196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Bubbl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38197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Bubbl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5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8195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8195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5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38195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8195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1954" grpId="0" animBg="1"/>
      <p:bldP spid="381956" grpId="0" build="p" autoUpdateAnimBg="0"/>
      <p:bldP spid="38195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6050" name="Picture 2"/>
          <p:cNvPicPr>
            <a:picLocks noChangeAspect="1" noChangeArrowheads="1"/>
          </p:cNvPicPr>
          <p:nvPr/>
        </p:nvPicPr>
        <p:blipFill>
          <a:blip r:embed="rId4" cstate="print"/>
          <a:srcRect r="2000" b="3871"/>
          <a:stretch>
            <a:fillRect/>
          </a:stretch>
        </p:blipFill>
        <p:spPr bwMode="auto">
          <a:xfrm>
            <a:off x="4951413" y="457200"/>
            <a:ext cx="4192587" cy="637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8605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Plant structure </a:t>
            </a:r>
          </a:p>
        </p:txBody>
      </p:sp>
      <p:sp>
        <p:nvSpPr>
          <p:cNvPr id="386052" name="Rectangle 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609600" y="1371600"/>
            <a:ext cx="5257800" cy="5029200"/>
          </a:xfrm>
        </p:spPr>
        <p:txBody>
          <a:bodyPr/>
          <a:lstStyle/>
          <a:p>
            <a:r>
              <a:rPr lang="en-US"/>
              <a:t>Obtaining raw materials</a:t>
            </a:r>
          </a:p>
          <a:p>
            <a:pPr lvl="1"/>
            <a:r>
              <a:rPr lang="en-US" u="sng"/>
              <a:t>sunlight</a:t>
            </a:r>
            <a:endParaRPr lang="en-US"/>
          </a:p>
          <a:p>
            <a:pPr lvl="2"/>
            <a:r>
              <a:rPr lang="en-US" u="sng">
                <a:solidFill>
                  <a:srgbClr val="006800"/>
                </a:solidFill>
              </a:rPr>
              <a:t>leaves</a:t>
            </a:r>
            <a:r>
              <a:rPr lang="en-US"/>
              <a:t> = solar collectors</a:t>
            </a:r>
          </a:p>
          <a:p>
            <a:pPr lvl="1"/>
            <a:r>
              <a:rPr lang="en-US" u="sng"/>
              <a:t>CO</a:t>
            </a:r>
            <a:r>
              <a:rPr lang="en-US" baseline="-25000"/>
              <a:t>2</a:t>
            </a:r>
            <a:endParaRPr lang="en-US"/>
          </a:p>
          <a:p>
            <a:pPr lvl="2"/>
            <a:r>
              <a:rPr lang="en-US" u="sng">
                <a:solidFill>
                  <a:srgbClr val="CC0000"/>
                </a:solidFill>
              </a:rPr>
              <a:t>stomates</a:t>
            </a:r>
            <a:r>
              <a:rPr lang="en-US"/>
              <a:t> = gas exchange</a:t>
            </a:r>
          </a:p>
          <a:p>
            <a:pPr lvl="1"/>
            <a:r>
              <a:rPr lang="en-US" u="sng"/>
              <a:t>H</a:t>
            </a:r>
            <a:r>
              <a:rPr lang="en-US" baseline="-25000"/>
              <a:t>2</a:t>
            </a:r>
            <a:r>
              <a:rPr lang="en-US" u="sng"/>
              <a:t>O</a:t>
            </a:r>
            <a:endParaRPr lang="en-US"/>
          </a:p>
          <a:p>
            <a:pPr lvl="2"/>
            <a:r>
              <a:rPr lang="en-US"/>
              <a:t>uptake from </a:t>
            </a:r>
            <a:r>
              <a:rPr lang="en-US" u="sng">
                <a:solidFill>
                  <a:srgbClr val="CC0000"/>
                </a:solidFill>
              </a:rPr>
              <a:t>roots</a:t>
            </a:r>
            <a:endParaRPr lang="en-US"/>
          </a:p>
          <a:p>
            <a:pPr lvl="1"/>
            <a:r>
              <a:rPr lang="en-US" u="sng"/>
              <a:t>nutrients</a:t>
            </a:r>
            <a:endParaRPr lang="en-US"/>
          </a:p>
          <a:p>
            <a:pPr lvl="2"/>
            <a:r>
              <a:rPr lang="en-US"/>
              <a:t>N, P, K, S, Mg, Fe… </a:t>
            </a:r>
          </a:p>
          <a:p>
            <a:pPr lvl="2"/>
            <a:r>
              <a:rPr lang="en-US"/>
              <a:t>uptake from </a:t>
            </a:r>
            <a:r>
              <a:rPr lang="en-US" u="sng">
                <a:solidFill>
                  <a:srgbClr val="CC0000"/>
                </a:solidFill>
              </a:rPr>
              <a:t>roots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6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6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60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860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60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60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860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860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860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860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860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860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8605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8605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8605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8605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8605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8605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8605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8605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6052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8098" name="Picture 2"/>
          <p:cNvPicPr>
            <a:picLocks noChangeAspect="1" noChangeArrowheads="1"/>
          </p:cNvPicPr>
          <p:nvPr/>
        </p:nvPicPr>
        <p:blipFill>
          <a:blip r:embed="rId4" cstate="print"/>
          <a:srcRect b="11383"/>
          <a:stretch>
            <a:fillRect/>
          </a:stretch>
        </p:blipFill>
        <p:spPr bwMode="auto">
          <a:xfrm>
            <a:off x="4267200" y="3748088"/>
            <a:ext cx="4775200" cy="306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88099" name="Picture 3"/>
          <p:cNvPicPr>
            <a:picLocks noChangeAspect="1" noChangeArrowheads="1"/>
          </p:cNvPicPr>
          <p:nvPr/>
        </p:nvPicPr>
        <p:blipFill>
          <a:blip r:embed="rId5" cstate="print"/>
          <a:srcRect t="2823" r="6172" b="7059"/>
          <a:stretch>
            <a:fillRect/>
          </a:stretch>
        </p:blipFill>
        <p:spPr bwMode="auto">
          <a:xfrm>
            <a:off x="4267200" y="409575"/>
            <a:ext cx="4800600" cy="336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88100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3400" y="3787775"/>
            <a:ext cx="3556000" cy="283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88101" name="Picture 5"/>
          <p:cNvPicPr>
            <a:picLocks noChangeAspect="1" noChangeArrowheads="1"/>
          </p:cNvPicPr>
          <p:nvPr/>
        </p:nvPicPr>
        <p:blipFill>
          <a:blip r:embed="rId7" cstate="print"/>
          <a:srcRect r="4114"/>
          <a:stretch>
            <a:fillRect/>
          </a:stretch>
        </p:blipFill>
        <p:spPr bwMode="auto">
          <a:xfrm>
            <a:off x="152400" y="381000"/>
            <a:ext cx="4262438" cy="355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88102" name="Rectangle 6"/>
          <p:cNvSpPr>
            <a:spLocks noChangeArrowheads="1"/>
          </p:cNvSpPr>
          <p:nvPr/>
        </p:nvSpPr>
        <p:spPr bwMode="auto">
          <a:xfrm>
            <a:off x="1466850" y="3938588"/>
            <a:ext cx="1644650" cy="457200"/>
          </a:xfrm>
          <a:prstGeom prst="rect">
            <a:avLst/>
          </a:prstGeom>
          <a:solidFill>
            <a:srgbClr val="006800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tIns="0" bIns="0" anchor="ctr">
            <a:spAutoFit/>
          </a:bodyPr>
          <a:lstStyle/>
          <a:p>
            <a:r>
              <a:rPr lang="en-US" sz="3000" b="1">
                <a:solidFill>
                  <a:schemeClr val="bg1"/>
                </a:solidFill>
              </a:rPr>
              <a:t>stomate</a:t>
            </a:r>
          </a:p>
        </p:txBody>
      </p:sp>
      <p:sp>
        <p:nvSpPr>
          <p:cNvPr id="388103" name="Rectangle 7"/>
          <p:cNvSpPr>
            <a:spLocks noChangeArrowheads="1"/>
          </p:cNvSpPr>
          <p:nvPr/>
        </p:nvSpPr>
        <p:spPr bwMode="auto">
          <a:xfrm>
            <a:off x="533400" y="5867400"/>
            <a:ext cx="3556000" cy="914400"/>
          </a:xfrm>
          <a:prstGeom prst="rect">
            <a:avLst/>
          </a:prstGeom>
          <a:solidFill>
            <a:srgbClr val="006800"/>
          </a:solidFill>
          <a:ln w="9525">
            <a:noFill/>
            <a:miter lim="800000"/>
            <a:headEnd/>
            <a:tailEnd/>
          </a:ln>
          <a:effectLst/>
        </p:spPr>
        <p:txBody>
          <a:bodyPr tIns="0" bIns="0" anchor="ctr">
            <a:spAutoFit/>
          </a:bodyPr>
          <a:lstStyle/>
          <a:p>
            <a:pPr algn="l">
              <a:buFont typeface="Wingdings" pitchFamily="48" charset="2"/>
              <a:buChar char="ü"/>
            </a:pPr>
            <a:r>
              <a:rPr lang="en-US" sz="3000" b="1">
                <a:solidFill>
                  <a:schemeClr val="bg1"/>
                </a:solidFill>
              </a:rPr>
              <a:t>transpiration</a:t>
            </a:r>
          </a:p>
          <a:p>
            <a:pPr algn="l">
              <a:buFont typeface="Wingdings" pitchFamily="48" charset="2"/>
              <a:buChar char="ü"/>
            </a:pPr>
            <a:r>
              <a:rPr lang="en-US" sz="3000" b="1">
                <a:solidFill>
                  <a:schemeClr val="bg1"/>
                </a:solidFill>
              </a:rPr>
              <a:t>gas exchange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8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8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1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81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881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8103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1832" name="Picture 8" descr="10_03Chloroplast_CN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68363" y="1219200"/>
            <a:ext cx="3365500" cy="5638800"/>
          </a:xfrm>
          <a:prstGeom prst="rect">
            <a:avLst/>
          </a:prstGeom>
          <a:noFill/>
        </p:spPr>
      </p:pic>
      <p:sp>
        <p:nvSpPr>
          <p:cNvPr id="461833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Chloroplasts</a:t>
            </a:r>
          </a:p>
        </p:txBody>
      </p:sp>
      <p:sp>
        <p:nvSpPr>
          <p:cNvPr id="461835" name="Rectangle 11"/>
          <p:cNvSpPr>
            <a:spLocks noChangeArrowheads="1"/>
          </p:cNvSpPr>
          <p:nvPr/>
        </p:nvSpPr>
        <p:spPr bwMode="auto">
          <a:xfrm>
            <a:off x="1044575" y="3165475"/>
            <a:ext cx="2298700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lnSpc>
                <a:spcPct val="80000"/>
              </a:lnSpc>
            </a:pPr>
            <a:r>
              <a:rPr lang="en-US" sz="2800" b="1">
                <a:solidFill>
                  <a:srgbClr val="076309"/>
                </a:solidFill>
              </a:rPr>
              <a:t>chloroplasts</a:t>
            </a:r>
            <a:br>
              <a:rPr lang="en-US" sz="2800" b="1">
                <a:solidFill>
                  <a:srgbClr val="076309"/>
                </a:solidFill>
              </a:rPr>
            </a:br>
            <a:r>
              <a:rPr lang="en-US" sz="2800" b="1">
                <a:solidFill>
                  <a:srgbClr val="076309"/>
                </a:solidFill>
              </a:rPr>
              <a:t>in plant cell</a:t>
            </a:r>
            <a:endParaRPr lang="en-US" sz="3000" b="1">
              <a:solidFill>
                <a:srgbClr val="076309"/>
              </a:solidFill>
            </a:endParaRPr>
          </a:p>
        </p:txBody>
      </p:sp>
      <p:sp>
        <p:nvSpPr>
          <p:cNvPr id="461836" name="Rectangle 12"/>
          <p:cNvSpPr>
            <a:spLocks noChangeArrowheads="1"/>
          </p:cNvSpPr>
          <p:nvPr/>
        </p:nvSpPr>
        <p:spPr bwMode="auto">
          <a:xfrm>
            <a:off x="3225800" y="1190625"/>
            <a:ext cx="2312988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lnSpc>
                <a:spcPct val="70000"/>
              </a:lnSpc>
            </a:pPr>
            <a:r>
              <a:rPr lang="en-US" sz="2600" b="1">
                <a:solidFill>
                  <a:srgbClr val="076309"/>
                </a:solidFill>
              </a:rPr>
              <a:t>cross section</a:t>
            </a:r>
            <a:br>
              <a:rPr lang="en-US" sz="2600" b="1">
                <a:solidFill>
                  <a:srgbClr val="076309"/>
                </a:solidFill>
              </a:rPr>
            </a:br>
            <a:r>
              <a:rPr lang="en-US" sz="2600" b="1">
                <a:solidFill>
                  <a:srgbClr val="076309"/>
                </a:solidFill>
              </a:rPr>
              <a:t>of leaf</a:t>
            </a:r>
          </a:p>
        </p:txBody>
      </p:sp>
      <p:sp>
        <p:nvSpPr>
          <p:cNvPr id="461837" name="Rectangle 13"/>
          <p:cNvSpPr>
            <a:spLocks noChangeArrowheads="1"/>
          </p:cNvSpPr>
          <p:nvPr/>
        </p:nvSpPr>
        <p:spPr bwMode="auto">
          <a:xfrm>
            <a:off x="-63500" y="1350963"/>
            <a:ext cx="13493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3000" b="1">
                <a:solidFill>
                  <a:srgbClr val="076309"/>
                </a:solidFill>
              </a:rPr>
              <a:t>leaves</a:t>
            </a:r>
          </a:p>
        </p:txBody>
      </p:sp>
      <p:sp>
        <p:nvSpPr>
          <p:cNvPr id="461838" name="Rectangle 14"/>
          <p:cNvSpPr>
            <a:spLocks noChangeArrowheads="1"/>
          </p:cNvSpPr>
          <p:nvPr/>
        </p:nvSpPr>
        <p:spPr bwMode="auto">
          <a:xfrm>
            <a:off x="273050" y="5643563"/>
            <a:ext cx="22383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3000" b="1" u="sng">
                <a:solidFill>
                  <a:srgbClr val="076309"/>
                </a:solidFill>
              </a:rPr>
              <a:t>chloroplast</a:t>
            </a:r>
            <a:endParaRPr lang="en-US" sz="3000" b="1">
              <a:solidFill>
                <a:srgbClr val="076309"/>
              </a:solidFill>
            </a:endParaRPr>
          </a:p>
        </p:txBody>
      </p:sp>
      <p:sp>
        <p:nvSpPr>
          <p:cNvPr id="461839" name="Rectangle 15"/>
          <p:cNvSpPr>
            <a:spLocks noChangeArrowheads="1"/>
          </p:cNvSpPr>
          <p:nvPr/>
        </p:nvSpPr>
        <p:spPr bwMode="auto">
          <a:xfrm>
            <a:off x="5627688" y="1063625"/>
            <a:ext cx="2865437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000" b="1">
                <a:solidFill>
                  <a:srgbClr val="CC0000"/>
                </a:solidFill>
              </a:rPr>
              <a:t>absorb</a:t>
            </a:r>
            <a:br>
              <a:rPr lang="en-US" sz="3000" b="1">
                <a:solidFill>
                  <a:srgbClr val="CC0000"/>
                </a:solidFill>
              </a:rPr>
            </a:br>
            <a:r>
              <a:rPr lang="en-US" sz="3000" b="1">
                <a:solidFill>
                  <a:srgbClr val="CC0000"/>
                </a:solidFill>
              </a:rPr>
              <a:t>sunlight &amp; CO</a:t>
            </a:r>
            <a:r>
              <a:rPr lang="en-US" sz="3000" b="1" baseline="-25000">
                <a:solidFill>
                  <a:srgbClr val="CC0000"/>
                </a:solidFill>
              </a:rPr>
              <a:t>2</a:t>
            </a:r>
            <a:endParaRPr lang="en-US" sz="3000" b="1">
              <a:solidFill>
                <a:srgbClr val="076309"/>
              </a:solidFill>
            </a:endParaRPr>
          </a:p>
        </p:txBody>
      </p:sp>
      <p:sp>
        <p:nvSpPr>
          <p:cNvPr id="461840" name="Rectangle 16"/>
          <p:cNvSpPr>
            <a:spLocks noChangeArrowheads="1"/>
          </p:cNvSpPr>
          <p:nvPr/>
        </p:nvSpPr>
        <p:spPr bwMode="auto">
          <a:xfrm>
            <a:off x="6103938" y="5791200"/>
            <a:ext cx="2957512" cy="1006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000" b="1">
                <a:solidFill>
                  <a:srgbClr val="CC0000"/>
                </a:solidFill>
              </a:rPr>
              <a:t>make</a:t>
            </a:r>
            <a:br>
              <a:rPr lang="en-US" sz="3000" b="1">
                <a:solidFill>
                  <a:srgbClr val="CC0000"/>
                </a:solidFill>
              </a:rPr>
            </a:br>
            <a:r>
              <a:rPr lang="en-US" sz="3000" b="1">
                <a:solidFill>
                  <a:srgbClr val="CC0000"/>
                </a:solidFill>
              </a:rPr>
              <a:t>energy &amp; sugar</a:t>
            </a:r>
            <a:endParaRPr lang="en-US" sz="3000" b="1">
              <a:solidFill>
                <a:srgbClr val="076309"/>
              </a:solidFill>
            </a:endParaRPr>
          </a:p>
        </p:txBody>
      </p:sp>
      <p:sp>
        <p:nvSpPr>
          <p:cNvPr id="461841" name="Rectangle 17"/>
          <p:cNvSpPr>
            <a:spLocks noChangeArrowheads="1"/>
          </p:cNvSpPr>
          <p:nvPr/>
        </p:nvSpPr>
        <p:spPr bwMode="auto">
          <a:xfrm>
            <a:off x="3763963" y="5392738"/>
            <a:ext cx="2147887" cy="925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lnSpc>
                <a:spcPct val="70000"/>
              </a:lnSpc>
            </a:pPr>
            <a:r>
              <a:rPr lang="en-US" sz="2600" b="1">
                <a:solidFill>
                  <a:srgbClr val="076309"/>
                </a:solidFill>
              </a:rPr>
              <a:t>chloroplasts</a:t>
            </a:r>
            <a:br>
              <a:rPr lang="en-US" sz="2600" b="1">
                <a:solidFill>
                  <a:srgbClr val="076309"/>
                </a:solidFill>
              </a:rPr>
            </a:br>
            <a:r>
              <a:rPr lang="en-US" sz="2600" b="1">
                <a:solidFill>
                  <a:srgbClr val="076309"/>
                </a:solidFill>
              </a:rPr>
              <a:t>contain</a:t>
            </a:r>
            <a:br>
              <a:rPr lang="en-US" sz="2600" b="1">
                <a:solidFill>
                  <a:srgbClr val="076309"/>
                </a:solidFill>
              </a:rPr>
            </a:br>
            <a:r>
              <a:rPr lang="en-US" sz="2600" b="1">
                <a:solidFill>
                  <a:srgbClr val="076309"/>
                </a:solidFill>
              </a:rPr>
              <a:t>chlorophyll</a:t>
            </a:r>
          </a:p>
        </p:txBody>
      </p:sp>
      <p:sp>
        <p:nvSpPr>
          <p:cNvPr id="461843" name="Line 19"/>
          <p:cNvSpPr>
            <a:spLocks noChangeShapeType="1"/>
          </p:cNvSpPr>
          <p:nvPr/>
        </p:nvSpPr>
        <p:spPr bwMode="auto">
          <a:xfrm>
            <a:off x="7273925" y="4964113"/>
            <a:ext cx="288925" cy="909637"/>
          </a:xfrm>
          <a:prstGeom prst="line">
            <a:avLst/>
          </a:prstGeom>
          <a:noFill/>
          <a:ln w="57150">
            <a:solidFill>
              <a:srgbClr val="66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61826" name="Group 2"/>
          <p:cNvGrpSpPr>
            <a:grpSpLocks/>
          </p:cNvGrpSpPr>
          <p:nvPr/>
        </p:nvGrpSpPr>
        <p:grpSpPr bwMode="auto">
          <a:xfrm>
            <a:off x="7627938" y="1933575"/>
            <a:ext cx="1366837" cy="1774825"/>
            <a:chOff x="3168" y="3696"/>
            <a:chExt cx="861" cy="1118"/>
          </a:xfrm>
        </p:grpSpPr>
        <p:grpSp>
          <p:nvGrpSpPr>
            <p:cNvPr id="461827" name="Group 3"/>
            <p:cNvGrpSpPr>
              <a:grpSpLocks/>
            </p:cNvGrpSpPr>
            <p:nvPr/>
          </p:nvGrpSpPr>
          <p:grpSpPr bwMode="auto">
            <a:xfrm>
              <a:off x="3168" y="3696"/>
              <a:ext cx="861" cy="1118"/>
              <a:chOff x="1296" y="2482"/>
              <a:chExt cx="528" cy="686"/>
            </a:xfrm>
          </p:grpSpPr>
          <p:sp>
            <p:nvSpPr>
              <p:cNvPr id="461828" name="AutoShape 4"/>
              <p:cNvSpPr>
                <a:spLocks noChangeArrowheads="1"/>
              </p:cNvSpPr>
              <p:nvPr/>
            </p:nvSpPr>
            <p:spPr bwMode="auto">
              <a:xfrm>
                <a:off x="1392" y="2482"/>
                <a:ext cx="432" cy="302"/>
              </a:xfrm>
              <a:prstGeom prst="cloudCallout">
                <a:avLst>
                  <a:gd name="adj1" fmla="val -69444"/>
                  <a:gd name="adj2" fmla="val 216889"/>
                </a:avLst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1800"/>
              </a:p>
            </p:txBody>
          </p:sp>
          <p:sp>
            <p:nvSpPr>
              <p:cNvPr id="461829" name="Rectangle 5"/>
              <p:cNvSpPr>
                <a:spLocks noChangeArrowheads="1"/>
              </p:cNvSpPr>
              <p:nvPr/>
            </p:nvSpPr>
            <p:spPr bwMode="auto">
              <a:xfrm>
                <a:off x="1392" y="2880"/>
                <a:ext cx="144" cy="96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61830" name="Rectangle 6"/>
              <p:cNvSpPr>
                <a:spLocks noChangeArrowheads="1"/>
              </p:cNvSpPr>
              <p:nvPr/>
            </p:nvSpPr>
            <p:spPr bwMode="auto">
              <a:xfrm>
                <a:off x="1296" y="3072"/>
                <a:ext cx="144" cy="96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61831" name="Rectangle 7"/>
            <p:cNvSpPr>
              <a:spLocks noChangeArrowheads="1"/>
            </p:cNvSpPr>
            <p:nvPr/>
          </p:nvSpPr>
          <p:spPr bwMode="auto">
            <a:xfrm>
              <a:off x="3432" y="3811"/>
              <a:ext cx="504" cy="3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2600" b="1">
                  <a:solidFill>
                    <a:srgbClr val="0F116A"/>
                  </a:solidFill>
                </a:rPr>
                <a:t>CO</a:t>
              </a:r>
              <a:r>
                <a:rPr lang="en-US" sz="2600" b="1" baseline="-25000">
                  <a:solidFill>
                    <a:srgbClr val="0F116A"/>
                  </a:solidFill>
                </a:rPr>
                <a:t>2</a:t>
              </a:r>
              <a:endParaRPr lang="en-US" sz="2600" b="1">
                <a:solidFill>
                  <a:srgbClr val="0F116A"/>
                </a:solidFill>
              </a:endParaRPr>
            </a:p>
          </p:txBody>
        </p:sp>
      </p:grpSp>
      <p:pic>
        <p:nvPicPr>
          <p:cNvPr id="461834" name="Picture 10" descr="10_07WhyLeavesAreGreen_U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91113" y="1966913"/>
            <a:ext cx="3646487" cy="3657600"/>
          </a:xfrm>
          <a:prstGeom prst="rect">
            <a:avLst/>
          </a:prstGeom>
          <a:noFill/>
        </p:spPr>
      </p:pic>
      <p:sp>
        <p:nvSpPr>
          <p:cNvPr id="461842" name="Line 18"/>
          <p:cNvSpPr>
            <a:spLocks noChangeShapeType="1"/>
          </p:cNvSpPr>
          <p:nvPr/>
        </p:nvSpPr>
        <p:spPr bwMode="auto">
          <a:xfrm flipH="1">
            <a:off x="6951663" y="2570163"/>
            <a:ext cx="1444625" cy="1417637"/>
          </a:xfrm>
          <a:prstGeom prst="line">
            <a:avLst/>
          </a:prstGeom>
          <a:noFill/>
          <a:ln w="57150">
            <a:solidFill>
              <a:srgbClr val="0F116A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1852" name="AutoShape 28"/>
          <p:cNvSpPr>
            <a:spLocks noChangeArrowheads="1"/>
          </p:cNvSpPr>
          <p:nvPr/>
        </p:nvSpPr>
        <p:spPr bwMode="auto">
          <a:xfrm>
            <a:off x="5729288" y="1865313"/>
            <a:ext cx="1447800" cy="1012825"/>
          </a:xfrm>
          <a:prstGeom prst="star16">
            <a:avLst>
              <a:gd name="adj" fmla="val 37500"/>
            </a:avLst>
          </a:prstGeom>
          <a:solidFill>
            <a:srgbClr val="FFEA18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1853" name="Line 29"/>
          <p:cNvSpPr>
            <a:spLocks noChangeShapeType="1"/>
          </p:cNvSpPr>
          <p:nvPr/>
        </p:nvSpPr>
        <p:spPr bwMode="auto">
          <a:xfrm>
            <a:off x="6565900" y="2768600"/>
            <a:ext cx="420688" cy="1219200"/>
          </a:xfrm>
          <a:prstGeom prst="line">
            <a:avLst/>
          </a:prstGeom>
          <a:noFill/>
          <a:ln w="57150">
            <a:solidFill>
              <a:srgbClr val="FF8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8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618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8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618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61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8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618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8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618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2" dur="500"/>
                                        <p:tgtEl>
                                          <p:spTgt spid="46185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46185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4618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ubbl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46184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ubbl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1835" grpId="0" build="p" autoUpdateAnimBg="0"/>
      <p:bldP spid="461836" grpId="0" build="p" autoUpdateAnimBg="0"/>
      <p:bldP spid="461837" grpId="0" build="p" autoUpdateAnimBg="0"/>
      <p:bldP spid="461838" grpId="0" build="p" autoUpdateAnimBg="0"/>
      <p:bldP spid="461841" grpId="0" build="p" autoUpdateAnimBg="0"/>
      <p:bldP spid="461842" grpId="0" animBg="1"/>
      <p:bldP spid="461852" grpId="0" animBg="1"/>
      <p:bldP spid="46185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330" name="Oval 2"/>
          <p:cNvSpPr>
            <a:spLocks noChangeArrowheads="1"/>
          </p:cNvSpPr>
          <p:nvPr/>
        </p:nvSpPr>
        <p:spPr bwMode="auto">
          <a:xfrm>
            <a:off x="5294313" y="458788"/>
            <a:ext cx="3465512" cy="1323975"/>
          </a:xfrm>
          <a:prstGeom prst="ellipse">
            <a:avLst/>
          </a:prstGeom>
          <a:solidFill>
            <a:srgbClr val="FFFF99"/>
          </a:solidFill>
          <a:ln w="38100">
            <a:solidFill>
              <a:srgbClr val="99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83331" name="Rectangle 3"/>
          <p:cNvSpPr>
            <a:spLocks noChangeArrowheads="1"/>
          </p:cNvSpPr>
          <p:nvPr/>
        </p:nvSpPr>
        <p:spPr bwMode="auto">
          <a:xfrm>
            <a:off x="158750" y="6326188"/>
            <a:ext cx="1412875" cy="5318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83333" name="Rectangle 5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655638" y="1371600"/>
            <a:ext cx="4906962" cy="5486400"/>
          </a:xfrm>
        </p:spPr>
        <p:txBody>
          <a:bodyPr/>
          <a:lstStyle/>
          <a:p>
            <a:pPr>
              <a:buClrTx/>
            </a:pPr>
            <a:r>
              <a:rPr lang="en-US" sz="2600"/>
              <a:t>Chloroplasts</a:t>
            </a:r>
          </a:p>
          <a:p>
            <a:pPr lvl="1">
              <a:lnSpc>
                <a:spcPct val="90000"/>
              </a:lnSpc>
              <a:buClrTx/>
            </a:pPr>
            <a:r>
              <a:rPr lang="en-US" sz="2400"/>
              <a:t>double membrane</a:t>
            </a:r>
          </a:p>
          <a:p>
            <a:pPr lvl="1">
              <a:lnSpc>
                <a:spcPct val="90000"/>
              </a:lnSpc>
            </a:pPr>
            <a:r>
              <a:rPr lang="en-US" sz="2400" u="sng">
                <a:solidFill>
                  <a:srgbClr val="CC0000"/>
                </a:solidFill>
              </a:rPr>
              <a:t>stroma</a:t>
            </a:r>
            <a:endParaRPr lang="en-US" sz="2400"/>
          </a:p>
          <a:p>
            <a:pPr marL="1085850" lvl="2"/>
            <a:r>
              <a:rPr lang="en-US" sz="2000"/>
              <a:t>fluid-filled interior</a:t>
            </a:r>
          </a:p>
          <a:p>
            <a:pPr lvl="1"/>
            <a:r>
              <a:rPr lang="en-US" sz="2400" u="sng">
                <a:solidFill>
                  <a:srgbClr val="CC0000"/>
                </a:solidFill>
              </a:rPr>
              <a:t>thylakoid sacs</a:t>
            </a:r>
            <a:endParaRPr lang="en-US" sz="2400"/>
          </a:p>
          <a:p>
            <a:pPr lvl="1"/>
            <a:r>
              <a:rPr lang="en-US" sz="2400" u="sng">
                <a:solidFill>
                  <a:srgbClr val="CC0000"/>
                </a:solidFill>
              </a:rPr>
              <a:t>grana stacks</a:t>
            </a:r>
            <a:endParaRPr lang="en-US" sz="2400"/>
          </a:p>
          <a:p>
            <a:pPr>
              <a:buClrTx/>
            </a:pPr>
            <a:r>
              <a:rPr lang="en-US" sz="2600"/>
              <a:t>Thylakoid membrane contains</a:t>
            </a:r>
          </a:p>
          <a:p>
            <a:pPr lvl="1">
              <a:buClrTx/>
            </a:pPr>
            <a:r>
              <a:rPr lang="en-US" sz="2400"/>
              <a:t>chlorophyll molecules</a:t>
            </a:r>
          </a:p>
          <a:p>
            <a:pPr lvl="1">
              <a:buClrTx/>
            </a:pPr>
            <a:r>
              <a:rPr lang="en-US" sz="2400"/>
              <a:t>electron transport chain</a:t>
            </a:r>
          </a:p>
          <a:p>
            <a:pPr lvl="1">
              <a:buClrTx/>
            </a:pPr>
            <a:r>
              <a:rPr lang="en-US" sz="2400"/>
              <a:t>ATP synthase</a:t>
            </a:r>
          </a:p>
          <a:p>
            <a:pPr marL="1085850" lvl="2"/>
            <a:r>
              <a:rPr lang="en-US" sz="2000"/>
              <a:t>H</a:t>
            </a:r>
            <a:r>
              <a:rPr lang="en-US" sz="2000" baseline="30000"/>
              <a:t>+</a:t>
            </a:r>
            <a:r>
              <a:rPr lang="en-US" sz="2000"/>
              <a:t> gradient built up within thylakoid sac</a:t>
            </a:r>
          </a:p>
        </p:txBody>
      </p:sp>
      <p:sp>
        <p:nvSpPr>
          <p:cNvPr id="48333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Plant structure </a:t>
            </a:r>
          </a:p>
        </p:txBody>
      </p:sp>
      <p:sp>
        <p:nvSpPr>
          <p:cNvPr id="483336" name="Oval 8"/>
          <p:cNvSpPr>
            <a:spLocks noChangeArrowheads="1"/>
          </p:cNvSpPr>
          <p:nvPr/>
        </p:nvSpPr>
        <p:spPr bwMode="auto">
          <a:xfrm>
            <a:off x="5702300" y="641350"/>
            <a:ext cx="2667000" cy="762000"/>
          </a:xfrm>
          <a:prstGeom prst="ellipse">
            <a:avLst/>
          </a:prstGeom>
          <a:solidFill>
            <a:srgbClr val="80FF00"/>
          </a:solidFill>
          <a:ln w="38100">
            <a:solidFill>
              <a:srgbClr val="04A40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83372" name="Group 44"/>
          <p:cNvGrpSpPr>
            <a:grpSpLocks/>
          </p:cNvGrpSpPr>
          <p:nvPr/>
        </p:nvGrpSpPr>
        <p:grpSpPr bwMode="auto">
          <a:xfrm>
            <a:off x="5778500" y="550863"/>
            <a:ext cx="2368550" cy="777875"/>
            <a:chOff x="3626" y="468"/>
            <a:chExt cx="1492" cy="490"/>
          </a:xfrm>
        </p:grpSpPr>
        <p:sp>
          <p:nvSpPr>
            <p:cNvPr id="483337" name="Rectangle 9"/>
            <p:cNvSpPr>
              <a:spLocks noChangeArrowheads="1"/>
            </p:cNvSpPr>
            <p:nvPr/>
          </p:nvSpPr>
          <p:spPr bwMode="auto">
            <a:xfrm>
              <a:off x="3865" y="573"/>
              <a:ext cx="29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2000" b="1">
                  <a:solidFill>
                    <a:srgbClr val="0F116A"/>
                  </a:solidFill>
                </a:rPr>
                <a:t>H</a:t>
              </a:r>
              <a:r>
                <a:rPr lang="en-US" sz="2000" b="1" baseline="30000">
                  <a:solidFill>
                    <a:srgbClr val="0F116A"/>
                  </a:solidFill>
                </a:rPr>
                <a:t>+</a:t>
              </a:r>
            </a:p>
          </p:txBody>
        </p:sp>
        <p:sp>
          <p:nvSpPr>
            <p:cNvPr id="483338" name="Rectangle 10"/>
            <p:cNvSpPr>
              <a:spLocks noChangeArrowheads="1"/>
            </p:cNvSpPr>
            <p:nvPr/>
          </p:nvSpPr>
          <p:spPr bwMode="auto">
            <a:xfrm>
              <a:off x="4058" y="526"/>
              <a:ext cx="29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2000" b="1">
                  <a:solidFill>
                    <a:srgbClr val="0F116A"/>
                  </a:solidFill>
                </a:rPr>
                <a:t>H</a:t>
              </a:r>
              <a:r>
                <a:rPr lang="en-US" sz="2000" b="1" baseline="30000">
                  <a:solidFill>
                    <a:srgbClr val="0F116A"/>
                  </a:solidFill>
                </a:rPr>
                <a:t>+</a:t>
              </a:r>
            </a:p>
          </p:txBody>
        </p:sp>
        <p:sp>
          <p:nvSpPr>
            <p:cNvPr id="483339" name="Rectangle 11"/>
            <p:cNvSpPr>
              <a:spLocks noChangeArrowheads="1"/>
            </p:cNvSpPr>
            <p:nvPr/>
          </p:nvSpPr>
          <p:spPr bwMode="auto">
            <a:xfrm>
              <a:off x="4154" y="670"/>
              <a:ext cx="29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2000" b="1">
                  <a:solidFill>
                    <a:srgbClr val="0F116A"/>
                  </a:solidFill>
                </a:rPr>
                <a:t>H</a:t>
              </a:r>
              <a:r>
                <a:rPr lang="en-US" sz="2000" b="1" baseline="30000">
                  <a:solidFill>
                    <a:srgbClr val="0F116A"/>
                  </a:solidFill>
                </a:rPr>
                <a:t>+</a:t>
              </a:r>
            </a:p>
          </p:txBody>
        </p:sp>
        <p:sp>
          <p:nvSpPr>
            <p:cNvPr id="483340" name="Rectangle 12"/>
            <p:cNvSpPr>
              <a:spLocks noChangeArrowheads="1"/>
            </p:cNvSpPr>
            <p:nvPr/>
          </p:nvSpPr>
          <p:spPr bwMode="auto">
            <a:xfrm>
              <a:off x="4250" y="478"/>
              <a:ext cx="29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2000" b="1">
                  <a:solidFill>
                    <a:srgbClr val="0F116A"/>
                  </a:solidFill>
                </a:rPr>
                <a:t>H</a:t>
              </a:r>
              <a:r>
                <a:rPr lang="en-US" sz="2000" b="1" baseline="30000">
                  <a:solidFill>
                    <a:srgbClr val="0F116A"/>
                  </a:solidFill>
                </a:rPr>
                <a:t>+</a:t>
              </a:r>
            </a:p>
          </p:txBody>
        </p:sp>
        <p:sp>
          <p:nvSpPr>
            <p:cNvPr id="483341" name="Rectangle 13"/>
            <p:cNvSpPr>
              <a:spLocks noChangeArrowheads="1"/>
            </p:cNvSpPr>
            <p:nvPr/>
          </p:nvSpPr>
          <p:spPr bwMode="auto">
            <a:xfrm>
              <a:off x="4394" y="622"/>
              <a:ext cx="29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2000" b="1">
                  <a:solidFill>
                    <a:srgbClr val="0F116A"/>
                  </a:solidFill>
                </a:rPr>
                <a:t>H</a:t>
              </a:r>
              <a:r>
                <a:rPr lang="en-US" sz="2000" b="1" baseline="30000">
                  <a:solidFill>
                    <a:srgbClr val="0F116A"/>
                  </a:solidFill>
                </a:rPr>
                <a:t>+</a:t>
              </a:r>
            </a:p>
          </p:txBody>
        </p:sp>
        <p:sp>
          <p:nvSpPr>
            <p:cNvPr id="483342" name="Rectangle 14"/>
            <p:cNvSpPr>
              <a:spLocks noChangeArrowheads="1"/>
            </p:cNvSpPr>
            <p:nvPr/>
          </p:nvSpPr>
          <p:spPr bwMode="auto">
            <a:xfrm>
              <a:off x="4538" y="468"/>
              <a:ext cx="29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2000" b="1">
                  <a:solidFill>
                    <a:srgbClr val="0F116A"/>
                  </a:solidFill>
                </a:rPr>
                <a:t>H</a:t>
              </a:r>
              <a:r>
                <a:rPr lang="en-US" sz="2000" b="1" baseline="30000">
                  <a:solidFill>
                    <a:srgbClr val="0F116A"/>
                  </a:solidFill>
                </a:rPr>
                <a:t>+</a:t>
              </a:r>
            </a:p>
          </p:txBody>
        </p:sp>
        <p:sp>
          <p:nvSpPr>
            <p:cNvPr id="483343" name="Rectangle 15"/>
            <p:cNvSpPr>
              <a:spLocks noChangeArrowheads="1"/>
            </p:cNvSpPr>
            <p:nvPr/>
          </p:nvSpPr>
          <p:spPr bwMode="auto">
            <a:xfrm>
              <a:off x="4586" y="622"/>
              <a:ext cx="29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2000" b="1">
                  <a:solidFill>
                    <a:srgbClr val="0F116A"/>
                  </a:solidFill>
                </a:rPr>
                <a:t>H</a:t>
              </a:r>
              <a:r>
                <a:rPr lang="en-US" sz="2000" b="1" baseline="30000">
                  <a:solidFill>
                    <a:srgbClr val="0F116A"/>
                  </a:solidFill>
                </a:rPr>
                <a:t>+</a:t>
              </a:r>
            </a:p>
          </p:txBody>
        </p:sp>
        <p:sp>
          <p:nvSpPr>
            <p:cNvPr id="483344" name="Rectangle 16"/>
            <p:cNvSpPr>
              <a:spLocks noChangeArrowheads="1"/>
            </p:cNvSpPr>
            <p:nvPr/>
          </p:nvSpPr>
          <p:spPr bwMode="auto">
            <a:xfrm>
              <a:off x="4778" y="526"/>
              <a:ext cx="29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2000" b="1">
                  <a:solidFill>
                    <a:srgbClr val="0F116A"/>
                  </a:solidFill>
                </a:rPr>
                <a:t>H</a:t>
              </a:r>
              <a:r>
                <a:rPr lang="en-US" sz="2000" b="1" baseline="30000">
                  <a:solidFill>
                    <a:srgbClr val="0F116A"/>
                  </a:solidFill>
                </a:rPr>
                <a:t>+</a:t>
              </a:r>
            </a:p>
          </p:txBody>
        </p:sp>
        <p:sp>
          <p:nvSpPr>
            <p:cNvPr id="483345" name="Rectangle 17"/>
            <p:cNvSpPr>
              <a:spLocks noChangeArrowheads="1"/>
            </p:cNvSpPr>
            <p:nvPr/>
          </p:nvSpPr>
          <p:spPr bwMode="auto">
            <a:xfrm>
              <a:off x="4826" y="622"/>
              <a:ext cx="29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2000" b="1">
                  <a:solidFill>
                    <a:srgbClr val="0F116A"/>
                  </a:solidFill>
                </a:rPr>
                <a:t>H</a:t>
              </a:r>
              <a:r>
                <a:rPr lang="en-US" sz="2000" b="1" baseline="30000">
                  <a:solidFill>
                    <a:srgbClr val="0F116A"/>
                  </a:solidFill>
                </a:rPr>
                <a:t>+</a:t>
              </a:r>
            </a:p>
          </p:txBody>
        </p:sp>
        <p:sp>
          <p:nvSpPr>
            <p:cNvPr id="483346" name="Rectangle 18"/>
            <p:cNvSpPr>
              <a:spLocks noChangeArrowheads="1"/>
            </p:cNvSpPr>
            <p:nvPr/>
          </p:nvSpPr>
          <p:spPr bwMode="auto">
            <a:xfrm>
              <a:off x="3626" y="574"/>
              <a:ext cx="29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2000" b="1">
                  <a:solidFill>
                    <a:srgbClr val="0F116A"/>
                  </a:solidFill>
                </a:rPr>
                <a:t>H</a:t>
              </a:r>
              <a:r>
                <a:rPr lang="en-US" sz="2000" b="1" baseline="30000">
                  <a:solidFill>
                    <a:srgbClr val="0F116A"/>
                  </a:solidFill>
                </a:rPr>
                <a:t>+</a:t>
              </a:r>
            </a:p>
          </p:txBody>
        </p:sp>
        <p:sp>
          <p:nvSpPr>
            <p:cNvPr id="483347" name="Rectangle 19"/>
            <p:cNvSpPr>
              <a:spLocks noChangeArrowheads="1"/>
            </p:cNvSpPr>
            <p:nvPr/>
          </p:nvSpPr>
          <p:spPr bwMode="auto">
            <a:xfrm>
              <a:off x="3958" y="708"/>
              <a:ext cx="29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2000" b="1">
                  <a:solidFill>
                    <a:srgbClr val="0F116A"/>
                  </a:solidFill>
                </a:rPr>
                <a:t>H</a:t>
              </a:r>
              <a:r>
                <a:rPr lang="en-US" sz="2000" b="1" baseline="30000">
                  <a:solidFill>
                    <a:srgbClr val="0F116A"/>
                  </a:solidFill>
                </a:rPr>
                <a:t>+</a:t>
              </a:r>
            </a:p>
          </p:txBody>
        </p:sp>
      </p:grpSp>
      <p:pic>
        <p:nvPicPr>
          <p:cNvPr id="483350" name="Picture 22" descr="10_02bb"/>
          <p:cNvPicPr>
            <a:picLocks noChangeAspect="1" noChangeArrowheads="1"/>
          </p:cNvPicPr>
          <p:nvPr/>
        </p:nvPicPr>
        <p:blipFill>
          <a:blip r:embed="rId8" cstate="print"/>
          <a:srcRect l="13499" t="4500" r="33749" b="1500"/>
          <a:stretch>
            <a:fillRect/>
          </a:stretch>
        </p:blipFill>
        <p:spPr bwMode="auto">
          <a:xfrm>
            <a:off x="5402263" y="2487613"/>
            <a:ext cx="3248025" cy="433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483363" name="Group 35"/>
          <p:cNvGrpSpPr>
            <a:grpSpLocks/>
          </p:cNvGrpSpPr>
          <p:nvPr/>
        </p:nvGrpSpPr>
        <p:grpSpPr bwMode="auto">
          <a:xfrm>
            <a:off x="4598988" y="2232025"/>
            <a:ext cx="1790700" cy="536575"/>
            <a:chOff x="2897" y="1406"/>
            <a:chExt cx="1128" cy="338"/>
          </a:xfrm>
        </p:grpSpPr>
        <p:sp>
          <p:nvSpPr>
            <p:cNvPr id="483351" name="Rectangle 23"/>
            <p:cNvSpPr>
              <a:spLocks noChangeArrowheads="1"/>
            </p:cNvSpPr>
            <p:nvPr/>
          </p:nvSpPr>
          <p:spPr bwMode="auto">
            <a:xfrm>
              <a:off x="2897" y="1406"/>
              <a:ext cx="1128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800" b="1">
                  <a:solidFill>
                    <a:srgbClr val="000000"/>
                  </a:solidFill>
                </a:rPr>
                <a:t>outer membrane</a:t>
              </a:r>
              <a:endParaRPr lang="en-US" sz="1800" b="1"/>
            </a:p>
          </p:txBody>
        </p:sp>
        <p:sp>
          <p:nvSpPr>
            <p:cNvPr id="483356" name="Line 28"/>
            <p:cNvSpPr>
              <a:spLocks noChangeShapeType="1"/>
            </p:cNvSpPr>
            <p:nvPr/>
          </p:nvSpPr>
          <p:spPr bwMode="auto">
            <a:xfrm>
              <a:off x="3486" y="1573"/>
              <a:ext cx="417" cy="17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83365" name="Group 37"/>
          <p:cNvGrpSpPr>
            <a:grpSpLocks/>
          </p:cNvGrpSpPr>
          <p:nvPr/>
        </p:nvGrpSpPr>
        <p:grpSpPr bwMode="auto">
          <a:xfrm>
            <a:off x="7366000" y="2263775"/>
            <a:ext cx="1778000" cy="649288"/>
            <a:chOff x="4640" y="1426"/>
            <a:chExt cx="1120" cy="409"/>
          </a:xfrm>
        </p:grpSpPr>
        <p:sp>
          <p:nvSpPr>
            <p:cNvPr id="483352" name="Rectangle 24"/>
            <p:cNvSpPr>
              <a:spLocks noChangeArrowheads="1"/>
            </p:cNvSpPr>
            <p:nvPr/>
          </p:nvSpPr>
          <p:spPr bwMode="auto">
            <a:xfrm>
              <a:off x="4640" y="1426"/>
              <a:ext cx="112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800" b="1">
                  <a:solidFill>
                    <a:srgbClr val="000000"/>
                  </a:solidFill>
                </a:rPr>
                <a:t>inner membrane</a:t>
              </a:r>
              <a:endParaRPr lang="en-US" sz="1800" b="1"/>
            </a:p>
          </p:txBody>
        </p:sp>
        <p:sp>
          <p:nvSpPr>
            <p:cNvPr id="483357" name="Line 29"/>
            <p:cNvSpPr>
              <a:spLocks noChangeShapeType="1"/>
            </p:cNvSpPr>
            <p:nvPr/>
          </p:nvSpPr>
          <p:spPr bwMode="auto">
            <a:xfrm flipH="1">
              <a:off x="4661" y="1601"/>
              <a:ext cx="310" cy="23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83367" name="Group 39"/>
          <p:cNvGrpSpPr>
            <a:grpSpLocks/>
          </p:cNvGrpSpPr>
          <p:nvPr/>
        </p:nvGrpSpPr>
        <p:grpSpPr bwMode="auto">
          <a:xfrm>
            <a:off x="5576888" y="3494088"/>
            <a:ext cx="1003300" cy="1012825"/>
            <a:chOff x="3513" y="2201"/>
            <a:chExt cx="632" cy="638"/>
          </a:xfrm>
        </p:grpSpPr>
        <p:sp>
          <p:nvSpPr>
            <p:cNvPr id="483355" name="Rectangle 27"/>
            <p:cNvSpPr>
              <a:spLocks noChangeArrowheads="1"/>
            </p:cNvSpPr>
            <p:nvPr/>
          </p:nvSpPr>
          <p:spPr bwMode="auto">
            <a:xfrm>
              <a:off x="3513" y="2666"/>
              <a:ext cx="63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800" b="1">
                  <a:solidFill>
                    <a:srgbClr val="000000"/>
                  </a:solidFill>
                </a:rPr>
                <a:t>thylakoid</a:t>
              </a:r>
              <a:endParaRPr lang="en-US" sz="1800" b="1"/>
            </a:p>
          </p:txBody>
        </p:sp>
        <p:sp>
          <p:nvSpPr>
            <p:cNvPr id="483358" name="Line 30"/>
            <p:cNvSpPr>
              <a:spLocks noChangeShapeType="1"/>
            </p:cNvSpPr>
            <p:nvPr/>
          </p:nvSpPr>
          <p:spPr bwMode="auto">
            <a:xfrm flipV="1">
              <a:off x="3782" y="2201"/>
              <a:ext cx="182" cy="49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83366" name="Group 38"/>
          <p:cNvGrpSpPr>
            <a:grpSpLocks/>
          </p:cNvGrpSpPr>
          <p:nvPr/>
        </p:nvGrpSpPr>
        <p:grpSpPr bwMode="auto">
          <a:xfrm>
            <a:off x="6738938" y="3089275"/>
            <a:ext cx="838200" cy="1604963"/>
            <a:chOff x="4245" y="1946"/>
            <a:chExt cx="528" cy="1011"/>
          </a:xfrm>
        </p:grpSpPr>
        <p:sp>
          <p:nvSpPr>
            <p:cNvPr id="483354" name="Rectangle 26"/>
            <p:cNvSpPr>
              <a:spLocks noChangeArrowheads="1"/>
            </p:cNvSpPr>
            <p:nvPr/>
          </p:nvSpPr>
          <p:spPr bwMode="auto">
            <a:xfrm>
              <a:off x="4245" y="2784"/>
              <a:ext cx="528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800" b="1">
                  <a:solidFill>
                    <a:srgbClr val="000000"/>
                  </a:solidFill>
                </a:rPr>
                <a:t>granum</a:t>
              </a:r>
              <a:endParaRPr lang="en-US" sz="1800" b="1"/>
            </a:p>
          </p:txBody>
        </p:sp>
        <p:sp>
          <p:nvSpPr>
            <p:cNvPr id="483360" name="Freeform 32"/>
            <p:cNvSpPr>
              <a:spLocks/>
            </p:cNvSpPr>
            <p:nvPr/>
          </p:nvSpPr>
          <p:spPr bwMode="auto">
            <a:xfrm>
              <a:off x="4276" y="1946"/>
              <a:ext cx="59" cy="343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80" y="0"/>
                </a:cxn>
                <a:cxn ang="0">
                  <a:pos x="80" y="432"/>
                </a:cxn>
                <a:cxn ang="0">
                  <a:pos x="0" y="432"/>
                </a:cxn>
              </a:cxnLst>
              <a:rect l="0" t="0" r="r" b="b"/>
              <a:pathLst>
                <a:path w="80" h="432">
                  <a:moveTo>
                    <a:pt x="40" y="0"/>
                  </a:moveTo>
                  <a:lnTo>
                    <a:pt x="80" y="0"/>
                  </a:lnTo>
                  <a:lnTo>
                    <a:pt x="80" y="432"/>
                  </a:lnTo>
                  <a:lnTo>
                    <a:pt x="0" y="432"/>
                  </a:lnTo>
                </a:path>
              </a:pathLst>
            </a:custGeom>
            <a:noFill/>
            <a:ln w="19050" cmpd="sng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361" name="Line 33"/>
            <p:cNvSpPr>
              <a:spLocks noChangeShapeType="1"/>
            </p:cNvSpPr>
            <p:nvPr/>
          </p:nvSpPr>
          <p:spPr bwMode="auto">
            <a:xfrm flipH="1" flipV="1">
              <a:off x="4337" y="2109"/>
              <a:ext cx="146" cy="71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83364" name="Group 36"/>
          <p:cNvGrpSpPr>
            <a:grpSpLocks/>
          </p:cNvGrpSpPr>
          <p:nvPr/>
        </p:nvGrpSpPr>
        <p:grpSpPr bwMode="auto">
          <a:xfrm>
            <a:off x="4203700" y="3217863"/>
            <a:ext cx="1533525" cy="681037"/>
            <a:chOff x="2648" y="2027"/>
            <a:chExt cx="966" cy="429"/>
          </a:xfrm>
        </p:grpSpPr>
        <p:sp>
          <p:nvSpPr>
            <p:cNvPr id="483353" name="Rectangle 25"/>
            <p:cNvSpPr>
              <a:spLocks noChangeArrowheads="1"/>
            </p:cNvSpPr>
            <p:nvPr/>
          </p:nvSpPr>
          <p:spPr bwMode="auto">
            <a:xfrm>
              <a:off x="2648" y="2027"/>
              <a:ext cx="48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800" b="1">
                  <a:solidFill>
                    <a:srgbClr val="000000"/>
                  </a:solidFill>
                </a:rPr>
                <a:t>stroma</a:t>
              </a:r>
              <a:endParaRPr lang="en-US" sz="1800" b="1"/>
            </a:p>
          </p:txBody>
        </p:sp>
        <p:sp>
          <p:nvSpPr>
            <p:cNvPr id="483362" name="Line 34"/>
            <p:cNvSpPr>
              <a:spLocks noChangeShapeType="1"/>
            </p:cNvSpPr>
            <p:nvPr/>
          </p:nvSpPr>
          <p:spPr bwMode="auto">
            <a:xfrm>
              <a:off x="3144" y="2165"/>
              <a:ext cx="470" cy="29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83369" name="AutoShape 41"/>
          <p:cNvSpPr>
            <a:spLocks noChangeArrowheads="1"/>
          </p:cNvSpPr>
          <p:nvPr/>
        </p:nvSpPr>
        <p:spPr bwMode="auto">
          <a:xfrm>
            <a:off x="6788150" y="1103313"/>
            <a:ext cx="1035050" cy="306387"/>
          </a:xfrm>
          <a:prstGeom prst="roundRect">
            <a:avLst>
              <a:gd name="adj" fmla="val 16667"/>
            </a:avLst>
          </a:prstGeom>
          <a:solidFill>
            <a:srgbClr val="FFEA18"/>
          </a:solidFill>
          <a:ln w="9525">
            <a:noFill/>
            <a:round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800" b="1">
                <a:solidFill>
                  <a:srgbClr val="000000"/>
                </a:solidFill>
              </a:rPr>
              <a:t>thylakoid</a:t>
            </a:r>
            <a:endParaRPr lang="en-US" sz="1800" b="1"/>
          </a:p>
        </p:txBody>
      </p:sp>
      <p:sp>
        <p:nvSpPr>
          <p:cNvPr id="483371" name="AutoShape 43"/>
          <p:cNvSpPr>
            <a:spLocks noChangeArrowheads="1"/>
          </p:cNvSpPr>
          <p:nvPr/>
        </p:nvSpPr>
        <p:spPr bwMode="auto">
          <a:xfrm>
            <a:off x="4484688" y="420688"/>
            <a:ext cx="1263650" cy="306387"/>
          </a:xfrm>
          <a:prstGeom prst="roundRect">
            <a:avLst>
              <a:gd name="adj" fmla="val 16667"/>
            </a:avLst>
          </a:prstGeom>
          <a:solidFill>
            <a:srgbClr val="FFEA18"/>
          </a:solidFill>
          <a:ln w="9525">
            <a:noFill/>
            <a:round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800" b="1">
                <a:solidFill>
                  <a:srgbClr val="000000"/>
                </a:solidFill>
              </a:rPr>
              <a:t>chloroplast</a:t>
            </a:r>
            <a:endParaRPr lang="en-US" sz="1800" b="1"/>
          </a:p>
        </p:txBody>
      </p:sp>
      <p:grpSp>
        <p:nvGrpSpPr>
          <p:cNvPr id="483375" name="Group 47"/>
          <p:cNvGrpSpPr>
            <a:grpSpLocks/>
          </p:cNvGrpSpPr>
          <p:nvPr/>
        </p:nvGrpSpPr>
        <p:grpSpPr bwMode="auto">
          <a:xfrm rot="11813754">
            <a:off x="5997575" y="1122363"/>
            <a:ext cx="220663" cy="331787"/>
            <a:chOff x="450" y="1775"/>
            <a:chExt cx="161" cy="289"/>
          </a:xfrm>
        </p:grpSpPr>
        <p:sp>
          <p:nvSpPr>
            <p:cNvPr id="483374" name="AutoShape 46"/>
            <p:cNvSpPr>
              <a:spLocks noChangeArrowheads="1"/>
            </p:cNvSpPr>
            <p:nvPr/>
          </p:nvSpPr>
          <p:spPr bwMode="auto">
            <a:xfrm>
              <a:off x="493" y="1876"/>
              <a:ext cx="74" cy="188"/>
            </a:xfrm>
            <a:prstGeom prst="can">
              <a:avLst>
                <a:gd name="adj" fmla="val 63514"/>
              </a:avLst>
            </a:prstGeom>
            <a:solidFill>
              <a:srgbClr val="CC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3373" name="Oval 45"/>
            <p:cNvSpPr>
              <a:spLocks noChangeArrowheads="1"/>
            </p:cNvSpPr>
            <p:nvPr/>
          </p:nvSpPr>
          <p:spPr bwMode="auto">
            <a:xfrm>
              <a:off x="450" y="1775"/>
              <a:ext cx="161" cy="161"/>
            </a:xfrm>
            <a:prstGeom prst="ellipse">
              <a:avLst/>
            </a:prstGeom>
            <a:solidFill>
              <a:srgbClr val="CC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83379" name="Freeform 51"/>
          <p:cNvSpPr>
            <a:spLocks/>
          </p:cNvSpPr>
          <p:nvPr/>
        </p:nvSpPr>
        <p:spPr bwMode="auto">
          <a:xfrm>
            <a:off x="5603875" y="874713"/>
            <a:ext cx="608013" cy="695325"/>
          </a:xfrm>
          <a:custGeom>
            <a:avLst/>
            <a:gdLst/>
            <a:ahLst/>
            <a:cxnLst>
              <a:cxn ang="0">
                <a:pos x="383" y="0"/>
              </a:cxn>
              <a:cxn ang="0">
                <a:pos x="249" y="396"/>
              </a:cxn>
              <a:cxn ang="0">
                <a:pos x="0" y="255"/>
              </a:cxn>
            </a:cxnLst>
            <a:rect l="0" t="0" r="r" b="b"/>
            <a:pathLst>
              <a:path w="383" h="438">
                <a:moveTo>
                  <a:pt x="383" y="0"/>
                </a:moveTo>
                <a:cubicBezTo>
                  <a:pt x="348" y="177"/>
                  <a:pt x="313" y="354"/>
                  <a:pt x="249" y="396"/>
                </a:cubicBezTo>
                <a:cubicBezTo>
                  <a:pt x="185" y="438"/>
                  <a:pt x="92" y="346"/>
                  <a:pt x="0" y="255"/>
                </a:cubicBezTo>
              </a:path>
            </a:pathLst>
          </a:custGeom>
          <a:noFill/>
          <a:ln w="28575" cap="flat" cmpd="sng">
            <a:solidFill>
              <a:srgbClr val="000000"/>
            </a:solidFill>
            <a:prstDash val="solid"/>
            <a:round/>
            <a:headEnd/>
            <a:tailEnd type="triangle" w="sm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83380" name="AutoShape 52"/>
          <p:cNvSpPr>
            <a:spLocks noChangeArrowheads="1"/>
          </p:cNvSpPr>
          <p:nvPr/>
        </p:nvSpPr>
        <p:spPr bwMode="auto">
          <a:xfrm>
            <a:off x="5037138" y="981075"/>
            <a:ext cx="661987" cy="433388"/>
          </a:xfrm>
          <a:prstGeom prst="irregularSeal1">
            <a:avLst/>
          </a:prstGeom>
          <a:solidFill>
            <a:srgbClr val="CC0000"/>
          </a:solidFill>
          <a:ln w="19050">
            <a:solidFill>
              <a:srgbClr val="FF6404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600" b="1">
                <a:solidFill>
                  <a:srgbClr val="FFEA18"/>
                </a:solidFill>
              </a:rPr>
              <a:t>ATP</a:t>
            </a:r>
            <a:endParaRPr lang="en-US" b="1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3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833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833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3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833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833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8336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48336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3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833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833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3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833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833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8336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3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833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833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48336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3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833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833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48336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3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833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833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33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8333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8333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33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8333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8333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33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8333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8333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48333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48337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48333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48336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33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48333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48333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500"/>
                                        <p:tgtEl>
                                          <p:spTgt spid="48337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3" dur="500"/>
                                        <p:tgtEl>
                                          <p:spTgt spid="48337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8" dur="500"/>
                                        <p:tgtEl>
                                          <p:spTgt spid="48337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33" dur="1000"/>
                                        <p:tgtEl>
                                          <p:spTgt spid="48338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Explosion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3330" grpId="0" animBg="1"/>
      <p:bldP spid="483333" grpId="0" build="p" autoUpdateAnimBg="0"/>
      <p:bldP spid="483336" grpId="0" animBg="1"/>
      <p:bldP spid="483369" grpId="0" animBg="1" autoUpdateAnimBg="0"/>
      <p:bldP spid="483371" grpId="0" animBg="1" autoUpdateAnimBg="0"/>
      <p:bldP spid="483379" grpId="0" animBg="1"/>
      <p:bldP spid="483380" grpId="0" animBg="1"/>
    </p:bldLst>
  </p:timing>
</p:sld>
</file>

<file path=ppt/theme/theme1.xml><?xml version="1.0" encoding="utf-8"?>
<a:theme xmlns:a="http://schemas.openxmlformats.org/drawingml/2006/main" name=" template2005">
  <a:themeElements>
    <a:clrScheme name=" template2005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 template2005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EA18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EA18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 template2005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 template2005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 template2005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 template2005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 template2005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 template2005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 template2005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 template2005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Silver Streak:Applications:Microsoft Office 2004:Templates:My Templates: template2005.pot</Template>
  <TotalTime>9663</TotalTime>
  <Words>1806</Words>
  <Application>Microsoft Office PowerPoint</Application>
  <PresentationFormat>On-screen Show (4:3)</PresentationFormat>
  <Paragraphs>583</Paragraphs>
  <Slides>34</Slides>
  <Notes>30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5" baseType="lpstr">
      <vt:lpstr>Times</vt:lpstr>
      <vt:lpstr>Arial</vt:lpstr>
      <vt:lpstr>Wingdings</vt:lpstr>
      <vt:lpstr>Symbol</vt:lpstr>
      <vt:lpstr>Comic Sans MS</vt:lpstr>
      <vt:lpstr>ＭＳ Ｐゴシック</vt:lpstr>
      <vt:lpstr>Times New Roman</vt:lpstr>
      <vt:lpstr>Geneva</vt:lpstr>
      <vt:lpstr>Zapf Dingbats</vt:lpstr>
      <vt:lpstr>ヒラギノ角ゴ Pro W3</vt:lpstr>
      <vt:lpstr> template2005</vt:lpstr>
      <vt:lpstr>Slide 1</vt:lpstr>
      <vt:lpstr> Photosynthesis:  Life from Light and Air</vt:lpstr>
      <vt:lpstr>Energy needs of life</vt:lpstr>
      <vt:lpstr>How are they connected?</vt:lpstr>
      <vt:lpstr>What does it mean to be a plant</vt:lpstr>
      <vt:lpstr>Plant structure </vt:lpstr>
      <vt:lpstr>Slide 7</vt:lpstr>
      <vt:lpstr>Chloroplasts</vt:lpstr>
      <vt:lpstr>Plant structure </vt:lpstr>
      <vt:lpstr>Photosynthesis</vt:lpstr>
      <vt:lpstr>Light reactions</vt:lpstr>
      <vt:lpstr>Slide 12</vt:lpstr>
      <vt:lpstr>Slide 13</vt:lpstr>
      <vt:lpstr>The ATP that “Jack” built</vt:lpstr>
      <vt:lpstr>Pigments of photosynthesis </vt:lpstr>
      <vt:lpstr>A Look at Light</vt:lpstr>
      <vt:lpstr>Light: absorption spectra</vt:lpstr>
      <vt:lpstr>Photosystems of photosynthesis 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ETC of Photosynthesis</vt:lpstr>
      <vt:lpstr>Experimental evidence</vt:lpstr>
      <vt:lpstr>Noncyclic Photophosphorylation</vt:lpstr>
      <vt:lpstr>Cyclic photophosphorylation</vt:lpstr>
      <vt:lpstr>Photophosphorylation </vt:lpstr>
      <vt:lpstr>Photosynthesis summary </vt:lpstr>
      <vt:lpstr>Slide 32</vt:lpstr>
      <vt:lpstr>Ghosts of Lectures Past (storage)</vt:lpstr>
      <vt:lpstr>Stomates </vt:lpstr>
    </vt:vector>
  </TitlesOfParts>
  <Manager/>
  <Company>Kim Foglia</Company>
  <LinksUpToDate>false</LinksUpToDate>
  <SharedDoc>false</SharedDoc>
  <HyperlinkBase>http://bio.kimunity.com, http://www.WDinteractive.com</HyperlinkBase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AP &amp; Regents Biology</dc:subject>
  <dc:creator>Kim Foglia</dc:creator>
  <cp:keywords>Education, Biology Zone, Kim Foglia</cp:keywords>
  <dc:description>All Rights Reserved. Copyright 2003. WD Interactive.</dc:description>
  <cp:lastModifiedBy>Gretchen Schultz</cp:lastModifiedBy>
  <cp:revision>242</cp:revision>
  <cp:lastPrinted>2008-04-15T16:55:16Z</cp:lastPrinted>
  <dcterms:created xsi:type="dcterms:W3CDTF">2005-11-29T04:19:13Z</dcterms:created>
  <dcterms:modified xsi:type="dcterms:W3CDTF">2010-09-28T13:49:26Z</dcterms:modified>
  <cp:category>Education</cp:category>
</cp:coreProperties>
</file>