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73" r:id="rId8"/>
    <p:sldId id="271" r:id="rId9"/>
    <p:sldId id="262" r:id="rId10"/>
    <p:sldId id="267" r:id="rId11"/>
    <p:sldId id="263" r:id="rId12"/>
    <p:sldId id="268" r:id="rId13"/>
    <p:sldId id="265" r:id="rId14"/>
    <p:sldId id="269" r:id="rId15"/>
    <p:sldId id="264" r:id="rId16"/>
    <p:sldId id="270" r:id="rId17"/>
    <p:sldId id="266" r:id="rId18"/>
    <p:sldId id="274" r:id="rId19"/>
    <p:sldId id="272" r:id="rId20"/>
  </p:sldIdLst>
  <p:sldSz cx="9144000" cy="6858000" type="screen4x3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E1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59" autoAdjust="0"/>
    <p:restoredTop sz="94660"/>
  </p:normalViewPr>
  <p:slideViewPr>
    <p:cSldViewPr>
      <p:cViewPr varScale="1">
        <p:scale>
          <a:sx n="65" d="100"/>
          <a:sy n="65" d="100"/>
        </p:scale>
        <p:origin x="-4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0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786FA0-169B-47AD-959D-107A8E81A59F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A91D54-A93A-4C42-97E4-DDC4BCFA14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3977C-0786-432C-B4A2-5B9A4BDAF4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8E62F-673C-4E07-96B5-1898FC801B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F9812F-38BF-4AD8-B0E3-14864F433A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27E988-5672-4DBA-8781-8C8FCD180A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BBCD3F-26CF-4E4B-A275-AEAD2D3352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6D093-013C-4A0A-910A-70AF9CC8C9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FFCDB8-2CE7-4592-8A95-4365F0F43F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3BDB91-6CA1-41F0-B257-B3E36B9ED0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0E2B3-6FCB-464F-BE5F-A91F87BBC6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7EFBB-5186-4B5B-951B-355E31B2FF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E1AD6-838A-43DD-8CA5-366ACC0695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accent1"/>
            </a:gs>
            <a:gs pos="100000">
              <a:srgbClr val="FFFFE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fld id="{D0F9D36B-60B6-4235-9FE6-83001D9E23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mitosis animation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438400"/>
            <a:ext cx="6096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WordArt 6"/>
          <p:cNvSpPr>
            <a:spLocks noChangeArrowheads="1" noChangeShapeType="1" noTextEdit="1"/>
          </p:cNvSpPr>
          <p:nvPr/>
        </p:nvSpPr>
        <p:spPr bwMode="auto">
          <a:xfrm>
            <a:off x="1295400" y="381000"/>
            <a:ext cx="6324600" cy="16764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en-US" sz="40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ahoma"/>
                <a:cs typeface="Tahoma"/>
              </a:rPr>
              <a:t>Cell Division</a:t>
            </a:r>
          </a:p>
        </p:txBody>
      </p:sp>
      <p:sp>
        <p:nvSpPr>
          <p:cNvPr id="2052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819400"/>
            <a:ext cx="6400800" cy="838200"/>
          </a:xfrm>
          <a:noFill/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Cell Growth and Mitosis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pro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533400"/>
            <a:ext cx="8763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343400" cy="1143000"/>
          </a:xfrm>
        </p:spPr>
        <p:txBody>
          <a:bodyPr/>
          <a:lstStyle/>
          <a:p>
            <a:pPr eaLnBrk="1" hangingPunct="1"/>
            <a:r>
              <a:rPr lang="en-US" smtClean="0"/>
              <a:t>Metaphase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4114800" cy="4114800"/>
          </a:xfrm>
        </p:spPr>
        <p:txBody>
          <a:bodyPr/>
          <a:lstStyle/>
          <a:p>
            <a:pPr eaLnBrk="1" hangingPunct="1"/>
            <a:r>
              <a:rPr lang="en-US" smtClean="0"/>
              <a:t>Chromosomes line up on the metaphase plate “equator” of the cell</a:t>
            </a:r>
          </a:p>
          <a:p>
            <a:pPr eaLnBrk="1" hangingPunct="1"/>
            <a:r>
              <a:rPr lang="en-US" smtClean="0"/>
              <a:t>Spindle fibers attach to centromeres</a:t>
            </a:r>
          </a:p>
        </p:txBody>
      </p:sp>
      <p:pic>
        <p:nvPicPr>
          <p:cNvPr id="25605" name="Picture 5" descr="meta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304800"/>
            <a:ext cx="481965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 descr="metaph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600"/>
            <a:ext cx="8991600" cy="556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Anaphase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886200" cy="4525963"/>
          </a:xfrm>
        </p:spPr>
        <p:txBody>
          <a:bodyPr/>
          <a:lstStyle/>
          <a:p>
            <a:pPr eaLnBrk="1" hangingPunct="1"/>
            <a:r>
              <a:rPr lang="en-US" smtClean="0"/>
              <a:t>Chromatids begin to pull apart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/>
            <a:r>
              <a:rPr lang="en-US" smtClean="0"/>
              <a:t>Sister chromatids begin moving to opposite ends of cell</a:t>
            </a:r>
          </a:p>
        </p:txBody>
      </p:sp>
      <p:pic>
        <p:nvPicPr>
          <p:cNvPr id="27653" name="Picture 5" descr="Ana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600200"/>
            <a:ext cx="4572000" cy="430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 descr="ana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33400"/>
            <a:ext cx="8686800" cy="537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Telophase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810000" cy="4525963"/>
          </a:xfrm>
        </p:spPr>
        <p:txBody>
          <a:bodyPr/>
          <a:lstStyle/>
          <a:p>
            <a:pPr eaLnBrk="1" hangingPunct="1"/>
            <a:r>
              <a:rPr lang="en-US" smtClean="0"/>
              <a:t>Chromosomes reach opposite poles</a:t>
            </a:r>
          </a:p>
          <a:p>
            <a:pPr eaLnBrk="1" hangingPunct="1"/>
            <a:r>
              <a:rPr lang="en-US" smtClean="0"/>
              <a:t>New nuclei form</a:t>
            </a:r>
          </a:p>
          <a:p>
            <a:pPr eaLnBrk="1" hangingPunct="1"/>
            <a:r>
              <a:rPr lang="en-US" smtClean="0"/>
              <a:t>Chromosomes unravel</a:t>
            </a:r>
          </a:p>
        </p:txBody>
      </p:sp>
      <p:pic>
        <p:nvPicPr>
          <p:cNvPr id="26629" name="Picture 5" descr="telo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1828800"/>
            <a:ext cx="5029200" cy="337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 descr="teloph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9144000" cy="565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Cytokinesis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eaLnBrk="1" hangingPunct="1"/>
            <a:r>
              <a:rPr lang="en-US" smtClean="0"/>
              <a:t>Cleavage furrow forms </a:t>
            </a:r>
          </a:p>
          <a:p>
            <a:pPr eaLnBrk="1" hangingPunct="1"/>
            <a:r>
              <a:rPr lang="en-US" smtClean="0"/>
              <a:t>Cell splits in two</a:t>
            </a:r>
          </a:p>
          <a:p>
            <a:pPr eaLnBrk="1" hangingPunct="1"/>
            <a:r>
              <a:rPr lang="en-US" smtClean="0"/>
              <a:t>Nuclear membrane reforms</a:t>
            </a:r>
          </a:p>
        </p:txBody>
      </p:sp>
      <p:pic>
        <p:nvPicPr>
          <p:cNvPr id="28679" name="Picture 7" descr="cytokinesi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524000"/>
            <a:ext cx="438308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who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305800" cy="616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0" name="AutoShape 6"/>
          <p:cNvSpPr>
            <a:spLocks noChangeArrowheads="1"/>
          </p:cNvSpPr>
          <p:nvPr/>
        </p:nvSpPr>
        <p:spPr bwMode="auto">
          <a:xfrm rot="9827872">
            <a:off x="4572000" y="3352800"/>
            <a:ext cx="685800" cy="457200"/>
          </a:xfrm>
          <a:prstGeom prst="rightArrow">
            <a:avLst>
              <a:gd name="adj1" fmla="val 16380"/>
              <a:gd name="adj2" fmla="val 48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1" name="AutoShape 7"/>
          <p:cNvSpPr>
            <a:spLocks noChangeArrowheads="1"/>
          </p:cNvSpPr>
          <p:nvPr/>
        </p:nvSpPr>
        <p:spPr bwMode="auto">
          <a:xfrm rot="3635268">
            <a:off x="3657600" y="2209800"/>
            <a:ext cx="685800" cy="457200"/>
          </a:xfrm>
          <a:prstGeom prst="rightArrow">
            <a:avLst>
              <a:gd name="adj1" fmla="val 16380"/>
              <a:gd name="adj2" fmla="val 48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2" name="AutoShape 8"/>
          <p:cNvSpPr>
            <a:spLocks noChangeArrowheads="1"/>
          </p:cNvSpPr>
          <p:nvPr/>
        </p:nvSpPr>
        <p:spPr bwMode="auto">
          <a:xfrm rot="2446440">
            <a:off x="1981200" y="2743200"/>
            <a:ext cx="685800" cy="457200"/>
          </a:xfrm>
          <a:prstGeom prst="rightArrow">
            <a:avLst>
              <a:gd name="adj1" fmla="val 16380"/>
              <a:gd name="adj2" fmla="val 48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3" name="AutoShape 9"/>
          <p:cNvSpPr>
            <a:spLocks noChangeArrowheads="1"/>
          </p:cNvSpPr>
          <p:nvPr/>
        </p:nvSpPr>
        <p:spPr bwMode="auto">
          <a:xfrm rot="2446440">
            <a:off x="6934200" y="4724400"/>
            <a:ext cx="685800" cy="457200"/>
          </a:xfrm>
          <a:prstGeom prst="rightArrow">
            <a:avLst>
              <a:gd name="adj1" fmla="val 16380"/>
              <a:gd name="adj2" fmla="val 48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4" name="AutoShape 10"/>
          <p:cNvSpPr>
            <a:spLocks noChangeArrowheads="1"/>
          </p:cNvSpPr>
          <p:nvPr/>
        </p:nvSpPr>
        <p:spPr bwMode="auto">
          <a:xfrm rot="7097312">
            <a:off x="3619500" y="952500"/>
            <a:ext cx="685800" cy="457200"/>
          </a:xfrm>
          <a:prstGeom prst="rightArrow">
            <a:avLst>
              <a:gd name="adj1" fmla="val 16380"/>
              <a:gd name="adj2" fmla="val 48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0" grpId="0" animBg="1"/>
      <p:bldP spid="36871" grpId="0" animBg="1"/>
      <p:bldP spid="36872" grpId="0" animBg="1"/>
      <p:bldP spid="36873" grpId="0" animBg="1"/>
      <p:bldP spid="3687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9" descr="mitosis-animated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8534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10"/>
          <p:cNvSpPr>
            <a:spLocks noChangeArrowheads="1"/>
          </p:cNvSpPr>
          <p:nvPr/>
        </p:nvSpPr>
        <p:spPr bwMode="auto">
          <a:xfrm>
            <a:off x="381000" y="6248400"/>
            <a:ext cx="8553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Animation from: http://www.biologycorner.com/resources/mitosis-animated.gif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Cell Growth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Organisms grow by producing more cells</a:t>
            </a:r>
          </a:p>
          <a:p>
            <a:pPr eaLnBrk="1" hangingPunct="1"/>
            <a:r>
              <a:rPr lang="en-US" smtClean="0"/>
              <a:t>Cell division occurs throughout an organisms life </a:t>
            </a:r>
          </a:p>
          <a:p>
            <a:pPr eaLnBrk="1" hangingPunct="1"/>
            <a:r>
              <a:rPr lang="en-US" smtClean="0"/>
              <a:t>Why do cells divide instead of just getting bigger?</a:t>
            </a:r>
          </a:p>
          <a:p>
            <a:pPr lvl="1" eaLnBrk="1" hangingPunct="1"/>
            <a:r>
              <a:rPr lang="en-US" smtClean="0"/>
              <a:t>Large cell = harder to move substances in and out</a:t>
            </a:r>
          </a:p>
          <a:p>
            <a:pPr lvl="1" eaLnBrk="1" hangingPunct="1"/>
            <a:r>
              <a:rPr lang="en-US" smtClean="0"/>
              <a:t>High Surface to Volume ratio</a:t>
            </a:r>
          </a:p>
          <a:p>
            <a:pPr lvl="1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Surface/Volume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S/V is the ratio of surface area to internal volume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/>
            <a:r>
              <a:rPr lang="en-US" smtClean="0"/>
              <a:t>A smaller S/V is more efficient for moving substances in and out of a cell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/>
            <a:r>
              <a:rPr lang="en-US" smtClean="0"/>
              <a:t>Cells stay small and divide to be more efficient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Cell Cycle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09800"/>
            <a:ext cx="3352800" cy="3200400"/>
          </a:xfrm>
        </p:spPr>
        <p:txBody>
          <a:bodyPr/>
          <a:lstStyle/>
          <a:p>
            <a:pPr eaLnBrk="1" hangingPunct="1"/>
            <a:r>
              <a:rPr lang="en-US" smtClean="0"/>
              <a:t>Time from the beginning of one division to the beginning of the next</a:t>
            </a:r>
          </a:p>
          <a:p>
            <a:pPr eaLnBrk="1" hangingPunct="1"/>
            <a:endParaRPr lang="en-US" smtClean="0"/>
          </a:p>
        </p:txBody>
      </p:sp>
      <p:pic>
        <p:nvPicPr>
          <p:cNvPr id="21510" name="Picture 6" descr="cyc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371600"/>
            <a:ext cx="5257800" cy="514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Cell Cycle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G1 phase – cell growth occurs</a:t>
            </a:r>
          </a:p>
          <a:p>
            <a:pPr eaLnBrk="1" hangingPunct="1"/>
            <a:r>
              <a:rPr lang="en-US" smtClean="0"/>
              <a:t>S phase – DNA replication </a:t>
            </a:r>
          </a:p>
          <a:p>
            <a:pPr eaLnBrk="1" hangingPunct="1"/>
            <a:r>
              <a:rPr lang="en-US" smtClean="0"/>
              <a:t>G2 phase – cell prepares for division, special organelles produced</a:t>
            </a:r>
          </a:p>
          <a:p>
            <a:pPr eaLnBrk="1" hangingPunct="1"/>
            <a:r>
              <a:rPr lang="en-US" smtClean="0"/>
              <a:t>M phase – cell division occurs</a:t>
            </a:r>
          </a:p>
          <a:p>
            <a:pPr eaLnBrk="1" hangingPunct="1"/>
            <a:r>
              <a:rPr lang="en-US" smtClean="0"/>
              <a:t>G1, S, G2 are known as </a:t>
            </a:r>
            <a:r>
              <a:rPr lang="en-US" b="1" smtClean="0"/>
              <a:t>INTERPHASE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Mitosis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Cells divide in a series of recognizable stages known as </a:t>
            </a:r>
            <a:r>
              <a:rPr lang="en-US" i="1" smtClean="0"/>
              <a:t>mitosis</a:t>
            </a:r>
          </a:p>
          <a:p>
            <a:pPr eaLnBrk="1" hangingPunct="1"/>
            <a:r>
              <a:rPr lang="en-US" smtClean="0"/>
              <a:t>Interphase (cell growth stage)</a:t>
            </a:r>
          </a:p>
          <a:p>
            <a:pPr lvl="1" eaLnBrk="1" hangingPunct="1"/>
            <a:r>
              <a:rPr lang="en-US" smtClean="0"/>
              <a:t>Prophase</a:t>
            </a:r>
          </a:p>
          <a:p>
            <a:pPr lvl="1" eaLnBrk="1" hangingPunct="1"/>
            <a:r>
              <a:rPr lang="en-US" smtClean="0"/>
              <a:t>Metaphase</a:t>
            </a:r>
          </a:p>
          <a:p>
            <a:pPr lvl="1" eaLnBrk="1" hangingPunct="1"/>
            <a:r>
              <a:rPr lang="en-US" smtClean="0"/>
              <a:t>Anaphase 			</a:t>
            </a:r>
          </a:p>
          <a:p>
            <a:pPr lvl="1" eaLnBrk="1" hangingPunct="1"/>
            <a:r>
              <a:rPr lang="en-US" smtClean="0"/>
              <a:t>Telophase</a:t>
            </a:r>
          </a:p>
          <a:p>
            <a:pPr lvl="1" eaLnBrk="1" hangingPunct="1"/>
            <a:r>
              <a:rPr lang="en-US" smtClean="0"/>
              <a:t>Cytokinesis </a:t>
            </a:r>
          </a:p>
        </p:txBody>
      </p:sp>
      <p:sp>
        <p:nvSpPr>
          <p:cNvPr id="23556" name="AutoShape 4"/>
          <p:cNvSpPr>
            <a:spLocks/>
          </p:cNvSpPr>
          <p:nvPr/>
        </p:nvSpPr>
        <p:spPr bwMode="auto">
          <a:xfrm>
            <a:off x="3352800" y="3352800"/>
            <a:ext cx="1524000" cy="1981200"/>
          </a:xfrm>
          <a:prstGeom prst="rightBrace">
            <a:avLst>
              <a:gd name="adj1" fmla="val 1333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3" name="TextBox 6"/>
          <p:cNvSpPr txBox="1">
            <a:spLocks noChangeArrowheads="1"/>
          </p:cNvSpPr>
          <p:nvPr/>
        </p:nvSpPr>
        <p:spPr bwMode="auto">
          <a:xfrm>
            <a:off x="5334000" y="4114800"/>
            <a:ext cx="2667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Cell Division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  <p:bldP spid="2355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7" descr="chromoso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"/>
            <a:ext cx="5745163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Chromosome Anatomy</a:t>
            </a:r>
          </a:p>
        </p:txBody>
      </p:sp>
      <p:pic>
        <p:nvPicPr>
          <p:cNvPr id="9219" name="Picture 5" descr="chromoso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371600"/>
            <a:ext cx="6400800" cy="498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Prophase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4191000" cy="4906963"/>
          </a:xfrm>
        </p:spPr>
        <p:txBody>
          <a:bodyPr/>
          <a:lstStyle/>
          <a:p>
            <a:pPr eaLnBrk="1" hangingPunct="1"/>
            <a:r>
              <a:rPr lang="en-US" smtClean="0"/>
              <a:t>Centrioles move to ends</a:t>
            </a:r>
          </a:p>
          <a:p>
            <a:pPr eaLnBrk="1" hangingPunct="1"/>
            <a:r>
              <a:rPr lang="en-US" smtClean="0"/>
              <a:t>Mitotic spindles form</a:t>
            </a:r>
          </a:p>
          <a:p>
            <a:pPr eaLnBrk="1" hangingPunct="1"/>
            <a:r>
              <a:rPr lang="en-US" smtClean="0"/>
              <a:t>Chromosomes become visible</a:t>
            </a:r>
          </a:p>
          <a:p>
            <a:pPr eaLnBrk="1" hangingPunct="1"/>
            <a:r>
              <a:rPr lang="en-US" smtClean="0"/>
              <a:t>Nuclear membrane breaks down</a:t>
            </a:r>
          </a:p>
        </p:txBody>
      </p:sp>
      <p:pic>
        <p:nvPicPr>
          <p:cNvPr id="24583" name="Picture 7" descr="pro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600200"/>
            <a:ext cx="4724400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1225</TotalTime>
  <Words>236</Words>
  <Application>Microsoft Office PowerPoint</Application>
  <PresentationFormat>On-screen Show (4:3)</PresentationFormat>
  <Paragraphs>53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Slide 1</vt:lpstr>
      <vt:lpstr>Cell Growth</vt:lpstr>
      <vt:lpstr>Surface/Volume</vt:lpstr>
      <vt:lpstr>Cell Cycle</vt:lpstr>
      <vt:lpstr>Cell Cycle</vt:lpstr>
      <vt:lpstr>Mitosis</vt:lpstr>
      <vt:lpstr>Slide 7</vt:lpstr>
      <vt:lpstr>Chromosome Anatomy</vt:lpstr>
      <vt:lpstr>Prophase</vt:lpstr>
      <vt:lpstr>Slide 10</vt:lpstr>
      <vt:lpstr>Metaphase</vt:lpstr>
      <vt:lpstr>Slide 12</vt:lpstr>
      <vt:lpstr>Anaphase</vt:lpstr>
      <vt:lpstr>Slide 14</vt:lpstr>
      <vt:lpstr>Telophase</vt:lpstr>
      <vt:lpstr>Slide 16</vt:lpstr>
      <vt:lpstr>Cytokinesis</vt:lpstr>
      <vt:lpstr>Slide 18</vt:lpstr>
      <vt:lpstr>Slide 19</vt:lpstr>
    </vt:vector>
  </TitlesOfParts>
  <Company>Murrieta Valley  USD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Division</dc:title>
  <dc:creator>gschultz</dc:creator>
  <cp:lastModifiedBy>Gretchen Schultz</cp:lastModifiedBy>
  <cp:revision>47</cp:revision>
  <dcterms:created xsi:type="dcterms:W3CDTF">2006-11-16T19:41:26Z</dcterms:created>
  <dcterms:modified xsi:type="dcterms:W3CDTF">2011-11-28T19:20:22Z</dcterms:modified>
</cp:coreProperties>
</file>