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2" r:id="rId6"/>
    <p:sldId id="261" r:id="rId7"/>
    <p:sldId id="260" r:id="rId8"/>
    <p:sldId id="263" r:id="rId9"/>
    <p:sldId id="259" r:id="rId10"/>
    <p:sldId id="266" r:id="rId11"/>
    <p:sldId id="264" r:id="rId12"/>
    <p:sldId id="265" r:id="rId13"/>
    <p:sldId id="271" r:id="rId14"/>
    <p:sldId id="268" r:id="rId15"/>
    <p:sldId id="270" r:id="rId16"/>
    <p:sldId id="272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A16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75BD696-D8DE-4D95-939A-BF753A921C8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1AC6FA-12A4-4323-AFDE-F2FFA7ACB84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530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Cellular Respiration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88309"/>
            <a:ext cx="6400800" cy="1473200"/>
          </a:xfrm>
        </p:spPr>
        <p:txBody>
          <a:bodyPr>
            <a:normAutofit/>
          </a:bodyPr>
          <a:lstStyle/>
          <a:p>
            <a:pPr algn="r"/>
            <a:r>
              <a:rPr lang="en-US" sz="3600" dirty="0" smtClean="0"/>
              <a:t>CH 4.4-4.5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44" y="2209800"/>
            <a:ext cx="3214255" cy="428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19600"/>
            <a:ext cx="1728787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4572000" y="3505200"/>
            <a:ext cx="1447800" cy="1143000"/>
          </a:xfrm>
          <a:prstGeom prst="wedgeRoundRectCallout">
            <a:avLst>
              <a:gd name="adj1" fmla="val 111203"/>
              <a:gd name="adj2" fmla="val 1077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Move over CO</a:t>
            </a:r>
            <a:r>
              <a:rPr lang="en-US" baseline="-25000" dirty="0" smtClean="0"/>
              <a:t>2</a:t>
            </a:r>
            <a:r>
              <a:rPr lang="en-US" dirty="0" smtClean="0"/>
              <a:t> – it’s my 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94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288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5-carbon molecule breaks down into 4-carbon molecule</a:t>
            </a:r>
          </a:p>
          <a:p>
            <a:r>
              <a:rPr lang="en-US" sz="3600" dirty="0" smtClean="0"/>
              <a:t>4-carbon molecule changes shape and releases energy  </a:t>
            </a:r>
          </a:p>
          <a:p>
            <a:pPr lvl="1"/>
            <a:r>
              <a:rPr lang="en-US" sz="3400" dirty="0" smtClean="0"/>
              <a:t>**ATP**</a:t>
            </a:r>
          </a:p>
          <a:p>
            <a:pPr lvl="1"/>
            <a:r>
              <a:rPr lang="en-US" sz="3400" dirty="0" smtClean="0"/>
              <a:t>**NADH**</a:t>
            </a:r>
          </a:p>
          <a:p>
            <a:pPr lvl="1"/>
            <a:r>
              <a:rPr lang="en-US" sz="3400" dirty="0" smtClean="0"/>
              <a:t>**FADH</a:t>
            </a:r>
            <a:r>
              <a:rPr lang="en-US" sz="3400" baseline="-25000" dirty="0" smtClean="0"/>
              <a:t>2</a:t>
            </a:r>
            <a:r>
              <a:rPr lang="en-US" sz="3400" dirty="0" smtClean="0"/>
              <a:t>**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2. </a:t>
            </a:r>
            <a:r>
              <a:rPr lang="en-US" sz="5400" b="1" dirty="0" err="1" smtClean="0"/>
              <a:t>Kreb’s</a:t>
            </a:r>
            <a:r>
              <a:rPr lang="en-US" sz="5400" b="1" dirty="0" smtClean="0"/>
              <a:t> Cycle</a:t>
            </a:r>
            <a:endParaRPr lang="en-US" sz="5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47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90" y="1"/>
            <a:ext cx="5589443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Alternate Process 4"/>
          <p:cNvSpPr/>
          <p:nvPr/>
        </p:nvSpPr>
        <p:spPr>
          <a:xfrm>
            <a:off x="2870921" y="76200"/>
            <a:ext cx="2895600" cy="2667000"/>
          </a:xfrm>
          <a:prstGeom prst="flowChartAlternateProcess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Elbow Connector 6"/>
          <p:cNvCxnSpPr/>
          <p:nvPr/>
        </p:nvCxnSpPr>
        <p:spPr>
          <a:xfrm>
            <a:off x="5202382" y="723900"/>
            <a:ext cx="2209800" cy="685800"/>
          </a:xfrm>
          <a:prstGeom prst="bentConnector3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1558636" y="2076448"/>
            <a:ext cx="1565564" cy="378809"/>
          </a:xfrm>
          <a:prstGeom prst="bentConnector3">
            <a:avLst/>
          </a:prstGeom>
          <a:ln w="762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412182" y="1070264"/>
            <a:ext cx="1731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Pyruvate from glycolysis</a:t>
            </a:r>
            <a:endParaRPr lang="en-US" sz="2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1670428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2-carbon molecule modified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07082" y="2715491"/>
            <a:ext cx="1388918" cy="1018309"/>
          </a:xfrm>
          <a:prstGeom prst="ellipse">
            <a:avLst/>
          </a:prstGeom>
          <a:solidFill>
            <a:srgbClr val="FFCCFF">
              <a:alpha val="45000"/>
            </a:srgbClr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 flipV="1">
            <a:off x="5943602" y="3124200"/>
            <a:ext cx="1468580" cy="266703"/>
          </a:xfrm>
          <a:prstGeom prst="bentConnector3">
            <a:avLst>
              <a:gd name="adj1" fmla="val 50000"/>
            </a:avLst>
          </a:prstGeom>
          <a:ln w="76200">
            <a:solidFill>
              <a:srgbClr val="FFCCFF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12182" y="3026718"/>
            <a:ext cx="14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99CC"/>
                </a:solidFill>
              </a:rPr>
              <a:t>6-carbon</a:t>
            </a:r>
            <a:endParaRPr lang="en-US" sz="2400" b="1" dirty="0">
              <a:solidFill>
                <a:srgbClr val="FF99CC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859482" y="4572000"/>
            <a:ext cx="1388918" cy="1018309"/>
          </a:xfrm>
          <a:prstGeom prst="ellipse">
            <a:avLst/>
          </a:prstGeom>
          <a:solidFill>
            <a:srgbClr val="B8EA16">
              <a:alpha val="45000"/>
            </a:srgbClr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1" name="Elbow Connector 30"/>
          <p:cNvCxnSpPr>
            <a:endCxn id="33" idx="1"/>
          </p:cNvCxnSpPr>
          <p:nvPr/>
        </p:nvCxnSpPr>
        <p:spPr>
          <a:xfrm flipV="1">
            <a:off x="6102929" y="5218336"/>
            <a:ext cx="1468580" cy="108743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571509" y="4987503"/>
            <a:ext cx="14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5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-carbon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1981200" y="4200026"/>
            <a:ext cx="1388918" cy="1018309"/>
          </a:xfrm>
          <a:prstGeom prst="ellipse">
            <a:avLst/>
          </a:prstGeom>
          <a:solidFill>
            <a:schemeClr val="accent6">
              <a:lumMod val="40000"/>
              <a:lumOff val="60000"/>
              <a:alpha val="45000"/>
            </a:schemeClr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7" name="Elbow Connector 36"/>
          <p:cNvCxnSpPr>
            <a:stCxn id="36" idx="2"/>
            <a:endCxn id="40" idx="2"/>
          </p:cNvCxnSpPr>
          <p:nvPr/>
        </p:nvCxnSpPr>
        <p:spPr>
          <a:xfrm rot="10800000">
            <a:off x="838200" y="4195465"/>
            <a:ext cx="1143000" cy="513716"/>
          </a:xfrm>
          <a:prstGeom prst="bentConnector2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4691" y="3733800"/>
            <a:ext cx="14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4-carbon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Hexagon 52"/>
          <p:cNvSpPr/>
          <p:nvPr/>
        </p:nvSpPr>
        <p:spPr>
          <a:xfrm>
            <a:off x="5401541" y="3390903"/>
            <a:ext cx="1957388" cy="1827299"/>
          </a:xfrm>
          <a:prstGeom prst="hexagon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Hexagon 54"/>
          <p:cNvSpPr/>
          <p:nvPr/>
        </p:nvSpPr>
        <p:spPr>
          <a:xfrm>
            <a:off x="2341417" y="4987503"/>
            <a:ext cx="2860965" cy="1827299"/>
          </a:xfrm>
          <a:prstGeom prst="hexagon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Hexagon 55"/>
          <p:cNvSpPr/>
          <p:nvPr/>
        </p:nvSpPr>
        <p:spPr>
          <a:xfrm>
            <a:off x="1362723" y="2270593"/>
            <a:ext cx="2955998" cy="2033959"/>
          </a:xfrm>
          <a:prstGeom prst="hexagon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3" grpId="0"/>
      <p:bldP spid="14" grpId="0" animBg="1"/>
      <p:bldP spid="18" grpId="0"/>
      <p:bldP spid="30" grpId="0" animBg="1"/>
      <p:bldP spid="33" grpId="0"/>
      <p:bldP spid="36" grpId="0" animBg="1"/>
      <p:bldP spid="40" grpId="0"/>
      <p:bldP spid="53" grpId="0" animBg="1"/>
      <p:bldP spid="55" grpId="0" animBg="1"/>
      <p:bldP spid="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/>
              <a:t>6</a:t>
            </a:r>
            <a:r>
              <a:rPr lang="en-US" sz="3600" dirty="0" smtClean="0"/>
              <a:t> – CO</a:t>
            </a:r>
            <a:r>
              <a:rPr lang="en-US" sz="3600" baseline="-25000" dirty="0" smtClean="0"/>
              <a:t>2</a:t>
            </a:r>
          </a:p>
          <a:p>
            <a:endParaRPr lang="en-US" sz="3600" baseline="-25000" dirty="0" smtClean="0"/>
          </a:p>
          <a:p>
            <a:r>
              <a:rPr lang="en-US" sz="3600" dirty="0" smtClean="0"/>
              <a:t>2 – ATP</a:t>
            </a:r>
          </a:p>
          <a:p>
            <a:endParaRPr lang="en-US" sz="3600" dirty="0" smtClean="0"/>
          </a:p>
          <a:p>
            <a:r>
              <a:rPr lang="en-US" sz="3600" dirty="0" smtClean="0"/>
              <a:t>8 – NADH</a:t>
            </a:r>
          </a:p>
          <a:p>
            <a:r>
              <a:rPr lang="en-US" sz="3600" dirty="0" smtClean="0"/>
              <a:t>2 - FADH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6220687" cy="1252728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err="1" smtClean="0"/>
              <a:t>Kreb’s</a:t>
            </a:r>
            <a:r>
              <a:rPr lang="en-US" sz="5400" b="1" dirty="0" smtClean="0"/>
              <a:t> Cycle</a:t>
            </a:r>
            <a:endParaRPr lang="en-US" sz="5400" b="1" dirty="0"/>
          </a:p>
        </p:txBody>
      </p:sp>
      <p:sp>
        <p:nvSpPr>
          <p:cNvPr id="4" name="Right Brace 3"/>
          <p:cNvSpPr/>
          <p:nvPr/>
        </p:nvSpPr>
        <p:spPr>
          <a:xfrm>
            <a:off x="2667000" y="4191000"/>
            <a:ext cx="990600" cy="1447800"/>
          </a:xfrm>
          <a:prstGeom prst="rightBrace">
            <a:avLst>
              <a:gd name="adj1" fmla="val 15472"/>
              <a:gd name="adj2" fmla="val 5000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62400" y="4475018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To Electron Transport Chain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1968787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Waste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00" y="29718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ENERGY!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2507673" y="1864226"/>
            <a:ext cx="768927" cy="793895"/>
          </a:xfrm>
          <a:prstGeom prst="rightBrace">
            <a:avLst>
              <a:gd name="adj1" fmla="val 15472"/>
              <a:gd name="adj2" fmla="val 5000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>
            <a:off x="2358737" y="2971800"/>
            <a:ext cx="768927" cy="793895"/>
          </a:xfrm>
          <a:prstGeom prst="rightBrace">
            <a:avLst>
              <a:gd name="adj1" fmla="val 15472"/>
              <a:gd name="adj2" fmla="val 5000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2800" y="3264187"/>
            <a:ext cx="1427018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ular Callout 10"/>
          <p:cNvSpPr/>
          <p:nvPr/>
        </p:nvSpPr>
        <p:spPr>
          <a:xfrm flipH="1">
            <a:off x="5346121" y="2723464"/>
            <a:ext cx="1255566" cy="1235147"/>
          </a:xfrm>
          <a:prstGeom prst="wedgeRoundRectCallout">
            <a:avLst>
              <a:gd name="adj1" fmla="val -122947"/>
              <a:gd name="adj2" fmla="val 567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 ATP? That’s all???</a:t>
            </a:r>
            <a:endParaRPr lang="en-US" sz="2000" b="1" dirty="0"/>
          </a:p>
        </p:txBody>
      </p:sp>
      <p:sp>
        <p:nvSpPr>
          <p:cNvPr id="12" name="Rounded Rectangular Callout 11"/>
          <p:cNvSpPr/>
          <p:nvPr/>
        </p:nvSpPr>
        <p:spPr>
          <a:xfrm flipH="1">
            <a:off x="6934200" y="457200"/>
            <a:ext cx="1655618" cy="1511587"/>
          </a:xfrm>
          <a:prstGeom prst="wedgeRoundRectCallout">
            <a:avLst>
              <a:gd name="adj1" fmla="val -19328"/>
              <a:gd name="adj2" fmla="val 16916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ETC to the rescue – more ATP to come!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8332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  <p:bldP spid="5" grpId="0"/>
      <p:bldP spid="6" grpId="0"/>
      <p:bldP spid="7" grpId="0"/>
      <p:bldP spid="8" grpId="0" animBg="1"/>
      <p:bldP spid="9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123"/>
            <a:ext cx="8686800" cy="630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5534891" y="1226127"/>
            <a:ext cx="3352800" cy="3733800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  <a:effectLst>
            <a:glow rad="228600">
              <a:srgbClr val="B8EA16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7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288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Electrons removed from NADH and FADH</a:t>
            </a:r>
            <a:r>
              <a:rPr lang="en-US" sz="3600" baseline="-25000" dirty="0" smtClean="0"/>
              <a:t>2</a:t>
            </a:r>
            <a:endParaRPr lang="en-US" sz="3600" dirty="0" smtClean="0"/>
          </a:p>
          <a:p>
            <a:r>
              <a:rPr lang="en-US" sz="3600" dirty="0" smtClean="0"/>
              <a:t>Hydrogen ions move across membrane</a:t>
            </a:r>
          </a:p>
          <a:p>
            <a:r>
              <a:rPr lang="en-US" sz="3600" dirty="0" smtClean="0"/>
              <a:t>ATP is produced</a:t>
            </a:r>
          </a:p>
          <a:p>
            <a:r>
              <a:rPr lang="en-US" sz="3600" dirty="0" smtClean="0"/>
              <a:t>Oxygen takes electrons to make water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3. Electron Transport Chain</a:t>
            </a:r>
            <a:endParaRPr lang="en-US" sz="5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09" y="50292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ular Callout 4"/>
          <p:cNvSpPr/>
          <p:nvPr/>
        </p:nvSpPr>
        <p:spPr>
          <a:xfrm flipH="1">
            <a:off x="6934200" y="3347313"/>
            <a:ext cx="1600200" cy="1054387"/>
          </a:xfrm>
          <a:prstGeom prst="wedgeRoundRectCallout">
            <a:avLst>
              <a:gd name="adj1" fmla="val -34681"/>
              <a:gd name="adj2" fmla="val 14061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Finally – the big ATP producer!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5792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transport chain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870204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28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7594600" cy="40687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Uses oxygen, NADH, and FADH</a:t>
            </a:r>
            <a:r>
              <a:rPr lang="en-US" sz="3600" baseline="-25000" dirty="0" smtClean="0"/>
              <a:t>2</a:t>
            </a:r>
            <a:endParaRPr lang="en-US" sz="3600" dirty="0" smtClean="0"/>
          </a:p>
          <a:p>
            <a:r>
              <a:rPr lang="en-US" sz="3600" dirty="0" smtClean="0"/>
              <a:t>Makes 34-36 ATP molecules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3. Electron Transport Chain</a:t>
            </a:r>
            <a:endParaRPr lang="en-US" sz="5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509" y="50292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ular Callout 4"/>
          <p:cNvSpPr/>
          <p:nvPr/>
        </p:nvSpPr>
        <p:spPr>
          <a:xfrm flipH="1">
            <a:off x="5257800" y="3550809"/>
            <a:ext cx="2209800" cy="1173592"/>
          </a:xfrm>
          <a:prstGeom prst="wedgeRoundRectCallout">
            <a:avLst>
              <a:gd name="adj1" fmla="val -64422"/>
              <a:gd name="adj2" fmla="val 13301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Woa</a:t>
            </a:r>
            <a:r>
              <a:rPr lang="en-US" sz="2000" b="1" dirty="0" smtClean="0"/>
              <a:t>…that’s a lot more ATP than the other two!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0209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mtClean="0"/>
              <a:t>Wrap it up…</a:t>
            </a:r>
            <a:endParaRPr lang="en-US" sz="5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543800" cy="512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0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288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Aerobic = needs oxygen </a:t>
            </a:r>
          </a:p>
          <a:p>
            <a:r>
              <a:rPr lang="en-US" sz="3600" dirty="0" smtClean="0"/>
              <a:t>Mitochondria = organelle where respiration occurs in both plants and animals </a:t>
            </a:r>
          </a:p>
          <a:p>
            <a:r>
              <a:rPr lang="en-US" sz="3600" dirty="0" smtClean="0"/>
              <a:t>Purpose = release chemical energy from sugars to make ATP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Respiration – what is it?</a:t>
            </a:r>
            <a:endParaRPr lang="en-US" sz="5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029200"/>
            <a:ext cx="1770927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75693" y="1981200"/>
            <a:ext cx="1143001" cy="98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644958" y="457200"/>
            <a:ext cx="7467600" cy="1066800"/>
          </a:xfrm>
          <a:prstGeom prst="wedgeRoundRectCallout">
            <a:avLst>
              <a:gd name="adj1" fmla="val 44614"/>
              <a:gd name="adj2" fmla="val 135228"/>
              <a:gd name="adj3" fmla="val 16667"/>
            </a:avLst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3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1200" y="19812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Glycolysis - cytoplasm</a:t>
            </a:r>
          </a:p>
          <a:p>
            <a:r>
              <a:rPr lang="en-US" sz="3600" dirty="0" err="1" smtClean="0"/>
              <a:t>Kreb’s</a:t>
            </a:r>
            <a:r>
              <a:rPr lang="en-US" sz="3600" dirty="0" smtClean="0"/>
              <a:t> Cycle – mitochondria matrix</a:t>
            </a:r>
          </a:p>
          <a:p>
            <a:r>
              <a:rPr lang="en-US" sz="3600" dirty="0" smtClean="0"/>
              <a:t>Electron Transport Chain – mitochondria                                membrane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86200" y="494386"/>
            <a:ext cx="4800600" cy="1252728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HOW?</a:t>
            </a:r>
            <a:endParaRPr lang="en-US" sz="5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27764"/>
            <a:ext cx="38100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1142999" cy="98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ed Rectangular Callout 7"/>
          <p:cNvSpPr/>
          <p:nvPr/>
        </p:nvSpPr>
        <p:spPr>
          <a:xfrm>
            <a:off x="4800600" y="590980"/>
            <a:ext cx="2895600" cy="1066800"/>
          </a:xfrm>
          <a:prstGeom prst="wedgeRoundRectCallout">
            <a:avLst>
              <a:gd name="adj1" fmla="val -160645"/>
              <a:gd name="adj2" fmla="val 24839"/>
              <a:gd name="adj3" fmla="val 16667"/>
            </a:avLst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33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00200"/>
            <a:ext cx="7594600" cy="438741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Glucose – C</a:t>
            </a:r>
            <a:r>
              <a:rPr lang="en-US" sz="3600" baseline="-25000" dirty="0" smtClean="0"/>
              <a:t>6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12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6</a:t>
            </a:r>
          </a:p>
          <a:p>
            <a:endParaRPr lang="en-US" sz="3600" baseline="-25000" dirty="0" smtClean="0"/>
          </a:p>
          <a:p>
            <a:r>
              <a:rPr lang="en-US" sz="3600" dirty="0" smtClean="0"/>
              <a:t>low energy = ADP,</a:t>
            </a:r>
            <a:r>
              <a:rPr lang="en-US" sz="3600" dirty="0"/>
              <a:t> NAD</a:t>
            </a:r>
            <a:r>
              <a:rPr lang="en-US" sz="3600" baseline="30000" dirty="0"/>
              <a:t>+</a:t>
            </a:r>
            <a:r>
              <a:rPr lang="en-US" sz="3600" dirty="0"/>
              <a:t> </a:t>
            </a:r>
            <a:r>
              <a:rPr lang="en-US" sz="3600" dirty="0" smtClean="0"/>
              <a:t>, FAD</a:t>
            </a:r>
            <a:r>
              <a:rPr lang="en-US" sz="3600" baseline="30000" dirty="0" smtClean="0"/>
              <a:t>+</a:t>
            </a:r>
          </a:p>
          <a:p>
            <a:endParaRPr lang="en-US" sz="3600" dirty="0"/>
          </a:p>
          <a:p>
            <a:r>
              <a:rPr lang="en-US" sz="3600" dirty="0" smtClean="0"/>
              <a:t>high energy = ATP, NADH, FADH</a:t>
            </a:r>
            <a:r>
              <a:rPr lang="en-US" sz="3600" baseline="-25000" dirty="0" smtClean="0"/>
              <a:t>2</a:t>
            </a:r>
          </a:p>
          <a:p>
            <a:endParaRPr lang="en-US" sz="3600" dirty="0" smtClean="0"/>
          </a:p>
          <a:p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– likes electrons!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The players</a:t>
            </a:r>
            <a:endParaRPr lang="en-US" sz="5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07973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7869382" y="4533900"/>
            <a:ext cx="838200" cy="685800"/>
          </a:xfrm>
          <a:prstGeom prst="wedgeRoundRectCallout">
            <a:avLst>
              <a:gd name="adj1" fmla="val -146453"/>
              <a:gd name="adj2" fmla="val 1190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That’s me!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219200"/>
            <a:ext cx="1199524" cy="106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42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123"/>
            <a:ext cx="8686800" cy="630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28600" y="1752600"/>
            <a:ext cx="3352800" cy="3733800"/>
          </a:xfrm>
          <a:prstGeom prst="ellipse">
            <a:avLst/>
          </a:prstGeom>
          <a:noFill/>
          <a:ln w="381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9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288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Glucose molecule split into two 3-carbon molecules</a:t>
            </a:r>
          </a:p>
          <a:p>
            <a:r>
              <a:rPr lang="en-US" sz="3600" dirty="0" smtClean="0"/>
              <a:t>4 ATP molecules made</a:t>
            </a:r>
          </a:p>
          <a:p>
            <a:r>
              <a:rPr lang="en-US" sz="3600" dirty="0" smtClean="0"/>
              <a:t>2 NADH molecules made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1. Glycolysis</a:t>
            </a:r>
            <a:endParaRPr lang="en-US" sz="5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25636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18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5691" y="304800"/>
            <a:ext cx="5666509" cy="6437514"/>
            <a:chOff x="367145" y="304800"/>
            <a:chExt cx="5666509" cy="643751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45" y="304800"/>
              <a:ext cx="5638800" cy="6265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429000" y="556005"/>
              <a:ext cx="2604654" cy="6186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  <a:p>
              <a:endParaRPr lang="en-US" dirty="0" smtClean="0">
                <a:solidFill>
                  <a:schemeClr val="tx2"/>
                </a:solidFill>
              </a:endParaRPr>
            </a:p>
            <a:p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733800" y="751749"/>
            <a:ext cx="27432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Glucose (6-carbon)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1686735"/>
            <a:ext cx="2743200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ATP used to add phosphate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1400" y="2985367"/>
            <a:ext cx="48006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Molecule split into 2 3-carbon molecules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9" y="5723658"/>
            <a:ext cx="3650673" cy="6771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New molecule = Pyruvate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00" y="4280170"/>
            <a:ext cx="4495800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ATP and NADH used to remove phosphates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97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123"/>
            <a:ext cx="8686800" cy="630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200400" y="1459162"/>
            <a:ext cx="3352800" cy="3733800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rgbClr val="B8EA16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7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28800"/>
            <a:ext cx="7594600" cy="4373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Pyruvate splits into 2-carbon molecule</a:t>
            </a:r>
          </a:p>
          <a:p>
            <a:r>
              <a:rPr lang="en-US" sz="3600" dirty="0" smtClean="0"/>
              <a:t>Coenzyme A bonds with 2-carbon</a:t>
            </a:r>
          </a:p>
          <a:p>
            <a:r>
              <a:rPr lang="en-US" sz="3600" dirty="0" smtClean="0"/>
              <a:t>Joins with a 4-carbon molecule (citric acid)</a:t>
            </a:r>
          </a:p>
          <a:p>
            <a:r>
              <a:rPr lang="en-US" sz="3600" dirty="0" smtClean="0"/>
              <a:t>Citric acid changes to a 5-carbon molecule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2. </a:t>
            </a:r>
            <a:r>
              <a:rPr lang="en-US" sz="5400" b="1" dirty="0" err="1" smtClean="0"/>
              <a:t>Kreb’s</a:t>
            </a:r>
            <a:r>
              <a:rPr lang="en-US" sz="5400" b="1" dirty="0" smtClean="0"/>
              <a:t> Cycle</a:t>
            </a:r>
            <a:endParaRPr lang="en-US" sz="5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60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187</TotalTime>
  <Words>301</Words>
  <Application>Microsoft Office PowerPoint</Application>
  <PresentationFormat>On-screen Show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Waveform</vt:lpstr>
      <vt:lpstr>Cellular Respiration</vt:lpstr>
      <vt:lpstr>Respiration – what is it?</vt:lpstr>
      <vt:lpstr>HOW?</vt:lpstr>
      <vt:lpstr>The players</vt:lpstr>
      <vt:lpstr>PowerPoint Presentation</vt:lpstr>
      <vt:lpstr>1. Glycolysis</vt:lpstr>
      <vt:lpstr>PowerPoint Presentation</vt:lpstr>
      <vt:lpstr>PowerPoint Presentation</vt:lpstr>
      <vt:lpstr>2. Kreb’s Cycle</vt:lpstr>
      <vt:lpstr>2. Kreb’s Cycle</vt:lpstr>
      <vt:lpstr>PowerPoint Presentation</vt:lpstr>
      <vt:lpstr>Kreb’s Cycle</vt:lpstr>
      <vt:lpstr>PowerPoint Presentation</vt:lpstr>
      <vt:lpstr>3. Electron Transport Chain</vt:lpstr>
      <vt:lpstr>Electron transport chain</vt:lpstr>
      <vt:lpstr>3. Electron Transport Chain</vt:lpstr>
      <vt:lpstr>Wrap it up…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Respiration</dc:title>
  <dc:creator>Gretchen</dc:creator>
  <cp:lastModifiedBy>Gretchen</cp:lastModifiedBy>
  <cp:revision>25</cp:revision>
  <dcterms:created xsi:type="dcterms:W3CDTF">2010-10-14T23:56:11Z</dcterms:created>
  <dcterms:modified xsi:type="dcterms:W3CDTF">2010-10-15T03:03:46Z</dcterms:modified>
</cp:coreProperties>
</file>