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A36A650-E817-4E85-BA81-A4719C64AF78}" type="datetimeFigureOut">
              <a:rPr lang="en-US" smtClean="0"/>
              <a:t>3/19/2012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5553F33-4A5A-4BBA-A9F5-82B43F6A11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dsc.discovery.com/videos/planet-earth-jungles-birds-of-paradis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-11.3 - 11.5 - 11.6 -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Mechanisms of Evolution</a:t>
            </a:r>
          </a:p>
          <a:p>
            <a:r>
              <a:rPr lang="en-US" dirty="0" smtClean="0"/>
              <a:t>Speciation Through Isolation</a:t>
            </a:r>
          </a:p>
          <a:p>
            <a:r>
              <a:rPr lang="en-US" dirty="0" smtClean="0"/>
              <a:t>Patterns of Evolution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sun’s surface is approx: 5505 degrees Celsius.  Keep this in mind.</a:t>
            </a:r>
          </a:p>
          <a:p>
            <a:r>
              <a:rPr lang="en-US" dirty="0" smtClean="0"/>
              <a:t>If you are standing next to a hot stove you can feel the heat.</a:t>
            </a:r>
          </a:p>
          <a:p>
            <a:r>
              <a:rPr lang="en-US" dirty="0" smtClean="0"/>
              <a:t>As you get farther away you should feel less heat.</a:t>
            </a:r>
          </a:p>
          <a:p>
            <a:r>
              <a:rPr lang="en-US" dirty="0" smtClean="0"/>
              <a:t>That is basic science, the farther you are from a heat source the less it affects you.</a:t>
            </a:r>
          </a:p>
          <a:p>
            <a:r>
              <a:rPr lang="en-US" dirty="0" smtClean="0"/>
              <a:t>The Solar Corona (an area not to far from the sun) has a temperature of 1.5 million degrees Celsius.</a:t>
            </a:r>
          </a:p>
          <a:p>
            <a:r>
              <a:rPr lang="en-US" dirty="0" smtClean="0"/>
              <a:t>How is this possible?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 #1</a:t>
            </a:r>
            <a:endParaRPr lang="en-US" dirty="0"/>
          </a:p>
        </p:txBody>
      </p:sp>
      <p:pic>
        <p:nvPicPr>
          <p:cNvPr id="22530" name="Picture 2" descr="http://talklikeaphysicist.com/wp-content/uploads/2008/10/sun-corona-mass-eje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772400" cy="508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How do we know that a miniature poodle and a great dane are the same species?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At what point would the two breeds become separate species?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11.5 Speciation Through Isolation</a:t>
            </a:r>
            <a:endParaRPr lang="en-US" dirty="0"/>
          </a:p>
        </p:txBody>
      </p:sp>
      <p:pic>
        <p:nvPicPr>
          <p:cNvPr id="23554" name="Picture 2" descr="http://www.greatdanestore.com/Images2/greatBl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133600"/>
            <a:ext cx="2790571" cy="2781300"/>
          </a:xfrm>
          <a:prstGeom prst="rect">
            <a:avLst/>
          </a:prstGeom>
          <a:noFill/>
        </p:spPr>
      </p:pic>
      <p:pic>
        <p:nvPicPr>
          <p:cNvPr id="23556" name="Picture 4" descr="http://www.dogbreedinfo.com/images22/MiniaturePoodleDiesel22MonthOldApric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133600"/>
            <a:ext cx="3246593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471672"/>
          </a:xfrm>
        </p:spPr>
        <p:txBody>
          <a:bodyPr/>
          <a:lstStyle/>
          <a:p>
            <a:r>
              <a:rPr lang="en-US" dirty="0" smtClean="0"/>
              <a:t>If gene flow stops, populations are isolated.</a:t>
            </a:r>
          </a:p>
          <a:p>
            <a:r>
              <a:rPr lang="en-US" dirty="0" smtClean="0"/>
              <a:t>Adaptation is never ending</a:t>
            </a:r>
          </a:p>
          <a:p>
            <a:pPr lvl="1"/>
            <a:r>
              <a:rPr lang="en-US" dirty="0" smtClean="0"/>
              <a:t>Leads to gene pool changes.</a:t>
            </a:r>
          </a:p>
          <a:p>
            <a:r>
              <a:rPr lang="en-US" dirty="0" smtClean="0"/>
              <a:t>Over time, changes add up &amp; isolated populations become more and more </a:t>
            </a:r>
            <a:r>
              <a:rPr lang="en-US" b="1" dirty="0" smtClean="0"/>
              <a:t>genetically</a:t>
            </a:r>
            <a:r>
              <a:rPr lang="en-US" dirty="0" smtClean="0"/>
              <a:t> different</a:t>
            </a:r>
          </a:p>
          <a:p>
            <a:r>
              <a:rPr lang="en-US" dirty="0" smtClean="0"/>
              <a:t>Behavior and phenotypes may change as well.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Isolation of Populations:</a:t>
            </a:r>
            <a:endParaRPr lang="en-US" dirty="0"/>
          </a:p>
        </p:txBody>
      </p:sp>
      <p:pic>
        <p:nvPicPr>
          <p:cNvPr id="29698" name="Picture 2" descr="http://www.cartoonstock.com/lowres/epa1573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4248150"/>
            <a:ext cx="3810000" cy="2609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When members of different populations can no longer mate successfully with one another.</a:t>
            </a:r>
          </a:p>
          <a:p>
            <a:r>
              <a:rPr lang="en-US" dirty="0" smtClean="0"/>
              <a:t>Analyze:</a:t>
            </a:r>
          </a:p>
          <a:p>
            <a:pPr lvl="1"/>
            <a:r>
              <a:rPr lang="en-US" dirty="0" smtClean="0"/>
              <a:t>The final step in becoming separate species.</a:t>
            </a:r>
          </a:p>
          <a:p>
            <a:r>
              <a:rPr lang="en-US" dirty="0" smtClean="0"/>
              <a:t>Discuss:</a:t>
            </a:r>
          </a:p>
          <a:p>
            <a:pPr lvl="1"/>
            <a:r>
              <a:rPr lang="en-US" dirty="0" smtClean="0"/>
              <a:t>Talk with your neighbor for 1 minute and come up with an example of Isolation in nature.  Be prepared to share!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Reproductive Isolation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0" y="5257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60 Seconds starts NOW!</a:t>
            </a:r>
            <a:endParaRPr lang="en-US" dirty="0"/>
          </a:p>
        </p:txBody>
      </p:sp>
      <p:pic>
        <p:nvPicPr>
          <p:cNvPr id="28674" name="Picture 2" descr="http://www.clker.com/cliparts/f/d/e/7/119498958977780800stop_sign_right_font_mig_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-533400"/>
            <a:ext cx="7239000" cy="723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rise of two or more species </a:t>
            </a:r>
            <a:r>
              <a:rPr lang="en-US" dirty="0" smtClean="0"/>
              <a:t>                               from </a:t>
            </a:r>
            <a:r>
              <a:rPr lang="en-US" dirty="0" smtClean="0"/>
              <a:t>one existing species</a:t>
            </a:r>
          </a:p>
          <a:p>
            <a:r>
              <a:rPr lang="en-US" dirty="0" smtClean="0"/>
              <a:t>BUT Mr. </a:t>
            </a:r>
            <a:r>
              <a:rPr lang="en-US" dirty="0" smtClean="0"/>
              <a:t>Wilson</a:t>
            </a:r>
            <a:r>
              <a:rPr lang="en-US" dirty="0" smtClean="0"/>
              <a:t>…..!</a:t>
            </a:r>
            <a:endParaRPr lang="en-US" dirty="0" smtClean="0"/>
          </a:p>
          <a:p>
            <a:pPr lvl="1"/>
            <a:r>
              <a:rPr lang="en-US" dirty="0" smtClean="0"/>
              <a:t>How does isolation occur so that new species can be formed?!</a:t>
            </a:r>
          </a:p>
          <a:p>
            <a:pPr lvl="1"/>
            <a:r>
              <a:rPr lang="en-US" dirty="0" smtClean="0"/>
              <a:t>Great Question! 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Speciation	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44958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are three ways that populations can become isolated!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50292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Behavioral Barriers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5638800"/>
            <a:ext cx="2667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Geographic Barriers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62600" y="5105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Temporal Barriers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09600"/>
            <a:ext cx="245745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72200" y="304800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Socially Awkward Penguin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1054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Behavior changes can prevent mating between populations.</a:t>
            </a:r>
          </a:p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Isolation caused by differences in courtship or mating behaviors.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Fireflies flash patterns</a:t>
            </a:r>
          </a:p>
          <a:p>
            <a:pPr lvl="1"/>
            <a:r>
              <a:rPr lang="en-US" dirty="0" smtClean="0"/>
              <a:t>Chemical scents</a:t>
            </a:r>
          </a:p>
          <a:p>
            <a:pPr lvl="1"/>
            <a:r>
              <a:rPr lang="en-US" dirty="0" smtClean="0"/>
              <a:t>Courtship songs/dances with birds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Isolation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820" y="1143000"/>
            <a:ext cx="410718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750" y="5321181"/>
            <a:ext cx="1390650" cy="137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343400"/>
            <a:ext cx="1666875" cy="1409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950" y="4724400"/>
            <a:ext cx="13144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876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Physical barriers that </a:t>
            </a:r>
            <a:r>
              <a:rPr lang="en-US" dirty="0" err="1" smtClean="0"/>
              <a:t>divid</a:t>
            </a:r>
            <a:r>
              <a:rPr lang="en-US" dirty="0" smtClean="0"/>
              <a:t> a population into two or more groups.</a:t>
            </a:r>
          </a:p>
          <a:p>
            <a:r>
              <a:rPr lang="en-US" dirty="0" smtClean="0"/>
              <a:t>What kind of barriers you ask?</a:t>
            </a:r>
          </a:p>
          <a:p>
            <a:pPr lvl="1"/>
            <a:r>
              <a:rPr lang="en-US" dirty="0" smtClean="0"/>
              <a:t>Rivers, mountains, rivers, anything!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Pacific/Atlantic species separated by the Panama Isthmus</a:t>
            </a:r>
          </a:p>
          <a:p>
            <a:pPr lvl="2"/>
            <a:r>
              <a:rPr lang="en-US" dirty="0" smtClean="0"/>
              <a:t>Shrimp	</a:t>
            </a:r>
          </a:p>
          <a:p>
            <a:pPr lvl="1"/>
            <a:r>
              <a:rPr lang="en-US" dirty="0" smtClean="0"/>
              <a:t>Grand Canyon &amp; Squirrels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Geographic Isolation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590800"/>
            <a:ext cx="3401786" cy="228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0" y="2057400"/>
            <a:ext cx="3858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Just pretend they’re shrimp OK?!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When timing prevents reproduction between populations.</a:t>
            </a:r>
          </a:p>
          <a:p>
            <a:r>
              <a:rPr lang="en-US" dirty="0" smtClean="0"/>
              <a:t>Courtship period</a:t>
            </a:r>
          </a:p>
          <a:p>
            <a:pPr lvl="1"/>
            <a:r>
              <a:rPr lang="en-US" dirty="0" smtClean="0"/>
              <a:t>Time of Day</a:t>
            </a:r>
          </a:p>
          <a:p>
            <a:pPr lvl="1"/>
            <a:r>
              <a:rPr lang="en-US" dirty="0" smtClean="0"/>
              <a:t>Time of Year</a:t>
            </a:r>
          </a:p>
          <a:p>
            <a:pPr lvl="1"/>
            <a:r>
              <a:rPr lang="en-US" dirty="0" smtClean="0"/>
              <a:t>Based on competition</a:t>
            </a:r>
          </a:p>
          <a:p>
            <a:r>
              <a:rPr lang="en-US" dirty="0" smtClean="0"/>
              <a:t>Example: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Temporal Isolation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25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Temporal Isolation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676400"/>
            <a:ext cx="38004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51054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American Toad</a:t>
            </a:r>
          </a:p>
          <a:p>
            <a:pPr algn="ctr"/>
            <a:r>
              <a:rPr lang="en-US" dirty="0" smtClean="0"/>
              <a:t>Mates Early Summer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1676401"/>
            <a:ext cx="3778251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0" y="5105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Fowlers Toad</a:t>
            </a:r>
          </a:p>
          <a:p>
            <a:pPr algn="ctr"/>
            <a:r>
              <a:rPr lang="en-US" dirty="0" smtClean="0"/>
              <a:t>Mates Late Summer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13" y="-152402"/>
            <a:ext cx="9448800" cy="767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6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Guarantees &amp; You Have to Be Good at Math!</a:t>
            </a:r>
          </a:p>
          <a:p>
            <a:r>
              <a:rPr lang="en-US" dirty="0" smtClean="0"/>
              <a:t>Pick a Number between 1 and 10.</a:t>
            </a:r>
          </a:p>
          <a:p>
            <a:r>
              <a:rPr lang="en-US" dirty="0" smtClean="0"/>
              <a:t>Multiply it by 9</a:t>
            </a:r>
          </a:p>
          <a:p>
            <a:r>
              <a:rPr lang="en-US" dirty="0" smtClean="0"/>
              <a:t>Add the two Digits of the resulting number together (if you picked 1 just deal with it)</a:t>
            </a:r>
          </a:p>
          <a:p>
            <a:r>
              <a:rPr lang="en-US" dirty="0" smtClean="0"/>
              <a:t>Now Subtract 5 From it….</a:t>
            </a:r>
          </a:p>
          <a:p>
            <a:r>
              <a:rPr lang="en-US" dirty="0" smtClean="0"/>
              <a:t>You should have a number now…think of the corresponding letter in the alphabet (A=1, B=2, etc.)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Brain Break #2 : I Will Try to Read Your Mind!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94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1776 United States Became Independent</a:t>
            </a:r>
          </a:p>
          <a:p>
            <a:pPr lvl="1"/>
            <a:r>
              <a:rPr lang="en-US" dirty="0" smtClean="0"/>
              <a:t>Where were the original settlers from?</a:t>
            </a:r>
          </a:p>
          <a:p>
            <a:r>
              <a:rPr lang="en-US" dirty="0" smtClean="0"/>
              <a:t>Was there an abundance of variation in this population?</a:t>
            </a:r>
          </a:p>
          <a:p>
            <a:r>
              <a:rPr lang="en-US" dirty="0" smtClean="0"/>
              <a:t>How has immigration had an effect on genetic variation in the US?</a:t>
            </a:r>
          </a:p>
          <a:p>
            <a:pPr lvl="1"/>
            <a:r>
              <a:rPr lang="en-US" dirty="0" smtClean="0"/>
              <a:t>Leads to increased genetic variation in the population by adding new alleles to the gene pool.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It: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Pick a country that starts with that letter.  Any Country… So if you had F, Finland would work.</a:t>
            </a:r>
          </a:p>
          <a:p>
            <a:r>
              <a:rPr lang="en-US" dirty="0" smtClean="0"/>
              <a:t>Once you have your country use the last letter of that country and think of an animal.  Finland = D = Dog</a:t>
            </a:r>
          </a:p>
          <a:p>
            <a:r>
              <a:rPr lang="en-US" dirty="0" smtClean="0"/>
              <a:t>Once you have your animal take the last letter of that animals name and think of a color.  Dog = G = Green!</a:t>
            </a:r>
          </a:p>
          <a:p>
            <a:r>
              <a:rPr lang="en-US" dirty="0" smtClean="0"/>
              <a:t>You Have it?....ok here I go…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Brain Break #2 : I Will Try to Read Your Mind!</a:t>
            </a:r>
          </a:p>
        </p:txBody>
      </p:sp>
    </p:spTree>
    <p:extLst>
      <p:ext uri="{BB962C8B-B14F-4D97-AF65-F5344CB8AC3E}">
        <p14:creationId xmlns:p14="http://schemas.microsoft.com/office/powerpoint/2010/main" val="7990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531495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200400"/>
            <a:ext cx="428625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152400"/>
            <a:ext cx="333375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83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Mutation and Genetic Drift cannot be predicted.</a:t>
            </a:r>
          </a:p>
          <a:p>
            <a:pPr lvl="1"/>
            <a:r>
              <a:rPr lang="en-US" dirty="0" smtClean="0"/>
              <a:t>Random Events</a:t>
            </a:r>
          </a:p>
          <a:p>
            <a:r>
              <a:rPr lang="en-US" dirty="0" smtClean="0"/>
              <a:t>Natural Selection is </a:t>
            </a:r>
            <a:r>
              <a:rPr lang="en-US" u="sng" dirty="0" smtClean="0"/>
              <a:t>NOT</a:t>
            </a:r>
            <a:r>
              <a:rPr lang="en-US" dirty="0" smtClean="0"/>
              <a:t> random.</a:t>
            </a:r>
          </a:p>
          <a:p>
            <a:pPr lvl="1"/>
            <a:r>
              <a:rPr lang="en-US" dirty="0" smtClean="0"/>
              <a:t>Beneficial traits increase survival</a:t>
            </a:r>
          </a:p>
          <a:p>
            <a:r>
              <a:rPr lang="en-US" dirty="0" smtClean="0"/>
              <a:t>Natural Selection has direction</a:t>
            </a:r>
          </a:p>
          <a:p>
            <a:pPr lvl="1"/>
            <a:r>
              <a:rPr lang="en-US" dirty="0" smtClean="0"/>
              <a:t>But this direction is controlled by the environment </a:t>
            </a:r>
            <a:r>
              <a:rPr lang="en-US" u="sng" dirty="0" smtClean="0"/>
              <a:t>NOT</a:t>
            </a:r>
            <a:r>
              <a:rPr lang="en-US" dirty="0" smtClean="0"/>
              <a:t> the population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11.6 - Patterns of Evolution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3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9530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Scenario:</a:t>
            </a:r>
          </a:p>
          <a:p>
            <a:pPr lvl="1"/>
            <a:r>
              <a:rPr lang="en-US" dirty="0" smtClean="0"/>
              <a:t>Zombie Apocalypse</a:t>
            </a:r>
          </a:p>
          <a:p>
            <a:pPr lvl="1"/>
            <a:r>
              <a:rPr lang="en-US" dirty="0" smtClean="0"/>
              <a:t>Zombies will also eat small rats</a:t>
            </a:r>
          </a:p>
          <a:p>
            <a:pPr lvl="1"/>
            <a:r>
              <a:rPr lang="en-US" dirty="0" smtClean="0"/>
              <a:t>Humans or Rats with tough skin pose a challenge to zombie rotted teeth.</a:t>
            </a:r>
          </a:p>
          <a:p>
            <a:pPr lvl="1"/>
            <a:r>
              <a:rPr lang="en-US" dirty="0" smtClean="0"/>
              <a:t>Both species begin to develop similar characteristics in their skin making it tougher.</a:t>
            </a:r>
          </a:p>
          <a:p>
            <a:pPr lvl="1"/>
            <a:r>
              <a:rPr lang="en-US" b="1" u="sng" dirty="0" smtClean="0"/>
              <a:t>Convergent Evolution</a:t>
            </a:r>
          </a:p>
          <a:p>
            <a:pPr lvl="2"/>
            <a:r>
              <a:rPr lang="en-US" dirty="0" smtClean="0"/>
              <a:t>Shark/fish tails, bird / butterfly feathers (analogous structures).</a:t>
            </a:r>
          </a:p>
          <a:p>
            <a:pPr marL="630936" lvl="2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Convergent Evolution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066800"/>
            <a:ext cx="3447288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0"/>
            <a:ext cx="1933575" cy="217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2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When closely related species evolve in different directions.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Divergent Evolution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611437"/>
            <a:ext cx="23907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35237"/>
            <a:ext cx="203835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a change in one species can result in a change in another.</a:t>
            </a:r>
          </a:p>
          <a:p>
            <a:r>
              <a:rPr lang="en-US" b="1" u="sng" dirty="0" smtClean="0"/>
              <a:t>Coevolution:</a:t>
            </a:r>
          </a:p>
          <a:p>
            <a:pPr lvl="1"/>
            <a:r>
              <a:rPr lang="en-US" dirty="0" smtClean="0"/>
              <a:t>The process by which two or more species evolve in response to changes in each other.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Stinging Ants &amp; The Bull-thorn acacia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Coevolution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4191000" cy="207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683252"/>
            <a:ext cx="27051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5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Competitive species can also coevolve:</a:t>
            </a:r>
          </a:p>
          <a:p>
            <a:pPr lvl="1"/>
            <a:r>
              <a:rPr lang="en-US" dirty="0" smtClean="0"/>
              <a:t>Plants developing defense chemicals to avoid consumption by herbivores.</a:t>
            </a:r>
          </a:p>
          <a:p>
            <a:pPr lvl="1"/>
            <a:r>
              <a:rPr lang="en-US" dirty="0" smtClean="0"/>
              <a:t>Crabs eat snails </a:t>
            </a:r>
            <a:r>
              <a:rPr lang="en-US" dirty="0" smtClean="0">
                <a:sym typeface="Wingdings" pitchFamily="2" charset="2"/>
              </a:rPr>
              <a:t> snails develop bigger spiked shells  crabs develop more powerful claws … </a:t>
            </a:r>
            <a:r>
              <a:rPr lang="en-US" dirty="0" err="1" smtClean="0">
                <a:sym typeface="Wingdings" pitchFamily="2" charset="2"/>
              </a:rPr>
              <a:t>etc</a:t>
            </a:r>
            <a:endParaRPr lang="en-US" dirty="0" smtClean="0">
              <a:sym typeface="Wingdings" pitchFamily="2" charset="2"/>
            </a:endParaRPr>
          </a:p>
          <a:p>
            <a:pPr marL="39319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Coevolution in competition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657600"/>
            <a:ext cx="38100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97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elimination of a species from earth.</a:t>
            </a:r>
          </a:p>
          <a:p>
            <a:r>
              <a:rPr lang="en-US" dirty="0" smtClean="0"/>
              <a:t>How?</a:t>
            </a:r>
          </a:p>
          <a:p>
            <a:pPr lvl="1"/>
            <a:r>
              <a:rPr lang="en-US" dirty="0" smtClean="0"/>
              <a:t>Failure to adapt, hunting, fishing, etc.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Extinction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76600"/>
            <a:ext cx="325755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76600"/>
            <a:ext cx="32004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9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Punctuated </a:t>
            </a:r>
            <a:r>
              <a:rPr lang="en-US" dirty="0" err="1" smtClean="0"/>
              <a:t>Equillibrium</a:t>
            </a:r>
            <a:endParaRPr lang="en-US" dirty="0" smtClean="0"/>
          </a:p>
          <a:p>
            <a:pPr lvl="1"/>
            <a:r>
              <a:rPr lang="en-US" dirty="0" smtClean="0"/>
              <a:t>Episodes of speciation occur suddenly</a:t>
            </a:r>
          </a:p>
          <a:p>
            <a:pPr lvl="1"/>
            <a:r>
              <a:rPr lang="en-US" dirty="0" smtClean="0"/>
              <a:t>Followed by long periods of little evolutionary change.</a:t>
            </a:r>
          </a:p>
          <a:p>
            <a:r>
              <a:rPr lang="en-US" dirty="0" smtClean="0"/>
              <a:t>Adaptive Radiation</a:t>
            </a:r>
          </a:p>
          <a:p>
            <a:pPr lvl="1"/>
            <a:r>
              <a:rPr lang="en-US" dirty="0" smtClean="0"/>
              <a:t>Diversification of an ancestor into many descendant species.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Speciation follows a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15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95400"/>
            <a:ext cx="3667125" cy="32099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Notes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8382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733800"/>
            <a:ext cx="2514600" cy="236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4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5105400" cy="47670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movement of alleles from one population to another.</a:t>
            </a:r>
          </a:p>
          <a:p>
            <a:r>
              <a:rPr lang="en-US" dirty="0" smtClean="0"/>
              <a:t>Break it Down:</a:t>
            </a:r>
          </a:p>
          <a:p>
            <a:pPr lvl="1"/>
            <a:r>
              <a:rPr lang="en-US" dirty="0" smtClean="0"/>
              <a:t>New Alleles to new population, loss of alleles in another.</a:t>
            </a:r>
          </a:p>
          <a:p>
            <a:r>
              <a:rPr lang="en-US" dirty="0" smtClean="0"/>
              <a:t>Increases genetic variation.</a:t>
            </a:r>
          </a:p>
          <a:p>
            <a:r>
              <a:rPr lang="en-US" dirty="0" smtClean="0"/>
              <a:t>How does it </a:t>
            </a:r>
            <a:r>
              <a:rPr lang="en-US" dirty="0" smtClean="0"/>
              <a:t>affect </a:t>
            </a:r>
            <a:r>
              <a:rPr lang="en-US" dirty="0" smtClean="0"/>
              <a:t>nearby populations?</a:t>
            </a:r>
          </a:p>
          <a:p>
            <a:r>
              <a:rPr lang="en-US" dirty="0" smtClean="0"/>
              <a:t>What does a lack of gene flow lead to?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Flow</a:t>
            </a:r>
            <a:endParaRPr lang="en-US" dirty="0"/>
          </a:p>
        </p:txBody>
      </p:sp>
      <p:pic>
        <p:nvPicPr>
          <p:cNvPr id="7170" name="Picture 2" descr="http://1mut.com/wp-content/uploads/2011/07/chemistry-cat-meme-collection-1mut.com-1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447800"/>
            <a:ext cx="3457575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Small populations more likely to be affected by random chance.</a:t>
            </a:r>
          </a:p>
          <a:p>
            <a:r>
              <a:rPr lang="en-US" dirty="0" smtClean="0"/>
              <a:t>Allele frequency changes due to chance is called </a:t>
            </a:r>
            <a:r>
              <a:rPr lang="en-US" b="1" u="sng" dirty="0" smtClean="0"/>
              <a:t>genetic drift</a:t>
            </a:r>
            <a:r>
              <a:rPr lang="en-US" dirty="0" smtClean="0"/>
              <a:t>.</a:t>
            </a:r>
          </a:p>
          <a:p>
            <a:r>
              <a:rPr lang="en-US" dirty="0" smtClean="0"/>
              <a:t>Two processes cause pop. to become small enough for this phenomenon:</a:t>
            </a:r>
          </a:p>
          <a:p>
            <a:pPr lvl="1"/>
            <a:r>
              <a:rPr lang="en-US" dirty="0" smtClean="0"/>
              <a:t>Bottleneck effect</a:t>
            </a:r>
          </a:p>
          <a:p>
            <a:pPr lvl="1"/>
            <a:r>
              <a:rPr lang="en-US" dirty="0" smtClean="0"/>
              <a:t>Founder Effect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 Drift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Genetic drift that occurs after an event greatly reduces the size of a population.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Bottleneck Effect</a:t>
            </a:r>
            <a:endParaRPr lang="en-US" dirty="0"/>
          </a:p>
        </p:txBody>
      </p:sp>
      <p:pic>
        <p:nvPicPr>
          <p:cNvPr id="5122" name="Picture 2" descr="http://biology.unm.edu/ccouncil/Biology_203/Images/PopGen/bottlenec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819400"/>
            <a:ext cx="4762500" cy="3571875"/>
          </a:xfrm>
          <a:prstGeom prst="rect">
            <a:avLst/>
          </a:prstGeom>
          <a:noFill/>
        </p:spPr>
      </p:pic>
      <p:pic>
        <p:nvPicPr>
          <p:cNvPr id="5124" name="Picture 4" descr="http://farm1.staticflickr.com/47/127376401_44b2d595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743200"/>
            <a:ext cx="4978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Genetic drift due to a small number of individuals of a population colonizing a new area.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Founder Effect</a:t>
            </a:r>
            <a:endParaRPr lang="en-US" dirty="0"/>
          </a:p>
        </p:txBody>
      </p:sp>
      <p:pic>
        <p:nvPicPr>
          <p:cNvPr id="4098" name="Picture 2" descr="http://yesbuthowever.com/wp-content/uploads/2010/08/ami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895600"/>
            <a:ext cx="428625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 of genetic variation.</a:t>
            </a:r>
          </a:p>
          <a:p>
            <a:pPr lvl="1"/>
            <a:r>
              <a:rPr lang="en-US" dirty="0" smtClean="0"/>
              <a:t>Less likely to be able to adapt to changes</a:t>
            </a:r>
          </a:p>
          <a:p>
            <a:r>
              <a:rPr lang="en-US" dirty="0" smtClean="0"/>
              <a:t>Lethal alleles can become more common in gene pool.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of Genetic Drift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Males:</a:t>
            </a:r>
          </a:p>
          <a:p>
            <a:pPr lvl="1"/>
            <a:r>
              <a:rPr lang="en-US" dirty="0" smtClean="0"/>
              <a:t>Sperm production is constant, .: they are less selective in the mate they choose.</a:t>
            </a:r>
          </a:p>
          <a:p>
            <a:pPr lvl="1"/>
            <a:r>
              <a:rPr lang="en-US" dirty="0" smtClean="0"/>
              <a:t>More chances =  less selective</a:t>
            </a:r>
          </a:p>
          <a:p>
            <a:r>
              <a:rPr lang="en-US" dirty="0" smtClean="0"/>
              <a:t>Females:</a:t>
            </a:r>
          </a:p>
          <a:p>
            <a:pPr lvl="1"/>
            <a:r>
              <a:rPr lang="en-US" dirty="0" smtClean="0"/>
              <a:t>Production </a:t>
            </a:r>
            <a:r>
              <a:rPr lang="en-US" dirty="0" smtClean="0"/>
              <a:t>is </a:t>
            </a:r>
            <a:r>
              <a:rPr lang="en-US" dirty="0" smtClean="0"/>
              <a:t>limited in every reproductive cycle.</a:t>
            </a:r>
            <a:endParaRPr lang="en-US" dirty="0" smtClean="0"/>
          </a:p>
          <a:p>
            <a:pPr lvl="1"/>
            <a:r>
              <a:rPr lang="en-US" dirty="0" smtClean="0"/>
              <a:t>Less chances = more selective.</a:t>
            </a:r>
          </a:p>
          <a:p>
            <a:r>
              <a:rPr lang="en-US" b="1" u="sng" dirty="0" smtClean="0"/>
              <a:t>Sexual selection:</a:t>
            </a:r>
          </a:p>
          <a:p>
            <a:pPr lvl="1"/>
            <a:r>
              <a:rPr lang="en-US" dirty="0" smtClean="0"/>
              <a:t>Certain traits increase mating success.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 of Mating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3886200" cy="4919472"/>
          </a:xfrm>
        </p:spPr>
        <p:txBody>
          <a:bodyPr/>
          <a:lstStyle/>
          <a:p>
            <a:r>
              <a:rPr lang="en-US" dirty="0" err="1" smtClean="0"/>
              <a:t>Intrasexual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Competition among males.  </a:t>
            </a:r>
          </a:p>
          <a:p>
            <a:r>
              <a:rPr lang="en-US" dirty="0" smtClean="0"/>
              <a:t>Intersexual:</a:t>
            </a:r>
          </a:p>
          <a:p>
            <a:pPr lvl="1"/>
            <a:r>
              <a:rPr lang="en-US" dirty="0" smtClean="0"/>
              <a:t>Males display traits that attract female.</a:t>
            </a:r>
          </a:p>
          <a:p>
            <a:pPr lvl="1"/>
            <a:r>
              <a:rPr lang="en-US" dirty="0" smtClean="0">
                <a:hlinkClick r:id="rId2"/>
              </a:rPr>
              <a:t>http://dsc.discovery.com/videos/planet-earth-jungles-birds-of-paradise.html</a:t>
            </a:r>
            <a:endParaRPr lang="en-US" dirty="0" smtClean="0"/>
          </a:p>
          <a:p>
            <a:pPr lvl="1"/>
            <a:r>
              <a:rPr lang="en-US" dirty="0" smtClean="0"/>
              <a:t>Some traits are not adapted for survival.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Intra/Intersexual Selection</a:t>
            </a:r>
            <a:endParaRPr lang="en-US" dirty="0"/>
          </a:p>
        </p:txBody>
      </p:sp>
      <p:pic>
        <p:nvPicPr>
          <p:cNvPr id="1026" name="Picture 2" descr="http://cdn.c.photoshelter.com/img-get/I0000OZUuQnqTpQ8/s/650/Dall-Sheep-Vyn-100918-0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219200"/>
            <a:ext cx="4343400" cy="2886691"/>
          </a:xfrm>
          <a:prstGeom prst="rect">
            <a:avLst/>
          </a:prstGeom>
          <a:noFill/>
        </p:spPr>
      </p:pic>
      <p:pic>
        <p:nvPicPr>
          <p:cNvPr id="1028" name="Picture 4" descr="http://images.nationalgeographic.com/wpf/media-live/photos/000/109/cache/peacock-new-zealand_10933_990x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343400"/>
            <a:ext cx="2945407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216</TotalTime>
  <Words>1120</Words>
  <Application>Microsoft Office PowerPoint</Application>
  <PresentationFormat>On-screen Show (4:3)</PresentationFormat>
  <Paragraphs>174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Concourse</vt:lpstr>
      <vt:lpstr> -11.3 - 11.5 - 11.6 -</vt:lpstr>
      <vt:lpstr>Think About It:</vt:lpstr>
      <vt:lpstr>Gene Flow</vt:lpstr>
      <vt:lpstr>Genetic Drift</vt:lpstr>
      <vt:lpstr>Bottleneck Effect</vt:lpstr>
      <vt:lpstr>Founder Effect</vt:lpstr>
      <vt:lpstr>Effects of Genetic Drift</vt:lpstr>
      <vt:lpstr>Effect of Mating</vt:lpstr>
      <vt:lpstr>Intra/Intersexual Selection</vt:lpstr>
      <vt:lpstr>Brain Break #1</vt:lpstr>
      <vt:lpstr>11.5 Speciation Through Isolation</vt:lpstr>
      <vt:lpstr>Isolation of Populations:</vt:lpstr>
      <vt:lpstr>Reproductive Isolation</vt:lpstr>
      <vt:lpstr>Speciation </vt:lpstr>
      <vt:lpstr>Behavioral Isolation</vt:lpstr>
      <vt:lpstr>Geographic Isolation</vt:lpstr>
      <vt:lpstr>Temporal Isolation</vt:lpstr>
      <vt:lpstr>Temporal Isolation</vt:lpstr>
      <vt:lpstr>Brain Break #2 : I Will Try to Read Your Mind!</vt:lpstr>
      <vt:lpstr>Brain Break #2 : I Will Try to Read Your Mind!</vt:lpstr>
      <vt:lpstr>PowerPoint Presentation</vt:lpstr>
      <vt:lpstr>11.6 - Patterns of Evolution</vt:lpstr>
      <vt:lpstr>Convergent Evolution</vt:lpstr>
      <vt:lpstr>Divergent Evolution</vt:lpstr>
      <vt:lpstr>Coevolution</vt:lpstr>
      <vt:lpstr>Coevolution in competition</vt:lpstr>
      <vt:lpstr>Extinction</vt:lpstr>
      <vt:lpstr>Speciation follows a Pattern</vt:lpstr>
      <vt:lpstr>End of Notes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-11.3 - 11.5 - 11.6 -</dc:title>
  <dc:creator>mmhs-student</dc:creator>
  <cp:lastModifiedBy>Daniel Wilson</cp:lastModifiedBy>
  <cp:revision>10</cp:revision>
  <dcterms:created xsi:type="dcterms:W3CDTF">2012-03-19T17:11:21Z</dcterms:created>
  <dcterms:modified xsi:type="dcterms:W3CDTF">2012-03-20T05:29:48Z</dcterms:modified>
</cp:coreProperties>
</file>