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E1F81-7589-4160-BF45-87DCF1787F37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06BF2-B764-4E6C-B0C6-647C3ECAB2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Ecology Unit: Chapter 13 &amp; 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Sections 13.1-13.2</a:t>
            </a:r>
          </a:p>
          <a:p>
            <a:r>
              <a:rPr lang="en-US" dirty="0" smtClean="0"/>
              <a:t>Organization &amp; Biodiversity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6285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Rain Forest</a:t>
            </a:r>
          </a:p>
          <a:p>
            <a:r>
              <a:rPr lang="en-US" dirty="0" smtClean="0"/>
              <a:t>Woodlands</a:t>
            </a:r>
          </a:p>
          <a:p>
            <a:r>
              <a:rPr lang="en-US" dirty="0" smtClean="0"/>
              <a:t>Heath</a:t>
            </a:r>
          </a:p>
          <a:p>
            <a:r>
              <a:rPr lang="en-US" dirty="0" smtClean="0"/>
              <a:t>Farmland</a:t>
            </a:r>
          </a:p>
          <a:p>
            <a:r>
              <a:rPr lang="en-US" dirty="0" smtClean="0"/>
              <a:t>Island habitat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371600"/>
            <a:ext cx="4724400" cy="315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648200"/>
            <a:ext cx="20574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556680"/>
            <a:ext cx="30480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1114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Tropical Biome of Australia</a:t>
            </a:r>
          </a:p>
          <a:p>
            <a:pPr lvl="1"/>
            <a:r>
              <a:rPr lang="en-US" dirty="0" smtClean="0"/>
              <a:t>Consists of mainly rainforest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295400"/>
            <a:ext cx="34290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28575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384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Scientists Study Organisms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Observation:</a:t>
            </a:r>
          </a:p>
          <a:p>
            <a:pPr lvl="1"/>
            <a:r>
              <a:rPr lang="en-US" dirty="0" smtClean="0"/>
              <a:t>Long Term studies</a:t>
            </a:r>
          </a:p>
          <a:p>
            <a:pPr lvl="1"/>
            <a:r>
              <a:rPr lang="en-US" dirty="0" smtClean="0"/>
              <a:t>Direct: actually watching the animals</a:t>
            </a:r>
          </a:p>
          <a:p>
            <a:pPr lvl="1"/>
            <a:r>
              <a:rPr lang="en-US" dirty="0" smtClean="0"/>
              <a:t>Indirect: hard to track animals use other clues like recent kills or presence of feces.</a:t>
            </a:r>
          </a:p>
          <a:p>
            <a:pPr lvl="1"/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3352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14800"/>
            <a:ext cx="29527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9036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Scientists Study Organisms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Experimentation</a:t>
            </a:r>
          </a:p>
          <a:p>
            <a:pPr lvl="1"/>
            <a:r>
              <a:rPr lang="en-US" dirty="0" smtClean="0"/>
              <a:t>Lab Experiments:</a:t>
            </a:r>
          </a:p>
          <a:p>
            <a:pPr lvl="2"/>
            <a:r>
              <a:rPr lang="en-US" dirty="0" smtClean="0"/>
              <a:t>Controlled variables</a:t>
            </a:r>
          </a:p>
          <a:p>
            <a:pPr lvl="1"/>
            <a:r>
              <a:rPr lang="en-US" dirty="0" smtClean="0"/>
              <a:t>Field Experiments:</a:t>
            </a:r>
          </a:p>
          <a:p>
            <a:pPr lvl="2"/>
            <a:r>
              <a:rPr lang="en-US" dirty="0" smtClean="0"/>
              <a:t>More accurate depiction</a:t>
            </a:r>
          </a:p>
          <a:p>
            <a:pPr lvl="2"/>
            <a:r>
              <a:rPr lang="en-US" dirty="0" smtClean="0"/>
              <a:t>Can still control </a:t>
            </a:r>
            <a:r>
              <a:rPr lang="en-US" u="sng" dirty="0" smtClean="0"/>
              <a:t>some</a:t>
            </a:r>
            <a:r>
              <a:rPr lang="en-US" dirty="0" smtClean="0"/>
              <a:t> variables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00200"/>
            <a:ext cx="257175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733800"/>
            <a:ext cx="2514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3740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Scientists Study Organisms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Modeling</a:t>
            </a:r>
          </a:p>
          <a:p>
            <a:pPr lvl="1"/>
            <a:r>
              <a:rPr lang="en-US" dirty="0" smtClean="0"/>
              <a:t>When questions cannot be answered with observation or experimentation.</a:t>
            </a:r>
          </a:p>
          <a:p>
            <a:pPr lvl="1"/>
            <a:r>
              <a:rPr lang="en-US" dirty="0" smtClean="0"/>
              <a:t>Test hypothetical situations</a:t>
            </a:r>
          </a:p>
          <a:p>
            <a:pPr lvl="1"/>
            <a:r>
              <a:rPr lang="en-US" dirty="0" smtClean="0"/>
              <a:t>Use real data to run scenarios.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124200"/>
            <a:ext cx="47625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166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13.2 Biotic &amp; Abiotic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all factors that aide in a garden growing…..Ready…..</a:t>
            </a:r>
          </a:p>
          <a:p>
            <a:pPr lvl="1"/>
            <a:r>
              <a:rPr lang="en-US" dirty="0" smtClean="0"/>
              <a:t>GO!</a:t>
            </a:r>
          </a:p>
          <a:p>
            <a:r>
              <a:rPr lang="en-US" dirty="0" smtClean="0"/>
              <a:t>There are both living and non-living things required to keep a garden growing and healthy.</a:t>
            </a:r>
          </a:p>
          <a:p>
            <a:r>
              <a:rPr lang="en-US" dirty="0" smtClean="0"/>
              <a:t>This same idea can be applied to ecosystems.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38671"/>
            <a:ext cx="41529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244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Biotic &amp; Abiotic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Biotic Defined:</a:t>
            </a:r>
          </a:p>
          <a:p>
            <a:pPr lvl="1"/>
            <a:r>
              <a:rPr lang="en-US" dirty="0" smtClean="0"/>
              <a:t>Living things, such as plants, animals, fungi and bacteria.  </a:t>
            </a:r>
          </a:p>
          <a:p>
            <a:pPr lvl="1"/>
            <a:r>
              <a:rPr lang="en-US" dirty="0" smtClean="0"/>
              <a:t>Each organism plays a particular role in the ecosystem.</a:t>
            </a:r>
          </a:p>
          <a:p>
            <a:r>
              <a:rPr lang="en-US" dirty="0" smtClean="0"/>
              <a:t>Abiotic Defined:</a:t>
            </a:r>
          </a:p>
          <a:p>
            <a:pPr lvl="1"/>
            <a:r>
              <a:rPr lang="en-US" dirty="0" smtClean="0"/>
              <a:t>Nonliving things that play a role in the ecosystem.</a:t>
            </a:r>
          </a:p>
          <a:p>
            <a:r>
              <a:rPr lang="en-US" dirty="0" smtClean="0"/>
              <a:t>Lets Play a Game!</a:t>
            </a:r>
          </a:p>
          <a:p>
            <a:pPr lvl="1"/>
            <a:r>
              <a:rPr lang="en-US" dirty="0" smtClean="0"/>
              <a:t>Not that game…..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429000"/>
            <a:ext cx="28479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14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is Biotic / Abiotic?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37957"/>
            <a:ext cx="3124200" cy="2791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148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2, Going to be Harder!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33600"/>
            <a:ext cx="3655410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33638"/>
            <a:ext cx="2362200" cy="2372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1872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Round 3, Good luck on this one!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3648763" cy="27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4087221" cy="27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3859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would Happen if…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Grain production in the world was halted by a bacteria that destroyed all crops?</a:t>
            </a:r>
          </a:p>
          <a:p>
            <a:r>
              <a:rPr lang="en-US" sz="2400" dirty="0" smtClean="0"/>
              <a:t>Livestock realized they were breed to be eaten and revolted?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27650" name="Picture 2" descr="http://assets.diylol.com/hfs/ae6/f55/f9e/resized/socially-awesome-penguin-meme-generator-you-wanna-know-what-i-do-when-i-want-to-stop-looking-at-something-beautiful-put-down-the-mirror-bc5e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762374"/>
            <a:ext cx="3095625" cy="30956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81200" y="4572000"/>
            <a:ext cx="3200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Socially Awesome Penguin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65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Changing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If you change just one factor in an ecosystem it can affect many other.</a:t>
            </a:r>
          </a:p>
          <a:p>
            <a:pPr lvl="1"/>
            <a:r>
              <a:rPr lang="en-US" dirty="0" smtClean="0"/>
              <a:t>Humans cutting down the rainforest (which is only 7% of the Earth’s surface) causes many problems in that ecosystem</a:t>
            </a:r>
          </a:p>
          <a:p>
            <a:pPr lvl="1"/>
            <a:r>
              <a:rPr lang="en-US" dirty="0" smtClean="0"/>
              <a:t>50% of the planets plant and animal species live in this small area.</a:t>
            </a:r>
          </a:p>
          <a:p>
            <a:r>
              <a:rPr lang="en-US" dirty="0" smtClean="0"/>
              <a:t>This is considered a large </a:t>
            </a:r>
            <a:r>
              <a:rPr lang="en-US" u="sng" dirty="0" smtClean="0"/>
              <a:t>biodiversity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Defined: the assortment, or variety, of living things in an ecosystem.</a:t>
            </a:r>
          </a:p>
          <a:p>
            <a:r>
              <a:rPr lang="en-US" dirty="0" smtClean="0"/>
              <a:t>How would our ecosystem change if California had rain more often?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6534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Keystone species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A species that has an unusually large effect on its ecosystem.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6220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954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13.3 – Energy In Ecosystems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Energy is necessary for survival</a:t>
            </a:r>
          </a:p>
          <a:p>
            <a:r>
              <a:rPr lang="en-US" dirty="0" smtClean="0"/>
              <a:t>All living things need a source of energy, however not all sources are the same.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0"/>
            <a:ext cx="26289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669534"/>
            <a:ext cx="1600200" cy="223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09800" y="4888468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Video Gamer’s Energy Source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122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Producers (autotrophs)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Organisms that get their energy from nonliving resources.</a:t>
            </a:r>
          </a:p>
          <a:p>
            <a:r>
              <a:rPr lang="en-US" dirty="0" smtClean="0"/>
              <a:t>All ecosystems depend on producers</a:t>
            </a:r>
          </a:p>
          <a:p>
            <a:pPr lvl="1"/>
            <a:r>
              <a:rPr lang="en-US" dirty="0" smtClean="0"/>
              <a:t>Plants make their own food (photosynthesis)</a:t>
            </a:r>
          </a:p>
          <a:p>
            <a:pPr lvl="1"/>
            <a:r>
              <a:rPr lang="en-US" dirty="0" smtClean="0"/>
              <a:t>Even if a species does not eat a producer quite often their livelihood relies on them.</a:t>
            </a:r>
          </a:p>
          <a:p>
            <a:r>
              <a:rPr lang="en-US" dirty="0" smtClean="0"/>
              <a:t>Almost all producers obtain energy from sunlight.</a:t>
            </a:r>
          </a:p>
          <a:p>
            <a:pPr lvl="1"/>
            <a:r>
              <a:rPr lang="en-US" dirty="0" smtClean="0"/>
              <a:t>Some underwater prokaryotes make their food from minerals in the water.</a:t>
            </a:r>
          </a:p>
          <a:p>
            <a:pPr lvl="1"/>
            <a:r>
              <a:rPr lang="en-US" dirty="0" err="1" smtClean="0"/>
              <a:t>Chemosythesis</a:t>
            </a:r>
            <a:r>
              <a:rPr lang="en-US" dirty="0" smtClean="0"/>
              <a:t>: process by which organisms form CHO using chemicals instead of light.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434840"/>
            <a:ext cx="4038600" cy="2423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085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Consumers (heterotrophs)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Organisms that get their energy by eating other living organisms.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500062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281237"/>
            <a:ext cx="33337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6747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Energy in an ecosystem moves in one direction:</a:t>
            </a:r>
          </a:p>
          <a:p>
            <a:pPr lvl="1"/>
            <a:r>
              <a:rPr lang="en-US" dirty="0" smtClean="0"/>
              <a:t>From producers </a:t>
            </a:r>
            <a:r>
              <a:rPr lang="en-US" dirty="0" smtClean="0">
                <a:sym typeface="Wingdings" pitchFamily="2" charset="2"/>
              </a:rPr>
              <a:t> consumers</a:t>
            </a:r>
          </a:p>
          <a:p>
            <a:r>
              <a:rPr lang="en-US" dirty="0" smtClean="0">
                <a:sym typeface="Wingdings" pitchFamily="2" charset="2"/>
              </a:rPr>
              <a:t>Example: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Gray wolves are consumers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Rely on elk and moose for food source.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Elk/Moose eat grass and shrubs.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Grass and shrubs are producers and make their own food. </a:t>
            </a:r>
          </a:p>
          <a:p>
            <a:r>
              <a:rPr lang="en-US" dirty="0" smtClean="0">
                <a:sym typeface="Wingdings" pitchFamily="2" charset="2"/>
              </a:rPr>
              <a:t>Remove the producer, what happens?</a:t>
            </a:r>
            <a:endParaRPr lang="en-US" dirty="0"/>
          </a:p>
        </p:txBody>
      </p:sp>
      <p:pic>
        <p:nvPicPr>
          <p:cNvPr id="1026" name="Picture 2" descr="http://www.nwf.org/~/media/Content/Animals/Mammals/Canines/GrayWolf2_AshleyMcPherson_219x219.ash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990600"/>
            <a:ext cx="2085975" cy="2085976"/>
          </a:xfrm>
          <a:prstGeom prst="rect">
            <a:avLst/>
          </a:prstGeom>
          <a:noFill/>
        </p:spPr>
      </p:pic>
      <p:sp>
        <p:nvSpPr>
          <p:cNvPr id="1028" name="AutoShape 4" descr="data:image/jpeg;base64,/9j/4AAQSkZJRgABAQAAAQABAAD/2wCEAAkGBhQSERUSExMVFBUWGB8YFxgYFxcYHRscGRoYGBgcFxsZGyYeGBkjGRgbHzsgIycpLCwsFx4xNTAqNSgrLCkBCQoKDgwOGg8PFykcHB0pKSkpKSkvKSkpKSkpKSkpKSkpKSksKSkpKSwpKSkpKSkpKSkpKSksLCwpKSkpLCkpKf/AABEIALAA3AMBIgACEQEDEQH/xAAbAAACAwEBAQAAAAAAAAAAAAADBAIFBgEAB//EAD4QAAEDAwIDBgQEBAUEAwEAAAECESEAAzESQQRRYQUiMnGBkRNCobEGwdHwFFKC4QdicqLxFSNDkjOywiX/xAAYAQEBAQEBAAAAAAAAAAAAAAABAAIDBP/EAB8RAQEBAAIDAQEBAQAAAAAAAAABEQIhEjFBA1FhE//aAAwDAQACEQMRAD8AF2bbbwjUlVy4RuQy1ag7zBJnM01x+tB1IhP/AJAAYJBAU4wIAPvzNA4HglItomUmd5JIMf11ZW0EJI3I5RDkE9cfWvHvbvpbhbK2MJCS0AkNOUxA2/5owvzpYswlwQ42881zhrakjuEMe+EqDgOWIS0pyOecUa+i4EBkpcgw6j7nS+3r0q6AXE8Lq7zsWDsZjDjfo/OKoE2l2LjJS4V3koghwQCggnxDUkhQZtYHKru3w6iHBZjjwuQCHkkxhi4YUl25e0FC1OF2iFd06dSVEJWzgurSRBjA2plVMi/8UEadBeXPgKTgnALfNANNLSUpD6QGyG0/1NAP3pNF7WpKnCzLK8BiFBaSJDhmmRgYotvjllAZIALgM8aWhSQOvOr6jv8AEGNUqIfnyxuAwapm64JBgnkTkH2/tQOG4FmUkh3dQxiGKdh+lSt2C/IEP749elY5YYKu1GQMEPmG/frXL60s+GAPTP6E0QeW31f/AIoalBRIgsAPcsH/AErPbTgWASnDlvIvt51JQGGMEkz0GfpXk29yxjU/0nmGIL1K7AEyR9+nKK1gLfBdLE+ZbOx8qYuA4SAdvOIn94FRUgGQQInnzL/d+lFt3HASlLl2ADyXb7lvI0oAoIMnMjJLSFYwJroIdQmUgDoM++1Gu29Clh5SogkB4BYkdGoKlhwCM/v6RUnEQTzx7NJnO1eS2BABY+TFyOf94od22YI37reYj7+9MW+CKmQ8qOmdjID+rUag7NvvMzPJB6sw9gPtRSHBbABPV2ceVSXbUdxhyMM6jArqUl5Yjpkuwhg8VaitpIkkvAYcsfSgqWW5ByPaKdTw4BEB5YbB4/Q1Jds6sBvTdwCP3vV7KvTxZI5vD9WYRu7eeKZ4dIJIUDtjf9wPSppAABAkFzAGGZuv6V1KmcM4BdiYbM9N6z2Hs6i2Ty5VIA4G0RULl5KXAwxJD+oPnXLHbCGyJL5A+jU4dhY2NSVFgdXM7YZXVwDjei2rQS4ZoBy8MQz+8Uom8pJlDpCi6wClgADIdx6uJp42tSfOHOk7dDOamXVEpKTpYB38gBHux/prlzinlJiBBGCJ5seYy8VNdsJSkpDN8w5KDEqbqAeftQ+J4cMWZm0nSWcfLIzO/WrW0jdCUYIw2c4Afn+lKcRbSoXU5CravJwiPQai3kSZqSBr0KJcHvKEhn7pHJ5Bmi9p2xoKhCkoUQdiyFBuu483rW4zitt8N8NSVJOnSO6ZALsUpUP5gn5gXYfMUzZ6yD3gUqMAuCFbMCYV5Fjiq9Ov4YStDpUkQkagQzA97vA4LD0MQdHDgoCAsXUzCwoFndMgsR5j1powyq/tqydPNmfV1imESHM7nq3L2FV3CcPpAQpCEqHJ0vMkMGJbpmmLVlTgKw5l5Zv5gJyMgVk4ncA1J2zvz50VCXPexu20vnbehWEuoFsR6AYPOiWUzG74jYCo4Iw3G3OD4v1rjpSoEuQ4JAy2I6wa6tPl/fn7j61y9ZJEh/8Ahg59XqGLJfZ/wxcUrvIFrVbWEwoFSQPJQ1COlC7PWBquAN8JBWInX4EE+qgW6U52JfC0XeFUpiuUO7BQIJHrBjrXbnZ1yzwt34ndK1oSJGElzOGP5V1z7Gf8V1m1p4dZEq1ISl+gJVG21IJQnxM4EY3can8i4p69xDJRbSQSALh38RIA/wDRI96WQkSzgEv7u/5H1rlrRzs22m4TbJDq2ZiBI1If50uO78wJFKXQu0tSSBqQt/QMoEHkQxqFm8NnBEhvN/fetHcsJ41KFJIHEW8gmFpEfm77GMUzjsXpne0HTcUAYJ1AHdKpB8iCPaucNxhTcQR8qkq5l/PYFqe43gzpBUFJUkaFag0AkB+hSQIfEUrZ4ZI0pAJB0h+kH8s0Tq9kPtA6bq0AeFSgA7gAHAO+wodlTs56hvz6ZFQXxGtZuFu+dTT87qajXQGhnIIg9PvmpYFcuZEkOw9iYjLx61G4pZHNISAzttsWjP0otopctgP5Bp+zxXTcfDiP396NVhS4pleHm+7iB9D96MqwksSh4y9TXbdh5v8AQ1BK4BifOlYWug21Qpg41MC7AFjvu/oojYUzpcfyndmlumCeopNCxqZeQ+kkEjScd4YIx6PTPDpyzHKp2bYthgH8hVQZCnKhPpyzS954PSY6gcxv5UZaDISdgxJ8sjbzqFuUqDux/R/YkVlqIAAI06iYLjbcK/3AfsV6/wAQDbILl7SkmckOB7hWKjbWCCJBdwDu473+7l51JSxAAxyhgGPoYd6NOC2+KhJPdw7vOHKSMF538qAokp1pU4Klag5ZLqI1JbbUNo3qdpAT3VSFK7h5OX0nyOCNtxTQtJ1M4IIZwzEFzGzOWrXf0YSugvKnUFMDsXB1JWB5+JoLY3avKeGAJnqDnyMbc6AjhkoWASSFwkEvITIA5sCPIDeSx8AOCHz+uOsv6UVI2r5EkN9W9en1rwEhjz9Zj6n8qilJSCFOylBPnkueTxHWmDYMpIYuW9HLe4HsKkgq4GOSTzztnpNeSsiOvnsQPsaKm1kkYkt1++Khetq1RgiPY/k9RBWksANi759fNvv0rVdnK/iuEPDrVquoAIJ35Od9wfessFl+pH5Bx9aLwnFKQrWksU6SZ2IP3Fb43GbClxWviL6gQANNtIaBptpb0kj60S0nkSzAgu2CZ9xR7nCBV3ugBFwah5oSXHmQlhXhbYp6px6gln6v71memuXugqtbgvHXmx88H3oyu7IJSUEkF2IYjBHtQDY7pIOFEGfM/TBqS1RcD7j6s4pZXB7cUptZ+IACJGUloLZwOrvXeK4dNuyu/bX3U21FAMqCtCkpcuxCSfOqnTpJ6Z+rfTbrVhwk8LxIyyUn1JU7f+oHpQVZwXDBNtAOyUv/AOu3lAoSrh1gHwqJ9WEesU0GKGGRIHMRPWDQV8LqYEOxjm+kl/rSguFRqKuTnEUZUKUGMufLH79KFwlvxP8AMTjMgP8AUGmFr1AM0wfpz8z7UWLQLV18jofv9qX4tBBDAswbypiwGkNJcO8By/3o5tp3UR7fnRuGKq1dCSCFSABtuXHnsWfBbaihOoylIJgOGBkHZvbd95qohPdeAGJASzEunUNrn5SMtVmhJIZzqEuX25+hZqfTGjuyssJiNnBCjuwO3IUUreSHGQxg5E8gze9JoUSpyGcCdgwg/wCp39qNeUNOXAEyx5kjnsaCjcGCB4U5fdhLc4MDpQrYU5EAYiflVl35s/NxUzdKlqgAQ3Ih59tvKoWuMMjDKhxHKOZ7p9xRo8uzaLOnup5unZizO5keHGJY16/eVGyhMSwBmOjvSfC8YoqMf0ndnBjMgvRL14J3Ad26hp82H7NRgqx3QCPmLOxB0lIg8+WMc6MntEJIDukFlH7gjeQQ9K2LrMA2kEP0eQG96BxXBuokeEzMzyLjAUfUU/Bq0XcCtyWbvAcy7HyDT/l61KxeJAB7yxJLE9BO4Z/egoQE2+6CnUx08sKH+0PRZV3fNW24aD+XrVhFF+UlznvA8tIEc8P6dakSB3SZGB0H5Mp/+KRPDaknZU7kOBAbYRE/y86gklJLAyGBDyDsf5SXb0oxeRnibjB2kFQYQ4ON8x/eleH4hLEBtJS2Gfn5jU5964lOopElnBPysxjmw1eVAPCHWlQMEFKhAd0sVHYQMUxWrTgOOCkkEaXB0dFKSpIzjvAeRaq3sztr4yE3MENqdu6tELSeXl186ijhmLqU+plSxzO32HWqPjOEvWuIXfsgrBb4tofMGhQAyYM53ma1Jh3Ws+KAouXcsZ8m64elv4sFQIlJS59wzNkM/wBKBwPFp4lJVZVqUS6rSydYmdOPiFohjEjeoWEHWXS+k6SDtg6VMxBY1DVvJSFKhKtSQcvoYk+cirbs26P4e/BOoNEF0oXcxv4k+9ZQ8ebmnh0BjbdZmXut3R5JQFN/mFWPZ17SF6kruW+HSsLCFAa797QhFsKJ0gotJ1Euw+ImtSbRXE8YBHlzLsCzdQ/tTqb6kW9ekvc1oQfQBS/JlaR1V0qmHHFIKk8LaspcTdvL4lSiYAs2UhKbi9gJB9KlxXadwl+IUQtRdFoKSVtDISBiB3lFkiW2ownbyCkhikkjVBeC/wBf0pY3HAYS+Of5Q+aFw95TJ1mXJdMgaj4eoBgH1rqFlzBYPg4gHlGCHqRpR0kvyMezioX+HSouz7Q+1Ct3CUs7FsDDkOJ2x9elMDj2jUn3oOq4cKhKVaHZwQQGOosyVFnBgMT/ACij8HaUgaTB23J8zMkuev29x1kllag+gKBfIMFJH8rg82PrXOzeOJA1A6k7Efys4B8tj6ZqokeIZ3Ld7URG8gucQcPXbfDumRMg94vB2OGZvanOGY94Y0vONvu59qFfUACxlyVPyj8o+tZtMgF5kJcCWBM7zMDlQ7ytKVlpeGEgCJeH3jnTt60CAR67wAR6Y+lCvWoBByGYiZ1Y8x9xTMGFvgkOppbefE30Exyr3F8MFlKQYHnJl3bEn2NHUSEjSNgfdmPXIovD2wRtqBLnAA8X6Gn/AFK+3YJIIBDhnmSH0yI9+tN8ISVgAtAU5HM94FvQelSVYcqIGRMHB2fwxBoqeFHcU2QDPMgOR7msSjEh3iA5AfziR9o96lbKiSSCdJAbupEB/uM0BNvTcUn+p9gAz+XeDsGxTHBpYq5uCX23b6cq1mw0K6pglM4YDkRBLjc/lXSlmLiCptt5xMEfUUK8kghQ3AAbmB+efSoIQohREnr1+nP2qzBloyXGo7t3TG4fzxUtUpDSYHpDN9IpX+JtJUQq6NT4S68OBMOwLUfh+PtOdNzTqLd9BBzsZh+lYv6cXSfly/jikOlnb3+WGPT866hiTDbA7scfc+1HVwii5QUrAkMrOXgseVAuuhUhlACGb9ya1x5Tl9F42fCHaXZlsar821B1fEQ4L5JLQQ5wxfPOl7n4uuG0pX/b4vQIuaShaDlriXdnHUHpTqro0KC206ZnmDqZ8x96xHatwWiq2LjqISHTygjM6jpdi4BnenYuMprsj8RqOpFwix8VRXdupB+JdJMoSr/xoSkfKNoma2PG/iy3/D2uE4BNpKUh1XLrpTbYgFaktqUpSlO5dy5NZbiuyOHXYtKVeBvliEBQ1lKXcgKiWMZjFL9m8NZSoFCytCtywUJ5T61qctNnS5s9lqU167fuXVKLagyWCgYTpLpEtB5vTyeAQhKwlITn/UXBAKleJ5/cU7bDDSIztyAAeuXQNOcD3Bk/arXPsoodxDl9JzhxqAM4bwn060yYLFzJ7zuSkgsR5e1GTfKbg05GCZZx4k7Aw29CtA6k821HJcvuROD9aklbSynJZ3B+jGcnM7vS99HeJDzOPbbk1OcIY1lmBbHNjjl+lA4lIKniepoiSWgKDSC5IOAUqIMnZT/ahLsErUUuFAOoBILgMXEsfuX2irFk6QFaoSBpBAlnckuCwOP0FcVZdlECUkEgvAmGIBfUD6TWdaKIU5YgeFuhEOHOHAIYtT/8C5JKgt+8wHMEZ3DK9HNQ4cAh2SOspwCQcQ5bnmnLdlg+U6Q4Alun761WouvhCIZxAB6klswYD+lF/g3YBiNRYg5YuXJkQ5+lcC1anDsYDRIIIB6xiPWmbaARI7izsWLpL7Y3zgCi8sOaW4TgVrASlJJLejMHUfb6RTv8IiymWWuWJB0J38iRjlFO8dqUPhsliMOQ7cyMD71Sdq3rCygN8RVuEmWSSGLEsfU864XneXU9O3HhJ3eyH8YtVxZ1aQCz+5yS5/tTSyrTqCkEsO6pj6u5b+1B4KzoB7xJJJBMz03I86PxCNYbVsWBfq5POjJHW3XEcYm4CdKdSgyofEwNnO3QUS1a1AHTLuW6RtLtVDwnxAt04ORzaPatF2dwKmZat4ALv0HKt3jn1jd+Fr/CKAVoQ+4MqxOKouJ4DirimLgcnYH0B9W6Gt6uykTAYQ+KBZSSoDkJxWcanLPig4H8MFAkmNo5tlvzp5HZpdgMO8RV3rAVOOeP2aYvcOAPQ/Y8vSqcBf0qlt9lJTBgCA8b/d4bpWf7QCwkLBYkmeQdkkjJIzyrXquBKkhUpCFupWAU/DM9SAottNZvt7tAJWoDChmG29QW/KtX85BP0rF8QSN1YkqmdyA55k1XcWtIU5T3kFucGM+VPcTxwdnZwxcTqSGd8yG96pb111EkkOx9f2/tXacXK8mv4Th+HKEqUhCzpDBTQWDt5xAoXDdmJBUXTq3SRBB/lI82isVxfaykaAkP0zJ/OtH2Z2qtCQq5wqlJJZOkSTvpIJD/AKcnNPjYvLivuB4rvaS4yEknJaBOefVqbu3GBTySnn025saxn4jVdv3dKAt0oB0MABLhWsKYe5MMGrd2LZXbIJOrSAokNMaic7hvfpWs61jrSqSdSSZAOmY3cfpU1JOoMTvkdBy260VaO8WATCfXp1YvTA4VylQDDfbkADyMjPSrWcKWeIGkl3lueCT6Y+lcIHzs/wCVOWezZLgysPHUluhZ/rXbllJyNoj9vRKsS7OGpakEtpZ+7J5M8OanbQXkhRBOC7MAcHMJSOs0olaRcUoKcktqIIfZTdXZ23fNMLuuMFgoB4fDyeQJ9W9KzjQxAYsS5WzZwMbhwsdM0a3w5SCQ7FT85OnYNySSRy83WtXwl2JBLFI2zp9RtMgNtXLHFFK3h2JS7Ekci53VPvyownU3AFhx83LxhwUuBhycvyw1QRwabibyFeFds6tyOocBvnHTGGNAPFJBAUxdmUS/h0gnnpbMyOooie0glRki34VPuGdyzAHQon9ms2dGe3e1u3UWrK7xyQ7SIwAAcn9Ky3ZvagVJDFXePq7nqfPnSH4yBKCgufhrfzChn0LTyVSHC3u6JgiNgP3is8eOR15Xtv7HGIOXgZPU/U0G72iztIdo5dMc6yqOP7r8vp+yM0lf/EKQQgOfIf3mjx7Pl02nZbKuFjGlx5u3pmtKu6Ggy37/AH1rAfhjtTVcAHIg9IfbyrSXu2EtBrXKMyml8YAWUTHT86lY47vMG5889ao7naAfP98596HZ7UAU4Y/RyfyFanHFrT2uNTrCZfLPGR71dqvO2M/bf8qwfZnEJucUEuD3pb/KCfuK0faHbFu2ZVpIBYFpggP9D6UXpnNGtEJ+GlLJA1jcsRGp3y+qTsazP484V7AupDKSCqSQ8u7c2LTkGmFdskaXVoBksAXBJJY7Y2f3mst+K/xsF2loDb7YggD3rU76FmMQrjyoyoqhwH6bcu6W9KGtR0JdwSfzP9/rzqu4Lie9+/3inLKioh8BLe+Xr0SeLlvl6LpJWQR8pJ9pbo9fYOyuBSLNpQT39GpTONLpSogPsIT51hvwV+GPjLQpYa0FOp8KbCH5FWelfUk3EkkGFt3dh3ju8HbrHKufPkZ0CvgSRpWGZKXDSGcgBi48utGs8OkIDgbuJZnGcF233fO9ERxSSsEGFDUc7ktmQYV5BjyqK78QoghOmWiABpkFu4+7R5Vz0pfwviWRO0CZBDDExvivcPw//bZ9QAI1Ezkh32JUN6lbWVXGaVAu7MVAABx1JJ8qTuLWdbkgBWC4cuH88aWDHenWdM2bhYjmSJBEQH1eT0nxBRq7zpPIUa4tWhLaiQQ4IDGD7bf3qY4MrnQS0OU53eFDY8qPbUv9VtgteAUxcuSdkn9FE9KGLodICmd1AbOglsiPC1QtIOtROxAcycAnpyGJmiruAAag0uo7ggqAaHbB8i9ajOu2iVFQYsS4ALtBgD+WT5V1SWcQ5SGyS5l85b78gXlbSQoggCYAAcgORqLuMM+J8qnbtgkkhjpcyAQrSQnMA4Dj+U86l8SNqVBSgyg2HgNhUM7esV3j+ISFF0uz6nDCWlQIwzhxUE6iUpCnEKMEAvIcc9+jV3tS6lFpSld1KQD3miSoBnkFgPegsP2vxakD+HIK9A0JUTlAB0uOYAKZ5Uh2XcJQUkQNm+5ovbHbHxELuACVF1QHeQ3QEKAqr/DyLq7huJ/+JCGUcAFb6AeaiRjkCavD3XTz6kvtbKV3YHkKznaatBcGavfjsnUfMCs/xPZV+8lV5NtXwgSCtu6JaTtMeta/ObWeV8Z0L2R2yQoMpi7vWlHbpEg525etfPUOghwR6Hdj9mNWKu1CEwQTW+f497xZ4fr122Z7clz7/pS9ztPmtgZAA9/M1ildor50RBv3A6UrWB/KlSh9BV/y5f1f9OLadlfiEWTqthSikEy0vl93zTnZPaZu3DeJ1r+V5CHyf9RFYnh+B4oHu2Lzj+W2vbyFXfZF5VhKviJUguxSoFJBIdiDIrHL8s7dOP6S05+Ku2bmtIfSnbZ2InoA1Zo8Le4lXwrKFXC+Egnbc7c3PKrjsns3/qF9QUsoQgalKZy2oJA6OTnpX0rsrgrVlHwbdtCQkNMalMfHDqfyh6eMnCT+s8r5PlfD/wCG/HlU2dAg6lLSAx6gnH0rUdjf4e3DcKbygm0l3UguVkCQl/CMSecVt9e7amILMORzs8M/Mdal8UOSAZMnGkO4I5lufNquX6WscePiXu8LbSkWrYKEAQAQQwAAJE6u852gNNMqteFROkBTFQcFXJ2giWf/ADMKCtRcBoBgbFiQzbgAs25qfD8SrSSHcOpLg5aAIxjG49+enHbPC6VqKmlTDYbkO+z93o5FCuK0qHdKwYKgCdISJkw+pxv4er0dawHiH8OxwCA0nBLZ7vM1A38pDZ1JDgpLpf6+xIalWPadJKi/dUSGYttLs4DjB6CnroJWkFukBiAGDPJlJA6AUjChqIUdGIAHe5gwSGf9io3lOoyCxIctuI1bCU7Y6UKQynhntpBMFJ1MfEBpKST8p2bpTVuyCBqt62gHWRGwj86X1jSySyvFEHVI1Z3fGI8qQdRc69Ll27w+jxRqgCySCwCQznLksyiP0xHvG1b1d5zsdsjWw5STmPWvDhhDbBhzkucM3e+td+EAuCfE5BYQXDe4Cq6+hEbl5kplL+Y+YHUDzEYxTFteQSR3QOjukby0O3MCq+5bV8Ua2NoAFO2FBKkxuRL7MGFMXEEBgC7tsYGJ8zWPZ7Wd1bsA0jUHOWMs3ITXzb8advm/dFjFtBkDcglM8y3s7VvLd3wlWzs2XYH26dN6+b/iCypfEfDtyu6rQkdStXsPyrfGdregOzuBucdd+GO7bgFWUp/lfmpiYH0E1efim+OHtWOAsDSl9ai8lgAStvmLknlAGGrRdkdmixaTaThIckM5JYkl9znyAHSs1+I+HCOK13BqCtRQS0ukFSVTkH3DVv3c+Mz+qa8DfupsWhK2AywBaVdBX0bgODFpCeH/APHbCU4z4yVEDLqbm4NZf/D5CSribhhQKUgsXADqLGBJA9hWtVxLEEkeB3LHdwDuN/3jHKZ1DboXaXYdm+l7llCnLOQCoAMSAoMWYjfc4qstfgTgB3vgkz/OsgNzD94bda0Fy54QQ4csB1OkAACIB+1RRcCQkq8i7zzxiC31onKz6shThPw3wqdZRw9pLDdDkaderTqJfIL+U7Uyni1jSA6dBaGY7Btpb6VOxxHfZRDAsCHgSzvkQBP50NBcqJMqCkqHIZGow+DA2JxVdvsyQc3Skgl3VJL9fzGqvn3+IK1JvjAFy2kvuS5APmGbyet6xdi4SQCO9/MckkQJB6eVZL/EbggVWbksFKQXZh84HQ5DdKePvtUv/hZY/wC5xHMoQP8AeTzy6QK211gqQoB9LiSSzkz4g5J/q6VhPwbcKOJXLBdoqYw4SpJTn5n/APqa+hKWxfUXSekOzNEeLboKv09rilZRCvCAqCxyQRgHxQBhsiui9L9JTjy9/wBd6FaUHSCB3RtBIjV5fmwr1viy58QKFODkQoN6HU/vR8WufGZaY1DSD3R/rB8gK8sgoLEgHaX70Ces/pSd5LKPhlKvEVFmYkxkOr70c21JA1TEgHGljM9Mxis4dcv8YzkiCpRdohRbaAP3FBv3HUkpdiHgjDggjml4fmcV3iOH1hOoSX65P6Gdqhw1hiQowCWLlXzJYseYS/q2AXrBpqxxBckqKdMCWnwnV7EMfaurCe8xkpdnIYgukg4APTAztUCoszScvySSe622C5ZmmkuzUEi2C41EAsxIk8+rFv0owatOGVqCGIkEDo0hn5u+3XIrp4ZLB1F2YgEBm2bTBpTglqOm6eqm6mAYh425GmbVwtgF5w//AOqrKYRXdISkQpvvkOB4Yhs143u6TuCPcsSw5tFK2lF3fSxUCrMAJLP7/WvBACAIafm2KTvnaugwRcqVsYHkynnmXBPR6N/EsS8t79QZx9ZoN7DgF9uezttLu/Ko8Qhobq7tz8LbU5GexLl0ENggO2/icCOj451kUWP/AOlbywVcILv4Qv6yDWmXbKjpCS2kER64y3e9KqLNkq4uw4Z/jAKGQ6iQeSg0Tsp+VMK/K89AMTgx54oHavZ6L6FIV3vCUnke6Un2LNvNTvv4QYMjmAC/2JPlU7aS4ScARgRBYc425mhRiuw+OHDcUtCyoWrh0LJjSXdKvIKOf5VVu7SwSSrYNkMC5czs0eprP9p9lIu2/ilPeEEj+UQ5ADHb0japdh8UpJ+CqVIB0qkldoKID9RA8iORp9q/40AUAEvgDPqZ55H0ri1AAqyWnO+QfJ+Wxpe0YDhgAQcSC5luRrzfLK3iAYIb/jk1GIVaxnLEghsapHTYiNxXEJ1FjB1bf0mJ6nny3qHF2SAwAeC4I2cs3kDNLhBBfSSkiXlQknMYZ351YlnZUVKbuvp6sWBEu4LEA+lUv4osi7aKVOJSoPsQWHuDVhwygkKdRkAAsGCtid9JMt/mqq7cdSFAO5z7swfkz+nnVPa0n+H+DDLUzLtdwEk4JSSd3PmWzzFaSxciWgpG5fDxyY4OwrP9m3dJuJmVJUTiGUCQDtnO4p1PEfIctzJ0ncmQ4B5+lavYnS9TxY1bOcmOjFWzuJIyz70qLjAqgpAEdColozHLk9VvxipJISoMARLbgH3Evu9N2SzEDusFJ6uASkjI2iM1nDo3EXe8lmkEPzBAY4mBRV8Ue8JcB0joSfq7Zik7/GKYEMUp7skDUFB8nDA+cZippRqGpUbkPLP09MRFFhHTpMyzEF2Ehw3sPrXLTBbhsDJ3DP8Ad6gBpd9lPLSSWf2U0868vvBk8wDjcsIJd2AkY1UYjSLuhXMTBMyGVIxHOocOJYDLEcsZJGHIA96XKi7pLqIIJDyTh/Nz5u1St8YwcNKtTNBZoDsSAf1pxLC5cTgCFYG4fvj/AHfdqEniFJgKUObYfc1WJ40gCI/1AEN4SOcYli1E+I+7ev8AerP6hQSQQwYRzkyQI31Nyg1DjFuGbSzFuZkLI3caSBz9ahwNtQUopUWKgoSGUxZu7kkl/wCmocVeAe4raEAw+ST0LmedctZ8ukrN99OySvS8mNJ920+pYV0ILAKSQSCUgs7ZAIeHcecAZroI0a2ZKdRIPcIKgGkYdUAh/Klk8Sla8kFWIMBp7w22k5PKBavI3YLPup+YLOemzRtHlXP4RJXaIk2zcZ4Okga2GxZUeb0M3tC3MNAfLPy6B6KiylISpOqFlnd2dOnUd/CPPpTq8teWkFK5GHSWJwxII6uPauo4mApPeElPMgyx6EF/7PU7FpLBTEllROVB1O55A8+lD4eyQsICQyBocKCgBLNzDDIfOdqtUoa7+lTIIA7oOpiDqQEkkNhyTNJ/9MJu6kEp04MBJ1Nue74XSZgKfanOIUO8SHkAOnYFtuadXqDTNlIJUpLaXBONz+kY2imc0WUNKk6Q7khiG8QIkB8xDZE5qSbhaX70gu8kAwR5M3WpXbgVmSG7xSMnmR8pMzNS062h4DexlTnuhxnfFUq+i3bjnw9DEg5BYDfHoRtS14qIByecbnJafEMVNSH0r5uJcByoDvNLATH9qnd4XTOokuZJJcnSTPnD9MVa0CxJLFwWDlzA0l1OJJJP1HWiXLGogE6ZJYy4S5Upx0Hu9EsWkkh0kwFbDBJIdolj67PXEoJDeFRBd87N5GCGHPNPklZ/0zv3FDCn0yGLBsiPo0PQ020hYCe9ABYsCVEAvku7H+mN6d4W6QUFnCVFKgXZ9RSd8hk+oqFq0bd5B1BR1AKAZIcK7rhoYpaeVM5M+0UcESzpChI6nuQXwCAMMdzvBF2AguCohWDkaskNDtPWmLtlKW7r/MSHhQ8SQNnS8/rSl28FMkpw7lhgBlO8vjOGIq0+nLnCNbJ+Vn1ZYgjbnHLdqcRZdIXBIUxBcOFgFP3UnGwoCQrSgJOXcEE5ILZj653arBVwBJCFHIJZeAlgkYywD8nOS5q8lpVHBhexU8sAcqYOebMk+hHWvCyHSElmVsdhqcnuuR3cUzgBY7xZcctwOTS4zSSbRc9C7pL7u7gTj60eREADL0eM+Eh8CVauTCW8+VBKnSpWSF/VQIYBydqPwqHWHAYJO8phwQ+Vb+pgPXL4dMDvawAAORUZfmDDcjVqKZQAoBWkhucuwceWCObVLiOIKSzhRyTqAzPKuhYKVpI7qWuK0sCAkurk7KW/p1qt47iDqcJ1BQCgQ4z0MiXinRbH/9k="/>
          <p:cNvSpPr>
            <a:spLocks noChangeAspect="1" noChangeArrowheads="1"/>
          </p:cNvSpPr>
          <p:nvPr/>
        </p:nvSpPr>
        <p:spPr bwMode="auto">
          <a:xfrm>
            <a:off x="63500" y="-809625"/>
            <a:ext cx="2095500" cy="16764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upload.wikimedia.org/wikipedia/commons/thumb/5/55/Rocky_Mountain_Bull_Elk.jpg/275px-Rocky_Mountain_Bull_E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4114800"/>
            <a:ext cx="2619375" cy="2095501"/>
          </a:xfrm>
          <a:prstGeom prst="rect">
            <a:avLst/>
          </a:prstGeom>
          <a:noFill/>
        </p:spPr>
      </p:pic>
      <p:pic>
        <p:nvPicPr>
          <p:cNvPr id="1032" name="Picture 8" descr="http://bestdesignoptions.com/wp-content/uploads/2009/08/grass-texture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724400"/>
            <a:ext cx="2743200" cy="1832458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>
            <a:off x="6172200" y="4114800"/>
            <a:ext cx="2590800" cy="21336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6172200" y="4114800"/>
            <a:ext cx="2590800" cy="2057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400800" y="990600"/>
            <a:ext cx="2057400" cy="2057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324600" y="990600"/>
            <a:ext cx="2209800" cy="2057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years: 1907-1938 (31 years!)</a:t>
            </a:r>
          </a:p>
          <a:p>
            <a:r>
              <a:rPr lang="en-US" dirty="0" smtClean="0"/>
              <a:t>The location: India</a:t>
            </a:r>
          </a:p>
          <a:p>
            <a:r>
              <a:rPr lang="en-US" dirty="0" smtClean="0"/>
              <a:t>In this 31 year span over 1,200 people died at the hands of a small tribe of serial killers!</a:t>
            </a:r>
          </a:p>
          <a:p>
            <a:r>
              <a:rPr lang="en-US" dirty="0" smtClean="0"/>
              <a:t>That tribe was 33 strong….and consisted entirely of….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657600"/>
            <a:ext cx="774700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Champawat</a:t>
            </a:r>
            <a:r>
              <a:rPr lang="en-US" dirty="0" smtClean="0"/>
              <a:t> Tiger, and many different leopards in the region were responsible for these deaths.  </a:t>
            </a:r>
          </a:p>
          <a:p>
            <a:r>
              <a:rPr lang="en-US" dirty="0" smtClean="0"/>
              <a:t>These animals all started killing humans without reason, throughout the region, AT THE EXACT SAME TIME.</a:t>
            </a:r>
          </a:p>
          <a:p>
            <a:r>
              <a:rPr lang="en-US" dirty="0" smtClean="0"/>
              <a:t>It took 1 man 30 years to find and kill all of them!</a:t>
            </a:r>
          </a:p>
          <a:p>
            <a:r>
              <a:rPr lang="en-US" dirty="0" smtClean="0"/>
              <a:t>Other Murderous Animal Rampages:</a:t>
            </a:r>
          </a:p>
          <a:p>
            <a:pPr lvl="1"/>
            <a:r>
              <a:rPr lang="en-US" dirty="0" smtClean="0"/>
              <a:t>2006: 1 Elephant killed 27 people</a:t>
            </a:r>
          </a:p>
          <a:p>
            <a:pPr lvl="1"/>
            <a:r>
              <a:rPr lang="en-US" dirty="0" smtClean="0"/>
              <a:t>1957:  1 Sloth Bear killed 36 people (removing their faces)</a:t>
            </a:r>
          </a:p>
          <a:p>
            <a:pPr lvl="1"/>
            <a:r>
              <a:rPr lang="en-US" dirty="0" smtClean="0"/>
              <a:t>1999:  Cobra in Nigeria goes on 10 day spree with unknown total victims.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699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13.4 – Food Chains and Food Webs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energy flows in an ecosystem, hundreds or even thousands of species can be involved.</a:t>
            </a:r>
          </a:p>
          <a:p>
            <a:r>
              <a:rPr lang="en-US" dirty="0" smtClean="0"/>
              <a:t>Determining their relationships can be difficult.</a:t>
            </a:r>
          </a:p>
          <a:p>
            <a:r>
              <a:rPr lang="en-US" dirty="0" smtClean="0"/>
              <a:t>Food chains / food webs model these relationships.</a:t>
            </a:r>
          </a:p>
          <a:p>
            <a:endParaRPr lang="en-US" dirty="0"/>
          </a:p>
        </p:txBody>
      </p:sp>
      <p:pic>
        <p:nvPicPr>
          <p:cNvPr id="3074" name="Picture 2" descr="http://www.sheppardsoftware.com/content/animals/kidscorner/images/foodchain/simplechai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352800"/>
            <a:ext cx="2905125" cy="1181101"/>
          </a:xfrm>
          <a:prstGeom prst="rect">
            <a:avLst/>
          </a:prstGeom>
          <a:noFill/>
        </p:spPr>
      </p:pic>
      <p:pic>
        <p:nvPicPr>
          <p:cNvPr id="3076" name="Picture 4" descr="http://www.soilfoodweb.com/00_sfw_dgr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181350"/>
            <a:ext cx="5715000" cy="3676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601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A sequence that links species by their feeding relationships.</a:t>
            </a:r>
          </a:p>
          <a:p>
            <a:r>
              <a:rPr lang="en-US" dirty="0" smtClean="0"/>
              <a:t>Wombat Example:</a:t>
            </a:r>
            <a:endParaRPr lang="en-US" dirty="0"/>
          </a:p>
        </p:txBody>
      </p:sp>
      <p:pic>
        <p:nvPicPr>
          <p:cNvPr id="4" name="Picture 3" descr="wombat food cha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2895600"/>
            <a:ext cx="7343775" cy="3076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1793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sz="1800" dirty="0" smtClean="0"/>
              <a:t>The study of interactions among living things, and between living things and their surroundings.</a:t>
            </a:r>
          </a:p>
          <a:p>
            <a:r>
              <a:rPr lang="en-US" dirty="0" smtClean="0"/>
              <a:t>In the Past:</a:t>
            </a:r>
          </a:p>
          <a:p>
            <a:pPr lvl="1"/>
            <a:r>
              <a:rPr lang="en-US" sz="1800" dirty="0" smtClean="0"/>
              <a:t>Scientists studied species in isolation w/o considering their interactions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6626" name="Picture 2" descr="http://t1.gstatic.com/images?q=tbn:ANd9GcQaum7oQbiaijHqjK6XP0INq7S996DLvT-GosI1iMtlIAwhtuOyknCZL8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429000"/>
            <a:ext cx="3276600" cy="3233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2152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Mr. Wilson!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Aren’t there other types of consumers besides Herbivores and Carnivores?</a:t>
            </a:r>
          </a:p>
          <a:p>
            <a:pPr lvl="1"/>
            <a:r>
              <a:rPr lang="en-US" dirty="0" smtClean="0"/>
              <a:t>You know what…there are!</a:t>
            </a:r>
          </a:p>
          <a:p>
            <a:r>
              <a:rPr lang="en-US" dirty="0" smtClean="0"/>
              <a:t>There are 5 different types of consumers: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Herbivores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eat plants.</a:t>
            </a:r>
          </a:p>
          <a:p>
            <a:r>
              <a:rPr lang="en-US" dirty="0" smtClean="0"/>
              <a:t>Raise your hand if your animal is a plant eater!</a:t>
            </a:r>
            <a:endParaRPr lang="en-US" dirty="0"/>
          </a:p>
        </p:txBody>
      </p:sp>
      <p:pic>
        <p:nvPicPr>
          <p:cNvPr id="43010" name="Picture 2" descr="http://www.msgamezonline.com/images/chapter_3_images/herbivor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895600"/>
            <a:ext cx="3810000" cy="2762251"/>
          </a:xfrm>
          <a:prstGeom prst="rect">
            <a:avLst/>
          </a:prstGeom>
          <a:noFill/>
        </p:spPr>
      </p:pic>
      <p:pic>
        <p:nvPicPr>
          <p:cNvPr id="43012" name="Picture 4" descr="http://www.qrg.northwestern.edu/projects/marssim/simhtml/pics-for-sim/prongho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28600"/>
            <a:ext cx="2047875" cy="1885950"/>
          </a:xfrm>
          <a:prstGeom prst="rect">
            <a:avLst/>
          </a:prstGeom>
          <a:noFill/>
        </p:spPr>
      </p:pic>
      <p:pic>
        <p:nvPicPr>
          <p:cNvPr id="43014" name="Picture 6" descr="http://www.blm.gov/pgdata/etc/medialib/blm/id/wildlife/herbivores.Par.22998.Image.500.289.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667000"/>
            <a:ext cx="4457700" cy="2576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Carnivores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Eat only animals</a:t>
            </a:r>
          </a:p>
          <a:p>
            <a:r>
              <a:rPr lang="en-US" dirty="0" smtClean="0"/>
              <a:t>Raise your hand if your animal is a carnivore!</a:t>
            </a:r>
            <a:endParaRPr lang="en-US" dirty="0"/>
          </a:p>
        </p:txBody>
      </p:sp>
      <p:pic>
        <p:nvPicPr>
          <p:cNvPr id="4" name="Picture 3" descr="fars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152400"/>
            <a:ext cx="3019425" cy="3810000"/>
          </a:xfrm>
          <a:prstGeom prst="rect">
            <a:avLst/>
          </a:prstGeom>
        </p:spPr>
      </p:pic>
      <p:pic>
        <p:nvPicPr>
          <p:cNvPr id="48130" name="Picture 2" descr="http://upload.wikimedia.org/wikipedia/commons/thumb/9/9b/Red-tailed_Hawk_Buteo_jamaicensis_Full_Body_1880px.jpg/220px-Red-tailed_Hawk_Buteo_jamaicensis_Full_Body_1880p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895600"/>
            <a:ext cx="2095500" cy="2314575"/>
          </a:xfrm>
          <a:prstGeom prst="rect">
            <a:avLst/>
          </a:prstGeom>
          <a:noFill/>
        </p:spPr>
      </p:pic>
      <p:pic>
        <p:nvPicPr>
          <p:cNvPr id="48132" name="Picture 4" descr="http://ks031.k12.sd.us/Amazon/Group%209/jagu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4191000"/>
            <a:ext cx="3701143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Omnivores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Eats both plants and animals.</a:t>
            </a:r>
          </a:p>
          <a:p>
            <a:r>
              <a:rPr lang="en-US" dirty="0" smtClean="0"/>
              <a:t>Raise your hand if your animal is an omnivore!</a:t>
            </a:r>
            <a:endParaRPr lang="en-US" dirty="0"/>
          </a:p>
        </p:txBody>
      </p:sp>
      <p:pic>
        <p:nvPicPr>
          <p:cNvPr id="47106" name="Picture 2" descr="http://upload.wikimedia.org/wikipedia/commons/thumb/0/0d/Kangaroo_and_joey03.jpg/220px-Kangaroo_and_joey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819400"/>
            <a:ext cx="2095500" cy="3143250"/>
          </a:xfrm>
          <a:prstGeom prst="rect">
            <a:avLst/>
          </a:prstGeom>
          <a:noFill/>
        </p:spPr>
      </p:pic>
      <p:pic>
        <p:nvPicPr>
          <p:cNvPr id="47108" name="Picture 4" descr="http://www.nhptv.org/natureworks/graphics/raccoon5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33400"/>
            <a:ext cx="1905000" cy="1685926"/>
          </a:xfrm>
          <a:prstGeom prst="rect">
            <a:avLst/>
          </a:prstGeom>
          <a:noFill/>
        </p:spPr>
      </p:pic>
      <p:pic>
        <p:nvPicPr>
          <p:cNvPr id="47110" name="Picture 6" descr="http://www.kirksville.k12.mo.us/khs/teacher_web/alternative/kinkajou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971800"/>
            <a:ext cx="4076700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Detritivores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Organisms that eat dead matter</a:t>
            </a:r>
          </a:p>
          <a:p>
            <a:r>
              <a:rPr lang="en-US" dirty="0" smtClean="0"/>
              <a:t>Raise your hand if your animal is a detritivore!</a:t>
            </a:r>
            <a:endParaRPr lang="en-US" dirty="0"/>
          </a:p>
        </p:txBody>
      </p:sp>
      <p:pic>
        <p:nvPicPr>
          <p:cNvPr id="46082" name="Picture 2" descr="http://upload.wikimedia.org/wikipedia/commons/thumb/6/60/Earthworm.jpg/250px-Earthwor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19400"/>
            <a:ext cx="2381250" cy="1590675"/>
          </a:xfrm>
          <a:prstGeom prst="rect">
            <a:avLst/>
          </a:prstGeom>
          <a:noFill/>
        </p:spPr>
      </p:pic>
      <p:pic>
        <p:nvPicPr>
          <p:cNvPr id="46084" name="Picture 4" descr="http://2.bp.blogspot.com/-Kh02uUJRGOM/TawooZjb63I/AAAAAAAADWk/WJIW72vjTwY/s1600/millipe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048000"/>
            <a:ext cx="2857500" cy="268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Species that break down organic matter into simpler compounds.</a:t>
            </a:r>
          </a:p>
          <a:p>
            <a:r>
              <a:rPr lang="en-US" dirty="0" smtClean="0"/>
              <a:t>Raise your hand if your animal is a decomposer.</a:t>
            </a:r>
            <a:endParaRPr lang="en-US" dirty="0"/>
          </a:p>
        </p:txBody>
      </p:sp>
      <p:pic>
        <p:nvPicPr>
          <p:cNvPr id="45058" name="Picture 2" descr="http://www.healthhype.com/wp-content/uploads/Psilocybe_zapotecorum_fungi_mush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590800"/>
            <a:ext cx="508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Specialist vs. Generalists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consumers target only one specific organism or a small group of organisms.  These are “specialists”</a:t>
            </a:r>
          </a:p>
          <a:p>
            <a:r>
              <a:rPr lang="en-US" dirty="0" smtClean="0"/>
              <a:t>Generalists are consumers of varying diet.</a:t>
            </a:r>
            <a:endParaRPr lang="en-US" dirty="0"/>
          </a:p>
        </p:txBody>
      </p:sp>
      <p:pic>
        <p:nvPicPr>
          <p:cNvPr id="6146" name="Picture 2" descr="http://www.sadanduseless.com/wp-content/uploads/2010/04/hi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819400"/>
            <a:ext cx="3876675" cy="38576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4114800"/>
            <a:ext cx="2743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Hipster Cat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Trophic</a:t>
            </a:r>
            <a:r>
              <a:rPr lang="en-US" dirty="0" smtClean="0"/>
              <a:t> 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8153400" cy="4724399"/>
          </a:xfrm>
        </p:spPr>
        <p:txBody>
          <a:bodyPr>
            <a:normAutofit/>
          </a:bodyPr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Levels of nourishment in a food chain.</a:t>
            </a:r>
          </a:p>
          <a:p>
            <a:r>
              <a:rPr lang="en-US" dirty="0" smtClean="0"/>
              <a:t>Primary consumers:</a:t>
            </a:r>
          </a:p>
          <a:p>
            <a:pPr lvl="1"/>
            <a:r>
              <a:rPr lang="en-US" dirty="0" smtClean="0"/>
              <a:t>Herbivores b/c they eat producers</a:t>
            </a:r>
          </a:p>
          <a:p>
            <a:r>
              <a:rPr lang="en-US" dirty="0" smtClean="0"/>
              <a:t>Secondary consumers: </a:t>
            </a:r>
          </a:p>
          <a:p>
            <a:pPr lvl="1"/>
            <a:r>
              <a:rPr lang="en-US" dirty="0" smtClean="0"/>
              <a:t>Carnivores that eat herbivores</a:t>
            </a:r>
          </a:p>
          <a:p>
            <a:r>
              <a:rPr lang="en-US" dirty="0" smtClean="0"/>
              <a:t>Tertiary consumers:</a:t>
            </a:r>
          </a:p>
          <a:p>
            <a:pPr lvl="1"/>
            <a:r>
              <a:rPr lang="en-US" dirty="0" smtClean="0"/>
              <a:t>Carnivores that eat secondary consumers.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Trophic levels</a:t>
            </a:r>
            <a:endParaRPr lang="en-US" dirty="0"/>
          </a:p>
        </p:txBody>
      </p:sp>
      <p:pic>
        <p:nvPicPr>
          <p:cNvPr id="56322" name="Picture 2" descr="http://www.civilizationsfuture.com/pics/TrophicPyram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00200"/>
            <a:ext cx="6238875" cy="467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See that Wombat Again</a:t>
            </a:r>
            <a:endParaRPr lang="en-US" dirty="0"/>
          </a:p>
        </p:txBody>
      </p:sp>
      <p:pic>
        <p:nvPicPr>
          <p:cNvPr id="4" name="Picture 3" descr="wombat food cha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371600"/>
            <a:ext cx="7343775" cy="3076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962400"/>
            <a:ext cx="784860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	Producers	     Primary Consumer	Secondary Consumer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46482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would be a tertiary consumer in this example?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Levels of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Ecology can be studied on different levels in nature.  From local to global, there is a complex relationship.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819400"/>
            <a:ext cx="5080000" cy="3403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6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model that shows the complex network of feeding relationships and the flow of energy within an ecosystem.</a:t>
            </a:r>
            <a:endParaRPr lang="en-US" dirty="0"/>
          </a:p>
        </p:txBody>
      </p:sp>
      <p:pic>
        <p:nvPicPr>
          <p:cNvPr id="51202" name="Picture 2" descr="http://ejad.best.vwh.net/java/population/images/food_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743200"/>
            <a:ext cx="4591050" cy="3695700"/>
          </a:xfrm>
          <a:prstGeom prst="rect">
            <a:avLst/>
          </a:prstGeom>
          <a:noFill/>
        </p:spPr>
      </p:pic>
      <p:pic>
        <p:nvPicPr>
          <p:cNvPr id="51204" name="Picture 4" descr="http://www.biologycorner.com/resources/foodweb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133600"/>
            <a:ext cx="314325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mbat food w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212" y="180975"/>
            <a:ext cx="8791575" cy="649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Levels of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3733800"/>
          </a:xfrm>
        </p:spPr>
        <p:txBody>
          <a:bodyPr>
            <a:noAutofit/>
          </a:bodyPr>
          <a:lstStyle/>
          <a:p>
            <a:r>
              <a:rPr lang="en-US" dirty="0" smtClean="0"/>
              <a:t>Organism</a:t>
            </a:r>
          </a:p>
          <a:p>
            <a:pPr lvl="1"/>
            <a:r>
              <a:rPr lang="en-US" sz="2000" dirty="0" smtClean="0"/>
              <a:t>Individual living thing</a:t>
            </a:r>
          </a:p>
          <a:p>
            <a:r>
              <a:rPr lang="en-US" dirty="0" smtClean="0"/>
              <a:t>Population</a:t>
            </a:r>
          </a:p>
          <a:p>
            <a:pPr lvl="1"/>
            <a:r>
              <a:rPr lang="en-US" sz="2000" dirty="0" smtClean="0"/>
              <a:t>Group of the same species that live together in one area.</a:t>
            </a:r>
          </a:p>
          <a:p>
            <a:r>
              <a:rPr lang="en-US" dirty="0" smtClean="0"/>
              <a:t>Community</a:t>
            </a:r>
          </a:p>
          <a:p>
            <a:pPr lvl="1"/>
            <a:r>
              <a:rPr lang="en-US" sz="2000" dirty="0" smtClean="0"/>
              <a:t>Group of different species that live together in one area.</a:t>
            </a:r>
          </a:p>
          <a:p>
            <a:r>
              <a:rPr lang="en-US" dirty="0" smtClean="0"/>
              <a:t>Ecosystem</a:t>
            </a:r>
          </a:p>
          <a:p>
            <a:pPr lvl="1"/>
            <a:r>
              <a:rPr lang="en-US" sz="2000" dirty="0" smtClean="0"/>
              <a:t>Includes all of the organisms as well as their climate &amp; nonliving things</a:t>
            </a:r>
          </a:p>
          <a:p>
            <a:r>
              <a:rPr lang="en-US" dirty="0" smtClean="0"/>
              <a:t>Biome</a:t>
            </a:r>
          </a:p>
          <a:p>
            <a:pPr lvl="1"/>
            <a:r>
              <a:rPr lang="en-US" sz="2000" dirty="0" smtClean="0"/>
              <a:t>Major regional or global community of organisms.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204896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Because You all Picked an Animal…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371600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1828800"/>
            <a:ext cx="678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common wombat (</a:t>
            </a:r>
            <a:r>
              <a:rPr lang="en-US" dirty="0" err="1" smtClean="0"/>
              <a:t>vombatus</a:t>
            </a:r>
            <a:r>
              <a:rPr lang="en-US" dirty="0" smtClean="0"/>
              <a:t> </a:t>
            </a:r>
            <a:r>
              <a:rPr lang="en-US" dirty="0" err="1" smtClean="0"/>
              <a:t>ursinus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419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Wombat</a:t>
            </a:r>
          </a:p>
          <a:p>
            <a:pPr lvl="1"/>
            <a:r>
              <a:rPr lang="en-US" dirty="0" smtClean="0"/>
              <a:t>Australian Marsupial</a:t>
            </a:r>
          </a:p>
          <a:p>
            <a:pPr lvl="1"/>
            <a:r>
              <a:rPr lang="en-US" dirty="0" smtClean="0"/>
              <a:t>Herbivore</a:t>
            </a:r>
          </a:p>
          <a:p>
            <a:pPr lvl="1"/>
            <a:r>
              <a:rPr lang="en-US" dirty="0" smtClean="0"/>
              <a:t>Live in burrows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76400"/>
            <a:ext cx="3695700" cy="278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6953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Wombat</a:t>
            </a:r>
          </a:p>
          <a:p>
            <a:pPr lvl="1"/>
            <a:r>
              <a:rPr lang="en-US" dirty="0" smtClean="0"/>
              <a:t>Lives in colonies with other wombats in underground system of tunnels.</a:t>
            </a:r>
          </a:p>
          <a:p>
            <a:pPr lvl="1"/>
            <a:r>
              <a:rPr lang="en-US" dirty="0" smtClean="0"/>
              <a:t>Though they do not share much within their burrows.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3705225" cy="278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048000"/>
            <a:ext cx="4300859" cy="2921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20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Wombat</a:t>
            </a:r>
          </a:p>
          <a:p>
            <a:pPr lvl="1"/>
            <a:r>
              <a:rPr lang="en-US" dirty="0" smtClean="0"/>
              <a:t>Found along the east coast of Australia and in abundance on the island of Tasmania.</a:t>
            </a:r>
          </a:p>
          <a:p>
            <a:pPr lvl="1"/>
            <a:r>
              <a:rPr lang="en-US" dirty="0" smtClean="0"/>
              <a:t>Other species include:</a:t>
            </a:r>
          </a:p>
          <a:p>
            <a:pPr lvl="2"/>
            <a:r>
              <a:rPr lang="en-US" dirty="0" smtClean="0"/>
              <a:t>Tasmanian Devil</a:t>
            </a:r>
          </a:p>
          <a:p>
            <a:pPr lvl="2"/>
            <a:r>
              <a:rPr lang="en-US" dirty="0" err="1" smtClean="0"/>
              <a:t>Quoll</a:t>
            </a:r>
            <a:endParaRPr lang="en-US" dirty="0" smtClean="0"/>
          </a:p>
          <a:p>
            <a:pPr lvl="2"/>
            <a:r>
              <a:rPr lang="en-US" dirty="0" smtClean="0"/>
              <a:t>Platypus</a:t>
            </a:r>
          </a:p>
          <a:p>
            <a:pPr lvl="2"/>
            <a:r>
              <a:rPr lang="en-US" dirty="0" smtClean="0"/>
              <a:t>Kangaroo</a:t>
            </a:r>
          </a:p>
          <a:p>
            <a:pPr lvl="2"/>
            <a:r>
              <a:rPr lang="en-US" dirty="0" err="1" smtClean="0"/>
              <a:t>Brushtail</a:t>
            </a:r>
            <a:r>
              <a:rPr lang="en-US" dirty="0" smtClean="0"/>
              <a:t> possum</a:t>
            </a:r>
          </a:p>
          <a:p>
            <a:pPr lvl="2"/>
            <a:r>
              <a:rPr lang="en-US" dirty="0" smtClean="0"/>
              <a:t>Tasmanian tiger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24200"/>
            <a:ext cx="3810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659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</Words>
  <Application>Microsoft Office PowerPoint</Application>
  <PresentationFormat>On-screen Show (4:3)</PresentationFormat>
  <Paragraphs>180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Ecology Unit: Chapter 13 &amp; 14</vt:lpstr>
      <vt:lpstr>What would Happen if…</vt:lpstr>
      <vt:lpstr>Ecology</vt:lpstr>
      <vt:lpstr>Levels of Organization</vt:lpstr>
      <vt:lpstr>Levels of Organization</vt:lpstr>
      <vt:lpstr>Because You all Picked an Animal…</vt:lpstr>
      <vt:lpstr>Organism</vt:lpstr>
      <vt:lpstr>Population</vt:lpstr>
      <vt:lpstr>Community</vt:lpstr>
      <vt:lpstr>Ecosystem</vt:lpstr>
      <vt:lpstr>Biome</vt:lpstr>
      <vt:lpstr>How Scientists Study Organisms</vt:lpstr>
      <vt:lpstr>How Scientists Study Organisms</vt:lpstr>
      <vt:lpstr>How Scientists Study Organisms</vt:lpstr>
      <vt:lpstr>13.2 Biotic &amp; Abiotic Factors</vt:lpstr>
      <vt:lpstr>Biotic &amp; Abiotic factors</vt:lpstr>
      <vt:lpstr>Which is Biotic / Abiotic?</vt:lpstr>
      <vt:lpstr>Round 2, Going to be Harder!</vt:lpstr>
      <vt:lpstr>Round 3, Good luck on this one!</vt:lpstr>
      <vt:lpstr>Changing factors</vt:lpstr>
      <vt:lpstr>Keystone species</vt:lpstr>
      <vt:lpstr>13.3 – Energy In Ecosystems</vt:lpstr>
      <vt:lpstr>Producers (autotrophs)</vt:lpstr>
      <vt:lpstr>Consumers (heterotrophs)</vt:lpstr>
      <vt:lpstr>Energy Flow</vt:lpstr>
      <vt:lpstr>Brain Break</vt:lpstr>
      <vt:lpstr>Brain Break</vt:lpstr>
      <vt:lpstr>13.4 – Food Chains and Food Webs</vt:lpstr>
      <vt:lpstr>Food chain</vt:lpstr>
      <vt:lpstr>But Mr. Wilson!</vt:lpstr>
      <vt:lpstr>Herbivores</vt:lpstr>
      <vt:lpstr>Carnivores</vt:lpstr>
      <vt:lpstr>Omnivores</vt:lpstr>
      <vt:lpstr>Detritivores</vt:lpstr>
      <vt:lpstr>Decomposers</vt:lpstr>
      <vt:lpstr>Specialist vs. Generalists</vt:lpstr>
      <vt:lpstr>Trophic Levels</vt:lpstr>
      <vt:lpstr>Trophic levels</vt:lpstr>
      <vt:lpstr>Lets See that Wombat Again</vt:lpstr>
      <vt:lpstr>Food Web</vt:lpstr>
      <vt:lpstr>Slide 41</vt:lpstr>
    </vt:vector>
  </TitlesOfParts>
  <Company>mvusd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Ecology Unit: Chapter 13 &amp; 14</dc:title>
  <dc:creator>Gretchen Schultz</dc:creator>
  <cp:lastModifiedBy>Gretchen Schultz</cp:lastModifiedBy>
  <cp:revision>1</cp:revision>
  <dcterms:created xsi:type="dcterms:W3CDTF">2012-04-24T18:22:27Z</dcterms:created>
  <dcterms:modified xsi:type="dcterms:W3CDTF">2012-04-24T18:23:24Z</dcterms:modified>
</cp:coreProperties>
</file>