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63DF2-1010-4870-BACC-F6B4F661B30A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A12F001-AF0D-42BE-BD76-784EBA2361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63DF2-1010-4870-BACC-F6B4F661B30A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2F001-AF0D-42BE-BD76-784EBA2361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63DF2-1010-4870-BACC-F6B4F661B30A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2F001-AF0D-42BE-BD76-784EBA2361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63DF2-1010-4870-BACC-F6B4F661B30A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2F001-AF0D-42BE-BD76-784EBA2361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63DF2-1010-4870-BACC-F6B4F661B30A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A12F001-AF0D-42BE-BD76-784EBA2361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63DF2-1010-4870-BACC-F6B4F661B30A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2F001-AF0D-42BE-BD76-784EBA2361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63DF2-1010-4870-BACC-F6B4F661B30A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2F001-AF0D-42BE-BD76-784EBA2361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63DF2-1010-4870-BACC-F6B4F661B30A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2F001-AF0D-42BE-BD76-784EBA2361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63DF2-1010-4870-BACC-F6B4F661B30A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2F001-AF0D-42BE-BD76-784EBA2361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63DF2-1010-4870-BACC-F6B4F661B30A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2F001-AF0D-42BE-BD76-784EBA2361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63DF2-1010-4870-BACC-F6B4F661B30A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A12F001-AF0D-42BE-BD76-784EBA2361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5163DF2-1010-4870-BACC-F6B4F661B30A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A12F001-AF0D-42BE-BD76-784EBA2361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Ch 4.6</a:t>
            </a:r>
            <a:endParaRPr lang="en-US" sz="4400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Fermentation </a:t>
            </a:r>
            <a:endParaRPr lang="en-US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Glycolysis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581400" cy="4572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+mj-lt"/>
              </a:rPr>
              <a:t>Net ATP production = 2</a:t>
            </a:r>
          </a:p>
          <a:p>
            <a:pPr>
              <a:buNone/>
            </a:pPr>
            <a:endParaRPr lang="en-US" sz="3600" dirty="0" smtClean="0">
              <a:latin typeface="+mj-lt"/>
            </a:endParaRPr>
          </a:p>
          <a:p>
            <a:r>
              <a:rPr lang="en-US" sz="3600" dirty="0" smtClean="0">
                <a:latin typeface="+mj-lt"/>
              </a:rPr>
              <a:t>Occurs in cytoplasm of ALL cells</a:t>
            </a:r>
            <a:endParaRPr lang="en-US" sz="3600" dirty="0">
              <a:latin typeface="+mj-lt"/>
            </a:endParaRPr>
          </a:p>
        </p:txBody>
      </p:sp>
      <p:pic>
        <p:nvPicPr>
          <p:cNvPr id="4" name="Picture 2" descr="http://t0.gstatic.com/images?q=tbn:ANd9GcQzBO_T2T3HDjg9a9gik-ct7IdDHbqDpNPFsJrhEPfiGxqCGKc&amp;t=1&amp;usg=__pvpNYR5OaJFEQ0hRxevlviwIwM0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600200"/>
            <a:ext cx="41910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Cellular Respiration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smtClean="0">
                <a:latin typeface="+mj-lt"/>
              </a:rPr>
              <a:t>Makes ATP </a:t>
            </a:r>
            <a:r>
              <a:rPr lang="en-US" sz="3600" dirty="0" smtClean="0">
                <a:latin typeface="+mj-lt"/>
              </a:rPr>
              <a:t>through </a:t>
            </a:r>
          </a:p>
          <a:p>
            <a:pPr lvl="1"/>
            <a:r>
              <a:rPr lang="en-US" sz="3400" dirty="0" smtClean="0">
                <a:latin typeface="+mj-lt"/>
              </a:rPr>
              <a:t>glycolysis (2ATP), </a:t>
            </a:r>
          </a:p>
          <a:p>
            <a:pPr lvl="1"/>
            <a:r>
              <a:rPr lang="en-US" sz="3400" dirty="0" err="1" smtClean="0">
                <a:latin typeface="+mj-lt"/>
              </a:rPr>
              <a:t>Kreb’s</a:t>
            </a:r>
            <a:r>
              <a:rPr lang="en-US" sz="3400" dirty="0" smtClean="0">
                <a:latin typeface="+mj-lt"/>
              </a:rPr>
              <a:t> cycle (2 ATP)</a:t>
            </a:r>
          </a:p>
          <a:p>
            <a:pPr lvl="1"/>
            <a:r>
              <a:rPr lang="en-US" sz="3400" dirty="0" smtClean="0">
                <a:latin typeface="+mj-lt"/>
              </a:rPr>
              <a:t>ETC (34-36 ATP) </a:t>
            </a:r>
          </a:p>
          <a:p>
            <a:endParaRPr lang="en-US" sz="3600" dirty="0">
              <a:latin typeface="+mj-lt"/>
            </a:endParaRPr>
          </a:p>
        </p:txBody>
      </p:sp>
      <p:sp>
        <p:nvSpPr>
          <p:cNvPr id="6148" name="AutoShape 4" descr="data:image/jpg;base64,/9j/4AAQSkZJRgABAQAAAQABAAD/2wBDAAkGBwgHBgkIBwgKCgkLDRYPDQwMDRsUFRAWIB0iIiAdHx8kKDQsJCYxJx8fLT0tMTU3Ojo6Iys/RD84QzQ5Ojf/2wBDAQoKCg0MDRoPDxo3JR8lNzc3Nzc3Nzc3Nzc3Nzc3Nzc3Nzc3Nzc3Nzc3Nzc3Nzc3Nzc3Nzc3Nzc3Nzc3Nzc3Nzf/wAARCAC3AMsDASIAAhEBAxEB/8QAHAAAAgIDAQEAAAAAAAAAAAAAAAYFBwEDBAII/8QARBAAAQMDAwIDBgMEBQsFAAAAAQIDBAAFEQYSITFBBxNRFCJhcYGRFTKhI0JSsRYXwdHhCCQzNDZiY3JzdPA1gpKy8f/EABoBAQADAQEBAAAAAAAAAAAAAAACAwQBBQb/xAAsEQACAgIBAwMDBAIDAAAAAAAAAQIDBBEhBRIxE0FhIlFxFDKBkRWxI6HR/9oADAMBAAIRAxEAPwC8aDWNwrivNwbtlplz3AVJjtKcKR1OB0rjfGzqTb0jzdLvb7U2ly4TGY4PA8xYGflWYl0iS20OxV+c2sZStAJBr5sn3SVeJzs6c4XX3TnlR90dgB6Crx0TcWJNliOIwNrYSofwkDGKpru75NHqZvTHi0Rs3tt8/A3oWlXQ8+h616rjXIR5rW1QBJwceldQUMVeeUZPQ1FXjUFrsy20XOWhguAlO4E5A69BUqSMUga3diNax08ueW0xkh3zC6Btxx1zVdsnGO0a8KiN9vZLetN8eeE2TSNc6aWoJF2ZGe5CgPuRU/HkMymEPx3EONLGUrSrIIpWl3bRXsq/OetZRjCglCST9hmuLQEgWrS9wmyg41bkvuPR0r6hv/GoRsaem1/BfZhwdTnCMotNLT99/bhD3nAo7UmNXzVUyP8AiEGyxvY1Dchl54h1afX0BI7V0ydZRm9MJvDDC1uLc8gR1HBDueUk9setT9WJQ8K5NJab3rhp8/I1ZFB560mrv2pLa7HXeLSwuI84G1mGsrW1nuRzmt2o9UTLXfYlshQEy1yWipA3kHdkgZ+HHJp6sUthYNspKMdPab8r28jWRXEi5w3Lk5bUvD2ttsOrawchJ6GoFi/3a33WJC1FDjtomK2MyIzhUkL/AIVZH611RrilzWsu2+xshTURDvtI/OrJHun4U9ReDn6Wa33La1tNa/AwgA8+lZzjikS26qv14ecRarRHWmO+puQtbpSnG7A2+pxya75V+vMy6SoNhtzSkxTtdky1lCSr0SO/pmitTW0SlgXRl2y0n5fK4/I2VpRIZdW4ht1C1NnatKSCUn0PpS1ZdRXGTcJtnuMBpi5x2fNbCHMtujjnPbkiobw9dun4jdw7GYEdUxxUhQdJUhzHRI7jpzXPVW0l7k/0E1CcptfSk/K539h4tdyh3SN7Rb3kushRRvSMDI6jmuztkUn2bU8ZnST94kxWorTTy0eVHHCiCAMfE5rV+Oaqbjfibtkjexbd6mQ+S8lHr6E47UVsdJkXg2OUklrT1y15+w69aAPlmlW9atbiach3mC0H2ZDiE4VkEAnnp3GDxUdP1VqO3NouM6yNN2tSkg4dy6hJ6FQzx8sV12xQh0++a2klzrlpPa9kPtFa2XUutocQcpWAoH1BrZmrDEVzH0/qK8I9ouOpZLDqhny4w2oR8OCK4rk/qG0tvWK+LFwhTmS21J6KTx3P9n603We4teWkbk9MnmtWpnm5cTyk4Ln5k/A1X6XOzYs2TTjJJr248fJE6b0haW46AuIyokckoz/OpmTZWLW2VwEJabUrKkIGBmo+y3RKG0pWoBQ65NSFyurbjPlpVlR9Ow71NRS8IzyuslxKT1+Su754gT4dxei2wNJUyooLy07ue+0dvnWq2+Jd+jSAuWpmWz+8hTYSfoRSfe2Fw75NZdzkOlQJ6kHkVpC0gZNeXZdYp8H3OF07CnjruinteT6Usl2i3q2tT4RJacHQ9UnuD8aVNYsMytbacYkNodaWHdyFjIPTqKkNBWtVk0vFS8SHXf2rqT2Kug/lU9JtMOVPjTn2QuRFz5LhJynPXjOK9BpzrWz5GFsMXJm4PaXcl/TQsap0dFXDEyxw2Y9wje+2ltsbXcdUkdPl8a5rpcxqjw7lvQUASEtjz2EdUKSQVDHpjpT7sB68j0NcMKzQIMmTIiRw05KVuewo4WfXBOPsK5Krl64T8kq859sfU25QacX/ALT+BPtNsE2zMTmdW3JLBbBP7VIDeByn4YrkjI04zpGQZbsyZbZM7CnnEbSlz+IEY4z3pnf0Np16QX125AUo5UlC1JSo/EA4qYNrhGAYBjNeyFOzydvu49MVH0n9i6efD2b878Ja/ry/6K/uca5aSt4uVp1AuRESpO2LJwveCcbUnv26Yrqus9ljxBsUqbhlLsIj3v3VKzjP1NT8TRNghyUyGICPMQco3qUoJPwBNRd9tAuevICZcJT8FUFxDiig7ATnAJ7GouEkuPjgtryqLJPu5+mW3pJva4XHkNdutz5NktkVaXJTk5DoCeShCeSo+g/ur3bwf6zricdbe3/MVOWjTNos7qnYERLbyhguKJUrHpk9BXWi1Q27m5ckMgTHGw2p0E5KR0GM4/SrOyTe39zI8quMPThvWmv5b/0K/hnxbLkeP/UXv5iuaE9dtT3K5Fq7m2xokhTIZYbBcIHG5RPSnG3WqHbGnG4LIZQ44XFgEnKj1PJqOn6PslwmKlyoYLy/zlC1I3/PBGa56cu1RJfq6pXWWNa34ek9fw+BU0qllnxHnMsznZuyEULfecC1KVuQSAfh+lSOgnEiXqFvcnd+ILO0nnpTHE07aoctqVEhtsvNNeUgt5ACfTAOD9q8N6ZtTV5N3aipRNOSpxJIySMEkdM1yNUlr8sndm1WqSe+Ype3lf8ApW4acc8M3HG0lSWLip1YA6pCsH6c1Y8y8W8WJ24CS0YqmioK3cEEdPn2xXXb7RBt0NUSHHS3HUpSlN5JBKuvUmopOhtOpkB4W1vIVuCSpRSD/wAucf2V1Vyj4I25dF7+va021453rh88ePkSiw6z4eWUPIUPMuKHEpVxhKnCRx8qbvEYY0Vcef3W+/8AxEVO3C1Q7iw2xMZDjbbiXEJyRhSeh4Ir1cLfGuUNyJMbDjDgAUgkjOCCORz1Aoqmk18aOTzozshNrxJyf8tM8WfP4VCH/AR/9RXbXhllLLaG0cIQkJSPQDiveKuXg86T3JsqXV0e5aNjIkpuDMmM675aEuIKHTkE4JHB4HXilhvWs9StxZZPzJP9tPXjbb35Gno0thG5ER/c6B2SRjP3/nVMMOA98ViyLJxf0s+n6PjY2RX3WxTY3x9QPSZQBaCFuH9w5FO9ktz8xO/zCnPrSbpCzmQw7PeTyUFLCcdT61YmnJaW20pJxgd+tX47m47meV1eONDJcMdcLz+SF1poF65MIkMuoTJbTgKI4WPQ4/nSfprTrsS+NC9hpJbwpEcKCy4fXA7D9auyXNZMNzzCkp2d6ozV1xEm+OutubQxhCVA4xjknPzzUMhQjqXua+kPIyFLHjLtjryXTb1SJykZaW2wCCpSxjPwHep7FVNo7WmsL/agLNaIctMU+W5MmStnmnthIGenU016U1g9cbvIsF+t6rZeo6PM8nzN7b6P40K7/L+440p7Wzw7IdknH7DfRWt9ZbZWsDJSknFLvh5qR7VmmGbtIjtx3HHFp8ttRUBtOOprpAZqKWr1qN63avsNkQw2tq5peK3SohSNgBGB0PWmUcigPPFCRz0rJHB4pBk64ut1ukm36JsybimIvy5E6Q95bCVj91J/eNAP9FIUPW10tt1jW3WtoRbRMVsjTo73mMLWeiSf3T8/0p8SSRzQGaKK0OymWXW2nX2m3HVENoUsArI5wAev0oDfRRWidLjwIrkqY8hiO0NzjjhwlI+JoDfRSN/WnpkoLyF3BcQK2mWmE4WQen5sYpvtlwiXSC1Nt8luRGdGW3WzkEUB1UUUUAUUUUBpkttPMONPoStpaSFpWMgg9c/Cqeu2jLCNReXbA8Wh7zjW/LYJ7DvirQ1M6tmzuKQopypIUR6E80kvKTHvAdA2pdbSoZPccGoyjGXksrusr32PWyet+nGxHSlpQRgYSAO1Q92ts22yFORxvQeSgdR8vUU0264thoFSkgepNQGtb0zEjLeKgVBBCAO6j0rrfatsVwnbYoR5bOGNGuF6jONGUIm7KUqKdxH0FJeufD+fYtPS7g1NZkMNIBXgFKgCoDPfPWpnSGo1uONxV8ys4TgZ8z5fGnpyM9fre/bZUZaYklstvFYxhJ4OM9+4qrVdupI3SnldOcqHxvz8kd4O2d216SaeeASqaUvpQOyNo2n69frTdIjW/wBuROkMRvbWmylD60p3oR3wo8gc80hWg640dEFnFkRqCBH92JKZlJacCOyVpV6fL6mttr0tfL/eZWodWBmG+YbkODBZVvEdKwQVLI4J5PGe/wABVqWlow22Stm5y9xoh6hj3ZDjbMWY0h2Op5h55nah9HTck5yOoOFYODnFVl4VP63RoyKnT8GzvQfMc2rlPLCyc85A+NN+lrDcYD0fEB6Elq2liapcoOJmP4SEqACjnGFHcdpwoDHp1+E1luFg0XFt92j+RKQ44pSN4VgFWRyCRXSsU33dSueJ+k/6TxrewsCT5PsTilZG0Zzn6frVkpvsA3w2ZDwXNDJeWlPRCRjhR7H3gcdcHNQWpLNPm6/0vc40ffDhJkCQ7vSNhUBt4JyenapaXDkHVEGc2yVR2YkhCyCAd6igjjPfaaA4JGqmptukoiRpjTz0F5+E4+0EpkJSn8yeSR+ZJwoA4IOK4/Bppprw7tJZIJcStxw9yorVnNbtNouU27OT9QWeazNW0ptsuKZMeM0SD5aNrhUSrA3KKRnA6AAVCxLTqnQkmQxp2A3e7C+6p5uKXw09FKjylJPBT9+/A6kCQ8bGY73h1clPY3NFtxo9wveBx9Cako+pkRLdBEiPNlSBBZflmO0F+SFJHvK5BPIUcAE8E49VyXZtT68lxWdSW5qy2CO6l5yIHw69JI6JJHAH26/Ud+pdNynbzcpceC9KXLitIhOsyA0IbyNw3HKhjqk5AV0Ix6gOsp1bUN55hlT60NqUhpJwXCBkAE+vSqm1PqS9yNVaUef0hOjusSHlNMLkNlUglsggEcDA55q3Y6VoYbS6ve4lIClYxuOOTUVd9Ps3O8Wm5uvOoctji3GkIxhZUnac0BnTlzn3WI49cbLItTiV7UtPuJWVjHX3e3ak/wATB+K6o0npuQcwZklb8lvs4GwCEn1HJqyO1JXiNY7jL/C77YWUvXWzvl1thRx5zZHvoHx4FANzbDSI6WG20JZSkJDYSAkJ9MelV7oZpGn9f6n0/FKUWzy25zDWfdZKsbgPQc/oK7E+KVlEfDsK7N3ADBt/sKy7u/hBxt+ua4NPW15uLqTVusoa2jc0YNv2la246Bwggcknjj79TQFiQ5kWYyXYcll9oEp3tOBQBHbIropR0MuLLcuNyacZTIklrzIrAwiOlKSEJPAClYzlXyA4ApuoAooooDVJYbksLZeSFIWMEUnXDR0twBEaS3sScoUsYUPnjrTtWCKArRm3XVi4GE8602pONygong9xUTqbQ1/lFcpmUzNQj8jSTsUB64PGaetRwJSJqbhFQXUlIDqUjkY7itUK6OugNIacUv8Ah2n9ahZBTWmasTLni2epDW/krDw6tsqRrOMkNrSYSit8KGCjAxg/HNX2BxXFboDURLjgabTIfO55aUgFR+J74HFdo6VGmpVx0WdQzpZtqsktaWgIoxWaKtMJjb8q8PL8lpbhGQhJUQO+K2Vonf6nI/6Sv5UAiaI8UoGsL2bXFtsmOvylO73VpIwMcYHzqwccV81f5Pv+3iv+yd/mmvpagMAUEVmigMAYoIrNFAAGKKKKAKweazRQHnb9/Ws49KzRQHnb37+teqKKAKKKKAKKKKAxijaO1ZooDGKzRRQBRRRQBWicf8zf/wCkr+Vbj04qq/G9/UtnhsXixXSUxD/0MtlvBSnP5V/DPQ/HHrQFff5Pv+3iv+yc/mmvpavjLTdwu1tuja7C+8zOd/YoLP5lbiOPqcV9cabhzYFkiR7pNcmTUtgvvrOSpZ5OPgCcD4CgJWiiigCiiigCiiigCiiigCiiigCiiigCiiigCisZFGRjrQGaKxketGaAzRRRQBRRRQBXJdYEe6W+RAmN+ZHkNqbcT6g111gnHWgKZ8LvDGVZNXT7hdm9zdvcLcFSk8OqIz5g+SSB8yfSrmHSjNGRQGawaMigmgMKwBk1HKvlqRI9nXcYiXunll5O77Zpa8SJ9xNu9isoWpaz/nCmj7yU+g+J+FUpJbLSi26ktrHVKhgg/Ks117retHudN6PHMqdjnr4PqEEEZFZHI4qsPBu/yp7Uy1THFOiKEuMrUckJJwUk/PGKtAdKuhJTjs8rJoePa65ewUUUVMoCiiigCiiigCiiigE7V2qplvucSwaehtzb3LQXEodUQ0w2Oq3COcdcD/AGHuU7xD01Fcu1xNou0Fn35MaM2ptxKO5SSOcfHNbLTtR413sP4Di7W0WMnnZkbv1p+lOsx4zr8paUMtoKnFK6BIGST9KAX7xrK22zSTWoz5jsd9tBjtJGFuqWPdSB2Pr6YNQTX9Zs9sTQuxW/d7yILra1qA7BSuefl+lcviPMiT3NETozzT1qVeGyXUH9meRtOfTINWUCOOcdaAV9F6sdvb0213eH7BfLeQJMYKykg9FoPdJ4+WR1yDTZVZvOhrxsfeioWvybGVS0tJ3KJ3EpGO5I2YFONovr0ye5Am29cKSlhEhKC4lzLaiRyR0UCDx9ieaAmt3X4VH2+9wLjOnwojpXIgOJbkJKCNqiMgZPXj0rn1Im/qitf0bct6JPmZcM5ClJ2YPTac5ziq00m3rj+k+qxb37EJXtbXtZeadKCvYcbMHgY9aAuPOaUbxqOdD8QrHYGks+yTozzjqlJO8FKVEYOf8AdHammL5wZbEkoL20bygEJ3Y5xntmqw8QI8+T4q6YZtM5EGYqFI8t9bIdCcJWT7p9RkfWgLA1LOdtmnrhOjpSXY0dbqAsZGQMjPwrxpG4v3fTFquMsID0qK264EDCcqAJwKSNVWTWrWmro7N1bHkRkxXC40La2krTg5GR0zUppK43GLojTrdttyJA/DEOOPPv+U0gJSOM4PvH5YAGSaAmNaapa0zb2Vpjqlz5boYhxEH3nnD0HwHTJ+I9aXXEeJwjqnqf0+lSUlfsAbWeB+7v9frj41wXqei5eIXh/cnUeVBlx3XGUu491xSMgemfeR+nwqz1JC0FOfdUMH5GgK00tqJF/hOrcZXGmx3S3Kjq5La/n6Hn7V03VmJKQRIYZdH++gGlOIfwzxG1OhpWWUIaQtwfl34Bx88fyNSNwuraGytxYSPUmuS7dckoOaf0f9Et4fMRIOopDURhtrzmDkpHJwc1ZY6VRGj7k/cdeWtELeGkOKUsjunac5+FXuOgqMJJrguyarK5L1PL5M0UGvKlhCSpRAA6knpUzOeqKi1aitCXfKVcI+/OMb/7akEOpcQFtqSpB6KByDQGyigUUAUUUUAo6w0k9eZsK8Weebde4OQzI2bkrSeqFjuOv3NRFw07rvUMY22/Xi1w7a5gSDbm1+a8nuMq4TmrEwKzQC9dNJWq5aYGnXWfLgttpQ1sPvNlP5SD6/zyaX2bV4jW9kQYl6s8uMgBDcuWwvzwn4gcKIFWBgelBoBS0zpJenY1wl+1+33+cCp6dJTgLXj3RgdEA9h/YMLMTV7OlZEti6Kj3G4uqCpD8RalLW4OCFqUAlKR2SnoO2ckuHiDc3rRpG4S4xKXwgIQoHG0qOM/rXzsyeckkn1NZsi51rS8nt9I6bDLblZ4ReNq8TrPOfDMpp+Fu4C3SCn6kdKardbIESVLmwmEIdnLDj7iST5igMA/avnBpC3lpbaSVLUQlKQOST0FXPpsy7RborJdK1NtjzEFWQo+n+NRxrp2bTLet9Mow1GVT8+w8jrmlW7aZkzdeWXUKH2kx4DDzTjZB3qK0qAx2/eFMcOSiUwl5s8KH2PpW+tZ8+Ruore5dbDPt7K0NuSmFtJWroCoYycUrL0xe0WGx2dp2A/DhxUNS2XVuITJWkAAEpGSj1T34zxxT1nHAqCc1nphl1bTt9t6HG1FKkqfSCCOCDQGrUel2dUWNiJcl+zSmVJdZfiE5jugdUE9vh/hUGLd4lBsQherIWh7vtyo6/Ox0zt/Ln60z27U9huctMW33eFJkKBKWmXgpRAGTwPhUzigFrSmkIOnLW9EClzHZThelyZAyt9w9Sf1+9LV78J4twll2Hc34zSlFRaWnzAn/l54qycCjAqMoqXktqunTLug9MWdIaLtulm1ri73pTgw5IdxuI9B6CmcVjAorqiorSIzslZJyk9s8rWlDalLISkDJJ7Cqw1HqtrUM1cC0yd8WOcOFOQHFdz8R2pm8TnpDOibkqKSFFASoj+AqAV+hNUXYJRt85qQQdiThafVPeqbLuySTPSwemvLqlOL5RY8W1p242jB7YrsTqBOj0pdkBxyK8vYWUdR/vAfCu+AEuMpdRhSSMj5dqr3Xk5My8+Q2fcip2/+7qf7q7daq4dyIdLwXmZCqfheS9LZcY10gtTILodYdGUqH9voa7Kr3waD40/JDmfJ9qPlf/EZ/WrBFTrl3QUjLl0Ki+VSe9MzRRRUzOFFeSaqbW/iZNjXR616dSgeSrY5IUncSruEj4etRnNQW2X4+PO+XbAtvIrFVLpbW2okSEm+IbkRFfmKUBLqPiAOD8qs213OJc2POhuhae4IwofMUjLuWyF1Tql2tp/g5NW29q7acuEJ7IStlRB9CBkH7gV89wtO3R5zb5baR/GpwAV9NLSFpKVDKSCCPhVS3u2v2K5rQsEMqUfKXjhSe31FRnVGfk1Ymfbi7UPczpnT8W1kPr/byx0cVwE/8o7V1ak1GzZ2g20EuS1jKUZ4SPU/3VHvXhuFBckOEkNjOPU9hVfSJrs2SuRIXuccUSeen+FUXTVUO2C5PT6ZjS6jc7cmW0iwtGeIZjy3oN7lsNofCltOqIQG1Y6HPY00+HusYd203avxS9Q3Lu+ghxouoS4pe4gDYMc4xwBVQ6ataLzqKFH9lbkFTmVJWkKG0cnOe1W94eaOh2nTdqNzssJu8MIy46Wm1OJXuODvGcnGO9TxZuUOTP1yiFGT9CST9kO1UboiboWML2jVabSZpur5R7XHC17MjuUnjOf1q8h6VTfhxedLW9m+Nagl2xqQq7PqQmSElRRkDuOmQa0HjDhpOVoGZdMaWZtHt7bSl5ixghYR0JztHHIH1rnb1terje7vZrHp9uRItsjy1vOyvLa2diTtzuP8I9Cc1K2XUWj5Vwbj2WdalzHgUoRH2hagBkjgdMDP0qF8Ocf0t10e5uaRn6KoCRsOt0Srfenb5CVa5VlURNa3+YkDBIUk8ZyBwMdx1zXCjWOpnbZ+ON6UQbPs80JMwCSWuu/ZjHTkDP1pbvNvkXRfihEhgqeUYykpB5VtQFEfYGuKHI0mdMNzH9cahQUxgHIabkoLCgnBbCMevA7dKAfNRa9i2uw2a8QYq58a6SENNpbVhfvJURgYOVZGMHHJ61rf1ndbPZn52prD7JJU8hmDEjyA6qStfRPTjB6/+ZVbhFhxtJ6AZiMSWYxvbS0My1hTiArerCiMDvTJ4stOssWK9hpb0e0XRqTJQgZUG84KsfDj70Bxao1ffrPZlL1LpJgxZeGUhmb5iUlRxtc93jjOCMjIxSlcdEusa2RYob6GmpUYyIjj+TvA/MjIH5hyflj1qe8WNZWG5aQTBtVxZnPSX2SBHVv8tKVpJUv+HoBzg5Pzqe8Toy41utOpY3+nskpt5ZAySwrCXB9sH6VCdcZ/uRqxc2/Fe6paI+0RJUDUUTSqHUyCzD9olScEBoEkITjvn5jpXlPhT5k5T8u7LcaWsqWEtbVKyeecmpTwtSbo3dtVvoIcvMtRZ3DlMds7Gx+h+1PYrkqoSSTRKrPyKZSnXLTl5OO2QI1shNRITQaZaGEpH/nWuus0VYuOEZJNye2+QoooocPJHHFUTHsK4N4nJlAGR7QsqOM4BJI+45q9yOKpvWl7jWfWcxhUdxzcEOKUkjgqSM9fpUJuK5kacZXT3XT7kpDgJ2/lBNSdrDlvuLLzaiApQSsfxA1E2fU9ombUJk+S4R+V4bf16UzW9gzZTQRhSEkLKhyABXYzjL9rIW49tL/5ItDcK5psGNPZLMtlDrZOdqhn7eldArNSKRJvPhta7jGWy1IkR88pwQoJPbqKTFeDt2EgpbusTyCeFqQrcB8v8aumiq51xn5NePm3461W9Cto3RUHSzaltLVImOJw5IWMHHoB2FM4TXqipqKitIz2WTtk5Te2zzioxem7G4tS3LNbVLUSVKMRskk9zxUrRXSBGxbDaIj6X4trgsvIztcbjoSpPbggZHGfvXSzDjRVvOx47LS31b3VNoCS4r1UR1NdNYV0oCmda61T+NSYdnjR0MoeAlvhGFSVp45I5wOn0qQsDVmuzCLiLdD9oz76lMpKkqHxxSNrexTNP36WJLazFddU4y/tO1QUc4z6jODUjoa4lgScq/YnaR86xwnZ6un4PosnExP8erKv3LX5eyyHJkCCpuVckNLjtOBZU4gK8s9AsA9CM9RzUxqtq9SbShzTMhhMtt1LnlvAbJCP3kE9s+tVJqW+Lui27Tb0+ctxQCgjqo/wirsssVyHaIUZ5RU40whCznqQADWiM9yaPJuxfRphOT+qW+PgrybYr7qZtm1uaXg6ctypDb051EhtxbwQchKQhIzz3P8A+z2u2tTXFk2Ox2+P7FOZ8t+4OPgezgkhQCOp93GMfGnLFGKsMZx22HGtFtjwo4DcaKylpGT0SkY5PyFQEjxF0yxJLBn7yDgrbQVJH1FRfjNcX4Wl2mY6ygSnw24oHB24JI+uKqOxxDcZ7MdPAUffV6JHWs110oyUYo9zpvTKb6pXXS0kfRKb/a1MeeJjflbN+8nAx681ot2q7FcnwxCucd109EBeCflS41HYVE8goSWijy9uO2MVUlyiuWy5vRjlLjKztI4OOx+1LrpVJPRDpfTqs5zj3aa8H0tu+FZzS7oO5PXbS8KVJJL2Chaj+8UnGfrimEitEZKSTPKtrdVkoS8p6M1WXilox+5vpvNt2qeQ2EPNEhO5I6KBPftRRULYqUdMuwrp03xnDyV1arJcLnKESIwFOEgHctICfieavnSdkRYbKzBC/MWnlxfqo9fpRRVGLXFbaPZ6/lWTlGp+Etk1RRRWs+cCiiigCiiigCiiigCgjNFFAeFtIcSUuJCknsoZFc0i1wZLSmpERhxChtIU2DxRRQ7tnJatMWW0Ol2222PHdP76E+99CeRUuKKK4kl4EpOXLewooorpwhtW2CNqSyvW6USgKIUhwDJQodCKqW02dem7hJiylJckpXtUpPTb2xRRUHFOWy5X2RplWnwxrjyxtqAv2mpmpb0wq27ErKdr6lqwEgchXx69KKK5ZFSjySxsiyi3vremWrYbUzZrTFt8clSGE7dx6qPUn71I4ooqaWlpFE25Sbfk/9k="/>
          <p:cNvSpPr>
            <a:spLocks noChangeAspect="1" noChangeArrowheads="1"/>
          </p:cNvSpPr>
          <p:nvPr/>
        </p:nvSpPr>
        <p:spPr bwMode="auto">
          <a:xfrm>
            <a:off x="155575" y="-677863"/>
            <a:ext cx="1571625" cy="14192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AutoShape 6" descr="data:image/jpg;base64,/9j/4AAQSkZJRgABAQAAAQABAAD/2wBDAAkGBwgHBgkIBwgKCgkLDRYPDQwMDRsUFRAWIB0iIiAdHx8kKDQsJCYxJx8fLT0tMTU3Ojo6Iys/RD84QzQ5Ojf/2wBDAQoKCg0MDRoPDxo3JR8lNzc3Nzc3Nzc3Nzc3Nzc3Nzc3Nzc3Nzc3Nzc3Nzc3Nzc3Nzc3Nzc3Nzc3Nzc3Nzc3Nzf/wAARCAC3AMsDASIAAhEBAxEB/8QAHAAAAgIDAQEAAAAAAAAAAAAAAAYFBwEDBAII/8QARBAAAQMDAwIDBgMEBQsFAAAAAQIDBAAFEQYSITFBBxNRFCJhcYGRFTKhI0JSsRYXwdHhCCQzNDZiY3JzdPA1gpKy8f/EABoBAQADAQEBAAAAAAAAAAAAAAACAwQBBQb/xAAsEQACAgIBAwMDBAIDAAAAAAAAAQIDBBEhBRIxE0FhIlFxFDKBkRWxI6HR/9oADAMBAAIRAxEAPwC8aDWNwrivNwbtlplz3AVJjtKcKR1OB0rjfGzqTb0jzdLvb7U2ly4TGY4PA8xYGflWYl0iS20OxV+c2sZStAJBr5sn3SVeJzs6c4XX3TnlR90dgB6Crx0TcWJNliOIwNrYSofwkDGKpru75NHqZvTHi0Rs3tt8/A3oWlXQ8+h616rjXIR5rW1QBJwceldQUMVeeUZPQ1FXjUFrsy20XOWhguAlO4E5A69BUqSMUga3diNax08ueW0xkh3zC6Btxx1zVdsnGO0a8KiN9vZLetN8eeE2TSNc6aWoJF2ZGe5CgPuRU/HkMymEPx3EONLGUrSrIIpWl3bRXsq/OetZRjCglCST9hmuLQEgWrS9wmyg41bkvuPR0r6hv/GoRsaem1/BfZhwdTnCMotNLT99/bhD3nAo7UmNXzVUyP8AiEGyxvY1Dchl54h1afX0BI7V0ydZRm9MJvDDC1uLc8gR1HBDueUk9setT9WJQ8K5NJab3rhp8/I1ZFB560mrv2pLa7HXeLSwuI84G1mGsrW1nuRzmt2o9UTLXfYlshQEy1yWipA3kHdkgZ+HHJp6sUthYNspKMdPab8r28jWRXEi5w3Lk5bUvD2ttsOrawchJ6GoFi/3a33WJC1FDjtomK2MyIzhUkL/AIVZH611RrilzWsu2+xshTURDvtI/OrJHun4U9ReDn6Wa33La1tNa/AwgA8+lZzjikS26qv14ecRarRHWmO+puQtbpSnG7A2+pxya75V+vMy6SoNhtzSkxTtdky1lCSr0SO/pmitTW0SlgXRl2y0n5fK4/I2VpRIZdW4ht1C1NnatKSCUn0PpS1ZdRXGTcJtnuMBpi5x2fNbCHMtujjnPbkiobw9dun4jdw7GYEdUxxUhQdJUhzHRI7jpzXPVW0l7k/0E1CcptfSk/K539h4tdyh3SN7Rb3kushRRvSMDI6jmuztkUn2bU8ZnST94kxWorTTy0eVHHCiCAMfE5rV+Oaqbjfibtkjexbd6mQ+S8lHr6E47UVsdJkXg2OUklrT1y15+w69aAPlmlW9atbiach3mC0H2ZDiE4VkEAnnp3GDxUdP1VqO3NouM6yNN2tSkg4dy6hJ6FQzx8sV12xQh0++a2klzrlpPa9kPtFa2XUutocQcpWAoH1BrZmrDEVzH0/qK8I9ouOpZLDqhny4w2oR8OCK4rk/qG0tvWK+LFwhTmS21J6KTx3P9n603We4teWkbk9MnmtWpnm5cTyk4Ln5k/A1X6XOzYs2TTjJJr248fJE6b0haW46AuIyokckoz/OpmTZWLW2VwEJabUrKkIGBmo+y3RKG0pWoBQ65NSFyurbjPlpVlR9Ow71NRS8IzyuslxKT1+Su754gT4dxei2wNJUyooLy07ue+0dvnWq2+Jd+jSAuWpmWz+8hTYSfoRSfe2Fw75NZdzkOlQJ6kHkVpC0gZNeXZdYp8H3OF07CnjruinteT6Usl2i3q2tT4RJacHQ9UnuD8aVNYsMytbacYkNodaWHdyFjIPTqKkNBWtVk0vFS8SHXf2rqT2Kug/lU9JtMOVPjTn2QuRFz5LhJynPXjOK9BpzrWz5GFsMXJm4PaXcl/TQsap0dFXDEyxw2Y9wje+2ltsbXcdUkdPl8a5rpcxqjw7lvQUASEtjz2EdUKSQVDHpjpT7sB68j0NcMKzQIMmTIiRw05KVuewo4WfXBOPsK5Krl64T8kq859sfU25QacX/ALT+BPtNsE2zMTmdW3JLBbBP7VIDeByn4YrkjI04zpGQZbsyZbZM7CnnEbSlz+IEY4z3pnf0Np16QX125AUo5UlC1JSo/EA4qYNrhGAYBjNeyFOzydvu49MVH0n9i6efD2b878Ja/ry/6K/uca5aSt4uVp1AuRESpO2LJwveCcbUnv26Yrqus9ljxBsUqbhlLsIj3v3VKzjP1NT8TRNghyUyGICPMQco3qUoJPwBNRd9tAuevICZcJT8FUFxDiig7ATnAJ7GouEkuPjgtryqLJPu5+mW3pJva4XHkNdutz5NktkVaXJTk5DoCeShCeSo+g/ur3bwf6zricdbe3/MVOWjTNos7qnYERLbyhguKJUrHpk9BXWi1Q27m5ckMgTHGw2p0E5KR0GM4/SrOyTe39zI8quMPThvWmv5b/0K/hnxbLkeP/UXv5iuaE9dtT3K5Fq7m2xokhTIZYbBcIHG5RPSnG3WqHbGnG4LIZQ44XFgEnKj1PJqOn6PslwmKlyoYLy/zlC1I3/PBGa56cu1RJfq6pXWWNa34ek9fw+BU0qllnxHnMsznZuyEULfecC1KVuQSAfh+lSOgnEiXqFvcnd+ILO0nnpTHE07aoctqVEhtsvNNeUgt5ACfTAOD9q8N6ZtTV5N3aipRNOSpxJIySMEkdM1yNUlr8sndm1WqSe+Ype3lf8ApW4acc8M3HG0lSWLip1YA6pCsH6c1Y8y8W8WJ24CS0YqmioK3cEEdPn2xXXb7RBt0NUSHHS3HUpSlN5JBKuvUmopOhtOpkB4W1vIVuCSpRSD/wAucf2V1Vyj4I25dF7+va021453rh88ePkSiw6z4eWUPIUPMuKHEpVxhKnCRx8qbvEYY0Vcef3W+/8AxEVO3C1Q7iw2xMZDjbbiXEJyRhSeh4Ir1cLfGuUNyJMbDjDgAUgkjOCCORz1Aoqmk18aOTzozshNrxJyf8tM8WfP4VCH/AR/9RXbXhllLLaG0cIQkJSPQDiveKuXg86T3JsqXV0e5aNjIkpuDMmM675aEuIKHTkE4JHB4HXilhvWs9StxZZPzJP9tPXjbb35Gno0thG5ER/c6B2SRjP3/nVMMOA98ViyLJxf0s+n6PjY2RX3WxTY3x9QPSZQBaCFuH9w5FO9ktz8xO/zCnPrSbpCzmQw7PeTyUFLCcdT61YmnJaW20pJxgd+tX47m47meV1eONDJcMdcLz+SF1poF65MIkMuoTJbTgKI4WPQ4/nSfprTrsS+NC9hpJbwpEcKCy4fXA7D9auyXNZMNzzCkp2d6ozV1xEm+OutubQxhCVA4xjknPzzUMhQjqXua+kPIyFLHjLtjryXTb1SJykZaW2wCCpSxjPwHep7FVNo7WmsL/agLNaIctMU+W5MmStnmnthIGenU016U1g9cbvIsF+t6rZeo6PM8nzN7b6P40K7/L+440p7Wzw7IdknH7DfRWt9ZbZWsDJSknFLvh5qR7VmmGbtIjtx3HHFp8ttRUBtOOprpAZqKWr1qN63avsNkQw2tq5peK3SohSNgBGB0PWmUcigPPFCRz0rJHB4pBk64ut1ukm36JsybimIvy5E6Q95bCVj91J/eNAP9FIUPW10tt1jW3WtoRbRMVsjTo73mMLWeiSf3T8/0p8SSRzQGaKK0OymWXW2nX2m3HVENoUsArI5wAev0oDfRRWidLjwIrkqY8hiO0NzjjhwlI+JoDfRSN/WnpkoLyF3BcQK2mWmE4WQen5sYpvtlwiXSC1Nt8luRGdGW3WzkEUB1UUUUAUUUUBpkttPMONPoStpaSFpWMgg9c/Cqeu2jLCNReXbA8Wh7zjW/LYJ7DvirQ1M6tmzuKQopypIUR6E80kvKTHvAdA2pdbSoZPccGoyjGXksrusr32PWyet+nGxHSlpQRgYSAO1Q92ts22yFORxvQeSgdR8vUU0264thoFSkgepNQGtb0zEjLeKgVBBCAO6j0rrfatsVwnbYoR5bOGNGuF6jONGUIm7KUqKdxH0FJeufD+fYtPS7g1NZkMNIBXgFKgCoDPfPWpnSGo1uONxV8ys4TgZ8z5fGnpyM9fre/bZUZaYklstvFYxhJ4OM9+4qrVdupI3SnldOcqHxvz8kd4O2d216SaeeASqaUvpQOyNo2n69frTdIjW/wBuROkMRvbWmylD60p3oR3wo8gc80hWg640dEFnFkRqCBH92JKZlJacCOyVpV6fL6mttr0tfL/eZWodWBmG+YbkODBZVvEdKwQVLI4J5PGe/wABVqWlow22Stm5y9xoh6hj3ZDjbMWY0h2Op5h55nah9HTck5yOoOFYODnFVl4VP63RoyKnT8GzvQfMc2rlPLCyc85A+NN+lrDcYD0fEB6Elq2liapcoOJmP4SEqACjnGFHcdpwoDHp1+E1luFg0XFt92j+RKQ44pSN4VgFWRyCRXSsU33dSueJ+k/6TxrewsCT5PsTilZG0Zzn6frVkpvsA3w2ZDwXNDJeWlPRCRjhR7H3gcdcHNQWpLNPm6/0vc40ffDhJkCQ7vSNhUBt4JyenapaXDkHVEGc2yVR2YkhCyCAd6igjjPfaaA4JGqmptukoiRpjTz0F5+E4+0EpkJSn8yeSR+ZJwoA4IOK4/Bppprw7tJZIJcStxw9yorVnNbtNouU27OT9QWeazNW0ptsuKZMeM0SD5aNrhUSrA3KKRnA6AAVCxLTqnQkmQxp2A3e7C+6p5uKXw09FKjylJPBT9+/A6kCQ8bGY73h1clPY3NFtxo9wveBx9Cako+pkRLdBEiPNlSBBZflmO0F+SFJHvK5BPIUcAE8E49VyXZtT68lxWdSW5qy2CO6l5yIHw69JI6JJHAH26/Ud+pdNynbzcpceC9KXLitIhOsyA0IbyNw3HKhjqk5AV0Ix6gOsp1bUN55hlT60NqUhpJwXCBkAE+vSqm1PqS9yNVaUef0hOjusSHlNMLkNlUglsggEcDA55q3Y6VoYbS6ve4lIClYxuOOTUVd9Ps3O8Wm5uvOoctji3GkIxhZUnac0BnTlzn3WI49cbLItTiV7UtPuJWVjHX3e3ak/wATB+K6o0npuQcwZklb8lvs4GwCEn1HJqyO1JXiNY7jL/C77YWUvXWzvl1thRx5zZHvoHx4FANzbDSI6WG20JZSkJDYSAkJ9MelV7oZpGn9f6n0/FKUWzy25zDWfdZKsbgPQc/oK7E+KVlEfDsK7N3ADBt/sKy7u/hBxt+ua4NPW15uLqTVusoa2jc0YNv2la246Bwggcknjj79TQFiQ5kWYyXYcll9oEp3tOBQBHbIropR0MuLLcuNyacZTIklrzIrAwiOlKSEJPAClYzlXyA4ApuoAooooDVJYbksLZeSFIWMEUnXDR0twBEaS3sScoUsYUPnjrTtWCKArRm3XVi4GE8602pONygong9xUTqbQ1/lFcpmUzNQj8jSTsUB64PGaetRwJSJqbhFQXUlIDqUjkY7itUK6OugNIacUv8Ah2n9ahZBTWmasTLni2epDW/krDw6tsqRrOMkNrSYSit8KGCjAxg/HNX2BxXFboDURLjgabTIfO55aUgFR+J74HFdo6VGmpVx0WdQzpZtqsktaWgIoxWaKtMJjb8q8PL8lpbhGQhJUQO+K2Vonf6nI/6Sv5UAiaI8UoGsL2bXFtsmOvylO73VpIwMcYHzqwccV81f5Pv+3iv+yd/mmvpagMAUEVmigMAYoIrNFAAGKKKKAKweazRQHnb9/Ws49KzRQHnb37+teqKKAKKKKAKKKKAxijaO1ZooDGKzRRQBRRRQBWicf8zf/wCkr+Vbj04qq/G9/UtnhsXixXSUxD/0MtlvBSnP5V/DPQ/HHrQFff5Pv+3iv+yc/mmvpavjLTdwu1tuja7C+8zOd/YoLP5lbiOPqcV9cabhzYFkiR7pNcmTUtgvvrOSpZ5OPgCcD4CgJWiiigCiiigCiiigCiiigCiiigCiiigCiiigCisZFGRjrQGaKxketGaAzRRRQBRRRQBXJdYEe6W+RAmN+ZHkNqbcT6g111gnHWgKZ8LvDGVZNXT7hdm9zdvcLcFSk8OqIz5g+SSB8yfSrmHSjNGRQGawaMigmgMKwBk1HKvlqRI9nXcYiXunll5O77Zpa8SJ9xNu9isoWpaz/nCmj7yU+g+J+FUpJbLSi26ktrHVKhgg/Ks117retHudN6PHMqdjnr4PqEEEZFZHI4qsPBu/yp7Uy1THFOiKEuMrUckJJwUk/PGKtAdKuhJTjs8rJoePa65ewUUUVMoCiiigCiiigCiiigE7V2qplvucSwaehtzb3LQXEodUQ0w2Oq3COcdcD/AGHuU7xD01Fcu1xNou0Fn35MaM2ptxKO5SSOcfHNbLTtR413sP4Di7W0WMnnZkbv1p+lOsx4zr8paUMtoKnFK6BIGST9KAX7xrK22zSTWoz5jsd9tBjtJGFuqWPdSB2Pr6YNQTX9Zs9sTQuxW/d7yILra1qA7BSuefl+lcviPMiT3NETozzT1qVeGyXUH9meRtOfTINWUCOOcdaAV9F6sdvb0213eH7BfLeQJMYKykg9FoPdJ4+WR1yDTZVZvOhrxsfeioWvybGVS0tJ3KJ3EpGO5I2YFONovr0ye5Am29cKSlhEhKC4lzLaiRyR0UCDx9ieaAmt3X4VH2+9wLjOnwojpXIgOJbkJKCNqiMgZPXj0rn1Im/qitf0bct6JPmZcM5ClJ2YPTac5ziq00m3rj+k+qxb37EJXtbXtZeadKCvYcbMHgY9aAuPOaUbxqOdD8QrHYGks+yTozzjqlJO8FKVEYOf8AdHammL5wZbEkoL20bygEJ3Y5xntmqw8QI8+T4q6YZtM5EGYqFI8t9bIdCcJWT7p9RkfWgLA1LOdtmnrhOjpSXY0dbqAsZGQMjPwrxpG4v3fTFquMsID0qK264EDCcqAJwKSNVWTWrWmro7N1bHkRkxXC40La2krTg5GR0zUppK43GLojTrdttyJA/DEOOPPv+U0gJSOM4PvH5YAGSaAmNaapa0zb2Vpjqlz5boYhxEH3nnD0HwHTJ+I9aXXEeJwjqnqf0+lSUlfsAbWeB+7v9frj41wXqei5eIXh/cnUeVBlx3XGUu491xSMgemfeR+nwqz1JC0FOfdUMH5GgK00tqJF/hOrcZXGmx3S3Kjq5La/n6Hn7V03VmJKQRIYZdH++gGlOIfwzxG1OhpWWUIaQtwfl34Bx88fyNSNwuraGytxYSPUmuS7dckoOaf0f9Et4fMRIOopDURhtrzmDkpHJwc1ZY6VRGj7k/cdeWtELeGkOKUsjunac5+FXuOgqMJJrguyarK5L1PL5M0UGvKlhCSpRAA6knpUzOeqKi1aitCXfKVcI+/OMb/7akEOpcQFtqSpB6KByDQGyigUUAUUUUAo6w0k9eZsK8Weebde4OQzI2bkrSeqFjuOv3NRFw07rvUMY22/Xi1w7a5gSDbm1+a8nuMq4TmrEwKzQC9dNJWq5aYGnXWfLgttpQ1sPvNlP5SD6/zyaX2bV4jW9kQYl6s8uMgBDcuWwvzwn4gcKIFWBgelBoBS0zpJenY1wl+1+33+cCp6dJTgLXj3RgdEA9h/YMLMTV7OlZEti6Kj3G4uqCpD8RalLW4OCFqUAlKR2SnoO2ckuHiDc3rRpG4S4xKXwgIQoHG0qOM/rXzsyeckkn1NZsi51rS8nt9I6bDLblZ4ReNq8TrPOfDMpp+Fu4C3SCn6kdKardbIESVLmwmEIdnLDj7iST5igMA/avnBpC3lpbaSVLUQlKQOST0FXPpsy7RborJdK1NtjzEFWQo+n+NRxrp2bTLet9Mow1GVT8+w8jrmlW7aZkzdeWXUKH2kx4DDzTjZB3qK0qAx2/eFMcOSiUwl5s8KH2PpW+tZ8+Ruore5dbDPt7K0NuSmFtJWroCoYycUrL0xe0WGx2dp2A/DhxUNS2XVuITJWkAAEpGSj1T34zxxT1nHAqCc1nphl1bTt9t6HG1FKkqfSCCOCDQGrUel2dUWNiJcl+zSmVJdZfiE5jugdUE9vh/hUGLd4lBsQherIWh7vtyo6/Ox0zt/Ln60z27U9huctMW33eFJkKBKWmXgpRAGTwPhUzigFrSmkIOnLW9EClzHZThelyZAyt9w9Sf1+9LV78J4twll2Hc34zSlFRaWnzAn/l54qycCjAqMoqXktqunTLug9MWdIaLtulm1ri73pTgw5IdxuI9B6CmcVjAorqiorSIzslZJyk9s8rWlDalLISkDJJ7Cqw1HqtrUM1cC0yd8WOcOFOQHFdz8R2pm8TnpDOibkqKSFFASoj+AqAV+hNUXYJRt85qQQdiThafVPeqbLuySTPSwemvLqlOL5RY8W1p242jB7YrsTqBOj0pdkBxyK8vYWUdR/vAfCu+AEuMpdRhSSMj5dqr3Xk5My8+Q2fcip2/+7qf7q7daq4dyIdLwXmZCqfheS9LZcY10gtTILodYdGUqH9voa7Kr3waD40/JDmfJ9qPlf/EZ/WrBFTrl3QUjLl0Ki+VSe9MzRRRUzOFFeSaqbW/iZNjXR616dSgeSrY5IUncSruEj4etRnNQW2X4+PO+XbAtvIrFVLpbW2okSEm+IbkRFfmKUBLqPiAOD8qs213OJc2POhuhae4IwofMUjLuWyF1Tql2tp/g5NW29q7acuEJ7IStlRB9CBkH7gV89wtO3R5zb5baR/GpwAV9NLSFpKVDKSCCPhVS3u2v2K5rQsEMqUfKXjhSe31FRnVGfk1Ymfbi7UPczpnT8W1kPr/byx0cVwE/8o7V1ak1GzZ2g20EuS1jKUZ4SPU/3VHvXhuFBckOEkNjOPU9hVfSJrs2SuRIXuccUSeen+FUXTVUO2C5PT6ZjS6jc7cmW0iwtGeIZjy3oN7lsNofCltOqIQG1Y6HPY00+HusYd203avxS9Q3Lu+ghxouoS4pe4gDYMc4xwBVQ6ataLzqKFH9lbkFTmVJWkKG0cnOe1W94eaOh2nTdqNzssJu8MIy46Wm1OJXuODvGcnGO9TxZuUOTP1yiFGT9CST9kO1UboiboWML2jVabSZpur5R7XHC17MjuUnjOf1q8h6VTfhxedLW9m+Nagl2xqQq7PqQmSElRRkDuOmQa0HjDhpOVoGZdMaWZtHt7bSl5ixghYR0JztHHIH1rnb1terje7vZrHp9uRItsjy1vOyvLa2diTtzuP8I9Cc1K2XUWj5Vwbj2WdalzHgUoRH2hagBkjgdMDP0qF8Ocf0t10e5uaRn6KoCRsOt0Srfenb5CVa5VlURNa3+YkDBIUk8ZyBwMdx1zXCjWOpnbZ+ON6UQbPs80JMwCSWuu/ZjHTkDP1pbvNvkXRfihEhgqeUYykpB5VtQFEfYGuKHI0mdMNzH9cahQUxgHIabkoLCgnBbCMevA7dKAfNRa9i2uw2a8QYq58a6SENNpbVhfvJURgYOVZGMHHJ61rf1ndbPZn52prD7JJU8hmDEjyA6qStfRPTjB6/+ZVbhFhxtJ6AZiMSWYxvbS0My1hTiArerCiMDvTJ4stOssWK9hpb0e0XRqTJQgZUG84KsfDj70Bxao1ffrPZlL1LpJgxZeGUhmb5iUlRxtc93jjOCMjIxSlcdEusa2RYob6GmpUYyIjj+TvA/MjIH5hyflj1qe8WNZWG5aQTBtVxZnPSX2SBHVv8tKVpJUv+HoBzg5Pzqe8Toy41utOpY3+nskpt5ZAySwrCXB9sH6VCdcZ/uRqxc2/Fe6paI+0RJUDUUTSqHUyCzD9olScEBoEkITjvn5jpXlPhT5k5T8u7LcaWsqWEtbVKyeecmpTwtSbo3dtVvoIcvMtRZ3DlMds7Gx+h+1PYrkqoSSTRKrPyKZSnXLTl5OO2QI1shNRITQaZaGEpH/nWuus0VYuOEZJNye2+QoooocPJHHFUTHsK4N4nJlAGR7QsqOM4BJI+45q9yOKpvWl7jWfWcxhUdxzcEOKUkjgqSM9fpUJuK5kacZXT3XT7kpDgJ2/lBNSdrDlvuLLzaiApQSsfxA1E2fU9ombUJk+S4R+V4bf16UzW9gzZTQRhSEkLKhyABXYzjL9rIW49tL/5ItDcK5psGNPZLMtlDrZOdqhn7eldArNSKRJvPhta7jGWy1IkR88pwQoJPbqKTFeDt2EgpbusTyCeFqQrcB8v8aumiq51xn5NePm3461W9Cto3RUHSzaltLVImOJw5IWMHHoB2FM4TXqipqKitIz2WTtk5Te2zzioxem7G4tS3LNbVLUSVKMRskk9zxUrRXSBGxbDaIj6X4trgsvIztcbjoSpPbggZHGfvXSzDjRVvOx47LS31b3VNoCS4r1UR1NdNYV0oCmda61T+NSYdnjR0MoeAlvhGFSVp45I5wOn0qQsDVmuzCLiLdD9oz76lMpKkqHxxSNrexTNP36WJLazFddU4y/tO1QUc4z6jODUjoa4lgScq/YnaR86xwnZ6un4PosnExP8erKv3LX5eyyHJkCCpuVckNLjtOBZU4gK8s9AsA9CM9RzUxqtq9SbShzTMhhMtt1LnlvAbJCP3kE9s+tVJqW+Lui27Tb0+ctxQCgjqo/wirsssVyHaIUZ5RU40whCznqQADWiM9yaPJuxfRphOT+qW+PgrybYr7qZtm1uaXg6ctypDb051EhtxbwQchKQhIzz3P8A+z2u2tTXFk2Ox2+P7FOZ8t+4OPgezgkhQCOp93GMfGnLFGKsMZx22HGtFtjwo4DcaKylpGT0SkY5PyFQEjxF0yxJLBn7yDgrbQVJH1FRfjNcX4Wl2mY6ygSnw24oHB24JI+uKqOxxDcZ7MdPAUffV6JHWs110oyUYo9zpvTKb6pXXS0kfRKb/a1MeeJjflbN+8nAx681ot2q7FcnwxCucd109EBeCflS41HYVE8goSWijy9uO2MVUlyiuWy5vRjlLjKztI4OOx+1LrpVJPRDpfTqs5zj3aa8H0tu+FZzS7oO5PXbS8KVJJL2Chaj+8UnGfrimEitEZKSTPKtrdVkoS8p6M1WXilox+5vpvNt2qeQ2EPNEhO5I6KBPftRRULYqUdMuwrp03xnDyV1arJcLnKESIwFOEgHctICfieavnSdkRYbKzBC/MWnlxfqo9fpRRVGLXFbaPZ6/lWTlGp+Etk1RRRWs+cCiiigCiiigCiiigCgjNFFAeFtIcSUuJCknsoZFc0i1wZLSmpERhxChtIU2DxRRQ7tnJatMWW0Ol2222PHdP76E+99CeRUuKKK4kl4EpOXLewooorpwhtW2CNqSyvW6USgKIUhwDJQodCKqW02dem7hJiylJckpXtUpPTb2xRRUHFOWy5X2RplWnwxrjyxtqAv2mpmpb0wq27ErKdr6lqwEgchXx69KKK5ZFSjySxsiyi3vremWrYbUzZrTFt8clSGE7dx6qPUn71I4ooqaWlpFE25Sbfk/9k="/>
          <p:cNvSpPr>
            <a:spLocks noChangeAspect="1" noChangeArrowheads="1"/>
          </p:cNvSpPr>
          <p:nvPr/>
        </p:nvSpPr>
        <p:spPr bwMode="auto">
          <a:xfrm>
            <a:off x="155575" y="-677863"/>
            <a:ext cx="1571625" cy="14192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52" name="Picture 8" descr="http://bioweb.wku.edu/courses/BIOL115/wyatt/Metabolism/Respira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2971800"/>
            <a:ext cx="3259665" cy="2933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FERMENTATION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295400"/>
            <a:ext cx="7772400" cy="4572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+mj-lt"/>
              </a:rPr>
              <a:t>Occurs in absence of oxygen</a:t>
            </a:r>
          </a:p>
          <a:p>
            <a:r>
              <a:rPr lang="en-US" sz="3600" dirty="0" smtClean="0">
                <a:latin typeface="+mj-lt"/>
              </a:rPr>
              <a:t>Removes electrons from NADH so glycolysis can continue</a:t>
            </a:r>
            <a:endParaRPr lang="en-US" sz="3600" dirty="0">
              <a:latin typeface="+mj-lt"/>
            </a:endParaRPr>
          </a:p>
        </p:txBody>
      </p:sp>
      <p:pic>
        <p:nvPicPr>
          <p:cNvPr id="5122" name="Picture 2" descr="http://farm3.static.flickr.com/2517/3876767861_eb8a7d0ba8_z.jpg?zz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124200"/>
            <a:ext cx="5257800" cy="3268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Lactic Acid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143000"/>
            <a:ext cx="7772400" cy="4572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+mj-lt"/>
              </a:rPr>
              <a:t>Pyruvate &amp; NADH from glycolysis</a:t>
            </a:r>
          </a:p>
          <a:p>
            <a:r>
              <a:rPr lang="en-US" sz="3600" dirty="0" smtClean="0">
                <a:latin typeface="+mj-lt"/>
              </a:rPr>
              <a:t>2 NADH convert </a:t>
            </a:r>
            <a:r>
              <a:rPr lang="en-US" sz="3600" dirty="0" err="1" smtClean="0">
                <a:latin typeface="+mj-lt"/>
              </a:rPr>
              <a:t>pyruvate</a:t>
            </a:r>
            <a:r>
              <a:rPr lang="en-US" sz="3600" dirty="0" smtClean="0">
                <a:latin typeface="+mj-lt"/>
              </a:rPr>
              <a:t> into </a:t>
            </a:r>
            <a:r>
              <a:rPr lang="en-US" sz="3600" u="sng" dirty="0" smtClean="0">
                <a:latin typeface="+mj-lt"/>
              </a:rPr>
              <a:t>lactic acid</a:t>
            </a:r>
          </a:p>
          <a:p>
            <a:r>
              <a:rPr lang="en-US" sz="3600" dirty="0" smtClean="0">
                <a:latin typeface="+mj-lt"/>
              </a:rPr>
              <a:t>2 NAD+ can re-enter glycolysis to make ATP</a:t>
            </a:r>
          </a:p>
          <a:p>
            <a:r>
              <a:rPr lang="en-US" sz="3600" dirty="0" smtClean="0">
                <a:latin typeface="+mj-lt"/>
              </a:rPr>
              <a:t>Lactic acid causes                             muscle soreness</a:t>
            </a:r>
          </a:p>
          <a:p>
            <a:endParaRPr lang="en-US" sz="3600" dirty="0">
              <a:latin typeface="+mj-lt"/>
            </a:endParaRPr>
          </a:p>
        </p:txBody>
      </p:sp>
      <p:pic>
        <p:nvPicPr>
          <p:cNvPr id="4098" name="Picture 2" descr="http://t3.gstatic.com/images?q=tbn:ANd9GcRPiXhqYFYf-1IJekwqYggMTUY2VlneGo85w8WZEikqZXq7Pro&amp;t=1&amp;usg=__8P5LRc3P22kP6ppv4a8hm4Jg_qg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749524"/>
            <a:ext cx="3436620" cy="2727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Alcohol Fermentation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+mj-lt"/>
              </a:rPr>
              <a:t>Pyruvate &amp; NADH from glycolysis</a:t>
            </a:r>
          </a:p>
          <a:p>
            <a:r>
              <a:rPr lang="en-US" sz="3600" dirty="0" smtClean="0">
                <a:latin typeface="+mj-lt"/>
              </a:rPr>
              <a:t>2 NADH convert </a:t>
            </a:r>
            <a:r>
              <a:rPr lang="en-US" sz="3600" dirty="0" err="1" smtClean="0">
                <a:latin typeface="+mj-lt"/>
              </a:rPr>
              <a:t>pyruvate</a:t>
            </a:r>
            <a:r>
              <a:rPr lang="en-US" sz="3600" dirty="0" smtClean="0">
                <a:latin typeface="+mj-lt"/>
              </a:rPr>
              <a:t> into</a:t>
            </a:r>
            <a:r>
              <a:rPr lang="en-US" sz="3600" u="sng" dirty="0" smtClean="0">
                <a:latin typeface="+mj-lt"/>
              </a:rPr>
              <a:t> alcohol and carbon dioxide</a:t>
            </a:r>
          </a:p>
          <a:p>
            <a:r>
              <a:rPr lang="en-US" sz="3600" dirty="0" smtClean="0">
                <a:latin typeface="+mj-lt"/>
              </a:rPr>
              <a:t>2 NAD+ can re-enter glycolysis to make ATP</a:t>
            </a:r>
          </a:p>
          <a:p>
            <a:endParaRPr lang="en-US" sz="3600" dirty="0">
              <a:latin typeface="+mj-lt"/>
            </a:endParaRPr>
          </a:p>
        </p:txBody>
      </p:sp>
      <p:pic>
        <p:nvPicPr>
          <p:cNvPr id="3074" name="Picture 2" descr="http://t3.gstatic.com/images?q=tbn:ANd9GcThCVBDSfz-98LPsV-rzSBz-arSQgK-81u5BHgpmahehkSZZIA&amp;t=1&amp;usg=__U0nD_-9UsIEPSV8mt_M7tCFt5Ng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4191000"/>
            <a:ext cx="2247900" cy="2038350"/>
          </a:xfrm>
          <a:prstGeom prst="rect">
            <a:avLst/>
          </a:prstGeom>
          <a:noFill/>
        </p:spPr>
      </p:pic>
      <p:pic>
        <p:nvPicPr>
          <p:cNvPr id="3076" name="Picture 4" descr="http://t2.gstatic.com/images?q=tbn:ANd9GcQzgZU9AX21s06HQN-QJn7uifHOJaRndC47F7UPYZbpvG_u6xQ&amp;t=1&amp;usg=__TM6BE6c4uBNag7mQbNb98XdLQqE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495800"/>
            <a:ext cx="1847850" cy="1714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Uses of fermentation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+mj-lt"/>
              </a:rPr>
              <a:t>Useful in baking (CO2 causes dough to rise)</a:t>
            </a:r>
          </a:p>
          <a:p>
            <a:r>
              <a:rPr lang="en-US" sz="3600" dirty="0" smtClean="0">
                <a:latin typeface="+mj-lt"/>
              </a:rPr>
              <a:t>Bacteria help break down food in animal’s digestive systems</a:t>
            </a:r>
          </a:p>
          <a:p>
            <a:r>
              <a:rPr lang="en-US" sz="3600" dirty="0" smtClean="0">
                <a:latin typeface="+mj-lt"/>
              </a:rPr>
              <a:t>Lactic acid fermentation              used in making yogurt </a:t>
            </a:r>
            <a:endParaRPr lang="en-US" sz="3600" dirty="0">
              <a:latin typeface="+mj-lt"/>
            </a:endParaRPr>
          </a:p>
        </p:txBody>
      </p:sp>
      <p:pic>
        <p:nvPicPr>
          <p:cNvPr id="2050" name="Picture 2" descr="http://www.wdexpo.org/wp-content/uploads/2010/04/yogu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830256"/>
            <a:ext cx="2209800" cy="2797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3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259</TotalTime>
  <Words>131</Words>
  <Application>Microsoft Office PowerPoint</Application>
  <PresentationFormat>On-screen Show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Equity</vt:lpstr>
      <vt:lpstr>Fermentation </vt:lpstr>
      <vt:lpstr>Glycolysis</vt:lpstr>
      <vt:lpstr>Cellular Respiration</vt:lpstr>
      <vt:lpstr>FERMENTATION</vt:lpstr>
      <vt:lpstr>Lactic Acid</vt:lpstr>
      <vt:lpstr>Alcohol Fermentation</vt:lpstr>
      <vt:lpstr>Uses of fermentation</vt:lpstr>
      <vt:lpstr>Slide 8</vt:lpstr>
    </vt:vector>
  </TitlesOfParts>
  <Company>mvusd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Gretchen Schultz</dc:creator>
  <cp:lastModifiedBy>Gretchen Schultz</cp:lastModifiedBy>
  <cp:revision>6</cp:revision>
  <dcterms:created xsi:type="dcterms:W3CDTF">2010-10-19T13:56:03Z</dcterms:created>
  <dcterms:modified xsi:type="dcterms:W3CDTF">2011-11-14T15:41:48Z</dcterms:modified>
</cp:coreProperties>
</file>