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handoutMasterIdLst>
    <p:handoutMasterId r:id="rId25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0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29A73E-813E-49E7-BB46-82857744867C}" type="datetimeFigureOut">
              <a:rPr lang="en-US" smtClean="0"/>
              <a:t>3/16/2012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997A75-B406-489E-B007-1763E518CA2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7E65059-45E5-41C0-8B19-2E15258FA3E2}" type="datetimeFigureOut">
              <a:rPr lang="en-US" smtClean="0"/>
              <a:pPr/>
              <a:t>3/16/2012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FF4602-6935-4FAC-9C63-56F371E512B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7E65059-45E5-41C0-8B19-2E15258FA3E2}" type="datetimeFigureOut">
              <a:rPr lang="en-US" smtClean="0"/>
              <a:pPr/>
              <a:t>3/16/2012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FF4602-6935-4FAC-9C63-56F371E512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7E65059-45E5-41C0-8B19-2E15258FA3E2}" type="datetimeFigureOut">
              <a:rPr lang="en-US" smtClean="0"/>
              <a:pPr/>
              <a:t>3/16/2012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FF4602-6935-4FAC-9C63-56F371E512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7E65059-45E5-41C0-8B19-2E15258FA3E2}" type="datetimeFigureOut">
              <a:rPr lang="en-US" smtClean="0"/>
              <a:pPr/>
              <a:t>3/16/2012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FF4602-6935-4FAC-9C63-56F371E512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7E65059-45E5-41C0-8B19-2E15258FA3E2}" type="datetimeFigureOut">
              <a:rPr lang="en-US" smtClean="0"/>
              <a:pPr/>
              <a:t>3/16/2012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FF4602-6935-4FAC-9C63-56F371E512B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7E65059-45E5-41C0-8B19-2E15258FA3E2}" type="datetimeFigureOut">
              <a:rPr lang="en-US" smtClean="0"/>
              <a:pPr/>
              <a:t>3/16/2012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FF4602-6935-4FAC-9C63-56F371E512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7E65059-45E5-41C0-8B19-2E15258FA3E2}" type="datetimeFigureOut">
              <a:rPr lang="en-US" smtClean="0"/>
              <a:pPr/>
              <a:t>3/16/2012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FF4602-6935-4FAC-9C63-56F371E512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7E65059-45E5-41C0-8B19-2E15258FA3E2}" type="datetimeFigureOut">
              <a:rPr lang="en-US" smtClean="0"/>
              <a:pPr/>
              <a:t>3/16/2012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FF4602-6935-4FAC-9C63-56F371E512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7E65059-45E5-41C0-8B19-2E15258FA3E2}" type="datetimeFigureOut">
              <a:rPr lang="en-US" smtClean="0"/>
              <a:pPr/>
              <a:t>3/16/2012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FF4602-6935-4FAC-9C63-56F371E512B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7E65059-45E5-41C0-8B19-2E15258FA3E2}" type="datetimeFigureOut">
              <a:rPr lang="en-US" smtClean="0"/>
              <a:pPr/>
              <a:t>3/16/2012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FF4602-6935-4FAC-9C63-56F371E512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7E65059-45E5-41C0-8B19-2E15258FA3E2}" type="datetimeFigureOut">
              <a:rPr lang="en-US" smtClean="0"/>
              <a:pPr/>
              <a:t>3/16/2012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FF4602-6935-4FAC-9C63-56F371E512B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C7E65059-45E5-41C0-8B19-2E15258FA3E2}" type="datetimeFigureOut">
              <a:rPr lang="en-US" smtClean="0"/>
              <a:pPr/>
              <a:t>3/16/2012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FFF4602-6935-4FAC-9C63-56F371E512B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Genetic Variation &amp; Natural Selection Within Populations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11.1 &amp; 11.2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 of Genetic Variation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Mutation:</a:t>
            </a:r>
          </a:p>
          <a:p>
            <a:pPr lvl="1"/>
            <a:r>
              <a:rPr lang="en-US" dirty="0" smtClean="0"/>
              <a:t>DNA change can lead to change in allele.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r>
              <a:rPr lang="en-US" dirty="0" smtClean="0"/>
              <a:t>Recombination:</a:t>
            </a:r>
          </a:p>
          <a:p>
            <a:pPr lvl="1"/>
            <a:r>
              <a:rPr lang="en-US" dirty="0" smtClean="0"/>
              <a:t>Rearrangement of parent’s alleles during gamete production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2514600"/>
            <a:ext cx="327660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Brain Break – The Music Version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Parents hate your music….you hate their music…why?</a:t>
            </a:r>
          </a:p>
          <a:p>
            <a:r>
              <a:rPr lang="en-US" dirty="0" smtClean="0"/>
              <a:t>As you age, your brain becomes unable to handle as much dopamine.</a:t>
            </a:r>
          </a:p>
          <a:p>
            <a:pPr lvl="1"/>
            <a:r>
              <a:rPr lang="en-US" dirty="0" smtClean="0"/>
              <a:t>Dopamine: plays a major role in reward driven learning.  Gives you the “chills” when a new song you like comes on.</a:t>
            </a:r>
          </a:p>
          <a:p>
            <a:r>
              <a:rPr lang="en-US" dirty="0" smtClean="0"/>
              <a:t>Because you fail to get that same sensation as you age, your music taste will become stagnate. </a:t>
            </a:r>
            <a:endParaRPr lang="en-US" dirty="0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85749"/>
            <a:ext cx="7162800" cy="6696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-609600"/>
            <a:ext cx="6347460" cy="746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2057400"/>
            <a:ext cx="4653213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0"/>
            <a:ext cx="70104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crying baby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90600" y="0"/>
            <a:ext cx="5840419" cy="5105400"/>
          </a:xfrm>
          <a:prstGeom prst="rect">
            <a:avLst/>
          </a:prstGeom>
        </p:spPr>
      </p:pic>
      <p:pic>
        <p:nvPicPr>
          <p:cNvPr id="19464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14400" y="0"/>
            <a:ext cx="6206013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slapdabass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886200" y="3257550"/>
            <a:ext cx="4800600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11.2 Nat. Selection on Populations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Distribution of Traits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Normal Distribution:</a:t>
            </a:r>
          </a:p>
          <a:p>
            <a:pPr lvl="1"/>
            <a:r>
              <a:rPr lang="en-US" dirty="0" smtClean="0"/>
              <a:t>Frequency is highest near the mean and decreases towards the extreme ends.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71800" y="2895600"/>
            <a:ext cx="4038600" cy="3750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ight Arrow 3"/>
          <p:cNvSpPr/>
          <p:nvPr/>
        </p:nvSpPr>
        <p:spPr>
          <a:xfrm>
            <a:off x="3429000" y="5943600"/>
            <a:ext cx="32766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Range of Variables</a:t>
            </a:r>
            <a:endParaRPr lang="en-US" dirty="0"/>
          </a:p>
        </p:txBody>
      </p:sp>
      <p:sp>
        <p:nvSpPr>
          <p:cNvPr id="8" name="Up Arrow 7"/>
          <p:cNvSpPr/>
          <p:nvPr/>
        </p:nvSpPr>
        <p:spPr>
          <a:xfrm>
            <a:off x="2913760" y="3505200"/>
            <a:ext cx="533400" cy="2819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Frequency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0459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632192" cy="2849562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latin typeface="Arial Black" pitchFamily="34" charset="0"/>
              </a:rPr>
              <a:t>But Mr. Wilson, how does this Apply to Natural Selection?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3000" y="2952572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rial Black" pitchFamily="34" charset="0"/>
              </a:rPr>
              <a:t>Thanks for Asking!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0" y="3657600"/>
            <a:ext cx="563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rial Black" pitchFamily="34" charset="0"/>
              </a:rPr>
              <a:t>Actually, for some </a:t>
            </a:r>
            <a:r>
              <a:rPr lang="en-US" b="1" dirty="0" smtClean="0">
                <a:latin typeface="Arial Black" pitchFamily="34" charset="0"/>
              </a:rPr>
              <a:t>traits</a:t>
            </a:r>
            <a:r>
              <a:rPr lang="en-US" dirty="0" smtClean="0">
                <a:latin typeface="Arial Black" pitchFamily="34" charset="0"/>
              </a:rPr>
              <a:t>, all </a:t>
            </a:r>
            <a:r>
              <a:rPr lang="en-US" b="1" dirty="0" smtClean="0">
                <a:latin typeface="Arial Black" pitchFamily="34" charset="0"/>
              </a:rPr>
              <a:t>phenotypes</a:t>
            </a:r>
            <a:r>
              <a:rPr lang="en-US" dirty="0" smtClean="0">
                <a:latin typeface="Arial Black" pitchFamily="34" charset="0"/>
              </a:rPr>
              <a:t> provide an equal chance of survival.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5400" y="4648200"/>
            <a:ext cx="3581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rial Black" pitchFamily="34" charset="0"/>
              </a:rPr>
              <a:t>These </a:t>
            </a:r>
            <a:r>
              <a:rPr lang="en-US" b="1" dirty="0" smtClean="0">
                <a:latin typeface="Arial Black" pitchFamily="34" charset="0"/>
              </a:rPr>
              <a:t>phenotypes</a:t>
            </a:r>
            <a:r>
              <a:rPr lang="en-US" dirty="0" smtClean="0">
                <a:latin typeface="Arial Black" pitchFamily="34" charset="0"/>
              </a:rPr>
              <a:t> generally show a normal distribution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29200" y="2667000"/>
            <a:ext cx="3657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 Black" pitchFamily="34" charset="0"/>
              </a:rPr>
              <a:t>Those that are the most common appear in the middle of the range.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47800" y="4876800"/>
            <a:ext cx="3124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rial Black" pitchFamily="34" charset="0"/>
              </a:rPr>
              <a:t>Those that are less common are at the extremes.</a:t>
            </a:r>
            <a:endParaRPr lang="en-US" dirty="0">
              <a:latin typeface="Arial Black" pitchFamily="34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5400" y="-38175"/>
            <a:ext cx="7696199" cy="7147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5359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But…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a trait in this distribution becomes most favorable in nature…</a:t>
            </a:r>
          </a:p>
          <a:p>
            <a:r>
              <a:rPr lang="en-US" dirty="0" smtClean="0"/>
              <a:t>The favorable phenotype will increase in frequency.</a:t>
            </a:r>
          </a:p>
          <a:p>
            <a:pPr lvl="1"/>
            <a:r>
              <a:rPr lang="en-US" dirty="0" smtClean="0"/>
              <a:t>This is natural selection</a:t>
            </a:r>
          </a:p>
          <a:p>
            <a:r>
              <a:rPr lang="en-US" dirty="0" smtClean="0"/>
              <a:t>Can allele frequencies be observed over time? You </a:t>
            </a:r>
            <a:r>
              <a:rPr lang="en-US" dirty="0" err="1" smtClean="0"/>
              <a:t>betcha</a:t>
            </a:r>
            <a:r>
              <a:rPr lang="en-US" dirty="0" smtClean="0"/>
              <a:t>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1118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Microevolution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Defined:</a:t>
            </a:r>
          </a:p>
          <a:p>
            <a:pPr lvl="1"/>
            <a:r>
              <a:rPr lang="en-US" dirty="0" smtClean="0"/>
              <a:t>The observable change in allele frequencies of a population over time.</a:t>
            </a:r>
          </a:p>
          <a:p>
            <a:r>
              <a:rPr lang="en-US" dirty="0" smtClean="0"/>
              <a:t>Natural Selections Role:</a:t>
            </a:r>
          </a:p>
          <a:p>
            <a:pPr lvl="1"/>
            <a:r>
              <a:rPr lang="en-US" dirty="0" smtClean="0"/>
              <a:t>Directional</a:t>
            </a:r>
          </a:p>
          <a:p>
            <a:pPr lvl="1"/>
            <a:r>
              <a:rPr lang="en-US" dirty="0" smtClean="0"/>
              <a:t>Stabilizing</a:t>
            </a:r>
          </a:p>
          <a:p>
            <a:pPr lvl="1"/>
            <a:r>
              <a:rPr lang="en-US" dirty="0" smtClean="0"/>
              <a:t>Disruptive Selection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05600" y="152400"/>
            <a:ext cx="2340451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36495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Directional Selection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Defined:</a:t>
            </a:r>
          </a:p>
          <a:p>
            <a:pPr lvl="1"/>
            <a:r>
              <a:rPr lang="en-US" dirty="0" smtClean="0"/>
              <a:t>Selection that favors one extreme of a trait’s range.</a:t>
            </a:r>
          </a:p>
          <a:p>
            <a:r>
              <a:rPr lang="en-US" dirty="0" smtClean="0"/>
              <a:t>Example:</a:t>
            </a:r>
          </a:p>
          <a:p>
            <a:pPr lvl="1"/>
            <a:r>
              <a:rPr lang="en-US" dirty="0" smtClean="0"/>
              <a:t>Methicillin Resistant Staphylococcus Aureus (MRSA)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2600" y="4189551"/>
            <a:ext cx="3200400" cy="2182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9335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Lets Use Our Example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81163" y="1657350"/>
            <a:ext cx="5781675" cy="354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7231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Stabilizing Selection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Defined:</a:t>
            </a:r>
          </a:p>
          <a:p>
            <a:pPr lvl="1"/>
            <a:r>
              <a:rPr lang="en-US" dirty="0" smtClean="0"/>
              <a:t>The intermediate phenotype is favored.</a:t>
            </a:r>
          </a:p>
          <a:p>
            <a:r>
              <a:rPr lang="en-US" dirty="0" smtClean="0"/>
              <a:t>Example:</a:t>
            </a:r>
          </a:p>
          <a:p>
            <a:pPr lvl="1"/>
            <a:r>
              <a:rPr lang="en-US" dirty="0" smtClean="0"/>
              <a:t>Size of a newborn baby. </a:t>
            </a:r>
          </a:p>
          <a:p>
            <a:pPr lvl="1"/>
            <a:r>
              <a:rPr lang="en-US" dirty="0" smtClean="0"/>
              <a:t>Too small = increased risks</a:t>
            </a:r>
          </a:p>
          <a:p>
            <a:pPr lvl="1"/>
            <a:r>
              <a:rPr lang="en-US" dirty="0" smtClean="0"/>
              <a:t>Too big = increased risks</a:t>
            </a:r>
          </a:p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89845" y="3581400"/>
            <a:ext cx="2654155" cy="318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1284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Variation &amp; Natural Selection</a:t>
            </a:r>
            <a:br>
              <a:rPr lang="en-US" dirty="0" smtClean="0"/>
            </a:br>
            <a:r>
              <a:rPr lang="en-US" dirty="0" smtClean="0"/>
              <a:t>What have we learned?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 your table, take 2 minutes to discuss what the take away message from our last chapter was.  Determine your tables response &amp; be prepared to share. 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6200" y="3429000"/>
            <a:ext cx="4800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/>
              <a:t>2:00</a:t>
            </a:r>
            <a:endParaRPr lang="en-US" sz="9600" dirty="0"/>
          </a:p>
        </p:txBody>
      </p:sp>
      <p:sp>
        <p:nvSpPr>
          <p:cNvPr id="5" name="TextBox 4"/>
          <p:cNvSpPr txBox="1"/>
          <p:nvPr/>
        </p:nvSpPr>
        <p:spPr>
          <a:xfrm>
            <a:off x="1676400" y="4343400"/>
            <a:ext cx="4800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/>
              <a:t>1:30</a:t>
            </a:r>
            <a:endParaRPr lang="en-US" sz="9600" dirty="0"/>
          </a:p>
        </p:txBody>
      </p:sp>
      <p:sp>
        <p:nvSpPr>
          <p:cNvPr id="6" name="TextBox 5"/>
          <p:cNvSpPr txBox="1"/>
          <p:nvPr/>
        </p:nvSpPr>
        <p:spPr>
          <a:xfrm>
            <a:off x="2895600" y="5288340"/>
            <a:ext cx="4800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/>
              <a:t>1:00</a:t>
            </a:r>
            <a:endParaRPr lang="en-US" sz="9600" dirty="0"/>
          </a:p>
        </p:txBody>
      </p:sp>
      <p:sp>
        <p:nvSpPr>
          <p:cNvPr id="7" name="TextBox 6"/>
          <p:cNvSpPr txBox="1"/>
          <p:nvPr/>
        </p:nvSpPr>
        <p:spPr>
          <a:xfrm>
            <a:off x="4343400" y="4297740"/>
            <a:ext cx="4800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/>
              <a:t>:30</a:t>
            </a:r>
            <a:endParaRPr lang="en-US" sz="9600" dirty="0"/>
          </a:p>
        </p:txBody>
      </p:sp>
      <p:sp>
        <p:nvSpPr>
          <p:cNvPr id="8" name="TextBox 7"/>
          <p:cNvSpPr txBox="1"/>
          <p:nvPr/>
        </p:nvSpPr>
        <p:spPr>
          <a:xfrm>
            <a:off x="5257800" y="3276600"/>
            <a:ext cx="4800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/>
              <a:t>TIME!</a:t>
            </a:r>
            <a:endParaRPr 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Likely Trend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828800"/>
            <a:ext cx="5381625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5464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Disruptive Selection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Defined:</a:t>
            </a:r>
          </a:p>
          <a:p>
            <a:pPr lvl="1"/>
            <a:r>
              <a:rPr lang="en-US" sz="2000" dirty="0" smtClean="0"/>
              <a:t>When both extreme phenotypes are favored.</a:t>
            </a:r>
          </a:p>
          <a:p>
            <a:pPr lvl="1"/>
            <a:r>
              <a:rPr lang="en-US" sz="2000" dirty="0" smtClean="0"/>
              <a:t>Intermediate phenotypes are selected against in nature.</a:t>
            </a:r>
          </a:p>
          <a:p>
            <a:r>
              <a:rPr lang="en-US" sz="2000" dirty="0" smtClean="0"/>
              <a:t>Example:</a:t>
            </a:r>
          </a:p>
          <a:p>
            <a:pPr lvl="1"/>
            <a:r>
              <a:rPr lang="en-US" sz="2000" dirty="0" smtClean="0"/>
              <a:t>London’s Peppered Moth</a:t>
            </a:r>
            <a:endParaRPr lang="en-US" sz="20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657600"/>
            <a:ext cx="2476500" cy="164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43000" y="52578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Rural</a:t>
            </a:r>
            <a:endParaRPr lang="en-US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4600" y="3657600"/>
            <a:ext cx="2418678" cy="163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705600" y="5269468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Industrial</a:t>
            </a:r>
            <a:endParaRPr lang="en-US" dirty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400" y="1219200"/>
            <a:ext cx="8398933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8566" y="1094242"/>
            <a:ext cx="8610600" cy="5735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8638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 this point: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647825"/>
            <a:ext cx="5486400" cy="356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87007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 of Notes!!!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1600" y="1524000"/>
            <a:ext cx="2286000" cy="1714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53000" y="1295400"/>
            <a:ext cx="3810000" cy="29051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76400" y="3881927"/>
            <a:ext cx="3048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388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11.1 Genetic Variation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Scenario:</a:t>
            </a:r>
          </a:p>
          <a:p>
            <a:pPr lvl="1"/>
            <a:r>
              <a:rPr lang="en-US" dirty="0" smtClean="0"/>
              <a:t>The zombie apocalypse has begun.</a:t>
            </a:r>
          </a:p>
          <a:p>
            <a:pPr lvl="1"/>
            <a:r>
              <a:rPr lang="en-US" dirty="0" smtClean="0"/>
              <a:t>The entire US is in horror and trying to find ways to survive.</a:t>
            </a:r>
          </a:p>
          <a:p>
            <a:pPr lvl="1"/>
            <a:r>
              <a:rPr lang="en-US" dirty="0" smtClean="0"/>
              <a:t>What type of traits make you more likely to be caught and changed into a zombie?</a:t>
            </a:r>
          </a:p>
          <a:p>
            <a:pPr lvl="1"/>
            <a:r>
              <a:rPr lang="en-US" dirty="0" smtClean="0"/>
              <a:t>Does everyone you know have these traits?</a:t>
            </a:r>
          </a:p>
          <a:p>
            <a:pPr lvl="1"/>
            <a:r>
              <a:rPr lang="en-US" dirty="0" smtClean="0"/>
              <a:t>What traits will make you less likely to be zombie food?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037082"/>
            <a:ext cx="8001000" cy="5008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799577"/>
            <a:ext cx="5791200" cy="3534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" grpI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Genetic Variation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4507992" cy="48006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Genetic Variation increases chance that some individuals will survive.</a:t>
            </a:r>
          </a:p>
          <a:p>
            <a:pPr lvl="1"/>
            <a:r>
              <a:rPr lang="en-US" dirty="0" smtClean="0"/>
              <a:t>Natural Selection acts on phenotype in a population</a:t>
            </a:r>
          </a:p>
          <a:p>
            <a:pPr lvl="1"/>
            <a:r>
              <a:rPr lang="en-US" dirty="0" smtClean="0"/>
              <a:t>Must have genetic variation to have different phenotypes</a:t>
            </a:r>
          </a:p>
          <a:p>
            <a:pPr lvl="1"/>
            <a:r>
              <a:rPr lang="en-US" dirty="0" smtClean="0"/>
              <a:t>The greater the variation in phenotypes the greater the chance of survival.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2050" name="Picture 2" descr="http://memeblender.com/wp-content/uploads/2011/10/socially-awkward-penguin-meme-finish-test-firs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914400"/>
            <a:ext cx="2952750" cy="28956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172200" y="4572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Socially Awkward Penguin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 Pool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Defined:</a:t>
            </a:r>
          </a:p>
          <a:p>
            <a:pPr lvl="1"/>
            <a:r>
              <a:rPr lang="en-US" dirty="0" smtClean="0"/>
              <a:t>The combined alleles of all the individuals in a population.</a:t>
            </a:r>
          </a:p>
          <a:p>
            <a:r>
              <a:rPr lang="en-US" dirty="0" smtClean="0"/>
              <a:t>Why is it important:</a:t>
            </a:r>
          </a:p>
          <a:p>
            <a:pPr lvl="1"/>
            <a:r>
              <a:rPr lang="en-US" dirty="0" smtClean="0"/>
              <a:t>Where genetic variation is demonstrated</a:t>
            </a:r>
          </a:p>
          <a:p>
            <a:r>
              <a:rPr lang="en-US" dirty="0" smtClean="0"/>
              <a:t>Review:</a:t>
            </a:r>
          </a:p>
          <a:p>
            <a:pPr lvl="1"/>
            <a:r>
              <a:rPr lang="en-US" dirty="0" smtClean="0"/>
              <a:t>What is an allele?</a:t>
            </a:r>
          </a:p>
          <a:p>
            <a:r>
              <a:rPr lang="en-US" dirty="0" smtClean="0"/>
              <a:t>How do we determine the frequency of an allele in a gene pool?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95400" y="762000"/>
            <a:ext cx="7467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smtClean="0"/>
              <a:t>WITH MATH!!!!</a:t>
            </a:r>
            <a:endParaRPr lang="en-US" sz="8000" dirty="0"/>
          </a:p>
        </p:txBody>
      </p:sp>
      <p:sp>
        <p:nvSpPr>
          <p:cNvPr id="5" name="TextBox 4"/>
          <p:cNvSpPr txBox="1"/>
          <p:nvPr/>
        </p:nvSpPr>
        <p:spPr>
          <a:xfrm>
            <a:off x="3657600" y="18288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YAY!</a:t>
            </a:r>
            <a:endParaRPr lang="en-US" dirty="0"/>
          </a:p>
        </p:txBody>
      </p:sp>
      <p:pic>
        <p:nvPicPr>
          <p:cNvPr id="7" name="Picture 6" descr="cheering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38400" y="2362200"/>
            <a:ext cx="5181600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Allele Frequency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 class of 20 students all have either brown (Bb or BB) or blue eyes (bb).</a:t>
            </a:r>
          </a:p>
          <a:p>
            <a:pPr lvl="1"/>
            <a:r>
              <a:rPr lang="en-US" dirty="0" smtClean="0"/>
              <a:t>8 students have blue eyes (bb = 8)</a:t>
            </a:r>
          </a:p>
          <a:p>
            <a:pPr lvl="1"/>
            <a:r>
              <a:rPr lang="en-US" dirty="0" smtClean="0"/>
              <a:t>8 students have a parent with blue eyes           			(Bb = 8)</a:t>
            </a:r>
          </a:p>
          <a:p>
            <a:pPr lvl="1"/>
            <a:r>
              <a:rPr lang="en-US" dirty="0" smtClean="0"/>
              <a:t>4 students have no parent with blue eyes            			(BB = 4</a:t>
            </a:r>
            <a:r>
              <a:rPr lang="en-US" dirty="0" smtClean="0"/>
              <a:t>)</a:t>
            </a:r>
          </a:p>
          <a:p>
            <a:pPr lvl="2"/>
            <a:r>
              <a:rPr lang="en-US" dirty="0" smtClean="0"/>
              <a:t>Assume these parents don’t carry recessive allele</a:t>
            </a:r>
            <a:endParaRPr lang="en-US" dirty="0" smtClean="0"/>
          </a:p>
          <a:p>
            <a:pPr lvl="1"/>
            <a:r>
              <a:rPr lang="en-US" dirty="0" smtClean="0"/>
              <a:t>What is the frequency of the blue eye allele in this class?</a:t>
            </a:r>
          </a:p>
          <a:p>
            <a:pPr lvl="1"/>
            <a:r>
              <a:rPr lang="en-US" dirty="0" smtClean="0"/>
              <a:t>Hint: each individual allele counts as one in your total.  (a blue eyed individual has 2 alleles for blue eyes)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Allele Frequency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How many blue eyed students?</a:t>
            </a:r>
          </a:p>
          <a:p>
            <a:pPr lvl="1"/>
            <a:r>
              <a:rPr lang="en-US" dirty="0" smtClean="0"/>
              <a:t>8 students x 2 b alleles = 16 b alleles</a:t>
            </a:r>
          </a:p>
          <a:p>
            <a:r>
              <a:rPr lang="en-US" dirty="0" smtClean="0"/>
              <a:t>How many brown eyed students with recessive allele?</a:t>
            </a:r>
          </a:p>
          <a:p>
            <a:pPr lvl="1"/>
            <a:r>
              <a:rPr lang="en-US" dirty="0" smtClean="0"/>
              <a:t>8 students x 1 b allele = 8 b alleles</a:t>
            </a:r>
          </a:p>
          <a:p>
            <a:pPr lvl="1"/>
            <a:r>
              <a:rPr lang="en-US" dirty="0" smtClean="0"/>
              <a:t>8 students x 1 B allele = 8 B alleles</a:t>
            </a:r>
          </a:p>
          <a:p>
            <a:r>
              <a:rPr lang="en-US" dirty="0" smtClean="0"/>
              <a:t>How many students (BB)</a:t>
            </a:r>
          </a:p>
          <a:p>
            <a:pPr lvl="1"/>
            <a:r>
              <a:rPr lang="en-US" dirty="0" smtClean="0"/>
              <a:t>4 students x 2 B alleles = 8</a:t>
            </a:r>
          </a:p>
          <a:p>
            <a:r>
              <a:rPr lang="en-US" dirty="0" smtClean="0"/>
              <a:t>Total </a:t>
            </a:r>
            <a:r>
              <a:rPr lang="en-US" dirty="0" smtClean="0"/>
              <a:t>b alleles = 24</a:t>
            </a:r>
          </a:p>
          <a:p>
            <a:r>
              <a:rPr lang="en-US" dirty="0" smtClean="0"/>
              <a:t>Total B alleles = </a:t>
            </a:r>
            <a:r>
              <a:rPr lang="en-US" dirty="0" smtClean="0"/>
              <a:t>16</a:t>
            </a:r>
          </a:p>
          <a:p>
            <a:r>
              <a:rPr lang="en-US" dirty="0" smtClean="0"/>
              <a:t>Total alleles in pop = 40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Allele Frequency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(B) allele freq is 16 / 40 = 40%</a:t>
            </a:r>
          </a:p>
          <a:p>
            <a:r>
              <a:rPr lang="en-US" dirty="0" smtClean="0"/>
              <a:t>(b) allele freq is 24 / 40 = 60%</a:t>
            </a:r>
          </a:p>
          <a:p>
            <a:r>
              <a:rPr lang="en-US" dirty="0" smtClean="0"/>
              <a:t>What would happen to the frequency of B alleles if suddenly having blue eyes became an advantageous trait to humans?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634</TotalTime>
  <Words>715</Words>
  <Application>Microsoft Office PowerPoint</Application>
  <PresentationFormat>On-screen Show (4:3)</PresentationFormat>
  <Paragraphs>117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Solstice</vt:lpstr>
      <vt:lpstr>Genetic Variation &amp; Natural Selection Within Populations</vt:lpstr>
      <vt:lpstr>Variation &amp; Natural Selection What have we learned?</vt:lpstr>
      <vt:lpstr>11.1 Genetic Variation</vt:lpstr>
      <vt:lpstr>Genetic Variation</vt:lpstr>
      <vt:lpstr>Gene Pool</vt:lpstr>
      <vt:lpstr>Slide 6</vt:lpstr>
      <vt:lpstr>Allele Frequency</vt:lpstr>
      <vt:lpstr>Allele Frequency</vt:lpstr>
      <vt:lpstr>Allele Frequency</vt:lpstr>
      <vt:lpstr>Sources of Genetic Variation</vt:lpstr>
      <vt:lpstr>Brain Break – The Music Version</vt:lpstr>
      <vt:lpstr>11.2 Nat. Selection on Populations</vt:lpstr>
      <vt:lpstr>Distribution of Traits</vt:lpstr>
      <vt:lpstr>But Mr. Wilson, how does this Apply to Natural Selection?</vt:lpstr>
      <vt:lpstr>But…</vt:lpstr>
      <vt:lpstr>Microevolution</vt:lpstr>
      <vt:lpstr>Directional Selection</vt:lpstr>
      <vt:lpstr>Lets Use Our Example</vt:lpstr>
      <vt:lpstr>Stabilizing Selection</vt:lpstr>
      <vt:lpstr>The Likely Trend</vt:lpstr>
      <vt:lpstr>Disruptive Selection</vt:lpstr>
      <vt:lpstr>At this point:</vt:lpstr>
      <vt:lpstr>End of Notes!!!</vt:lpstr>
    </vt:vector>
  </TitlesOfParts>
  <Company>mvusd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Genetic Variation &amp; Natural Selection Within Populations</dc:title>
  <dc:creator>Gretchen Schultz</dc:creator>
  <cp:lastModifiedBy>Gretchen Schultz</cp:lastModifiedBy>
  <cp:revision>25</cp:revision>
  <dcterms:created xsi:type="dcterms:W3CDTF">2012-03-14T18:54:11Z</dcterms:created>
  <dcterms:modified xsi:type="dcterms:W3CDTF">2012-03-16T21:56:52Z</dcterms:modified>
</cp:coreProperties>
</file>