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2" r:id="rId5"/>
    <p:sldId id="259" r:id="rId6"/>
    <p:sldId id="284" r:id="rId7"/>
    <p:sldId id="262" r:id="rId8"/>
    <p:sldId id="283" r:id="rId9"/>
    <p:sldId id="264" r:id="rId10"/>
    <p:sldId id="263" r:id="rId11"/>
    <p:sldId id="265" r:id="rId12"/>
    <p:sldId id="285" r:id="rId13"/>
    <p:sldId id="266" r:id="rId14"/>
    <p:sldId id="267" r:id="rId15"/>
    <p:sldId id="260" r:id="rId16"/>
    <p:sldId id="287" r:id="rId17"/>
    <p:sldId id="288" r:id="rId18"/>
    <p:sldId id="268" r:id="rId19"/>
    <p:sldId id="261" r:id="rId20"/>
    <p:sldId id="289" r:id="rId21"/>
    <p:sldId id="269" r:id="rId22"/>
    <p:sldId id="286" r:id="rId23"/>
    <p:sldId id="273" r:id="rId24"/>
    <p:sldId id="275" r:id="rId25"/>
    <p:sldId id="274" r:id="rId26"/>
    <p:sldId id="280" r:id="rId27"/>
    <p:sldId id="278" r:id="rId28"/>
    <p:sldId id="279" r:id="rId29"/>
    <p:sldId id="290" r:id="rId30"/>
    <p:sldId id="277" r:id="rId31"/>
    <p:sldId id="276" r:id="rId32"/>
    <p:sldId id="281" r:id="rId33"/>
    <p:sldId id="271" r:id="rId34"/>
    <p:sldId id="27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34910D3-9364-4212-A9E7-1FD31847A9B4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9C6EA8-2563-4F61-B2EA-234FD294B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 – SEA Interactions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276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Uneven solar heating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Three reasons the earth does not heat up at the same rate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Spherical earth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Axis of rotation tilted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Distance between earth and sun varies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28655"/>
            <a:ext cx="41529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4242457"/>
            <a:ext cx="3219450" cy="225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2170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990600"/>
          </a:xfrm>
        </p:spPr>
        <p:txBody>
          <a:bodyPr/>
          <a:lstStyle/>
          <a:p>
            <a:r>
              <a:rPr lang="en-US" sz="4800" dirty="0" smtClean="0"/>
              <a:t>Uneven solar heating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520940" cy="3579849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sz="3200" dirty="0" smtClean="0"/>
              <a:t>Spherical Earth…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The sun strikes the earth at different angles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Angle of incidence = area light is spread over (high = less energy, low = more energy)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Poles have a high angle, equator a low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4593" y="5181600"/>
            <a:ext cx="26574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05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8707"/>
            <a:ext cx="3711397" cy="309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14600"/>
            <a:ext cx="518236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423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990600"/>
          </a:xfrm>
        </p:spPr>
        <p:txBody>
          <a:bodyPr/>
          <a:lstStyle/>
          <a:p>
            <a:r>
              <a:rPr lang="en-US" sz="4800" dirty="0" smtClean="0"/>
              <a:t>Uneven solar heating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520940" cy="3579849"/>
          </a:xfrm>
        </p:spPr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Axis of rotation…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Axis at 23.5 degree angle (orbital inclination)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Latitude receiving most direct energy from sun changes throughout the year.</a:t>
            </a:r>
          </a:p>
          <a:p>
            <a:pPr marL="514350" indent="-514350">
              <a:buAutoNum type="arabicPeriod"/>
            </a:pPr>
            <a:endParaRPr lang="en-US" sz="3200" dirty="0" smtClean="0"/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343400"/>
            <a:ext cx="3886200" cy="215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215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990600"/>
          </a:xfrm>
        </p:spPr>
        <p:txBody>
          <a:bodyPr/>
          <a:lstStyle/>
          <a:p>
            <a:r>
              <a:rPr lang="en-US" sz="4800" dirty="0" smtClean="0"/>
              <a:t>Uneven solar heating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520940" cy="3579849"/>
          </a:xfrm>
        </p:spPr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Elliptical orbit…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Earth’s orbit not circular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Earth closer to sun at certain times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MINOR effect on temperatures – Northern hemisphere is WARMER when FAR from the sun</a:t>
            </a:r>
          </a:p>
          <a:p>
            <a:pPr marL="514350" indent="-514350">
              <a:buAutoNum type="arabicPeriod"/>
            </a:pPr>
            <a:endParaRPr lang="en-US" sz="3200" dirty="0" smtClean="0"/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828309"/>
            <a:ext cx="41624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7909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Convection currents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857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Cool air/water sinks, warm air/water rises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Convection  = vertical movement of fluids due to temperature differences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Sun warms air </a:t>
            </a:r>
            <a:r>
              <a:rPr lang="en-US" sz="3200" dirty="0">
                <a:latin typeface="Wingdings 3" pitchFamily="18" charset="2"/>
              </a:rPr>
              <a:t>a</a:t>
            </a:r>
            <a:r>
              <a:rPr lang="en-US" sz="3200" dirty="0" smtClean="0"/>
              <a:t> air rises </a:t>
            </a:r>
            <a:r>
              <a:rPr lang="en-US" sz="3200" dirty="0">
                <a:latin typeface="Wingdings 3" pitchFamily="18" charset="2"/>
              </a:rPr>
              <a:t>a</a:t>
            </a:r>
            <a:r>
              <a:rPr lang="en-US" sz="3200" dirty="0" smtClean="0"/>
              <a:t> cooler air sinks to replace it </a:t>
            </a:r>
            <a:r>
              <a:rPr lang="en-US" sz="3200" dirty="0">
                <a:latin typeface="Wingdings 3" pitchFamily="18" charset="2"/>
              </a:rPr>
              <a:t>a</a:t>
            </a:r>
            <a:r>
              <a:rPr lang="en-US" sz="3200" dirty="0" smtClean="0"/>
              <a:t> warms and rises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Creates air movement between poles and equator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0387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382" y="990600"/>
            <a:ext cx="875217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6651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525" y="557213"/>
            <a:ext cx="7600950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25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Bradley Hand ITC" pitchFamily="66" charset="0"/>
              </a:rPr>
              <a:t>CHAPTER 8  Part 2</a:t>
            </a:r>
            <a:endParaRPr lang="en-US" sz="72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7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The coriolis effect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857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Tendency for the path of a moving object to deflect due to the spinning of the earth (right in the North, left in the South)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Affects distribution of heat energy, nutrients, drifting organisms, air and water currents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19600"/>
            <a:ext cx="3048000" cy="228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140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Solar connection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/>
              <a:t>Air consists of </a:t>
            </a:r>
          </a:p>
          <a:p>
            <a:pPr marL="745236" lvl="3" indent="-457200">
              <a:buFont typeface="Wingdings" pitchFamily="2" charset="2"/>
              <a:buChar char="v"/>
            </a:pPr>
            <a:r>
              <a:rPr lang="en-US" sz="3200" dirty="0" smtClean="0"/>
              <a:t>78% nitrogen</a:t>
            </a:r>
          </a:p>
          <a:p>
            <a:pPr marL="745236" lvl="3" indent="-457200">
              <a:buFont typeface="Wingdings" pitchFamily="2" charset="2"/>
              <a:buChar char="v"/>
            </a:pPr>
            <a:r>
              <a:rPr lang="en-US" sz="3200" dirty="0" smtClean="0"/>
              <a:t>21% oxygen</a:t>
            </a:r>
          </a:p>
          <a:p>
            <a:pPr marL="745236" lvl="3" indent="-457200">
              <a:buFont typeface="Wingdings" pitchFamily="2" charset="2"/>
              <a:buChar char="v"/>
            </a:pPr>
            <a:r>
              <a:rPr lang="en-US" sz="3200" dirty="0" smtClean="0"/>
              <a:t>~.93% argon</a:t>
            </a:r>
          </a:p>
          <a:p>
            <a:pPr marL="745236" lvl="3" indent="-457200">
              <a:buFont typeface="Wingdings" pitchFamily="2" charset="2"/>
              <a:buChar char="v"/>
            </a:pPr>
            <a:r>
              <a:rPr lang="en-US" sz="3200" dirty="0" smtClean="0"/>
              <a:t>~ .03 carbon dioxide</a:t>
            </a:r>
          </a:p>
          <a:p>
            <a:pPr marL="745236" lvl="3" indent="-457200">
              <a:buFont typeface="Wingdings" pitchFamily="2" charset="2"/>
              <a:buChar char="v"/>
            </a:pPr>
            <a:r>
              <a:rPr lang="en-US" sz="3200" dirty="0" smtClean="0"/>
              <a:t>~ remaining other gasses</a:t>
            </a:r>
          </a:p>
          <a:p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295400"/>
            <a:ext cx="253365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690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784860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11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Earth’s rotation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5381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Different latitudes need to move different distances during the same amount of time 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Poles = moving more slowly (0 km/</a:t>
            </a:r>
            <a:r>
              <a:rPr lang="en-US" sz="3200" dirty="0" err="1" smtClean="0"/>
              <a:t>hr</a:t>
            </a:r>
            <a:r>
              <a:rPr lang="en-US" sz="3200" dirty="0" smtClean="0"/>
              <a:t>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Equator = moving more quickly (17000 km/</a:t>
            </a:r>
            <a:r>
              <a:rPr lang="en-US" sz="3200" dirty="0" err="1" smtClean="0"/>
              <a:t>hr</a:t>
            </a:r>
            <a:r>
              <a:rPr lang="en-US" sz="3200" dirty="0" smtClean="0"/>
              <a:t>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Objects don’t actual move – the earth moves under them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72060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2836" y="304800"/>
            <a:ext cx="7239000" cy="595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773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Coriolis effect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Coriolis effect creates rotational patterns in wind and ocean currents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Currents move to right above the equator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Currents move to the left below the equator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616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Coriolis effect &amp; wind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285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Convection currents and the Coriolis Effect together create wind patterns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Atmospheric circulation cells = smaller regions of wind flow patterns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6 air masses:</a:t>
            </a:r>
          </a:p>
          <a:p>
            <a:pPr marL="0" indent="0"/>
            <a:r>
              <a:rPr lang="en-US" sz="3200" dirty="0"/>
              <a:t>	</a:t>
            </a:r>
            <a:r>
              <a:rPr lang="en-US" sz="3200" dirty="0" smtClean="0"/>
              <a:t>3 in northern hemisphere</a:t>
            </a:r>
          </a:p>
          <a:p>
            <a:pPr marL="0" indent="0"/>
            <a:r>
              <a:rPr lang="en-US" sz="3200" dirty="0"/>
              <a:t>	</a:t>
            </a:r>
            <a:r>
              <a:rPr lang="en-US" sz="3200" dirty="0" smtClean="0"/>
              <a:t>3 in southern hemisphere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8029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Hadley cells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047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0</a:t>
            </a:r>
            <a:r>
              <a:rPr lang="en-US" sz="3200" baseline="30000" dirty="0"/>
              <a:t>o</a:t>
            </a:r>
            <a:r>
              <a:rPr lang="en-US" sz="3200" dirty="0" smtClean="0"/>
              <a:t> – 30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N and 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Warm air at 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rises and travels toward poles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Air cools at it travels in upper atmosphere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Deflection causes cooler air to sink at 30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N and 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Air moves westward creating the Trade Winds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5815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Horse latitudes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04772"/>
          </a:xfrm>
        </p:spPr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Occur around 30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N and S – downward flow of </a:t>
            </a:r>
            <a:r>
              <a:rPr lang="en-US" sz="3200" dirty="0" err="1" smtClean="0"/>
              <a:t>airmasses</a:t>
            </a:r>
            <a:r>
              <a:rPr lang="en-US" sz="3200" dirty="0" smtClean="0"/>
              <a:t> (Hadley &amp; </a:t>
            </a:r>
            <a:r>
              <a:rPr lang="en-US" sz="3200" dirty="0" err="1" smtClean="0"/>
              <a:t>Farrel</a:t>
            </a:r>
            <a:r>
              <a:rPr lang="en-US" sz="3200" dirty="0"/>
              <a:t> </a:t>
            </a:r>
            <a:r>
              <a:rPr lang="en-US" sz="3200" dirty="0" smtClean="0"/>
              <a:t>cells)</a:t>
            </a:r>
          </a:p>
          <a:p>
            <a:pPr marL="0" indent="0"/>
            <a:r>
              <a:rPr lang="en-US" sz="3200" dirty="0" smtClean="0"/>
              <a:t>an area of few winds and calm weather where ships would often get ‘becalmed’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33800"/>
            <a:ext cx="57150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037" y="3238810"/>
            <a:ext cx="2743200" cy="3352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83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err="1" smtClean="0"/>
              <a:t>ferrel</a:t>
            </a:r>
            <a:r>
              <a:rPr lang="en-US" sz="4800" dirty="0" smtClean="0"/>
              <a:t> cells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857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Between 30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- 60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N and 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Some of Hadley wind turns toward poles at the surface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Air deflects to east as it travels – this creates the </a:t>
            </a:r>
            <a:r>
              <a:rPr lang="en-US" sz="3200" dirty="0" err="1" smtClean="0"/>
              <a:t>Westerlies</a:t>
            </a:r>
            <a:r>
              <a:rPr lang="en-US" sz="3200" dirty="0" smtClean="0"/>
              <a:t> (because they start in the west)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Air warms and starts to rise again ~ 60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N and S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08313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polar cells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047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Between 60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– 90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 N and 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Warm air rises at 60 and flows toward poles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Air cools while traveling and sinks at the poles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Air from poles flows back toward equator creating the Polar Easterlies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71697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4800"/>
            <a:ext cx="63246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9992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Layers of atmosphere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Thermosphere – 110,000m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Mesosphere – 90,000m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Stratosphere – 50,000m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Troposphere – 15,000m</a:t>
            </a:r>
          </a:p>
          <a:p>
            <a:pPr marL="0" indent="0"/>
            <a:r>
              <a:rPr lang="en-US" sz="3200" dirty="0" smtClean="0"/>
              <a:t>Troposphere and stratosphere affect us the most (weather, air-sea interactions)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0"/>
            <a:ext cx="477202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037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8764"/>
            <a:ext cx="7520940" cy="1295400"/>
          </a:xfrm>
        </p:spPr>
        <p:txBody>
          <a:bodyPr/>
          <a:lstStyle/>
          <a:p>
            <a:r>
              <a:rPr lang="en-US" sz="4800" dirty="0" err="1" smtClean="0"/>
              <a:t>Intertropical</a:t>
            </a:r>
            <a:r>
              <a:rPr lang="en-US" sz="4800" dirty="0" smtClean="0"/>
              <a:t> convergence zones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4591"/>
            <a:ext cx="7520940" cy="37338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(ITCZ) – area along equator where air from Hadley cells drops down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Known as the ‘doldrums’ because of weak winds (ships becalmed)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Wettest regions of world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Shifts with the seasons</a:t>
            </a:r>
            <a:endParaRPr lang="en-US" sz="32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495800"/>
            <a:ext cx="3886200" cy="216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083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600" dirty="0" smtClean="0"/>
              <a:t>Monsoons and cyclones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Monsoons – seasonal wind patterns</a:t>
            </a:r>
          </a:p>
          <a:p>
            <a:pPr marL="0" indent="0"/>
            <a:r>
              <a:rPr lang="en-US" sz="3200" dirty="0"/>
              <a:t>	</a:t>
            </a:r>
            <a:r>
              <a:rPr lang="en-US" sz="3200" dirty="0" smtClean="0"/>
              <a:t>summers w/ lots of rain</a:t>
            </a:r>
          </a:p>
          <a:p>
            <a:pPr marL="0" indent="0"/>
            <a:r>
              <a:rPr lang="en-US" sz="3200" dirty="0"/>
              <a:t>	</a:t>
            </a:r>
            <a:r>
              <a:rPr lang="en-US" sz="3200" dirty="0" smtClean="0"/>
              <a:t>winters dry</a:t>
            </a:r>
          </a:p>
          <a:p>
            <a:pPr marL="0" indent="0"/>
            <a:r>
              <a:rPr lang="en-US" sz="3200" dirty="0" smtClean="0"/>
              <a:t>Summer air warms and rises, warm ocean air moves in – winter the cycle is reversed</a:t>
            </a:r>
          </a:p>
          <a:p>
            <a:pPr marL="0" indent="0"/>
            <a:endParaRPr lang="en-US" sz="32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038600"/>
            <a:ext cx="5715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56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600" dirty="0" smtClean="0"/>
              <a:t>Monsoons and cyclones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614372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en-US" sz="3200" dirty="0" smtClean="0"/>
              <a:t>Cyclones – rotating storms</a:t>
            </a:r>
          </a:p>
          <a:p>
            <a:pPr marL="0" lvl="1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hurricanes (Atlantic)</a:t>
            </a:r>
          </a:p>
          <a:p>
            <a:pPr marL="0" lvl="1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typhoons (Pacific)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Extratropical</a:t>
            </a:r>
            <a:r>
              <a:rPr lang="en-US" sz="3200" dirty="0" smtClean="0"/>
              <a:t> – form outside tropics (nor’easters…)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Tropical – form in tropics (hurricanes)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Coriolis effect causes spiral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Move large amounts of energy from tropics to higher latitudes</a:t>
            </a:r>
          </a:p>
          <a:p>
            <a:pPr marL="0" indent="0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9432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802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4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90054"/>
            <a:ext cx="6553200" cy="6721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515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Water vapor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Temperature increases = air pressure increases = density decreases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Adding water vapor decreases density more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Warm, moist air  -  less dense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Cool, dry air  -  more dense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4291" y="4488873"/>
            <a:ext cx="2982929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584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5418"/>
            <a:ext cx="45720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2781" y="76200"/>
            <a:ext cx="4412673" cy="492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981" y="3539836"/>
            <a:ext cx="4495800" cy="315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5263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Heat balance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0047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45% of sun’s energy absorbed or reflected by atmosphere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What happens to the 55% that reaches earth?</a:t>
            </a:r>
          </a:p>
          <a:p>
            <a:pPr marL="59436" lvl="2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- energy is lost at the same rate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Albedo – amount of energy reflect (snow = high, black sand = low)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9865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113" y="476250"/>
            <a:ext cx="8105775" cy="590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851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20940" cy="548640"/>
          </a:xfrm>
        </p:spPr>
        <p:txBody>
          <a:bodyPr/>
          <a:lstStyle/>
          <a:p>
            <a:r>
              <a:rPr lang="en-US" sz="4800" dirty="0" smtClean="0"/>
              <a:t>Greenhouse effect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Natural occurrence – heat energy bounces off atmosphere and earth, maintains livable temperatures on earth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43200"/>
            <a:ext cx="571500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3774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685</TotalTime>
  <Words>670</Words>
  <Application>Microsoft Office PowerPoint</Application>
  <PresentationFormat>On-screen Show (4:3)</PresentationFormat>
  <Paragraphs>107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Angles</vt:lpstr>
      <vt:lpstr>Air – SEA Interactions</vt:lpstr>
      <vt:lpstr>Solar connection</vt:lpstr>
      <vt:lpstr>Layers of atmosphere</vt:lpstr>
      <vt:lpstr>Slide 4</vt:lpstr>
      <vt:lpstr>Water vapor</vt:lpstr>
      <vt:lpstr>Slide 6</vt:lpstr>
      <vt:lpstr>Heat balance</vt:lpstr>
      <vt:lpstr>Slide 8</vt:lpstr>
      <vt:lpstr>Greenhouse effect</vt:lpstr>
      <vt:lpstr>Uneven solar heating</vt:lpstr>
      <vt:lpstr>Uneven solar heating</vt:lpstr>
      <vt:lpstr>Slide 12</vt:lpstr>
      <vt:lpstr>Uneven solar heating</vt:lpstr>
      <vt:lpstr>Uneven solar heating</vt:lpstr>
      <vt:lpstr>Convection currents</vt:lpstr>
      <vt:lpstr>Slide 16</vt:lpstr>
      <vt:lpstr>Slide 17</vt:lpstr>
      <vt:lpstr>Slide 18</vt:lpstr>
      <vt:lpstr>The coriolis effect</vt:lpstr>
      <vt:lpstr>Slide 20</vt:lpstr>
      <vt:lpstr>Earth’s rotation</vt:lpstr>
      <vt:lpstr>Slide 22</vt:lpstr>
      <vt:lpstr>Coriolis effect</vt:lpstr>
      <vt:lpstr>Coriolis effect &amp; wind</vt:lpstr>
      <vt:lpstr>Hadley cells</vt:lpstr>
      <vt:lpstr>Horse latitudes</vt:lpstr>
      <vt:lpstr>ferrel cells</vt:lpstr>
      <vt:lpstr>polar cells</vt:lpstr>
      <vt:lpstr>Slide 29</vt:lpstr>
      <vt:lpstr>Intertropical convergence zones</vt:lpstr>
      <vt:lpstr>Monsoons and cyclones</vt:lpstr>
      <vt:lpstr>Monsoons and cyclones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Gretchen</dc:creator>
  <cp:lastModifiedBy>Gretchen Schultz</cp:lastModifiedBy>
  <cp:revision>28</cp:revision>
  <dcterms:created xsi:type="dcterms:W3CDTF">2010-10-25T17:16:33Z</dcterms:created>
  <dcterms:modified xsi:type="dcterms:W3CDTF">2010-10-26T16:06:54Z</dcterms:modified>
</cp:coreProperties>
</file>