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handoutMasterIdLst>
    <p:handoutMasterId r:id="rId19"/>
  </p:handoutMasterIdLst>
  <p:sldIdLst>
    <p:sldId id="263" r:id="rId2"/>
    <p:sldId id="257" r:id="rId3"/>
    <p:sldId id="264" r:id="rId4"/>
    <p:sldId id="280" r:id="rId5"/>
    <p:sldId id="266" r:id="rId6"/>
    <p:sldId id="268" r:id="rId7"/>
    <p:sldId id="269" r:id="rId8"/>
    <p:sldId id="270" r:id="rId9"/>
    <p:sldId id="281" r:id="rId10"/>
    <p:sldId id="273" r:id="rId11"/>
    <p:sldId id="274" r:id="rId12"/>
    <p:sldId id="275" r:id="rId13"/>
    <p:sldId id="276" r:id="rId14"/>
    <p:sldId id="277" r:id="rId15"/>
    <p:sldId id="278" r:id="rId16"/>
    <p:sldId id="279" r:id="rId17"/>
    <p:sldId id="282" r:id="rId18"/>
  </p:sldIdLst>
  <p:sldSz cx="9144000" cy="6858000" type="screen4x3"/>
  <p:notesSz cx="9144000" cy="6858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00"/>
    <a:srgbClr val="00C238"/>
    <a:srgbClr val="18649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9" autoAdjust="0"/>
    <p:restoredTop sz="94660" autoAdjust="0"/>
  </p:normalViewPr>
  <p:slideViewPr>
    <p:cSldViewPr>
      <p:cViewPr>
        <p:scale>
          <a:sx n="75" d="100"/>
          <a:sy n="75" d="100"/>
        </p:scale>
        <p:origin x="-360" y="252"/>
      </p:cViewPr>
      <p:guideLst>
        <p:guide orient="horz" pos="576"/>
        <p:guide pos="33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179484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FEA8AE9-7B02-480D-804B-D2B1CB99A606}" type="datetimeFigureOut">
              <a:rPr lang="en-US" smtClean="0"/>
              <a:pPr/>
              <a:t>1/24/2013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179484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DA58027-1D9E-4113-A639-9ED81CB1294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628900"/>
            <a:ext cx="77724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4572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pic>
        <p:nvPicPr>
          <p:cNvPr id="3076" name="Picture 4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"/>
          </a:xfrm>
          <a:prstGeom prst="rect">
            <a:avLst/>
          </a:prstGeom>
          <a:noFill/>
        </p:spPr>
      </p:pic>
      <p:sp>
        <p:nvSpPr>
          <p:cNvPr id="3077" name="Text Box 5"/>
          <p:cNvSpPr txBox="1">
            <a:spLocks noChangeArrowheads="1"/>
          </p:cNvSpPr>
          <p:nvPr userDrawn="1"/>
        </p:nvSpPr>
        <p:spPr bwMode="auto">
          <a:xfrm>
            <a:off x="0" y="49213"/>
            <a:ext cx="91440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>
                <a:solidFill>
                  <a:schemeClr val="bg1"/>
                </a:solidFill>
                <a:latin typeface="Arial" charset="0"/>
              </a:rPr>
              <a:t>13.1 Ecologists Study Relationships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" grpId="0" autoUpdateAnimBg="0"/>
      <p:bldP spid="3075" grpId="0" build="p" bldLvl="5" autoUpdateAnimBg="0">
        <p:tmplLst>
          <p:tmpl lvl="1">
            <p:tnLst>
              <p:par>
                <p:cTn presetID="22" presetClass="entr" presetSubtype="8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07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075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914400"/>
            <a:ext cx="2171700" cy="2819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914400"/>
            <a:ext cx="6362700" cy="2819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152400" y="914400"/>
            <a:ext cx="8686800" cy="2819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3400" y="1743075"/>
            <a:ext cx="4076700" cy="199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62500" y="1743075"/>
            <a:ext cx="4076700" cy="199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9" name="Picture 15"/>
          <p:cNvPicPr>
            <a:picLocks noChangeAspect="1" noChangeArrowheads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0" y="0"/>
            <a:ext cx="9144000" cy="708025"/>
          </a:xfrm>
          <a:prstGeom prst="rect">
            <a:avLst/>
          </a:prstGeom>
          <a:noFill/>
        </p:spPr>
      </p:pic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914400"/>
            <a:ext cx="8686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33400" y="1743075"/>
            <a:ext cx="8305800" cy="199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34" name="Text Box 10"/>
          <p:cNvSpPr txBox="1">
            <a:spLocks noChangeArrowheads="1"/>
          </p:cNvSpPr>
          <p:nvPr userDrawn="1"/>
        </p:nvSpPr>
        <p:spPr bwMode="auto">
          <a:xfrm>
            <a:off x="0" y="49213"/>
            <a:ext cx="91440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>
                <a:solidFill>
                  <a:schemeClr val="bg1"/>
                </a:solidFill>
                <a:latin typeface="Arial" charset="0"/>
              </a:rPr>
              <a:t>6.1 Chromosomes and Meiosis 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6" grpId="0" autoUpdateAnimBg="0"/>
      <p:bldP spid="1027" grpId="0" build="p" bldLvl="5" autoUpdateAnimBg="0">
        <p:tmplLst>
          <p:tmpl lvl="1">
            <p:tnLst>
              <p:par>
                <p:cTn presetID="22" presetClass="entr" presetSubtype="8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027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22" presetClass="entr" presetSubtype="8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027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22" presetClass="entr" presetSubtype="8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027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22" presetClass="entr" presetSubtype="8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027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22" presetClass="entr" presetSubtype="8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027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txStyles>
    <p:titleStyle>
      <a:lvl1pPr marL="284163" indent="-284163" algn="l" rtl="0" fontAlgn="base">
        <a:spcBef>
          <a:spcPct val="0"/>
        </a:spcBef>
        <a:spcAft>
          <a:spcPct val="0"/>
        </a:spcAft>
        <a:buBlip>
          <a:blip r:embed="rId15"/>
        </a:buBlip>
        <a:defRPr sz="2400" b="1">
          <a:solidFill>
            <a:srgbClr val="186496"/>
          </a:solidFill>
          <a:latin typeface="+mj-lt"/>
          <a:ea typeface="+mj-ea"/>
          <a:cs typeface="+mj-cs"/>
        </a:defRPr>
      </a:lvl1pPr>
      <a:lvl2pPr marL="284163" indent="-284163" algn="l" rtl="0" fontAlgn="base">
        <a:spcBef>
          <a:spcPct val="0"/>
        </a:spcBef>
        <a:spcAft>
          <a:spcPct val="0"/>
        </a:spcAft>
        <a:buBlip>
          <a:blip r:embed="rId15"/>
        </a:buBlip>
        <a:defRPr sz="2400" b="1">
          <a:solidFill>
            <a:srgbClr val="186496"/>
          </a:solidFill>
          <a:latin typeface="Arial" charset="0"/>
        </a:defRPr>
      </a:lvl2pPr>
      <a:lvl3pPr marL="284163" indent="-284163" algn="l" rtl="0" fontAlgn="base">
        <a:spcBef>
          <a:spcPct val="0"/>
        </a:spcBef>
        <a:spcAft>
          <a:spcPct val="0"/>
        </a:spcAft>
        <a:buBlip>
          <a:blip r:embed="rId15"/>
        </a:buBlip>
        <a:defRPr sz="2400" b="1">
          <a:solidFill>
            <a:srgbClr val="186496"/>
          </a:solidFill>
          <a:latin typeface="Arial" charset="0"/>
        </a:defRPr>
      </a:lvl3pPr>
      <a:lvl4pPr marL="284163" indent="-284163" algn="l" rtl="0" fontAlgn="base">
        <a:spcBef>
          <a:spcPct val="0"/>
        </a:spcBef>
        <a:spcAft>
          <a:spcPct val="0"/>
        </a:spcAft>
        <a:buBlip>
          <a:blip r:embed="rId15"/>
        </a:buBlip>
        <a:defRPr sz="2400" b="1">
          <a:solidFill>
            <a:srgbClr val="186496"/>
          </a:solidFill>
          <a:latin typeface="Arial" charset="0"/>
        </a:defRPr>
      </a:lvl4pPr>
      <a:lvl5pPr marL="284163" indent="-284163" algn="l" rtl="0" fontAlgn="base">
        <a:spcBef>
          <a:spcPct val="0"/>
        </a:spcBef>
        <a:spcAft>
          <a:spcPct val="0"/>
        </a:spcAft>
        <a:buBlip>
          <a:blip r:embed="rId15"/>
        </a:buBlip>
        <a:defRPr sz="2400" b="1">
          <a:solidFill>
            <a:srgbClr val="186496"/>
          </a:solidFill>
          <a:latin typeface="Arial" charset="0"/>
        </a:defRPr>
      </a:lvl5pPr>
      <a:lvl6pPr marL="741363" indent="-284163" algn="l" rtl="0" fontAlgn="base">
        <a:spcBef>
          <a:spcPct val="0"/>
        </a:spcBef>
        <a:spcAft>
          <a:spcPct val="0"/>
        </a:spcAft>
        <a:buBlip>
          <a:blip r:embed="rId15"/>
        </a:buBlip>
        <a:defRPr sz="2400" b="1">
          <a:solidFill>
            <a:srgbClr val="186496"/>
          </a:solidFill>
          <a:latin typeface="Arial" charset="0"/>
        </a:defRPr>
      </a:lvl6pPr>
      <a:lvl7pPr marL="1198563" indent="-284163" algn="l" rtl="0" fontAlgn="base">
        <a:spcBef>
          <a:spcPct val="0"/>
        </a:spcBef>
        <a:spcAft>
          <a:spcPct val="0"/>
        </a:spcAft>
        <a:buBlip>
          <a:blip r:embed="rId15"/>
        </a:buBlip>
        <a:defRPr sz="2400" b="1">
          <a:solidFill>
            <a:srgbClr val="186496"/>
          </a:solidFill>
          <a:latin typeface="Arial" charset="0"/>
        </a:defRPr>
      </a:lvl7pPr>
      <a:lvl8pPr marL="1655763" indent="-284163" algn="l" rtl="0" fontAlgn="base">
        <a:spcBef>
          <a:spcPct val="0"/>
        </a:spcBef>
        <a:spcAft>
          <a:spcPct val="0"/>
        </a:spcAft>
        <a:buBlip>
          <a:blip r:embed="rId15"/>
        </a:buBlip>
        <a:defRPr sz="2400" b="1">
          <a:solidFill>
            <a:srgbClr val="186496"/>
          </a:solidFill>
          <a:latin typeface="Arial" charset="0"/>
        </a:defRPr>
      </a:lvl8pPr>
      <a:lvl9pPr marL="2112963" indent="-284163" algn="l" rtl="0" fontAlgn="base">
        <a:spcBef>
          <a:spcPct val="0"/>
        </a:spcBef>
        <a:spcAft>
          <a:spcPct val="0"/>
        </a:spcAft>
        <a:buBlip>
          <a:blip r:embed="rId15"/>
        </a:buBlip>
        <a:defRPr sz="2400" b="1">
          <a:solidFill>
            <a:srgbClr val="186496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o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o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o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o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o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2" name="Rectangle 4"/>
          <p:cNvSpPr>
            <a:spLocks noChangeArrowheads="1"/>
          </p:cNvSpPr>
          <p:nvPr/>
        </p:nvSpPr>
        <p:spPr bwMode="auto">
          <a:xfrm>
            <a:off x="533400" y="838200"/>
            <a:ext cx="8077200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457200" indent="-457200" eaLnBrk="1" hangingPunct="1"/>
            <a:r>
              <a:rPr lang="en-US" b="1">
                <a:solidFill>
                  <a:srgbClr val="186496"/>
                </a:solidFill>
                <a:latin typeface="Arial" charset="0"/>
              </a:rPr>
              <a:t>KEY CONCEPT </a:t>
            </a:r>
            <a:br>
              <a:rPr lang="en-US" b="1">
                <a:solidFill>
                  <a:srgbClr val="186496"/>
                </a:solidFill>
                <a:latin typeface="Arial" charset="0"/>
              </a:rPr>
            </a:br>
            <a:r>
              <a:rPr lang="en-US" b="1">
                <a:latin typeface="Arial" charset="0"/>
              </a:rPr>
              <a:t>Gametes have half the number of chromosomes that body cells have.</a:t>
            </a:r>
          </a:p>
        </p:txBody>
      </p:sp>
      <p:pic>
        <p:nvPicPr>
          <p:cNvPr id="12295" name="Picture 7" descr="bhspe-0306UO"/>
          <p:cNvPicPr>
            <a:picLocks noGrp="1" noChangeAspect="1" noChangeArrowheads="1"/>
          </p:cNvPicPr>
          <p:nvPr>
            <p:ph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057400" y="2066925"/>
            <a:ext cx="4800600" cy="4562475"/>
          </a:xfrm>
          <a:noFill/>
          <a:ln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22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2" grpId="0" autoUpdateAnimBg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838200"/>
            <a:ext cx="8915400" cy="457200"/>
          </a:xfrm>
          <a:noFill/>
        </p:spPr>
        <p:txBody>
          <a:bodyPr/>
          <a:lstStyle/>
          <a:p>
            <a:r>
              <a:rPr lang="en-US"/>
              <a:t>Cells go through two rounds of division in meiosis.  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397000"/>
            <a:ext cx="8077200" cy="822325"/>
          </a:xfrm>
        </p:spPr>
        <p:txBody>
          <a:bodyPr/>
          <a:lstStyle/>
          <a:p>
            <a:r>
              <a:rPr lang="en-US"/>
              <a:t>Meiosis reduces chromosome number and creates genetic diversity. </a:t>
            </a:r>
          </a:p>
        </p:txBody>
      </p:sp>
      <p:pic>
        <p:nvPicPr>
          <p:cNvPr id="4101" name="Picture 5" descr="171b.gif                                                       0006B018 Macintosh                      BEB7E0B0: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2286000"/>
            <a:ext cx="5918200" cy="4316413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8" grpId="0" autoUpdateAnimBg="0"/>
      <p:bldP spid="4099" grpId="0" build="p" bldLvl="5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08" name="Rectangle 40"/>
          <p:cNvSpPr>
            <a:spLocks noGrp="1" noChangeArrowheads="1"/>
          </p:cNvSpPr>
          <p:nvPr>
            <p:ph type="body" idx="1"/>
          </p:nvPr>
        </p:nvSpPr>
        <p:spPr>
          <a:xfrm>
            <a:off x="546100" y="914400"/>
            <a:ext cx="8597900" cy="2086725"/>
          </a:xfrm>
          <a:noFill/>
          <a:ln/>
        </p:spPr>
        <p:txBody>
          <a:bodyPr/>
          <a:lstStyle/>
          <a:p>
            <a:r>
              <a:rPr lang="en-US" dirty="0"/>
              <a:t>Meiosis I and meiosis II each have four phases, similar to those in mitosis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Homologous chromosomes – carry same genes, but different versions (one from mom, one from dad)</a:t>
            </a:r>
          </a:p>
          <a:p>
            <a:pPr lvl="1"/>
            <a:r>
              <a:rPr lang="en-US" dirty="0" smtClean="0"/>
              <a:t>Sister chromatids – identical copies of DNA</a:t>
            </a:r>
            <a:endParaRPr lang="en-US" dirty="0"/>
          </a:p>
        </p:txBody>
      </p:sp>
      <p:pic>
        <p:nvPicPr>
          <p:cNvPr id="7226" name="Picture 58" descr="ad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81400" y="3352800"/>
            <a:ext cx="1774825" cy="3154740"/>
          </a:xfrm>
          <a:prstGeom prst="rect">
            <a:avLst/>
          </a:prstGeom>
          <a:noFill/>
        </p:spPr>
      </p:pic>
      <p:sp>
        <p:nvSpPr>
          <p:cNvPr id="7229" name="Text Box 61"/>
          <p:cNvSpPr txBox="1">
            <a:spLocks noChangeArrowheads="1"/>
          </p:cNvSpPr>
          <p:nvPr/>
        </p:nvSpPr>
        <p:spPr bwMode="auto">
          <a:xfrm>
            <a:off x="3200400" y="3429000"/>
            <a:ext cx="2895600" cy="290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1300" b="1" dirty="0">
                <a:latin typeface="Arial" charset="0"/>
              </a:rPr>
              <a:t>homologous</a:t>
            </a:r>
            <a:r>
              <a:rPr lang="en-US" sz="1300" dirty="0">
                <a:latin typeface="Arial" charset="0"/>
              </a:rPr>
              <a:t> </a:t>
            </a:r>
            <a:r>
              <a:rPr lang="en-US" sz="1300" b="1" dirty="0">
                <a:latin typeface="Arial" charset="0"/>
              </a:rPr>
              <a:t>chromosomes</a:t>
            </a:r>
          </a:p>
        </p:txBody>
      </p:sp>
      <p:sp>
        <p:nvSpPr>
          <p:cNvPr id="7230" name="Text Box 62"/>
          <p:cNvSpPr txBox="1">
            <a:spLocks noChangeArrowheads="1"/>
          </p:cNvSpPr>
          <p:nvPr/>
        </p:nvSpPr>
        <p:spPr bwMode="auto">
          <a:xfrm>
            <a:off x="3124200" y="6172200"/>
            <a:ext cx="1143000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/>
            <a:r>
              <a:rPr lang="en-US" sz="1300" b="1" dirty="0">
                <a:latin typeface="Arial" charset="0"/>
              </a:rPr>
              <a:t>sister</a:t>
            </a:r>
          </a:p>
          <a:p>
            <a:pPr algn="r"/>
            <a:r>
              <a:rPr lang="en-US" sz="1300" b="1" dirty="0" err="1">
                <a:latin typeface="Arial" charset="0"/>
              </a:rPr>
              <a:t>chromatids</a:t>
            </a:r>
            <a:endParaRPr lang="en-US" sz="1300" b="1" dirty="0">
              <a:latin typeface="Arial" charset="0"/>
            </a:endParaRPr>
          </a:p>
        </p:txBody>
      </p:sp>
      <p:sp>
        <p:nvSpPr>
          <p:cNvPr id="7231" name="Text Box 63"/>
          <p:cNvSpPr txBox="1">
            <a:spLocks noChangeArrowheads="1"/>
          </p:cNvSpPr>
          <p:nvPr/>
        </p:nvSpPr>
        <p:spPr bwMode="auto">
          <a:xfrm>
            <a:off x="4419600" y="6172200"/>
            <a:ext cx="1143000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1300" b="1" dirty="0">
                <a:latin typeface="Arial" charset="0"/>
              </a:rPr>
              <a:t>sister</a:t>
            </a:r>
          </a:p>
          <a:p>
            <a:r>
              <a:rPr lang="en-US" sz="1300" b="1" dirty="0" err="1">
                <a:latin typeface="Arial" charset="0"/>
              </a:rPr>
              <a:t>chromatids</a:t>
            </a:r>
            <a:endParaRPr lang="en-US" sz="1300" b="1" dirty="0">
              <a:latin typeface="Arial" charset="0"/>
            </a:endParaRPr>
          </a:p>
        </p:txBody>
      </p:sp>
      <p:sp>
        <p:nvSpPr>
          <p:cNvPr id="7233" name="Rectangle 65"/>
          <p:cNvSpPr>
            <a:spLocks noChangeArrowheads="1"/>
          </p:cNvSpPr>
          <p:nvPr/>
        </p:nvSpPr>
        <p:spPr bwMode="auto">
          <a:xfrm>
            <a:off x="304800" y="3733800"/>
            <a:ext cx="2895600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742950" lvl="1" indent="-285750" eaLnBrk="1" hangingPunct="1">
              <a:spcBef>
                <a:spcPct val="20000"/>
              </a:spcBef>
              <a:buFontTx/>
              <a:buChar char="–"/>
            </a:pPr>
            <a:r>
              <a:rPr lang="en-US" dirty="0" smtClean="0">
                <a:latin typeface="Arial" charset="0"/>
              </a:rPr>
              <a:t>meiosis I: Pairs </a:t>
            </a:r>
            <a:r>
              <a:rPr lang="en-US" dirty="0">
                <a:latin typeface="Arial" charset="0"/>
              </a:rPr>
              <a:t>of homologous chromosomes separate </a:t>
            </a:r>
          </a:p>
        </p:txBody>
      </p:sp>
      <p:sp>
        <p:nvSpPr>
          <p:cNvPr id="8" name="Rectangle 65"/>
          <p:cNvSpPr>
            <a:spLocks noChangeArrowheads="1"/>
          </p:cNvSpPr>
          <p:nvPr/>
        </p:nvSpPr>
        <p:spPr bwMode="auto">
          <a:xfrm>
            <a:off x="5486400" y="3962400"/>
            <a:ext cx="31242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742950" lvl="1" indent="-285750" eaLnBrk="1" hangingPunct="1">
              <a:spcBef>
                <a:spcPct val="20000"/>
              </a:spcBef>
            </a:pPr>
            <a:r>
              <a:rPr lang="en-US" dirty="0" smtClean="0">
                <a:latin typeface="Arial" charset="0"/>
              </a:rPr>
              <a:t>meiosis </a:t>
            </a:r>
            <a:r>
              <a:rPr lang="en-US" dirty="0" smtClean="0">
                <a:latin typeface="Arial" charset="0"/>
              </a:rPr>
              <a:t>II: sister </a:t>
            </a:r>
            <a:r>
              <a:rPr lang="en-US" dirty="0">
                <a:latin typeface="Arial" charset="0"/>
              </a:rPr>
              <a:t>chromatids </a:t>
            </a:r>
            <a:r>
              <a:rPr lang="en-US" dirty="0" smtClean="0">
                <a:latin typeface="Arial" charset="0"/>
              </a:rPr>
              <a:t>separate.</a:t>
            </a:r>
            <a:endParaRPr lang="en-US" dirty="0">
              <a:latin typeface="Arial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2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72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7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72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72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"/>
                            </p:stCondLst>
                            <p:childTnLst>
                              <p:par>
                                <p:cTn id="2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72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08" grpId="0" autoUpdateAnimBg="0"/>
      <p:bldP spid="7229" grpId="0" autoUpdateAnimBg="0"/>
      <p:bldP spid="7230" grpId="0" autoUpdateAnimBg="0"/>
      <p:bldP spid="7231" grpId="0" autoUpdateAnimBg="0"/>
      <p:bldP spid="7233" grpId="0" build="p" bldLvl="2" autoUpdateAnimBg="0"/>
      <p:bldP spid="8" grpId="0" build="p" bldLvl="2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73" name="Rectangle 37"/>
          <p:cNvSpPr>
            <a:spLocks noChangeArrowheads="1"/>
          </p:cNvSpPr>
          <p:nvPr/>
        </p:nvSpPr>
        <p:spPr bwMode="auto">
          <a:xfrm>
            <a:off x="541338" y="944563"/>
            <a:ext cx="85979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 eaLnBrk="1" hangingPunct="1">
              <a:spcBef>
                <a:spcPct val="20000"/>
              </a:spcBef>
              <a:buFontTx/>
              <a:buChar char="•"/>
            </a:pPr>
            <a:r>
              <a:rPr lang="en-US">
                <a:latin typeface="Arial" charset="0"/>
              </a:rPr>
              <a:t>Meiosis I occurs after DNA has been replicated.</a:t>
            </a:r>
          </a:p>
        </p:txBody>
      </p:sp>
      <p:sp>
        <p:nvSpPr>
          <p:cNvPr id="14386" name="Rectangle 50"/>
          <p:cNvSpPr>
            <a:spLocks noChangeArrowheads="1"/>
          </p:cNvSpPr>
          <p:nvPr/>
        </p:nvSpPr>
        <p:spPr bwMode="auto">
          <a:xfrm>
            <a:off x="546100" y="1498600"/>
            <a:ext cx="85979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 eaLnBrk="1" hangingPunct="1">
              <a:spcBef>
                <a:spcPct val="20000"/>
              </a:spcBef>
              <a:buFontTx/>
              <a:buChar char="•"/>
            </a:pPr>
            <a:r>
              <a:rPr lang="en-US" dirty="0">
                <a:latin typeface="Arial" charset="0"/>
              </a:rPr>
              <a:t>Meiosis I divides homologous </a:t>
            </a:r>
            <a:r>
              <a:rPr lang="en-US" dirty="0" smtClean="0">
                <a:latin typeface="Arial" charset="0"/>
              </a:rPr>
              <a:t>chromosomes.</a:t>
            </a:r>
            <a:endParaRPr lang="en-US" dirty="0">
              <a:latin typeface="Arial" charset="0"/>
            </a:endParaRPr>
          </a:p>
        </p:txBody>
      </p:sp>
      <p:pic>
        <p:nvPicPr>
          <p:cNvPr id="14391" name="Picture 55" descr="174.gif                                                        0006B018 Macintosh                      BEB7E0B0: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1300" y="2179638"/>
            <a:ext cx="8674100" cy="4068762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3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4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43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73" grpId="0" autoUpdateAnimBg="0"/>
      <p:bldP spid="14386" grpId="0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ChangeArrowheads="1"/>
          </p:cNvSpPr>
          <p:nvPr/>
        </p:nvSpPr>
        <p:spPr bwMode="auto">
          <a:xfrm>
            <a:off x="457200" y="1905000"/>
            <a:ext cx="7924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 eaLnBrk="1" hangingPunct="1">
              <a:spcBef>
                <a:spcPct val="20000"/>
              </a:spcBef>
              <a:buFontTx/>
              <a:buChar char="•"/>
            </a:pPr>
            <a:r>
              <a:rPr lang="en-US" dirty="0">
                <a:latin typeface="Arial" charset="0"/>
              </a:rPr>
              <a:t>Meiosis II divides sister </a:t>
            </a:r>
            <a:r>
              <a:rPr lang="en-US" dirty="0" err="1" smtClean="0">
                <a:latin typeface="Arial" charset="0"/>
              </a:rPr>
              <a:t>chromatids</a:t>
            </a:r>
            <a:r>
              <a:rPr lang="en-US" dirty="0" smtClean="0">
                <a:latin typeface="Arial" charset="0"/>
              </a:rPr>
              <a:t>.</a:t>
            </a:r>
            <a:endParaRPr lang="en-US" dirty="0">
              <a:latin typeface="Arial" charset="0"/>
            </a:endParaRPr>
          </a:p>
        </p:txBody>
      </p:sp>
      <p:pic>
        <p:nvPicPr>
          <p:cNvPr id="19459" name="Picture 3" descr="C:\Documents and Settings\amit.gaur\Desktop\2 nov\0175_bhspe-030602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2590800"/>
            <a:ext cx="7467600" cy="3502025"/>
          </a:xfrm>
          <a:prstGeom prst="rect">
            <a:avLst/>
          </a:prstGeom>
          <a:noFill/>
        </p:spPr>
      </p:pic>
      <p:sp>
        <p:nvSpPr>
          <p:cNvPr id="19460" name="Rectangle 4"/>
          <p:cNvSpPr>
            <a:spLocks noChangeArrowheads="1"/>
          </p:cNvSpPr>
          <p:nvPr/>
        </p:nvSpPr>
        <p:spPr bwMode="auto">
          <a:xfrm>
            <a:off x="533400" y="990600"/>
            <a:ext cx="79248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 eaLnBrk="1" hangingPunct="1">
              <a:spcBef>
                <a:spcPct val="20000"/>
              </a:spcBef>
              <a:buFontTx/>
              <a:buChar char="•"/>
            </a:pPr>
            <a:r>
              <a:rPr lang="en-US" dirty="0">
                <a:latin typeface="Arial" charset="0"/>
              </a:rPr>
              <a:t>DNA is not replicated between meiosis I and</a:t>
            </a:r>
            <a:br>
              <a:rPr lang="en-US" dirty="0">
                <a:latin typeface="Arial" charset="0"/>
              </a:rPr>
            </a:br>
            <a:r>
              <a:rPr lang="en-US" dirty="0">
                <a:latin typeface="Arial" charset="0"/>
              </a:rPr>
              <a:t>meiosis II.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94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94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8" grpId="0" autoUpdateAnimBg="0"/>
      <p:bldP spid="19460" grpId="0" build="p" autoUpdateAnimBg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ChangeArrowheads="1"/>
          </p:cNvSpPr>
          <p:nvPr/>
        </p:nvSpPr>
        <p:spPr bwMode="auto">
          <a:xfrm>
            <a:off x="541338" y="930275"/>
            <a:ext cx="86026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 eaLnBrk="1" hangingPunct="1">
              <a:spcBef>
                <a:spcPct val="20000"/>
              </a:spcBef>
              <a:buFontTx/>
              <a:buChar char="•"/>
            </a:pPr>
            <a:r>
              <a:rPr lang="en-US">
                <a:latin typeface="Arial" charset="0"/>
              </a:rPr>
              <a:t>Meiosis differs from mitosis in significant ways.</a:t>
            </a:r>
          </a:p>
        </p:txBody>
      </p:sp>
      <p:grpSp>
        <p:nvGrpSpPr>
          <p:cNvPr id="2" name="Group 6"/>
          <p:cNvGrpSpPr>
            <a:grpSpLocks/>
          </p:cNvGrpSpPr>
          <p:nvPr/>
        </p:nvGrpSpPr>
        <p:grpSpPr bwMode="auto">
          <a:xfrm>
            <a:off x="228600" y="1752600"/>
            <a:ext cx="8763000" cy="4267200"/>
            <a:chOff x="288" y="2137"/>
            <a:chExt cx="5232" cy="1847"/>
          </a:xfrm>
        </p:grpSpPr>
        <p:pic>
          <p:nvPicPr>
            <p:cNvPr id="20484" name="Picture 4" descr="171a.gif                                                       0006B018 Macintosh                      BEB7E0B0: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88" y="2137"/>
              <a:ext cx="2559" cy="1847"/>
            </a:xfrm>
            <a:prstGeom prst="rect">
              <a:avLst/>
            </a:prstGeom>
            <a:noFill/>
          </p:spPr>
        </p:pic>
        <p:pic>
          <p:nvPicPr>
            <p:cNvPr id="20485" name="Picture 5" descr="171b.gif                                                       0006B018 Macintosh                      BEB7E0B0: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993" y="2138"/>
              <a:ext cx="2527" cy="1843"/>
            </a:xfrm>
            <a:prstGeom prst="rect">
              <a:avLst/>
            </a:prstGeom>
            <a:noFill/>
          </p:spPr>
        </p:pic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0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2" grpId="0" autoUpdateAnimBg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219201"/>
            <a:ext cx="7696200" cy="1752600"/>
          </a:xfrm>
        </p:spPr>
        <p:txBody>
          <a:bodyPr/>
          <a:lstStyle/>
          <a:p>
            <a:r>
              <a:rPr lang="en-US" dirty="0" err="1"/>
              <a:t>Gametogenesis</a:t>
            </a:r>
            <a:r>
              <a:rPr lang="en-US" dirty="0"/>
              <a:t> is the production of gametes</a:t>
            </a:r>
            <a:r>
              <a:rPr lang="en-US" dirty="0" smtClean="0"/>
              <a:t>.</a:t>
            </a:r>
          </a:p>
          <a:p>
            <a:endParaRPr lang="en-US" dirty="0"/>
          </a:p>
          <a:p>
            <a:r>
              <a:rPr lang="en-US" dirty="0" err="1"/>
              <a:t>Gametogenesis</a:t>
            </a:r>
            <a:r>
              <a:rPr lang="en-US" dirty="0"/>
              <a:t> differs between females and males.</a:t>
            </a:r>
          </a:p>
        </p:txBody>
      </p:sp>
      <p:sp>
        <p:nvSpPr>
          <p:cNvPr id="23559" name="Rectangle 7"/>
          <p:cNvSpPr>
            <a:spLocks noChangeArrowheads="1"/>
          </p:cNvSpPr>
          <p:nvPr/>
        </p:nvSpPr>
        <p:spPr bwMode="auto">
          <a:xfrm>
            <a:off x="381000" y="3048000"/>
            <a:ext cx="4495800" cy="208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742950" lvl="1" indent="-285750" eaLnBrk="1" hangingPunct="1">
              <a:spcBef>
                <a:spcPct val="20000"/>
              </a:spcBef>
            </a:pPr>
            <a:r>
              <a:rPr lang="en-US" dirty="0" smtClean="0">
                <a:latin typeface="Arial" charset="0"/>
              </a:rPr>
              <a:t>Males: </a:t>
            </a:r>
          </a:p>
          <a:p>
            <a:pPr marL="742950" lvl="1" indent="-285750" eaLnBrk="1" hangingPunct="1">
              <a:spcBef>
                <a:spcPct val="20000"/>
              </a:spcBef>
              <a:buFontTx/>
              <a:buChar char="–"/>
            </a:pPr>
            <a:r>
              <a:rPr lang="en-US" dirty="0" smtClean="0">
                <a:latin typeface="Arial" charset="0"/>
              </a:rPr>
              <a:t>Sperm </a:t>
            </a:r>
            <a:r>
              <a:rPr lang="en-US" dirty="0">
                <a:latin typeface="Arial" charset="0"/>
              </a:rPr>
              <a:t>become streamlined and motile.</a:t>
            </a:r>
          </a:p>
          <a:p>
            <a:pPr marL="742950" lvl="1" indent="-285750" eaLnBrk="1" hangingPunct="1">
              <a:spcBef>
                <a:spcPct val="20000"/>
              </a:spcBef>
              <a:buFontTx/>
              <a:buChar char="–"/>
            </a:pPr>
            <a:r>
              <a:rPr lang="en-US" dirty="0">
                <a:latin typeface="Arial" charset="0"/>
              </a:rPr>
              <a:t>Sperm primarily contribute DNA to an embryo.</a:t>
            </a:r>
          </a:p>
        </p:txBody>
      </p:sp>
      <p:pic>
        <p:nvPicPr>
          <p:cNvPr id="23560" name="Picture 8" descr="176a.gif                                                       0006B018 Macintosh                      BEB7E0B0: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53000" y="3124200"/>
            <a:ext cx="3447812" cy="274320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35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35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35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35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235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5" grpId="0" build="p" bldLvl="5" autoUpdateAnimBg="0"/>
      <p:bldP spid="23559" grpId="0" build="p" bldLvl="2" autoUpdateAnimBg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61" name="Picture 9" descr="176b.gif                                                       0006B018 Macintosh                      BEB7E0B0: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1676400"/>
            <a:ext cx="3940567" cy="3581400"/>
          </a:xfrm>
          <a:prstGeom prst="rect">
            <a:avLst/>
          </a:prstGeom>
          <a:noFill/>
        </p:spPr>
      </p:pic>
      <p:sp>
        <p:nvSpPr>
          <p:cNvPr id="23563" name="Rectangle 11"/>
          <p:cNvSpPr>
            <a:spLocks noChangeArrowheads="1"/>
          </p:cNvSpPr>
          <p:nvPr/>
        </p:nvSpPr>
        <p:spPr bwMode="auto">
          <a:xfrm>
            <a:off x="381000" y="1371600"/>
            <a:ext cx="4038600" cy="39333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742950" lvl="1" indent="-285750" eaLnBrk="1" hangingPunct="1">
              <a:spcBef>
                <a:spcPct val="20000"/>
              </a:spcBef>
            </a:pPr>
            <a:r>
              <a:rPr lang="en-US" dirty="0" smtClean="0">
                <a:latin typeface="Arial" charset="0"/>
              </a:rPr>
              <a:t>Females</a:t>
            </a:r>
          </a:p>
          <a:p>
            <a:pPr marL="742950" lvl="1" indent="-285750" eaLnBrk="1" hangingPunct="1">
              <a:spcBef>
                <a:spcPct val="20000"/>
              </a:spcBef>
              <a:buFontTx/>
              <a:buChar char="–"/>
            </a:pPr>
            <a:r>
              <a:rPr lang="en-US" dirty="0" smtClean="0">
                <a:latin typeface="Arial" charset="0"/>
              </a:rPr>
              <a:t>Eggs </a:t>
            </a:r>
            <a:r>
              <a:rPr lang="en-US" dirty="0">
                <a:latin typeface="Arial" charset="0"/>
              </a:rPr>
              <a:t>contribute DNA, cytoplasm, and organelles to an embryo.</a:t>
            </a:r>
          </a:p>
          <a:p>
            <a:pPr marL="742950" lvl="1" indent="-285750" eaLnBrk="1" hangingPunct="1">
              <a:spcBef>
                <a:spcPct val="20000"/>
              </a:spcBef>
              <a:buFontTx/>
              <a:buChar char="–"/>
            </a:pPr>
            <a:r>
              <a:rPr lang="en-US" dirty="0">
                <a:latin typeface="Arial" charset="0"/>
              </a:rPr>
              <a:t>During meiosis, the egg gets most of the contents; the other cells form polar bodies.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35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35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35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235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63" grpId="0" build="p" bldLvl="2" autoUpdateAnimBg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0722" name="Picture 2" descr="http://3.bp.blogspot.com/_dZ7JkddlHzg/TDIyhfj597I/AAAAAAAAAG8/8oX2WHmtw5I/s1600/meiosis+sel+sebena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609600"/>
            <a:ext cx="8458200" cy="649111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242888" y="823913"/>
            <a:ext cx="8901112" cy="457200"/>
          </a:xfrm>
          <a:noFill/>
        </p:spPr>
        <p:txBody>
          <a:bodyPr/>
          <a:lstStyle/>
          <a:p>
            <a:r>
              <a:rPr lang="en-US"/>
              <a:t>You have body cells and gametes.  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371600"/>
            <a:ext cx="8610600" cy="2234458"/>
          </a:xfrm>
        </p:spPr>
        <p:txBody>
          <a:bodyPr/>
          <a:lstStyle/>
          <a:p>
            <a:r>
              <a:rPr lang="en-US" dirty="0"/>
              <a:t>Body cells are also called </a:t>
            </a:r>
            <a:r>
              <a:rPr lang="en-US" b="1" dirty="0"/>
              <a:t>somatic cells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Complete genetic information (46 chromosomes)</a:t>
            </a:r>
            <a:endParaRPr lang="en-US" dirty="0"/>
          </a:p>
          <a:p>
            <a:r>
              <a:rPr lang="en-US" dirty="0"/>
              <a:t>Germ cells develop into </a:t>
            </a:r>
            <a:r>
              <a:rPr lang="en-US" b="1" dirty="0" smtClean="0"/>
              <a:t>gametes</a:t>
            </a:r>
            <a:r>
              <a:rPr lang="en-US" dirty="0"/>
              <a:t> </a:t>
            </a:r>
            <a:r>
              <a:rPr lang="en-US" dirty="0" smtClean="0"/>
              <a:t>in the gonads</a:t>
            </a:r>
            <a:endParaRPr lang="en-US" dirty="0"/>
          </a:p>
          <a:p>
            <a:pPr lvl="1"/>
            <a:r>
              <a:rPr lang="en-US" dirty="0" smtClean="0"/>
              <a:t>egg </a:t>
            </a:r>
            <a:r>
              <a:rPr lang="en-US" dirty="0"/>
              <a:t>and sperm.</a:t>
            </a:r>
          </a:p>
          <a:p>
            <a:pPr lvl="1"/>
            <a:r>
              <a:rPr lang="en-US" dirty="0" smtClean="0"/>
              <a:t>pass DNA to </a:t>
            </a:r>
            <a:r>
              <a:rPr lang="en-US" dirty="0" smtClean="0"/>
              <a:t>offspring (23 chromosomes)</a:t>
            </a:r>
            <a:endParaRPr lang="en-US" dirty="0"/>
          </a:p>
        </p:txBody>
      </p:sp>
      <p:grpSp>
        <p:nvGrpSpPr>
          <p:cNvPr id="4104" name="Group 8"/>
          <p:cNvGrpSpPr>
            <a:grpSpLocks/>
          </p:cNvGrpSpPr>
          <p:nvPr/>
        </p:nvGrpSpPr>
        <p:grpSpPr bwMode="auto">
          <a:xfrm>
            <a:off x="304800" y="3657600"/>
            <a:ext cx="5562600" cy="2725738"/>
            <a:chOff x="624" y="2352"/>
            <a:chExt cx="2976" cy="1717"/>
          </a:xfrm>
        </p:grpSpPr>
        <p:pic>
          <p:nvPicPr>
            <p:cNvPr id="4101" name="Picture 5" descr="853b.jpg                                                       0006B018 Macintosh                      BEB7E0B0: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624" y="2352"/>
              <a:ext cx="1340" cy="1717"/>
            </a:xfrm>
            <a:prstGeom prst="rect">
              <a:avLst/>
            </a:prstGeom>
            <a:noFill/>
          </p:spPr>
        </p:pic>
        <p:pic>
          <p:nvPicPr>
            <p:cNvPr id="4103" name="Picture 7" descr="853c.jpg                                                       0006B018 Macintosh                      BEB7E0B0: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268" y="2352"/>
              <a:ext cx="1332" cy="1706"/>
            </a:xfrm>
            <a:prstGeom prst="rect">
              <a:avLst/>
            </a:prstGeom>
            <a:noFill/>
          </p:spPr>
        </p:pic>
      </p:grpSp>
      <p:grpSp>
        <p:nvGrpSpPr>
          <p:cNvPr id="4108" name="Group 12"/>
          <p:cNvGrpSpPr>
            <a:grpSpLocks/>
          </p:cNvGrpSpPr>
          <p:nvPr/>
        </p:nvGrpSpPr>
        <p:grpSpPr bwMode="auto">
          <a:xfrm>
            <a:off x="1500188" y="6434138"/>
            <a:ext cx="6426200" cy="338137"/>
            <a:chOff x="945" y="4053"/>
            <a:chExt cx="4048" cy="213"/>
          </a:xfrm>
        </p:grpSpPr>
        <p:sp>
          <p:nvSpPr>
            <p:cNvPr id="4105" name="Text Box 9"/>
            <p:cNvSpPr txBox="1">
              <a:spLocks noChangeArrowheads="1"/>
            </p:cNvSpPr>
            <p:nvPr/>
          </p:nvSpPr>
          <p:spPr bwMode="auto">
            <a:xfrm>
              <a:off x="945" y="4054"/>
              <a:ext cx="684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600">
                  <a:latin typeface="Arial" charset="0"/>
                </a:rPr>
                <a:t>body cells</a:t>
              </a:r>
              <a:endParaRPr lang="en-US"/>
            </a:p>
          </p:txBody>
        </p:sp>
        <p:sp>
          <p:nvSpPr>
            <p:cNvPr id="4106" name="Text Box 10"/>
            <p:cNvSpPr txBox="1">
              <a:spLocks noChangeArrowheads="1"/>
            </p:cNvSpPr>
            <p:nvPr/>
          </p:nvSpPr>
          <p:spPr bwMode="auto">
            <a:xfrm>
              <a:off x="2374" y="4054"/>
              <a:ext cx="1120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600">
                  <a:latin typeface="Arial" charset="0"/>
                </a:rPr>
                <a:t> sex cells (sperm)</a:t>
              </a:r>
              <a:endParaRPr lang="en-US"/>
            </a:p>
          </p:txBody>
        </p:sp>
        <p:sp>
          <p:nvSpPr>
            <p:cNvPr id="4107" name="Text Box 11"/>
            <p:cNvSpPr txBox="1">
              <a:spLocks noChangeArrowheads="1"/>
            </p:cNvSpPr>
            <p:nvPr/>
          </p:nvSpPr>
          <p:spPr bwMode="auto">
            <a:xfrm>
              <a:off x="4052" y="4053"/>
              <a:ext cx="941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600">
                  <a:latin typeface="Arial" charset="0"/>
                </a:rPr>
                <a:t>sex cells (egg)</a:t>
              </a:r>
              <a:endParaRPr lang="en-US"/>
            </a:p>
          </p:txBody>
        </p:sp>
      </p:grpSp>
      <p:pic>
        <p:nvPicPr>
          <p:cNvPr id="16386" name="Picture 2" descr="http://www.realscienceprograms.com/files/IMAGES/egg_cell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72200" y="3657600"/>
            <a:ext cx="2590800" cy="2669309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4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4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"/>
                            </p:stCondLst>
                            <p:childTnLst>
                              <p:par>
                                <p:cTn id="3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4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8" grpId="0" autoUpdateAnimBg="0"/>
      <p:bldP spid="4099" grpId="0" build="p" bldLvl="5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49" name="Rectangle 37"/>
          <p:cNvSpPr>
            <a:spLocks noChangeArrowheads="1"/>
          </p:cNvSpPr>
          <p:nvPr/>
        </p:nvSpPr>
        <p:spPr bwMode="auto">
          <a:xfrm>
            <a:off x="228600" y="1447800"/>
            <a:ext cx="4800600" cy="5041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 eaLnBrk="1" hangingPunct="1">
              <a:spcBef>
                <a:spcPct val="20000"/>
              </a:spcBef>
              <a:buFontTx/>
              <a:buChar char="•"/>
            </a:pPr>
            <a:r>
              <a:rPr lang="en-US" dirty="0" smtClean="0">
                <a:latin typeface="Arial" charset="0"/>
              </a:rPr>
              <a:t>23 </a:t>
            </a:r>
            <a:r>
              <a:rPr lang="en-US" dirty="0">
                <a:latin typeface="Arial" charset="0"/>
              </a:rPr>
              <a:t>pairs of chromosomes.</a:t>
            </a:r>
          </a:p>
          <a:p>
            <a:pPr marL="742950" lvl="1" indent="-285750" eaLnBrk="1" hangingPunct="1">
              <a:spcBef>
                <a:spcPct val="20000"/>
              </a:spcBef>
              <a:buFontTx/>
              <a:buChar char="–"/>
            </a:pPr>
            <a:r>
              <a:rPr lang="en-US" dirty="0" smtClean="0">
                <a:latin typeface="Arial" charset="0"/>
              </a:rPr>
              <a:t>one </a:t>
            </a:r>
            <a:r>
              <a:rPr lang="en-US" dirty="0">
                <a:latin typeface="Arial" charset="0"/>
              </a:rPr>
              <a:t>chromosome </a:t>
            </a:r>
            <a:r>
              <a:rPr lang="en-US" dirty="0" smtClean="0">
                <a:latin typeface="Arial" charset="0"/>
              </a:rPr>
              <a:t>from </a:t>
            </a:r>
            <a:r>
              <a:rPr lang="en-US" dirty="0">
                <a:latin typeface="Arial" charset="0"/>
              </a:rPr>
              <a:t>each parent</a:t>
            </a:r>
            <a:r>
              <a:rPr lang="en-US" dirty="0" smtClean="0">
                <a:latin typeface="Arial" charset="0"/>
              </a:rPr>
              <a:t>.</a:t>
            </a:r>
            <a:endParaRPr lang="en-US" dirty="0">
              <a:latin typeface="Arial" charset="0"/>
            </a:endParaRPr>
          </a:p>
          <a:p>
            <a:pPr marL="342900" indent="-342900" eaLnBrk="1" hangingPunct="1">
              <a:spcBef>
                <a:spcPct val="20000"/>
              </a:spcBef>
              <a:buFontTx/>
              <a:buChar char="•"/>
            </a:pPr>
            <a:r>
              <a:rPr lang="en-US" dirty="0" smtClean="0">
                <a:latin typeface="Arial" charset="0"/>
              </a:rPr>
              <a:t>Pairs </a:t>
            </a:r>
            <a:r>
              <a:rPr lang="en-US" dirty="0">
                <a:latin typeface="Arial" charset="0"/>
              </a:rPr>
              <a:t>1-22 are </a:t>
            </a:r>
            <a:r>
              <a:rPr lang="en-US" dirty="0" err="1">
                <a:latin typeface="Arial" charset="0"/>
              </a:rPr>
              <a:t>autosomes</a:t>
            </a:r>
            <a:r>
              <a:rPr lang="en-US" dirty="0" smtClean="0">
                <a:latin typeface="Arial" charset="0"/>
              </a:rPr>
              <a:t>.</a:t>
            </a:r>
          </a:p>
          <a:p>
            <a:pPr marL="800100" lvl="1" indent="-342900" eaLnBrk="1" hangingPunct="1">
              <a:spcBef>
                <a:spcPct val="20000"/>
              </a:spcBef>
              <a:buFontTx/>
              <a:buChar char="•"/>
            </a:pPr>
            <a:r>
              <a:rPr lang="en-US" dirty="0" smtClean="0">
                <a:latin typeface="Arial" charset="0"/>
              </a:rPr>
              <a:t>Homologous pairs of chromosomes = same structure. </a:t>
            </a:r>
          </a:p>
          <a:p>
            <a:pPr marL="800100" lvl="1" indent="-342900" eaLnBrk="1" hangingPunct="1">
              <a:spcBef>
                <a:spcPct val="20000"/>
              </a:spcBef>
              <a:buFontTx/>
              <a:buChar char="•"/>
            </a:pPr>
            <a:r>
              <a:rPr lang="en-US" dirty="0" smtClean="0">
                <a:latin typeface="Arial" charset="0"/>
              </a:rPr>
              <a:t>Same genes for male and female</a:t>
            </a:r>
            <a:endParaRPr lang="en-US" dirty="0">
              <a:latin typeface="Arial" charset="0"/>
            </a:endParaRPr>
          </a:p>
          <a:p>
            <a:pPr marL="342900" indent="-342900" eaLnBrk="1" hangingPunct="1">
              <a:spcBef>
                <a:spcPct val="20000"/>
              </a:spcBef>
              <a:buFontTx/>
              <a:buChar char="•"/>
            </a:pPr>
            <a:r>
              <a:rPr lang="en-US" dirty="0" smtClean="0">
                <a:latin typeface="Arial" charset="0"/>
              </a:rPr>
              <a:t>Pair 23 = Sex </a:t>
            </a:r>
            <a:r>
              <a:rPr lang="en-US" dirty="0" smtClean="0">
                <a:latin typeface="Arial" charset="0"/>
              </a:rPr>
              <a:t>chromosomes</a:t>
            </a:r>
          </a:p>
          <a:p>
            <a:pPr marL="800100" lvl="1" indent="-342900" eaLnBrk="1" hangingPunct="1">
              <a:spcBef>
                <a:spcPct val="20000"/>
              </a:spcBef>
              <a:buFontTx/>
              <a:buChar char="•"/>
            </a:pPr>
            <a:r>
              <a:rPr lang="en-US" dirty="0" smtClean="0">
                <a:latin typeface="Arial" charset="0"/>
              </a:rPr>
              <a:t>XX or XY</a:t>
            </a:r>
          </a:p>
          <a:p>
            <a:pPr marL="800100" lvl="1" indent="-342900" eaLnBrk="1" hangingPunct="1">
              <a:spcBef>
                <a:spcPct val="20000"/>
              </a:spcBef>
              <a:buFontTx/>
              <a:buChar char="•"/>
            </a:pPr>
            <a:r>
              <a:rPr lang="en-US" dirty="0" smtClean="0">
                <a:latin typeface="Arial" charset="0"/>
              </a:rPr>
              <a:t>Carry different genes</a:t>
            </a:r>
            <a:endParaRPr lang="en-US" dirty="0">
              <a:latin typeface="Arial" charset="0"/>
            </a:endParaRPr>
          </a:p>
        </p:txBody>
      </p:sp>
      <p:grpSp>
        <p:nvGrpSpPr>
          <p:cNvPr id="13353" name="Group 41"/>
          <p:cNvGrpSpPr>
            <a:grpSpLocks/>
          </p:cNvGrpSpPr>
          <p:nvPr/>
        </p:nvGrpSpPr>
        <p:grpSpPr bwMode="auto">
          <a:xfrm>
            <a:off x="5199063" y="1506538"/>
            <a:ext cx="3389312" cy="4572000"/>
            <a:chOff x="1824" y="1344"/>
            <a:chExt cx="1928" cy="2688"/>
          </a:xfrm>
        </p:grpSpPr>
        <p:pic>
          <p:nvPicPr>
            <p:cNvPr id="13354" name="Picture 42" descr="bhspe-030601-003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824" y="1344"/>
              <a:ext cx="1928" cy="2688"/>
            </a:xfrm>
            <a:prstGeom prst="rect">
              <a:avLst/>
            </a:prstGeom>
            <a:noFill/>
          </p:spPr>
        </p:pic>
        <p:sp>
          <p:nvSpPr>
            <p:cNvPr id="13355" name="Oval 43"/>
            <p:cNvSpPr>
              <a:spLocks noChangeArrowheads="1"/>
            </p:cNvSpPr>
            <p:nvPr/>
          </p:nvSpPr>
          <p:spPr bwMode="auto">
            <a:xfrm>
              <a:off x="3168" y="2976"/>
              <a:ext cx="336" cy="336"/>
            </a:xfrm>
            <a:prstGeom prst="ellipse">
              <a:avLst/>
            </a:prstGeom>
            <a:noFill/>
            <a:ln w="9525">
              <a:solidFill>
                <a:srgbClr val="FFCC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Types of chromosomes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33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33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4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334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4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334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4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334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4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334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4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334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4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334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133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49" grpId="0" build="p" bldLvl="2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www.hartnell.edu/tutorials/biology/images/homologous_chromosome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3000" y="1447800"/>
            <a:ext cx="6324600" cy="46439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6" name="Picture 4" descr="170a.gif                                                       0006B018 Macintosh                      BEB7E0B0: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76400" y="3352800"/>
            <a:ext cx="5972175" cy="2940050"/>
          </a:xfrm>
          <a:prstGeom prst="rect">
            <a:avLst/>
          </a:prstGeom>
          <a:noFill/>
        </p:spPr>
      </p:pic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371600"/>
            <a:ext cx="8077200" cy="1348061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Diploid </a:t>
            </a:r>
            <a:r>
              <a:rPr lang="en-US" dirty="0"/>
              <a:t>(2</a:t>
            </a:r>
            <a:r>
              <a:rPr lang="en-US" i="1" dirty="0"/>
              <a:t>n</a:t>
            </a:r>
            <a:r>
              <a:rPr lang="en-US" dirty="0"/>
              <a:t>) cells have two copies of every chromosome.</a:t>
            </a:r>
          </a:p>
          <a:p>
            <a:pPr lvl="1"/>
            <a:r>
              <a:rPr lang="en-US" dirty="0"/>
              <a:t>Body cells are diploid.</a:t>
            </a:r>
          </a:p>
          <a:p>
            <a:pPr lvl="1"/>
            <a:r>
              <a:rPr lang="en-US" dirty="0"/>
              <a:t>Half the chromosomes </a:t>
            </a:r>
            <a:r>
              <a:rPr lang="en-US" dirty="0" smtClean="0"/>
              <a:t>from </a:t>
            </a:r>
            <a:r>
              <a:rPr lang="en-US" dirty="0"/>
              <a:t>each parent.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8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184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5" grpId="0" build="p" bldLvl="5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ChangeArrowheads="1"/>
          </p:cNvSpPr>
          <p:nvPr/>
        </p:nvSpPr>
        <p:spPr bwMode="auto">
          <a:xfrm>
            <a:off x="528638" y="920750"/>
            <a:ext cx="86153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 eaLnBrk="1" hangingPunct="1">
              <a:spcBef>
                <a:spcPct val="20000"/>
              </a:spcBef>
            </a:pPr>
            <a:r>
              <a:rPr lang="en-US" dirty="0">
                <a:latin typeface="Arial" charset="0"/>
              </a:rPr>
              <a:t>Haploid (</a:t>
            </a:r>
            <a:r>
              <a:rPr lang="en-US" i="1" dirty="0">
                <a:latin typeface="Arial" charset="0"/>
              </a:rPr>
              <a:t>n</a:t>
            </a:r>
            <a:r>
              <a:rPr lang="en-US" dirty="0">
                <a:latin typeface="Arial" charset="0"/>
              </a:rPr>
              <a:t>) cells have one copy of every chromosome.</a:t>
            </a:r>
          </a:p>
        </p:txBody>
      </p:sp>
      <p:sp>
        <p:nvSpPr>
          <p:cNvPr id="20483" name="Rectangle 3"/>
          <p:cNvSpPr>
            <a:spLocks noChangeArrowheads="1"/>
          </p:cNvSpPr>
          <p:nvPr/>
        </p:nvSpPr>
        <p:spPr bwMode="auto">
          <a:xfrm>
            <a:off x="533400" y="1482725"/>
            <a:ext cx="8610600" cy="895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742950" lvl="1" indent="-285750" eaLnBrk="1" hangingPunct="1">
              <a:spcBef>
                <a:spcPct val="20000"/>
              </a:spcBef>
              <a:buFontTx/>
              <a:buChar char="–"/>
            </a:pPr>
            <a:r>
              <a:rPr lang="en-US">
                <a:latin typeface="Arial" charset="0"/>
              </a:rPr>
              <a:t>Gametes are haploid.</a:t>
            </a:r>
          </a:p>
          <a:p>
            <a:pPr marL="742950" lvl="1" indent="-285750" eaLnBrk="1" hangingPunct="1">
              <a:spcBef>
                <a:spcPct val="20000"/>
              </a:spcBef>
              <a:buFontTx/>
              <a:buChar char="–"/>
            </a:pPr>
            <a:r>
              <a:rPr lang="en-US">
                <a:latin typeface="Arial" charset="0"/>
              </a:rPr>
              <a:t>Gametes have 22 autosomes and 1 sex chromosome.</a:t>
            </a:r>
          </a:p>
        </p:txBody>
      </p:sp>
      <p:pic>
        <p:nvPicPr>
          <p:cNvPr id="20487" name="Picture 7" descr="170b.gif                                                       0006B018 Macintosh                      BEB7E0B0: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3000" y="2743200"/>
            <a:ext cx="7038975" cy="3024188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0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204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2" grpId="0" autoUpdateAnimBg="0"/>
      <p:bldP spid="20483" grpId="0" build="p" bldLvl="2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30" name="Rectangle 26"/>
          <p:cNvSpPr>
            <a:spLocks noChangeArrowheads="1"/>
          </p:cNvSpPr>
          <p:nvPr/>
        </p:nvSpPr>
        <p:spPr bwMode="auto">
          <a:xfrm>
            <a:off x="457200" y="1143000"/>
            <a:ext cx="7924800" cy="12741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 eaLnBrk="1" hangingPunct="1">
              <a:spcBef>
                <a:spcPct val="20000"/>
              </a:spcBef>
              <a:buFontTx/>
              <a:buChar char="•"/>
            </a:pPr>
            <a:r>
              <a:rPr lang="en-US" dirty="0" smtClean="0">
                <a:latin typeface="Arial" charset="0"/>
              </a:rPr>
              <a:t>Mitosis </a:t>
            </a:r>
            <a:r>
              <a:rPr lang="en-US" dirty="0">
                <a:latin typeface="Arial" charset="0"/>
              </a:rPr>
              <a:t>and meiosis are types </a:t>
            </a:r>
            <a:r>
              <a:rPr lang="en-US" dirty="0" smtClean="0">
                <a:latin typeface="Arial" charset="0"/>
              </a:rPr>
              <a:t>of division </a:t>
            </a:r>
            <a:r>
              <a:rPr lang="en-US" dirty="0">
                <a:latin typeface="Arial" charset="0"/>
              </a:rPr>
              <a:t>that make different types of cells</a:t>
            </a:r>
            <a:r>
              <a:rPr lang="en-US" dirty="0" smtClean="0">
                <a:latin typeface="Arial" charset="0"/>
              </a:rPr>
              <a:t>.</a:t>
            </a:r>
            <a:endParaRPr lang="en-US" dirty="0">
              <a:latin typeface="Arial" charset="0"/>
            </a:endParaRPr>
          </a:p>
          <a:p>
            <a:pPr marL="342900" indent="-342900" eaLnBrk="1" hangingPunct="1">
              <a:spcBef>
                <a:spcPct val="20000"/>
              </a:spcBef>
              <a:buFontTx/>
              <a:buChar char="•"/>
            </a:pPr>
            <a:r>
              <a:rPr lang="en-US" dirty="0">
                <a:latin typeface="Arial" charset="0"/>
              </a:rPr>
              <a:t>Mitosis </a:t>
            </a:r>
            <a:r>
              <a:rPr lang="en-US" dirty="0" smtClean="0">
                <a:latin typeface="Arial" charset="0"/>
              </a:rPr>
              <a:t>makes more </a:t>
            </a:r>
            <a:r>
              <a:rPr lang="en-US" dirty="0">
                <a:latin typeface="Arial" charset="0"/>
              </a:rPr>
              <a:t>diploid </a:t>
            </a:r>
            <a:r>
              <a:rPr lang="en-US" dirty="0" smtClean="0">
                <a:latin typeface="Arial" charset="0"/>
              </a:rPr>
              <a:t>cells</a:t>
            </a:r>
            <a:endParaRPr lang="en-US" dirty="0">
              <a:latin typeface="Arial" charset="0"/>
            </a:endParaRPr>
          </a:p>
        </p:txBody>
      </p:sp>
      <p:pic>
        <p:nvPicPr>
          <p:cNvPr id="21531" name="Picture 27" descr="171a.gif                                                       0006B018 Macintosh                      BEB7E0B0: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00200" y="2895600"/>
            <a:ext cx="4976813" cy="3592513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15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15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215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30" grpId="0" build="p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ChangeArrowheads="1"/>
          </p:cNvSpPr>
          <p:nvPr/>
        </p:nvSpPr>
        <p:spPr bwMode="auto">
          <a:xfrm>
            <a:off x="528638" y="923925"/>
            <a:ext cx="7924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 eaLnBrk="1" hangingPunct="1">
              <a:spcBef>
                <a:spcPct val="20000"/>
              </a:spcBef>
              <a:buFontTx/>
              <a:buChar char="•"/>
            </a:pPr>
            <a:r>
              <a:rPr lang="en-US">
                <a:latin typeface="Arial" charset="0"/>
              </a:rPr>
              <a:t>Meiosis makes haploid cells from diploid cells. </a:t>
            </a:r>
          </a:p>
        </p:txBody>
      </p:sp>
      <p:sp>
        <p:nvSpPr>
          <p:cNvPr id="22531" name="Rectangle 3"/>
          <p:cNvSpPr>
            <a:spLocks noChangeArrowheads="1"/>
          </p:cNvSpPr>
          <p:nvPr/>
        </p:nvSpPr>
        <p:spPr bwMode="auto">
          <a:xfrm>
            <a:off x="533400" y="1371600"/>
            <a:ext cx="7924800" cy="895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742950" lvl="1" indent="-285750" eaLnBrk="1" hangingPunct="1">
              <a:spcBef>
                <a:spcPct val="20000"/>
              </a:spcBef>
              <a:buFontTx/>
              <a:buChar char="–"/>
            </a:pPr>
            <a:r>
              <a:rPr lang="en-US" dirty="0">
                <a:latin typeface="Arial" charset="0"/>
              </a:rPr>
              <a:t>Meiosis occurs in sex cells. </a:t>
            </a:r>
          </a:p>
          <a:p>
            <a:pPr marL="742950" lvl="1" indent="-285750" eaLnBrk="1" hangingPunct="1">
              <a:spcBef>
                <a:spcPct val="20000"/>
              </a:spcBef>
              <a:buFontTx/>
              <a:buChar char="–"/>
            </a:pPr>
            <a:r>
              <a:rPr lang="en-US" dirty="0">
                <a:latin typeface="Arial" charset="0"/>
              </a:rPr>
              <a:t>Meiosis produces gametes.</a:t>
            </a:r>
          </a:p>
        </p:txBody>
      </p:sp>
      <p:pic>
        <p:nvPicPr>
          <p:cNvPr id="22573" name="Picture 45" descr="171b.gif                                                       0006B018 Macintosh                      BEB7E0B0: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28800" y="2495550"/>
            <a:ext cx="5562600" cy="405765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25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2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225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0" grpId="0" autoUpdateAnimBg="0"/>
      <p:bldP spid="22531" grpId="0" build="p" bldLvl="2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click4biology.info/c4b/4/images/4.2/non-disjunction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09800" y="1066800"/>
            <a:ext cx="3971925" cy="51592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908</TotalTime>
  <Words>367</Words>
  <Application>Microsoft Office PowerPoint</Application>
  <PresentationFormat>On-screen Show (4:3)</PresentationFormat>
  <Paragraphs>56</Paragraphs>
  <Slides>17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Blank Presentation</vt:lpstr>
      <vt:lpstr>Slide 1</vt:lpstr>
      <vt:lpstr>You have body cells and gametes.  </vt:lpstr>
      <vt:lpstr>Types of chromosomes</vt:lpstr>
      <vt:lpstr>Slide 4</vt:lpstr>
      <vt:lpstr>Slide 5</vt:lpstr>
      <vt:lpstr>Slide 6</vt:lpstr>
      <vt:lpstr>Slide 7</vt:lpstr>
      <vt:lpstr>Slide 8</vt:lpstr>
      <vt:lpstr>Slide 9</vt:lpstr>
      <vt:lpstr>Cells go through two rounds of division in meiosis.  </vt:lpstr>
      <vt:lpstr>Slide 11</vt:lpstr>
      <vt:lpstr>Slide 12</vt:lpstr>
      <vt:lpstr>Slide 13</vt:lpstr>
      <vt:lpstr>Slide 14</vt:lpstr>
      <vt:lpstr>Slide 15</vt:lpstr>
      <vt:lpstr>Slide 16</vt:lpstr>
      <vt:lpstr>Slide 17</vt:lpstr>
    </vt:vector>
  </TitlesOfParts>
  <Company>뿿_xdc30_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McDougal Littell</dc:creator>
  <cp:lastModifiedBy>Gretchen Schultz</cp:lastModifiedBy>
  <cp:revision>168</cp:revision>
  <dcterms:created xsi:type="dcterms:W3CDTF">2006-09-14T16:17:10Z</dcterms:created>
  <dcterms:modified xsi:type="dcterms:W3CDTF">2013-01-24T21:07:43Z</dcterms:modified>
</cp:coreProperties>
</file>