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7"/>
  </p:notesMasterIdLst>
  <p:handoutMasterIdLst>
    <p:handoutMasterId r:id="rId28"/>
  </p:handoutMasterIdLst>
  <p:sldIdLst>
    <p:sldId id="367" r:id="rId2"/>
    <p:sldId id="368" r:id="rId3"/>
    <p:sldId id="395" r:id="rId4"/>
    <p:sldId id="369" r:id="rId5"/>
    <p:sldId id="370" r:id="rId6"/>
    <p:sldId id="371" r:id="rId7"/>
    <p:sldId id="372" r:id="rId8"/>
    <p:sldId id="373" r:id="rId9"/>
    <p:sldId id="392" r:id="rId10"/>
    <p:sldId id="393" r:id="rId11"/>
    <p:sldId id="376" r:id="rId12"/>
    <p:sldId id="377" r:id="rId13"/>
    <p:sldId id="378" r:id="rId14"/>
    <p:sldId id="379" r:id="rId15"/>
    <p:sldId id="380" r:id="rId16"/>
    <p:sldId id="382" r:id="rId17"/>
    <p:sldId id="387" r:id="rId18"/>
    <p:sldId id="389" r:id="rId19"/>
    <p:sldId id="384" r:id="rId20"/>
    <p:sldId id="385" r:id="rId21"/>
    <p:sldId id="365" r:id="rId22"/>
    <p:sldId id="396" r:id="rId23"/>
    <p:sldId id="381" r:id="rId24"/>
    <p:sldId id="383" r:id="rId25"/>
    <p:sldId id="391" r:id="rId26"/>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00"/>
    <a:srgbClr val="006A00"/>
    <a:srgbClr val="CC0000"/>
    <a:srgbClr val="FFEA18"/>
    <a:srgbClr val="FFCC18"/>
    <a:srgbClr val="660000"/>
    <a:srgbClr val="0F1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ferSingleView="1">
    <p:restoredLeft sz="22093" autoAdjust="0"/>
    <p:restoredTop sz="90929"/>
  </p:normalViewPr>
  <p:slideViewPr>
    <p:cSldViewPr snapToGrid="0">
      <p:cViewPr varScale="1">
        <p:scale>
          <a:sx n="56" d="100"/>
          <a:sy n="56" d="100"/>
        </p:scale>
        <p:origin x="-78"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111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3" name="Rectangle 5"/>
          <p:cNvSpPr>
            <a:spLocks noGrp="1" noChangeArrowheads="1"/>
          </p:cNvSpPr>
          <p:nvPr>
            <p:ph type="sldNum" sz="quarter" idx="3"/>
          </p:nvPr>
        </p:nvSpPr>
        <p:spPr bwMode="auto">
          <a:xfrm>
            <a:off x="6096000" y="8686800"/>
            <a:ext cx="7620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000" b="1"/>
            </a:lvl1pPr>
          </a:lstStyle>
          <a:p>
            <a:fld id="{97739DC4-6B43-4819-8B5B-DC5156051A9B}"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a:tabLst>
                <a:tab pos="6170613" algn="r"/>
              </a:tabLst>
              <a:defRPr sz="2400">
                <a:solidFill>
                  <a:schemeClr val="tx1"/>
                </a:solidFill>
                <a:latin typeface="Times" pitchFamily="84" charset="0"/>
              </a:defRPr>
            </a:lvl1pPr>
            <a:lvl2pPr algn="l">
              <a:tabLst>
                <a:tab pos="6170613" algn="r"/>
              </a:tabLst>
              <a:defRPr sz="2400">
                <a:solidFill>
                  <a:schemeClr val="tx1"/>
                </a:solidFill>
                <a:latin typeface="Times" pitchFamily="84" charset="0"/>
              </a:defRPr>
            </a:lvl2pPr>
            <a:lvl3pPr algn="l">
              <a:tabLst>
                <a:tab pos="6170613" algn="r"/>
              </a:tabLst>
              <a:defRPr sz="2400">
                <a:solidFill>
                  <a:schemeClr val="tx1"/>
                </a:solidFill>
                <a:latin typeface="Times" pitchFamily="84" charset="0"/>
              </a:defRPr>
            </a:lvl3pPr>
            <a:lvl4pPr algn="l">
              <a:tabLst>
                <a:tab pos="6170613" algn="r"/>
              </a:tabLst>
              <a:defRPr sz="2400">
                <a:solidFill>
                  <a:schemeClr val="tx1"/>
                </a:solidFill>
                <a:latin typeface="Times" pitchFamily="84" charset="0"/>
              </a:defRPr>
            </a:lvl4pPr>
            <a:lvl5pPr algn="l">
              <a:tabLst>
                <a:tab pos="6170613" algn="r"/>
              </a:tabLst>
              <a:defRPr sz="2400">
                <a:solidFill>
                  <a:schemeClr val="tx1"/>
                </a:solidFill>
                <a:latin typeface="Times" pitchFamily="84" charset="0"/>
              </a:defRPr>
            </a:lvl5pPr>
            <a:lvl6pPr eaLnBrk="0" fontAlgn="base" hangingPunct="0">
              <a:spcBef>
                <a:spcPct val="0"/>
              </a:spcBef>
              <a:spcAft>
                <a:spcPct val="0"/>
              </a:spcAft>
              <a:tabLst>
                <a:tab pos="6170613" algn="r"/>
              </a:tabLst>
              <a:defRPr sz="2400">
                <a:solidFill>
                  <a:schemeClr val="tx1"/>
                </a:solidFill>
                <a:latin typeface="Times" pitchFamily="84" charset="0"/>
              </a:defRPr>
            </a:lvl6pPr>
            <a:lvl7pPr eaLnBrk="0" fontAlgn="base" hangingPunct="0">
              <a:spcBef>
                <a:spcPct val="0"/>
              </a:spcBef>
              <a:spcAft>
                <a:spcPct val="0"/>
              </a:spcAft>
              <a:tabLst>
                <a:tab pos="6170613" algn="r"/>
              </a:tabLst>
              <a:defRPr sz="2400">
                <a:solidFill>
                  <a:schemeClr val="tx1"/>
                </a:solidFill>
                <a:latin typeface="Times" pitchFamily="84" charset="0"/>
              </a:defRPr>
            </a:lvl7pPr>
            <a:lvl8pPr eaLnBrk="0" fontAlgn="base" hangingPunct="0">
              <a:spcBef>
                <a:spcPct val="0"/>
              </a:spcBef>
              <a:spcAft>
                <a:spcPct val="0"/>
              </a:spcAft>
              <a:tabLst>
                <a:tab pos="6170613" algn="r"/>
              </a:tabLst>
              <a:defRPr sz="2400">
                <a:solidFill>
                  <a:schemeClr val="tx1"/>
                </a:solidFill>
                <a:latin typeface="Times" pitchFamily="84" charset="0"/>
              </a:defRPr>
            </a:lvl8pPr>
            <a:lvl9pPr eaLnBrk="0" fontAlgn="base" hangingPunct="0">
              <a:spcBef>
                <a:spcPct val="0"/>
              </a:spcBef>
              <a:spcAft>
                <a:spcPct val="0"/>
              </a:spcAft>
              <a:tabLst>
                <a:tab pos="6170613" algn="r"/>
              </a:tabLst>
              <a:defRPr sz="2400">
                <a:solidFill>
                  <a:schemeClr val="tx1"/>
                </a:solidFill>
                <a:latin typeface="Times" pitchFamily="84" charset="0"/>
              </a:defRPr>
            </a:lvl9pPr>
          </a:lstStyle>
          <a:p>
            <a:r>
              <a:rPr lang="en-US" sz="1100" b="1">
                <a:latin typeface="Arial" charset="0"/>
              </a:rPr>
              <a:t>Division Ave. High School	Ms. Foglia</a:t>
            </a:r>
            <a:endParaRPr lang="en-US" sz="1800" b="1">
              <a:latin typeface="Arial" charset="0"/>
            </a:endParaRPr>
          </a:p>
          <a:p>
            <a:pPr algn="ctr"/>
            <a:r>
              <a:rPr lang="en-US" sz="1400" b="1">
                <a:latin typeface="Arial" charset="0"/>
              </a:rPr>
              <a:t>AP Biology</a:t>
            </a:r>
          </a:p>
        </p:txBody>
      </p:sp>
    </p:spTree>
    <p:extLst>
      <p:ext uri="{BB962C8B-B14F-4D97-AF65-F5344CB8AC3E}">
        <p14:creationId xmlns:p14="http://schemas.microsoft.com/office/powerpoint/2010/main" val="39442558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pitchFamily="84" charset="0"/>
              </a:defRPr>
            </a:lvl1pPr>
          </a:lstStyle>
          <a:p>
            <a:fld id="{622C8754-6D25-461B-B333-3EDEFE1B52BC}" type="slidenum">
              <a:rPr lang="en-US"/>
              <a:pPr/>
              <a:t>‹#›</a:t>
            </a:fld>
            <a:endParaRPr lang="en-US"/>
          </a:p>
        </p:txBody>
      </p:sp>
    </p:spTree>
    <p:extLst>
      <p:ext uri="{BB962C8B-B14F-4D97-AF65-F5344CB8AC3E}">
        <p14:creationId xmlns:p14="http://schemas.microsoft.com/office/powerpoint/2010/main" val="40515261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346075" indent="-112713"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2pPr>
    <a:lvl3pPr marL="690563" indent="-122238" algn="l" rtl="0" fontAlgn="base">
      <a:spcBef>
        <a:spcPct val="30000"/>
      </a:spcBef>
      <a:spcAft>
        <a:spcPct val="0"/>
      </a:spcAft>
      <a:buFont typeface="Wingdings" pitchFamily="84" charset="2"/>
      <a:buChar char="§"/>
      <a:defRPr sz="1200" kern="1200">
        <a:solidFill>
          <a:schemeClr val="tx1"/>
        </a:solidFill>
        <a:latin typeface="Arial" charset="0"/>
        <a:ea typeface="+mn-ea"/>
        <a:cs typeface="+mn-cs"/>
      </a:defRPr>
    </a:lvl3pPr>
    <a:lvl4pPr marL="1371600" algn="l" rtl="0" fontAlgn="base">
      <a:spcBef>
        <a:spcPct val="30000"/>
      </a:spcBef>
      <a:spcAft>
        <a:spcPct val="0"/>
      </a:spcAft>
      <a:buFont typeface="Wingdings" pitchFamily="84" charset="2"/>
      <a:buChar char="§"/>
      <a:defRPr sz="1400" kern="1200">
        <a:solidFill>
          <a:schemeClr val="tx1"/>
        </a:solidFill>
        <a:latin typeface="Arial" charset="0"/>
        <a:ea typeface="+mn-ea"/>
        <a:cs typeface="+mn-cs"/>
      </a:defRPr>
    </a:lvl4pPr>
    <a:lvl5pPr marL="1828800" algn="l" rtl="0" fontAlgn="base">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708D9B1-DCBC-4625-BD7F-CBCE124B1BB8}" type="slidenum">
              <a:rPr lang="en-US"/>
              <a:pPr/>
              <a:t>1</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51A43DE-71C9-4CBF-8FC2-9B4688A226C6}" type="slidenum">
              <a:rPr lang="en-US"/>
              <a:pPr/>
              <a:t>11</a:t>
            </a:fld>
            <a:endParaRPr lang="en-US"/>
          </a:p>
        </p:txBody>
      </p:sp>
      <p:sp>
        <p:nvSpPr>
          <p:cNvPr id="3891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72A6566-90BE-49A6-92B1-45EE5D682426}" type="slidenum">
              <a:rPr lang="en-US"/>
              <a:pPr/>
              <a:t>12</a:t>
            </a:fld>
            <a:endParaRPr lang="en-US"/>
          </a:p>
        </p:txBody>
      </p:sp>
      <p:sp>
        <p:nvSpPr>
          <p:cNvPr id="3911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11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ACCDFA8-E5E2-4B56-BA8F-EC775F628229}" type="slidenum">
              <a:rPr lang="en-US"/>
              <a:pPr/>
              <a:t>13</a:t>
            </a:fld>
            <a:endParaRPr lang="en-US"/>
          </a:p>
        </p:txBody>
      </p:sp>
      <p:sp>
        <p:nvSpPr>
          <p:cNvPr id="3932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32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8255E8E-3981-4EDC-AF11-0BBCC73D6D69}" type="slidenum">
              <a:rPr lang="en-US"/>
              <a:pPr/>
              <a:t>14</a:t>
            </a:fld>
            <a:endParaRPr lang="en-US"/>
          </a:p>
        </p:txBody>
      </p:sp>
      <p:sp>
        <p:nvSpPr>
          <p:cNvPr id="3952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buClr>
                <a:srgbClr val="339933"/>
              </a:buClr>
            </a:pPr>
            <a:r>
              <a:rPr lang="en-US" sz="800">
                <a:solidFill>
                  <a:srgbClr val="000000"/>
                </a:solidFill>
              </a:rPr>
              <a:t>Doctors can use regular blood transfusions to prevent brain damage and new drugs to prevent or treat other problems.</a:t>
            </a:r>
          </a:p>
          <a:p>
            <a:endParaRPr lang="en-US" sz="8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583BE9B-423A-405D-9E09-D6C9FC594FF0}" type="slidenum">
              <a:rPr lang="en-US"/>
              <a:pPr/>
              <a:t>15</a:t>
            </a:fld>
            <a:endParaRPr lang="en-US"/>
          </a:p>
        </p:txBody>
      </p:sp>
      <p:sp>
        <p:nvSpPr>
          <p:cNvPr id="3973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73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62DBF0C-36BF-4B6E-AFFF-AD8A133717F6}" type="slidenum">
              <a:rPr lang="en-US"/>
              <a:pPr/>
              <a:t>16</a:t>
            </a:fld>
            <a:endParaRPr lang="en-US"/>
          </a:p>
        </p:txBody>
      </p:sp>
      <p:sp>
        <p:nvSpPr>
          <p:cNvPr id="4014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14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lnSpc>
                <a:spcPct val="90000"/>
              </a:lnSpc>
            </a:pPr>
            <a:endParaRPr lang="en-US" sz="8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A9155CB-4B53-48DF-942B-5B3CAC58B68D}" type="slidenum">
              <a:rPr lang="en-US"/>
              <a:pPr/>
              <a:t>17</a:t>
            </a:fld>
            <a:endParaRPr lang="en-US"/>
          </a:p>
        </p:txBody>
      </p:sp>
      <p:sp>
        <p:nvSpPr>
          <p:cNvPr id="414722" name="Rectangle 2"/>
          <p:cNvSpPr>
            <a:spLocks noChangeArrowheads="1" noTextEdit="1"/>
          </p:cNvSpPr>
          <p:nvPr>
            <p:ph type="sldImg"/>
          </p:nvPr>
        </p:nvSpPr>
        <p:spPr>
          <a:ln/>
        </p:spPr>
      </p:sp>
      <p:sp>
        <p:nvSpPr>
          <p:cNvPr id="414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C01D4FA-439E-4FF0-B714-06AC33106DF0}" type="slidenum">
              <a:rPr lang="en-US"/>
              <a:pPr/>
              <a:t>18</a:t>
            </a:fld>
            <a:endParaRPr lang="en-US"/>
          </a:p>
        </p:txBody>
      </p:sp>
      <p:sp>
        <p:nvSpPr>
          <p:cNvPr id="418818" name="Rectangle 1026"/>
          <p:cNvSpPr>
            <a:spLocks noChangeArrowheads="1" noTextEdit="1"/>
          </p:cNvSpPr>
          <p:nvPr>
            <p:ph type="sldImg"/>
          </p:nvPr>
        </p:nvSpPr>
        <p:spPr>
          <a:ln/>
        </p:spPr>
      </p:sp>
      <p:sp>
        <p:nvSpPr>
          <p:cNvPr id="41881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F80F4AC-A0FC-4E1C-B428-F21C215A1CA3}" type="slidenum">
              <a:rPr lang="en-US"/>
              <a:pPr/>
              <a:t>19</a:t>
            </a:fld>
            <a:endParaRPr lang="en-US"/>
          </a:p>
        </p:txBody>
      </p:sp>
      <p:sp>
        <p:nvSpPr>
          <p:cNvPr id="4055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55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6479F39-E7D2-48C6-9742-BD4317B4193A}" type="slidenum">
              <a:rPr lang="en-US"/>
              <a:pPr/>
              <a:t>20</a:t>
            </a:fld>
            <a:endParaRPr lang="en-US"/>
          </a:p>
        </p:txBody>
      </p:sp>
      <p:sp>
        <p:nvSpPr>
          <p:cNvPr id="407554" name="Rectangle 1026"/>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7555" name="Rectangle 1027"/>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CF8C628-B499-4BA9-AFA6-BD1517ECD032}" type="slidenum">
              <a:rPr lang="en-US"/>
              <a:pPr/>
              <a:t>2</a:t>
            </a:fld>
            <a:endParaRPr lang="en-US"/>
          </a:p>
        </p:txBody>
      </p:sp>
      <p:sp>
        <p:nvSpPr>
          <p:cNvPr id="3727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27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D8CB19A-E8C7-49B8-949C-5943FABCE07A}" type="slidenum">
              <a:rPr lang="en-US"/>
              <a:pPr/>
              <a:t>21</a:t>
            </a:fld>
            <a:endParaRPr lang="en-US"/>
          </a:p>
        </p:txBody>
      </p:sp>
      <p:sp>
        <p:nvSpPr>
          <p:cNvPr id="366594" name="Rectangle 2"/>
          <p:cNvSpPr>
            <a:spLocks noChangeArrowheads="1" noTextEdit="1"/>
          </p:cNvSpPr>
          <p:nvPr>
            <p:ph type="sldImg"/>
          </p:nvPr>
        </p:nvSpPr>
        <p:spPr>
          <a:ln/>
        </p:spPr>
      </p:sp>
      <p:sp>
        <p:nvSpPr>
          <p:cNvPr id="366595" name="Rectangle 3"/>
          <p:cNvSpPr>
            <a:spLocks noGrp="1" noChangeArrowheads="1"/>
          </p:cNvSpPr>
          <p:nvPr>
            <p:ph type="body" idx="1"/>
          </p:nvPr>
        </p:nvSpPr>
        <p:spPr>
          <a:ln/>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20AD818-336C-4DE1-8890-AD929BC8CC4D}" type="slidenum">
              <a:rPr lang="en-US"/>
              <a:pPr/>
              <a:t>23</a:t>
            </a:fld>
            <a:endParaRPr lang="en-US"/>
          </a:p>
        </p:txBody>
      </p:sp>
      <p:sp>
        <p:nvSpPr>
          <p:cNvPr id="3993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lnSpc>
                <a:spcPct val="90000"/>
              </a:lnSpc>
            </a:pPr>
            <a:r>
              <a:rPr lang="en-US" sz="800"/>
              <a:t>Sickle Cell:</a:t>
            </a:r>
          </a:p>
          <a:p>
            <a:pPr>
              <a:lnSpc>
                <a:spcPct val="90000"/>
              </a:lnSpc>
            </a:pPr>
            <a:r>
              <a:rPr lang="en-US" sz="800"/>
              <a:t>In tropical Africa, where malaria is common, the sickle-cell allele is both an advantage &amp; disadvantage. Reduces infection by malaria parasite.</a:t>
            </a:r>
          </a:p>
          <a:p>
            <a:pPr>
              <a:lnSpc>
                <a:spcPct val="90000"/>
              </a:lnSpc>
            </a:pPr>
            <a:endParaRPr lang="en-US" sz="800"/>
          </a:p>
          <a:p>
            <a:r>
              <a:rPr lang="en-US" sz="800">
                <a:solidFill>
                  <a:srgbClr val="000000"/>
                </a:solidFill>
              </a:rPr>
              <a:t>Cystic fibrosis: </a:t>
            </a:r>
          </a:p>
          <a:p>
            <a:r>
              <a:rPr lang="en-US" sz="800">
                <a:solidFill>
                  <a:srgbClr val="000000"/>
                </a:solidFill>
              </a:rPr>
              <a:t>Cystic fibrosis carriers are thought to be more resistant to cholera: </a:t>
            </a:r>
          </a:p>
          <a:p>
            <a:r>
              <a:rPr lang="en-US" sz="800">
                <a:solidFill>
                  <a:srgbClr val="000000"/>
                </a:solidFill>
              </a:rPr>
              <a:t>1:25, or 4% of caucasians are carriers Cc</a:t>
            </a:r>
          </a:p>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E9EAC64-17EF-4A5F-8D54-7B94D2FCFE4E}" type="slidenum">
              <a:rPr lang="en-US"/>
              <a:pPr/>
              <a:t>24</a:t>
            </a:fld>
            <a:endParaRPr lang="en-US"/>
          </a:p>
        </p:txBody>
      </p:sp>
      <p:sp>
        <p:nvSpPr>
          <p:cNvPr id="4034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34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00132C0-C50B-4AB9-AC1C-DF28C814FB55}" type="slidenum">
              <a:rPr lang="en-US"/>
              <a:pPr/>
              <a:t>25</a:t>
            </a:fld>
            <a:endParaRPr lang="en-US"/>
          </a:p>
        </p:txBody>
      </p:sp>
      <p:sp>
        <p:nvSpPr>
          <p:cNvPr id="419842" name="Rectangle 2"/>
          <p:cNvSpPr>
            <a:spLocks noChangeArrowheads="1" noTextEdit="1"/>
          </p:cNvSpPr>
          <p:nvPr>
            <p:ph type="sldImg"/>
          </p:nvPr>
        </p:nvSpPr>
        <p:spPr>
          <a:ln/>
        </p:spPr>
      </p:sp>
      <p:sp>
        <p:nvSpPr>
          <p:cNvPr id="419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6780E98-C2EB-43C5-B8BA-CE1A281BB1AE}" type="slidenum">
              <a:rPr lang="en-US"/>
              <a:pPr/>
              <a:t>4</a:t>
            </a:fld>
            <a:endParaRPr lang="en-US"/>
          </a:p>
        </p:txBody>
      </p:sp>
      <p:sp>
        <p:nvSpPr>
          <p:cNvPr id="37478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47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863CE43-D65B-498B-BCCA-993901DF244A}" type="slidenum">
              <a:rPr lang="en-US"/>
              <a:pPr/>
              <a:t>5</a:t>
            </a:fld>
            <a:endParaRPr lang="en-US"/>
          </a:p>
        </p:txBody>
      </p:sp>
      <p:sp>
        <p:nvSpPr>
          <p:cNvPr id="3768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68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D5C733E-33F2-4C59-B1EC-F9D8EAE9F815}" type="slidenum">
              <a:rPr lang="en-US"/>
              <a:pPr/>
              <a:t>6</a:t>
            </a:fld>
            <a:endParaRPr lang="en-US"/>
          </a:p>
        </p:txBody>
      </p:sp>
      <p:sp>
        <p:nvSpPr>
          <p:cNvPr id="3788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8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FC41F90-F902-429D-A523-8AE3CC21C26B}" type="slidenum">
              <a:rPr lang="en-US"/>
              <a:pPr/>
              <a:t>7</a:t>
            </a:fld>
            <a:endParaRPr lang="en-US"/>
          </a:p>
        </p:txBody>
      </p:sp>
      <p:sp>
        <p:nvSpPr>
          <p:cNvPr id="3809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09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68C4218-3947-42CF-99A7-9518B6F73BEF}" type="slidenum">
              <a:rPr lang="en-US"/>
              <a:pPr/>
              <a:t>8</a:t>
            </a:fld>
            <a:endParaRPr lang="en-US"/>
          </a:p>
        </p:txBody>
      </p:sp>
      <p:sp>
        <p:nvSpPr>
          <p:cNvPr id="3829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29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solidFill>
                  <a:srgbClr val="000000"/>
                </a:solidFill>
              </a:rPr>
              <a:t>Cystic fibrosis is an inherited disease that is relatively common in the U.S. Cystic fibrosis affects multiple  parts of the body including the pancreas, the sweat glands, and the lungs. When someone has cystic fibrosis, they often have lots of lung problems. The cause of their lung problems is directly related to basic problems with diffusion and osmosis in the large airways of the lungs.</a:t>
            </a:r>
          </a:p>
          <a:p>
            <a:r>
              <a:rPr lang="en-US" sz="800">
                <a:solidFill>
                  <a:srgbClr val="000000"/>
                </a:solidFill>
              </a:rPr>
              <a:t>People without cystic fibrosis have a small layer of salt water in the large airways of their lungs. This layer of salt water is under the mucus layer which lines the airways. The mucus layer in the airways helps to clear dust and other inhaled particles from the lungs.</a:t>
            </a:r>
            <a:endParaRPr lang="en-US" sz="800">
              <a:solidFill>
                <a:srgbClr val="000000"/>
              </a:solidFill>
              <a:latin typeface="Lucida Grande" pitchFamily="8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04DC57F-3CF0-4D8A-8B0B-DA5D69ECF827}" type="slidenum">
              <a:rPr lang="en-US"/>
              <a:pPr/>
              <a:t>9</a:t>
            </a:fld>
            <a:endParaRPr lang="en-US"/>
          </a:p>
        </p:txBody>
      </p:sp>
      <p:sp>
        <p:nvSpPr>
          <p:cNvPr id="4454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54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sz="800">
                <a:solidFill>
                  <a:srgbClr val="000000"/>
                </a:solidFill>
              </a:rPr>
              <a:t>In people without cystic fibrosis, working cystic fibrosis proteins allow salt (chloride) to enter the air space and water follows by osmosis. The mucus layer is dilute and not very sticky.</a:t>
            </a:r>
          </a:p>
          <a:p>
            <a:endParaRPr lang="en-US" sz="800">
              <a:solidFill>
                <a:srgbClr val="000000"/>
              </a:solidFill>
            </a:endParaRPr>
          </a:p>
          <a:p>
            <a:r>
              <a:rPr lang="en-US" sz="800">
                <a:solidFill>
                  <a:srgbClr val="000000"/>
                </a:solidFill>
              </a:rPr>
              <a:t>In people with cystic fibrosis, non-working cystic fibrosis proteins mean no salt (chloride) enters the air space and water doesn't either.  The mucus layer is concentrated and very sticky.</a:t>
            </a:r>
          </a:p>
          <a:p>
            <a:r>
              <a:rPr lang="en-US" sz="800">
                <a:solidFill>
                  <a:srgbClr val="000000"/>
                </a:solidFill>
              </a:rPr>
              <a:t>People with cystic fibrosis have lung problems because: </a:t>
            </a:r>
          </a:p>
          <a:p>
            <a:pPr lvl="1"/>
            <a:r>
              <a:rPr lang="en-US" sz="800">
                <a:solidFill>
                  <a:srgbClr val="000000"/>
                </a:solidFill>
              </a:rPr>
              <a:t>Proteins for diffusion of salt into the airways don't work. (less diffusion)</a:t>
            </a:r>
          </a:p>
          <a:p>
            <a:pPr lvl="1"/>
            <a:r>
              <a:rPr lang="en-US" sz="800">
                <a:solidFill>
                  <a:srgbClr val="000000"/>
                </a:solidFill>
              </a:rPr>
              <a:t>Less salt in the airways means less water in the airways. (less osmosis)</a:t>
            </a:r>
          </a:p>
          <a:p>
            <a:pPr lvl="1"/>
            <a:r>
              <a:rPr lang="en-US" sz="800">
                <a:solidFill>
                  <a:srgbClr val="000000"/>
                </a:solidFill>
              </a:rPr>
              <a:t>Less water in the airways means mucus layer is very sticky (viscous).</a:t>
            </a:r>
          </a:p>
          <a:p>
            <a:pPr lvl="1"/>
            <a:r>
              <a:rPr lang="en-US" sz="800">
                <a:solidFill>
                  <a:srgbClr val="000000"/>
                </a:solidFill>
              </a:rPr>
              <a:t>Sticky mucus cannot be easily moved to clear particles from the lungs.</a:t>
            </a:r>
          </a:p>
          <a:p>
            <a:pPr lvl="1"/>
            <a:r>
              <a:rPr lang="en-US" sz="800">
                <a:solidFill>
                  <a:srgbClr val="000000"/>
                </a:solidFill>
              </a:rPr>
              <a:t>Sticky mucus traps bacteria and causes more lung infections.</a:t>
            </a:r>
          </a:p>
          <a:p>
            <a:r>
              <a:rPr lang="en-US" sz="800">
                <a:solidFill>
                  <a:srgbClr val="000000"/>
                </a:solidFill>
              </a:rPr>
              <a:t>Therefore, because of less diffusion of salt and less osmosis of water, people with cystic fibrosis have too much sticky mucus in the airways of their lungs and get lots of lung infections. Thus, they are sick a lot.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35473D5-4A1A-45E0-86D9-38F7902C4CC8}" type="slidenum">
              <a:rPr lang="en-US"/>
              <a:pPr/>
              <a:t>10</a:t>
            </a:fld>
            <a:endParaRPr lang="en-US"/>
          </a:p>
        </p:txBody>
      </p:sp>
      <p:sp>
        <p:nvSpPr>
          <p:cNvPr id="447490" name="Rectangle 1026"/>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7491" name="Rectangle 1027"/>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84" charset="2"/>
              <a:buNone/>
              <a:defRPr/>
            </a:lvl1pPr>
          </a:lstStyle>
          <a:p>
            <a:pPr lvl="0"/>
            <a:r>
              <a:rPr lang="en-US" noProof="0" smtClean="0"/>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2006-2007</a:t>
            </a:r>
            <a:endParaRPr lang="en-US" b="0"/>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9"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662CF45-433E-4212-A682-6FC4471736D9}" type="slidenum">
              <a:rPr lang="en-US"/>
              <a:pPr/>
              <a:t>‹#›</a:t>
            </a:fld>
            <a:endParaRPr lang="en-US">
              <a:solidFill>
                <a:schemeClr val="hlink"/>
              </a:solidFill>
            </a:endParaRPr>
          </a:p>
        </p:txBody>
      </p:sp>
    </p:spTree>
    <p:extLst>
      <p:ext uri="{BB962C8B-B14F-4D97-AF65-F5344CB8AC3E}">
        <p14:creationId xmlns:p14="http://schemas.microsoft.com/office/powerpoint/2010/main" val="1797452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BF53E38-7ECC-41E4-875F-5CB378DA892A}" type="slidenum">
              <a:rPr lang="en-US"/>
              <a:pPr/>
              <a:t>‹#›</a:t>
            </a:fld>
            <a:endParaRPr lang="en-US">
              <a:solidFill>
                <a:schemeClr val="hlink"/>
              </a:solidFill>
            </a:endParaRPr>
          </a:p>
        </p:txBody>
      </p:sp>
    </p:spTree>
    <p:extLst>
      <p:ext uri="{BB962C8B-B14F-4D97-AF65-F5344CB8AC3E}">
        <p14:creationId xmlns:p14="http://schemas.microsoft.com/office/powerpoint/2010/main" val="3915466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5901543-1E40-4260-BE00-984B46B560CB}" type="slidenum">
              <a:rPr lang="en-US"/>
              <a:pPr/>
              <a:t>‹#›</a:t>
            </a:fld>
            <a:endParaRPr lang="en-US">
              <a:solidFill>
                <a:schemeClr val="hlink"/>
              </a:solidFill>
            </a:endParaRPr>
          </a:p>
        </p:txBody>
      </p:sp>
    </p:spTree>
    <p:extLst>
      <p:ext uri="{BB962C8B-B14F-4D97-AF65-F5344CB8AC3E}">
        <p14:creationId xmlns:p14="http://schemas.microsoft.com/office/powerpoint/2010/main" val="177990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191C10A7-547B-4E88-ACA5-03917CA8F0D8}" type="slidenum">
              <a:rPr lang="en-US"/>
              <a:pPr/>
              <a:t>‹#›</a:t>
            </a:fld>
            <a:endParaRPr lang="en-US">
              <a:solidFill>
                <a:schemeClr val="hlink"/>
              </a:solidFill>
            </a:endParaRPr>
          </a:p>
        </p:txBody>
      </p:sp>
    </p:spTree>
    <p:extLst>
      <p:ext uri="{BB962C8B-B14F-4D97-AF65-F5344CB8AC3E}">
        <p14:creationId xmlns:p14="http://schemas.microsoft.com/office/powerpoint/2010/main" val="2478186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EC15E6EF-1D9A-4605-B631-1D54A7FD4505}" type="slidenum">
              <a:rPr lang="en-US"/>
              <a:pPr/>
              <a:t>‹#›</a:t>
            </a:fld>
            <a:endParaRPr lang="en-US">
              <a:solidFill>
                <a:schemeClr val="hlink"/>
              </a:solidFill>
            </a:endParaRPr>
          </a:p>
        </p:txBody>
      </p:sp>
    </p:spTree>
    <p:extLst>
      <p:ext uri="{BB962C8B-B14F-4D97-AF65-F5344CB8AC3E}">
        <p14:creationId xmlns:p14="http://schemas.microsoft.com/office/powerpoint/2010/main" val="348752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567D89F8-F99C-44AD-8B82-4B3452CEEC54}" type="slidenum">
              <a:rPr lang="en-US"/>
              <a:pPr/>
              <a:t>‹#›</a:t>
            </a:fld>
            <a:endParaRPr lang="en-US">
              <a:solidFill>
                <a:schemeClr val="hlink"/>
              </a:solidFill>
            </a:endParaRPr>
          </a:p>
        </p:txBody>
      </p:sp>
    </p:spTree>
    <p:extLst>
      <p:ext uri="{BB962C8B-B14F-4D97-AF65-F5344CB8AC3E}">
        <p14:creationId xmlns:p14="http://schemas.microsoft.com/office/powerpoint/2010/main" val="3785938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9AAF835D-CACD-4808-A908-3AE79A77F5EA}" type="slidenum">
              <a:rPr lang="en-US"/>
              <a:pPr/>
              <a:t>‹#›</a:t>
            </a:fld>
            <a:endParaRPr lang="en-US">
              <a:solidFill>
                <a:schemeClr val="hlink"/>
              </a:solidFill>
            </a:endParaRPr>
          </a:p>
        </p:txBody>
      </p:sp>
    </p:spTree>
    <p:extLst>
      <p:ext uri="{BB962C8B-B14F-4D97-AF65-F5344CB8AC3E}">
        <p14:creationId xmlns:p14="http://schemas.microsoft.com/office/powerpoint/2010/main" val="1792939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EB05A2A5-F0CA-4799-AA82-38E69628C5B9}" type="slidenum">
              <a:rPr lang="en-US"/>
              <a:pPr/>
              <a:t>‹#›</a:t>
            </a:fld>
            <a:endParaRPr lang="en-US">
              <a:solidFill>
                <a:schemeClr val="hlink"/>
              </a:solidFill>
            </a:endParaRPr>
          </a:p>
        </p:txBody>
      </p:sp>
    </p:spTree>
    <p:extLst>
      <p:ext uri="{BB962C8B-B14F-4D97-AF65-F5344CB8AC3E}">
        <p14:creationId xmlns:p14="http://schemas.microsoft.com/office/powerpoint/2010/main" val="423406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B391321D-A32C-471E-9ED9-36FB590EF2E3}" type="slidenum">
              <a:rPr lang="en-US"/>
              <a:pPr/>
              <a:t>‹#›</a:t>
            </a:fld>
            <a:endParaRPr lang="en-US">
              <a:solidFill>
                <a:schemeClr val="hlink"/>
              </a:solidFill>
            </a:endParaRPr>
          </a:p>
        </p:txBody>
      </p:sp>
    </p:spTree>
    <p:extLst>
      <p:ext uri="{BB962C8B-B14F-4D97-AF65-F5344CB8AC3E}">
        <p14:creationId xmlns:p14="http://schemas.microsoft.com/office/powerpoint/2010/main" val="2366890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B0891AB-C8EE-4722-88FA-271B6D40559B}" type="slidenum">
              <a:rPr lang="en-US"/>
              <a:pPr/>
              <a:t>‹#›</a:t>
            </a:fld>
            <a:endParaRPr lang="en-US">
              <a:solidFill>
                <a:schemeClr val="hlink"/>
              </a:solidFill>
            </a:endParaRPr>
          </a:p>
        </p:txBody>
      </p:sp>
    </p:spTree>
    <p:extLst>
      <p:ext uri="{BB962C8B-B14F-4D97-AF65-F5344CB8AC3E}">
        <p14:creationId xmlns:p14="http://schemas.microsoft.com/office/powerpoint/2010/main" val="3134185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fld id="{36603AFC-1670-4D40-BBF7-7070FEAEB833}"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Times" pitchFamily="84"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3"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a:latin typeface="Times" pitchFamily="8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80000"/>
        <a:buFont typeface="Wingdings" pitchFamily="84" charset="2"/>
        <a:buChar char="n"/>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84"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60000"/>
        <a:buFont typeface="Wingdings" pitchFamily="84" charset="2"/>
        <a:buChar char="n"/>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84" charset="2"/>
        <a:buChar char="w"/>
        <a:defRPr sz="2000" b="1">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84"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audio" Target="../media/audio6.bin"/><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audio" Target="../media/audio4.bin"/></Relationships>
</file>

<file path=ppt/slides/_rels/slide11.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audio" Target="../media/audio4.bin"/><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audio" Target="../media/audio2.bin"/><Relationship Id="rId7"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audio" Target="../media/audio1.bin"/></Relationships>
</file>

<file path=ppt/slides/_rels/slide19.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4.bin"/><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audio" Target="../media/audio6.bin"/><Relationship Id="rId5" Type="http://schemas.openxmlformats.org/officeDocument/2006/relationships/audio" Target="../media/audio5.bin"/><Relationship Id="rId4" Type="http://schemas.openxmlformats.org/officeDocument/2006/relationships/audio" Target="../media/audio2.bin"/></Relationships>
</file>

<file path=ppt/slides/_rels/slide2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9.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2.wmf"/><Relationship Id="rId5" Type="http://schemas.openxmlformats.org/officeDocument/2006/relationships/image" Target="../media/image29.wmf"/><Relationship Id="rId4" Type="http://schemas.openxmlformats.org/officeDocument/2006/relationships/image" Target="../media/image26.wmf"/></Relationships>
</file>

<file path=ppt/slides/_rels/slide3.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jpeg"/><Relationship Id="rId4" Type="http://schemas.openxmlformats.org/officeDocument/2006/relationships/audio" Target="../media/audio4.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2.bin"/><Relationship Id="rId7" Type="http://schemas.openxmlformats.org/officeDocument/2006/relationships/audio" Target="../media/audio6.bin"/><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audio" Target="../media/audio5.bin"/><Relationship Id="rId5" Type="http://schemas.openxmlformats.org/officeDocument/2006/relationships/audio" Target="../media/audio4.bin"/><Relationship Id="rId4" Type="http://schemas.openxmlformats.org/officeDocument/2006/relationships/audio" Target="../media/audio3.bin"/></Relationships>
</file>

<file path=ppt/slides/_rels/slide8.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audio7.bin"/><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audio" Target="../media/audio2.bin"/><Relationship Id="rId10" Type="http://schemas.openxmlformats.org/officeDocument/2006/relationships/image" Target="../media/image12.png"/><Relationship Id="rId4" Type="http://schemas.openxmlformats.org/officeDocument/2006/relationships/audio" Target="../media/audio6.bin"/><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69"/>
          <p:cNvSpPr>
            <a:spLocks noGrp="1" noChangeArrowheads="1"/>
          </p:cNvSpPr>
          <p:nvPr>
            <p:ph type="dt" sz="quarter" idx="2"/>
          </p:nvPr>
        </p:nvSpPr>
        <p:spPr/>
        <p:txBody>
          <a:bodyPr/>
          <a:lstStyle/>
          <a:p>
            <a:r>
              <a:rPr lang="en-US"/>
              <a:t>2006-2007</a:t>
            </a:r>
            <a:endParaRPr lang="en-US" b="0"/>
          </a:p>
        </p:txBody>
      </p:sp>
      <p:sp>
        <p:nvSpPr>
          <p:cNvPr id="369667" name="Rectangle 1027"/>
          <p:cNvSpPr>
            <a:spLocks noChangeArrowheads="1"/>
          </p:cNvSpPr>
          <p:nvPr/>
        </p:nvSpPr>
        <p:spPr bwMode="auto">
          <a:xfrm>
            <a:off x="2616200" y="3762375"/>
            <a:ext cx="5648325" cy="6413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tx2"/>
                </a:solidFill>
              </a:rPr>
              <a:t>Human Genetic Diseases</a:t>
            </a:r>
          </a:p>
        </p:txBody>
      </p:sp>
      <p:pic>
        <p:nvPicPr>
          <p:cNvPr id="369678" name="Picture 1038" descr="cf"/>
          <p:cNvPicPr>
            <a:picLocks noChangeAspect="1" noChangeArrowheads="1"/>
          </p:cNvPicPr>
          <p:nvPr/>
        </p:nvPicPr>
        <p:blipFill>
          <a:blip r:embed="rId3">
            <a:extLst>
              <a:ext uri="{28A0092B-C50C-407E-A947-70E740481C1C}">
                <a14:useLocalDpi xmlns:a14="http://schemas.microsoft.com/office/drawing/2010/main" val="0"/>
              </a:ext>
            </a:extLst>
          </a:blip>
          <a:srcRect t="3506"/>
          <a:stretch>
            <a:fillRect/>
          </a:stretch>
        </p:blipFill>
        <p:spPr bwMode="auto">
          <a:xfrm>
            <a:off x="107950" y="3511550"/>
            <a:ext cx="2293938" cy="330835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679" name="Picture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1163" y="487363"/>
            <a:ext cx="2159000" cy="2778125"/>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9680" name="Picture 10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263" y="407988"/>
            <a:ext cx="3460750" cy="2960687"/>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9681" name="Group 1041"/>
          <p:cNvGrpSpPr>
            <a:grpSpLocks/>
          </p:cNvGrpSpPr>
          <p:nvPr/>
        </p:nvGrpSpPr>
        <p:grpSpPr bwMode="auto">
          <a:xfrm>
            <a:off x="4860925" y="4440238"/>
            <a:ext cx="3790950" cy="2413000"/>
            <a:chOff x="1129" y="836"/>
            <a:chExt cx="3630" cy="2310"/>
          </a:xfrm>
        </p:grpSpPr>
        <p:sp>
          <p:nvSpPr>
            <p:cNvPr id="369682" name="Line 1042"/>
            <p:cNvSpPr>
              <a:spLocks noChangeShapeType="1"/>
            </p:cNvSpPr>
            <p:nvPr/>
          </p:nvSpPr>
          <p:spPr bwMode="auto">
            <a:xfrm>
              <a:off x="2486" y="1055"/>
              <a:ext cx="957"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83" name="Rectangle 1043"/>
            <p:cNvSpPr>
              <a:spLocks noChangeArrowheads="1"/>
            </p:cNvSpPr>
            <p:nvPr/>
          </p:nvSpPr>
          <p:spPr bwMode="auto">
            <a:xfrm>
              <a:off x="2117" y="836"/>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369684" name="Oval 1044"/>
            <p:cNvSpPr>
              <a:spLocks noChangeArrowheads="1"/>
            </p:cNvSpPr>
            <p:nvPr/>
          </p:nvSpPr>
          <p:spPr bwMode="auto">
            <a:xfrm>
              <a:off x="3336" y="836"/>
              <a:ext cx="435" cy="436"/>
            </a:xfrm>
            <a:prstGeom prst="ellipse">
              <a:avLst/>
            </a:prstGeom>
            <a:solidFill>
              <a:srgbClr val="FFFFFF"/>
            </a:solidFill>
            <a:ln w="38100">
              <a:solidFill>
                <a:srgbClr val="000000"/>
              </a:solidFill>
              <a:round/>
              <a:headEnd/>
              <a:tailEnd/>
            </a:ln>
          </p:spPr>
          <p:txBody>
            <a:bodyPr/>
            <a:lstStyle/>
            <a:p>
              <a:endParaRPr lang="en-US"/>
            </a:p>
          </p:txBody>
        </p:sp>
        <p:sp>
          <p:nvSpPr>
            <p:cNvPr id="369685" name="Line 1045"/>
            <p:cNvSpPr>
              <a:spLocks noChangeShapeType="1"/>
            </p:cNvSpPr>
            <p:nvPr/>
          </p:nvSpPr>
          <p:spPr bwMode="auto">
            <a:xfrm>
              <a:off x="1348" y="1808"/>
              <a:ext cx="319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86" name="Line 1046"/>
            <p:cNvSpPr>
              <a:spLocks noChangeShapeType="1"/>
            </p:cNvSpPr>
            <p:nvPr/>
          </p:nvSpPr>
          <p:spPr bwMode="auto">
            <a:xfrm rot="-5400000">
              <a:off x="102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87" name="Line 1047"/>
            <p:cNvSpPr>
              <a:spLocks noChangeShapeType="1"/>
            </p:cNvSpPr>
            <p:nvPr/>
          </p:nvSpPr>
          <p:spPr bwMode="auto">
            <a:xfrm rot="-5400000">
              <a:off x="2087"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88" name="Line 1048"/>
            <p:cNvSpPr>
              <a:spLocks noChangeShapeType="1"/>
            </p:cNvSpPr>
            <p:nvPr/>
          </p:nvSpPr>
          <p:spPr bwMode="auto">
            <a:xfrm rot="-5400000">
              <a:off x="313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89" name="Line 1049"/>
            <p:cNvSpPr>
              <a:spLocks noChangeShapeType="1"/>
            </p:cNvSpPr>
            <p:nvPr/>
          </p:nvSpPr>
          <p:spPr bwMode="auto">
            <a:xfrm rot="-5400000">
              <a:off x="420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90" name="Rectangle 1050"/>
            <p:cNvSpPr>
              <a:spLocks noChangeArrowheads="1"/>
            </p:cNvSpPr>
            <p:nvPr/>
          </p:nvSpPr>
          <p:spPr bwMode="auto">
            <a:xfrm>
              <a:off x="2194" y="2347"/>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369691" name="Oval 1051"/>
            <p:cNvSpPr>
              <a:spLocks noChangeArrowheads="1"/>
            </p:cNvSpPr>
            <p:nvPr/>
          </p:nvSpPr>
          <p:spPr bwMode="auto">
            <a:xfrm>
              <a:off x="4324" y="2348"/>
              <a:ext cx="435" cy="436"/>
            </a:xfrm>
            <a:prstGeom prst="ellipse">
              <a:avLst/>
            </a:prstGeom>
            <a:solidFill>
              <a:srgbClr val="FFFFFF"/>
            </a:solidFill>
            <a:ln w="38100">
              <a:solidFill>
                <a:srgbClr val="000000"/>
              </a:solidFill>
              <a:round/>
              <a:headEnd/>
              <a:tailEnd/>
            </a:ln>
          </p:spPr>
          <p:txBody>
            <a:bodyPr/>
            <a:lstStyle/>
            <a:p>
              <a:endParaRPr lang="en-US"/>
            </a:p>
          </p:txBody>
        </p:sp>
        <p:sp>
          <p:nvSpPr>
            <p:cNvPr id="369692" name="Rectangle 1052"/>
            <p:cNvSpPr>
              <a:spLocks noChangeArrowheads="1"/>
            </p:cNvSpPr>
            <p:nvPr/>
          </p:nvSpPr>
          <p:spPr bwMode="auto">
            <a:xfrm>
              <a:off x="1129" y="2348"/>
              <a:ext cx="435" cy="436"/>
            </a:xfrm>
            <a:prstGeom prst="rect">
              <a:avLst/>
            </a:prstGeom>
            <a:solidFill>
              <a:srgbClr val="000000"/>
            </a:solidFill>
            <a:ln w="38100">
              <a:solidFill>
                <a:srgbClr val="000000"/>
              </a:solidFill>
              <a:miter lim="800000"/>
              <a:headEnd/>
              <a:tailEnd/>
            </a:ln>
          </p:spPr>
          <p:txBody>
            <a:bodyPr/>
            <a:lstStyle/>
            <a:p>
              <a:endParaRPr lang="en-US"/>
            </a:p>
          </p:txBody>
        </p:sp>
        <p:sp>
          <p:nvSpPr>
            <p:cNvPr id="369693" name="Oval 1053"/>
            <p:cNvSpPr>
              <a:spLocks noChangeArrowheads="1"/>
            </p:cNvSpPr>
            <p:nvPr/>
          </p:nvSpPr>
          <p:spPr bwMode="auto">
            <a:xfrm>
              <a:off x="3259" y="2347"/>
              <a:ext cx="435" cy="436"/>
            </a:xfrm>
            <a:prstGeom prst="ellipse">
              <a:avLst/>
            </a:prstGeom>
            <a:solidFill>
              <a:srgbClr val="FFFFFF"/>
            </a:solidFill>
            <a:ln w="38100">
              <a:solidFill>
                <a:srgbClr val="000000"/>
              </a:solidFill>
              <a:round/>
              <a:headEnd/>
              <a:tailEnd/>
            </a:ln>
          </p:spPr>
          <p:txBody>
            <a:bodyPr/>
            <a:lstStyle/>
            <a:p>
              <a:endParaRPr lang="en-US"/>
            </a:p>
          </p:txBody>
        </p:sp>
        <p:sp>
          <p:nvSpPr>
            <p:cNvPr id="369694" name="Line 1054"/>
            <p:cNvSpPr>
              <a:spLocks noChangeShapeType="1"/>
            </p:cNvSpPr>
            <p:nvPr/>
          </p:nvSpPr>
          <p:spPr bwMode="auto">
            <a:xfrm rot="-5400000">
              <a:off x="2607" y="1434"/>
              <a:ext cx="7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695" name="Text Box 1055"/>
            <p:cNvSpPr txBox="1">
              <a:spLocks noChangeArrowheads="1"/>
            </p:cNvSpPr>
            <p:nvPr/>
          </p:nvSpPr>
          <p:spPr bwMode="auto">
            <a:xfrm>
              <a:off x="2201" y="126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1</a:t>
              </a:r>
              <a:endParaRPr lang="en-US" sz="3600">
                <a:ea typeface="Geneva" pitchFamily="84" charset="-128"/>
              </a:endParaRPr>
            </a:p>
          </p:txBody>
        </p:sp>
        <p:sp>
          <p:nvSpPr>
            <p:cNvPr id="369696" name="Text Box 1056"/>
            <p:cNvSpPr txBox="1">
              <a:spLocks noChangeArrowheads="1"/>
            </p:cNvSpPr>
            <p:nvPr/>
          </p:nvSpPr>
          <p:spPr bwMode="auto">
            <a:xfrm>
              <a:off x="3415" y="126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2</a:t>
              </a:r>
              <a:endParaRPr lang="en-US" sz="3600">
                <a:ea typeface="Geneva" pitchFamily="84" charset="-128"/>
              </a:endParaRPr>
            </a:p>
          </p:txBody>
        </p:sp>
        <p:sp>
          <p:nvSpPr>
            <p:cNvPr id="369697" name="Text Box 1057"/>
            <p:cNvSpPr txBox="1">
              <a:spLocks noChangeArrowheads="1"/>
            </p:cNvSpPr>
            <p:nvPr/>
          </p:nvSpPr>
          <p:spPr bwMode="auto">
            <a:xfrm>
              <a:off x="1196" y="279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3</a:t>
              </a:r>
              <a:endParaRPr lang="en-US" sz="3600">
                <a:ea typeface="Geneva" pitchFamily="84" charset="-128"/>
              </a:endParaRPr>
            </a:p>
          </p:txBody>
        </p:sp>
        <p:sp>
          <p:nvSpPr>
            <p:cNvPr id="369698" name="Text Box 1058"/>
            <p:cNvSpPr txBox="1">
              <a:spLocks noChangeArrowheads="1"/>
            </p:cNvSpPr>
            <p:nvPr/>
          </p:nvSpPr>
          <p:spPr bwMode="auto">
            <a:xfrm>
              <a:off x="2275" y="279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4</a:t>
              </a:r>
              <a:endParaRPr lang="en-US" sz="3600">
                <a:ea typeface="Geneva" pitchFamily="84" charset="-128"/>
              </a:endParaRPr>
            </a:p>
          </p:txBody>
        </p:sp>
        <p:sp>
          <p:nvSpPr>
            <p:cNvPr id="369699" name="Text Box 1059"/>
            <p:cNvSpPr txBox="1">
              <a:spLocks noChangeArrowheads="1"/>
            </p:cNvSpPr>
            <p:nvPr/>
          </p:nvSpPr>
          <p:spPr bwMode="auto">
            <a:xfrm>
              <a:off x="3330" y="279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5</a:t>
              </a:r>
              <a:endParaRPr lang="en-US" sz="3600">
                <a:ea typeface="Geneva" pitchFamily="84" charset="-128"/>
              </a:endParaRPr>
            </a:p>
          </p:txBody>
        </p:sp>
        <p:sp>
          <p:nvSpPr>
            <p:cNvPr id="369700" name="Text Box 1060"/>
            <p:cNvSpPr txBox="1">
              <a:spLocks noChangeArrowheads="1"/>
            </p:cNvSpPr>
            <p:nvPr/>
          </p:nvSpPr>
          <p:spPr bwMode="auto">
            <a:xfrm>
              <a:off x="4400" y="2795"/>
              <a:ext cx="298" cy="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6</a:t>
              </a:r>
              <a:endParaRPr lang="en-US" sz="3600">
                <a:ea typeface="Geneva" pitchFamily="84" charset="-128"/>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64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743200"/>
            <a:ext cx="6553200" cy="39306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646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3810000"/>
            <a:ext cx="1892300" cy="28956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646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381000"/>
            <a:ext cx="3848100" cy="32924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646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457200"/>
            <a:ext cx="3200400" cy="2087563"/>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6470" name="AutoShape 6"/>
          <p:cNvSpPr>
            <a:spLocks noChangeArrowheads="1"/>
          </p:cNvSpPr>
          <p:nvPr/>
        </p:nvSpPr>
        <p:spPr bwMode="auto">
          <a:xfrm>
            <a:off x="4610100" y="5383213"/>
            <a:ext cx="1728788" cy="679450"/>
          </a:xfrm>
          <a:prstGeom prst="roundRect">
            <a:avLst>
              <a:gd name="adj" fmla="val 16667"/>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a:lnSpc>
                <a:spcPct val="90000"/>
              </a:lnSpc>
            </a:pPr>
            <a:r>
              <a:rPr lang="en-US" sz="2200" b="1">
                <a:solidFill>
                  <a:srgbClr val="0F116A"/>
                </a:solidFill>
              </a:rPr>
              <a:t>loss of one</a:t>
            </a:r>
            <a:br>
              <a:rPr lang="en-US" sz="2200" b="1">
                <a:solidFill>
                  <a:srgbClr val="0F116A"/>
                </a:solidFill>
              </a:rPr>
            </a:br>
            <a:r>
              <a:rPr lang="en-US" sz="2200" b="1">
                <a:solidFill>
                  <a:srgbClr val="0F116A"/>
                </a:solidFill>
              </a:rPr>
              <a:t>amino acid</a:t>
            </a:r>
            <a:endParaRPr lang="en-US" sz="2200" b="1" i="1">
              <a:solidFill>
                <a:srgbClr val="0F116A"/>
              </a:solidFill>
            </a:endParaRPr>
          </a:p>
        </p:txBody>
      </p:sp>
      <p:sp>
        <p:nvSpPr>
          <p:cNvPr id="446471" name="AutoShape 7"/>
          <p:cNvSpPr>
            <a:spLocks noChangeArrowheads="1"/>
          </p:cNvSpPr>
          <p:nvPr/>
        </p:nvSpPr>
        <p:spPr bwMode="auto">
          <a:xfrm>
            <a:off x="1938338" y="4518025"/>
            <a:ext cx="3248025" cy="668338"/>
          </a:xfrm>
          <a:prstGeom prst="roundRect">
            <a:avLst>
              <a:gd name="adj" fmla="val 16667"/>
            </a:avLst>
          </a:prstGeom>
          <a:noFill/>
          <a:ln w="5715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6472" name="AutoShape 8"/>
          <p:cNvSpPr>
            <a:spLocks noChangeArrowheads="1"/>
          </p:cNvSpPr>
          <p:nvPr/>
        </p:nvSpPr>
        <p:spPr bwMode="auto">
          <a:xfrm>
            <a:off x="5235575" y="4192588"/>
            <a:ext cx="1465263" cy="315912"/>
          </a:xfrm>
          <a:prstGeom prst="roundRect">
            <a:avLst>
              <a:gd name="adj" fmla="val 16667"/>
            </a:avLst>
          </a:prstGeom>
          <a:solidFill>
            <a:srgbClr val="CC0000"/>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a:lnSpc>
                <a:spcPct val="90000"/>
              </a:lnSpc>
            </a:pPr>
            <a:r>
              <a:rPr lang="en-US" sz="2000" b="1">
                <a:solidFill>
                  <a:schemeClr val="bg1"/>
                </a:solidFill>
              </a:rPr>
              <a:t>delta F508</a:t>
            </a:r>
            <a:endParaRPr lang="en-US" sz="2000" b="1" i="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6471"/>
                                        </p:tgtEl>
                                        <p:attrNameLst>
                                          <p:attrName>style.visibility</p:attrName>
                                        </p:attrNameLst>
                                      </p:cBhvr>
                                      <p:to>
                                        <p:strVal val="visible"/>
                                      </p:to>
                                    </p:set>
                                    <p:animEffect transition="in" filter="wipe(left)">
                                      <p:cBhvr>
                                        <p:cTn id="7" dur="500"/>
                                        <p:tgtEl>
                                          <p:spTgt spid="446471"/>
                                        </p:tgtEl>
                                      </p:cBhvr>
                                    </p:animEffect>
                                  </p:childTnLst>
                                  <p:subTnLst>
                                    <p:audio>
                                      <p:cMediaNode>
                                        <p:cTn display="0" masterRel="sameClick">
                                          <p:stCondLst>
                                            <p:cond evt="begin" delay="0">
                                              <p:tn val="5"/>
                                            </p:cond>
                                          </p:stCondLst>
                                          <p:endCondLst>
                                            <p:cond evt="onStopAudio" delay="0">
                                              <p:tgtEl>
                                                <p:sldTgt/>
                                              </p:tgtEl>
                                            </p:cond>
                                          </p:endCondLst>
                                        </p:cTn>
                                        <p:tgtEl>
                                          <p:sndTgt r:embed="rId3" name="String"/>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6472"/>
                                        </p:tgtEl>
                                        <p:attrNameLst>
                                          <p:attrName>style.visibility</p:attrName>
                                        </p:attrNameLst>
                                      </p:cBhvr>
                                      <p:to>
                                        <p:strVal val="visible"/>
                                      </p:to>
                                    </p:set>
                                    <p:animEffect transition="in" filter="wipe(left)">
                                      <p:cBhvr>
                                        <p:cTn id="12" dur="500"/>
                                        <p:tgtEl>
                                          <p:spTgt spid="446472"/>
                                        </p:tgtEl>
                                      </p:cBhvr>
                                    </p:animEffect>
                                  </p:childTnLst>
                                  <p:subTnLst>
                                    <p:audio>
                                      <p:cMediaNode>
                                        <p:cTn display="0" masterRel="sameClick">
                                          <p:stCondLst>
                                            <p:cond evt="begin" delay="0">
                                              <p:tn val="10"/>
                                            </p:cond>
                                          </p:stCondLst>
                                          <p:endCondLst>
                                            <p:cond evt="onStopAudio" delay="0">
                                              <p:tgtEl>
                                                <p:sldTgt/>
                                              </p:tgtEl>
                                            </p:cond>
                                          </p:endCondLst>
                                        </p:cTn>
                                        <p:tgtEl>
                                          <p:sndTgt r:embed="rId4"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46470"/>
                                        </p:tgtEl>
                                        <p:attrNameLst>
                                          <p:attrName>style.visibility</p:attrName>
                                        </p:attrNameLst>
                                      </p:cBhvr>
                                      <p:to>
                                        <p:strVal val="visible"/>
                                      </p:to>
                                    </p:set>
                                    <p:animEffect transition="in" filter="wipe(left)">
                                      <p:cBhvr>
                                        <p:cTn id="17" dur="500"/>
                                        <p:tgtEl>
                                          <p:spTgt spid="446470"/>
                                        </p:tgtEl>
                                      </p:cBhvr>
                                    </p:animEffect>
                                  </p:childTnLst>
                                  <p:subTnLst>
                                    <p:audio>
                                      <p:cMediaNode>
                                        <p:cTn display="0" masterRel="sameClick">
                                          <p:stCondLst>
                                            <p:cond evt="begin" delay="0">
                                              <p:tn val="15"/>
                                            </p:cond>
                                          </p:stCondLst>
                                          <p:endCondLst>
                                            <p:cond evt="onStopAudio" delay="0">
                                              <p:tgtEl>
                                                <p:sldTgt/>
                                              </p:tgtEl>
                                            </p:cond>
                                          </p:endCondLst>
                                        </p:cTn>
                                        <p:tgtEl>
                                          <p:sndTgt r:embed="rId4"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70" grpId="0" animBg="1" autoUpdateAnimBg="0"/>
      <p:bldP spid="446471" grpId="0" animBg="1"/>
      <p:bldP spid="44647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p:txBody>
          <a:bodyPr/>
          <a:lstStyle/>
          <a:p>
            <a:r>
              <a:rPr lang="en-US"/>
              <a:t>Tay-Sachs (recessive)</a:t>
            </a:r>
          </a:p>
        </p:txBody>
      </p:sp>
      <p:sp>
        <p:nvSpPr>
          <p:cNvPr id="388099" name="Rectangle 3" descr="Rectangle: Click to edit Master text styles&#10;Second level&#10;Third level&#10;Fourth level&#10;Fifth level"/>
          <p:cNvSpPr>
            <a:spLocks noGrp="1" noChangeArrowheads="1"/>
          </p:cNvSpPr>
          <p:nvPr>
            <p:ph type="body" idx="1"/>
          </p:nvPr>
        </p:nvSpPr>
        <p:spPr>
          <a:xfrm>
            <a:off x="838200" y="1371600"/>
            <a:ext cx="8077200" cy="5334000"/>
          </a:xfrm>
        </p:spPr>
        <p:txBody>
          <a:bodyPr/>
          <a:lstStyle/>
          <a:p>
            <a:r>
              <a:rPr lang="en-US" sz="2400"/>
              <a:t>Primarily Jews of eastern European (Ashkenazi) descent &amp; Cajuns (Louisiana)</a:t>
            </a:r>
            <a:endParaRPr lang="en-US" sz="2200">
              <a:solidFill>
                <a:srgbClr val="000000"/>
              </a:solidFill>
            </a:endParaRPr>
          </a:p>
          <a:p>
            <a:pPr lvl="1">
              <a:buClrTx/>
            </a:pPr>
            <a:r>
              <a:rPr lang="en-US" sz="2400"/>
              <a:t>strikes 1 in </a:t>
            </a:r>
            <a:r>
              <a:rPr lang="en-US" sz="2400" u="sng">
                <a:solidFill>
                  <a:schemeClr val="tx2"/>
                </a:solidFill>
              </a:rPr>
              <a:t>3600</a:t>
            </a:r>
            <a:r>
              <a:rPr lang="en-US" sz="2400">
                <a:solidFill>
                  <a:srgbClr val="000000"/>
                </a:solidFill>
              </a:rPr>
              <a:t> </a:t>
            </a:r>
            <a:r>
              <a:rPr lang="en-US" sz="2400"/>
              <a:t>births</a:t>
            </a:r>
          </a:p>
          <a:p>
            <a:pPr lvl="2"/>
            <a:r>
              <a:rPr lang="en-US" sz="2000"/>
              <a:t>100 times greater than incidence among </a:t>
            </a:r>
            <a:br>
              <a:rPr lang="en-US" sz="2000"/>
            </a:br>
            <a:r>
              <a:rPr lang="en-US" sz="2000"/>
              <a:t>non-Jews</a:t>
            </a:r>
          </a:p>
          <a:p>
            <a:pPr lvl="1">
              <a:buClrTx/>
            </a:pPr>
            <a:r>
              <a:rPr lang="en-US" sz="2400"/>
              <a:t>non-functional enzyme fails to breakdown lipids in brain cells</a:t>
            </a:r>
          </a:p>
          <a:p>
            <a:pPr lvl="2"/>
            <a:r>
              <a:rPr lang="en-US" sz="2000"/>
              <a:t>fats collect in cells destroying their function </a:t>
            </a:r>
          </a:p>
          <a:p>
            <a:pPr lvl="2"/>
            <a:r>
              <a:rPr lang="en-US" sz="2000"/>
              <a:t>symptoms begin few months </a:t>
            </a:r>
            <a:br>
              <a:rPr lang="en-US" sz="2000"/>
            </a:br>
            <a:r>
              <a:rPr lang="en-US" sz="2000"/>
              <a:t>after birth </a:t>
            </a:r>
          </a:p>
          <a:p>
            <a:pPr lvl="2"/>
            <a:r>
              <a:rPr lang="en-US" sz="2000"/>
              <a:t>seizures, blindness &amp; </a:t>
            </a:r>
            <a:br>
              <a:rPr lang="en-US" sz="2000"/>
            </a:br>
            <a:r>
              <a:rPr lang="en-US" sz="2000"/>
              <a:t>degeneration of muscle &amp; </a:t>
            </a:r>
            <a:br>
              <a:rPr lang="en-US" sz="2000"/>
            </a:br>
            <a:r>
              <a:rPr lang="en-US" sz="2000"/>
              <a:t>mental performance </a:t>
            </a:r>
          </a:p>
          <a:p>
            <a:pPr lvl="2"/>
            <a:r>
              <a:rPr lang="en-US" sz="2000"/>
              <a:t>child usually dies before 5yo</a:t>
            </a:r>
          </a:p>
        </p:txBody>
      </p:sp>
      <p:pic>
        <p:nvPicPr>
          <p:cNvPr id="388100" name="Picture 4" descr="adam1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495800"/>
            <a:ext cx="2549525" cy="2349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8099">
                                            <p:txEl>
                                              <p:pRg st="1" end="1"/>
                                            </p:txEl>
                                          </p:spTgt>
                                        </p:tgtEl>
                                        <p:attrNameLst>
                                          <p:attrName>style.visibility</p:attrName>
                                        </p:attrNameLst>
                                      </p:cBhvr>
                                      <p:to>
                                        <p:strVal val="visible"/>
                                      </p:to>
                                    </p:set>
                                    <p:anim calcmode="lin" valueType="num">
                                      <p:cBhvr additive="base">
                                        <p:cTn id="7" dur="500" fill="hold"/>
                                        <p:tgtEl>
                                          <p:spTgt spid="38809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809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8099">
                                            <p:txEl>
                                              <p:pRg st="2" end="2"/>
                                            </p:txEl>
                                          </p:spTgt>
                                        </p:tgtEl>
                                        <p:attrNameLst>
                                          <p:attrName>style.visibility</p:attrName>
                                        </p:attrNameLst>
                                      </p:cBhvr>
                                      <p:to>
                                        <p:strVal val="visible"/>
                                      </p:to>
                                    </p:set>
                                    <p:anim calcmode="lin" valueType="num">
                                      <p:cBhvr additive="base">
                                        <p:cTn id="13" dur="500" fill="hold"/>
                                        <p:tgtEl>
                                          <p:spTgt spid="38809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809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8099">
                                            <p:txEl>
                                              <p:pRg st="3" end="3"/>
                                            </p:txEl>
                                          </p:spTgt>
                                        </p:tgtEl>
                                        <p:attrNameLst>
                                          <p:attrName>style.visibility</p:attrName>
                                        </p:attrNameLst>
                                      </p:cBhvr>
                                      <p:to>
                                        <p:strVal val="visible"/>
                                      </p:to>
                                    </p:set>
                                    <p:anim calcmode="lin" valueType="num">
                                      <p:cBhvr additive="base">
                                        <p:cTn id="19" dur="500" fill="hold"/>
                                        <p:tgtEl>
                                          <p:spTgt spid="38809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809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8099">
                                            <p:txEl>
                                              <p:pRg st="4" end="4"/>
                                            </p:txEl>
                                          </p:spTgt>
                                        </p:tgtEl>
                                        <p:attrNameLst>
                                          <p:attrName>style.visibility</p:attrName>
                                        </p:attrNameLst>
                                      </p:cBhvr>
                                      <p:to>
                                        <p:strVal val="visible"/>
                                      </p:to>
                                    </p:set>
                                    <p:anim calcmode="lin" valueType="num">
                                      <p:cBhvr additive="base">
                                        <p:cTn id="25" dur="500" fill="hold"/>
                                        <p:tgtEl>
                                          <p:spTgt spid="3880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809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8099">
                                            <p:txEl>
                                              <p:pRg st="5" end="5"/>
                                            </p:txEl>
                                          </p:spTgt>
                                        </p:tgtEl>
                                        <p:attrNameLst>
                                          <p:attrName>style.visibility</p:attrName>
                                        </p:attrNameLst>
                                      </p:cBhvr>
                                      <p:to>
                                        <p:strVal val="visible"/>
                                      </p:to>
                                    </p:set>
                                    <p:anim calcmode="lin" valueType="num">
                                      <p:cBhvr additive="base">
                                        <p:cTn id="31" dur="500" fill="hold"/>
                                        <p:tgtEl>
                                          <p:spTgt spid="38809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809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8099">
                                            <p:txEl>
                                              <p:pRg st="6" end="6"/>
                                            </p:txEl>
                                          </p:spTgt>
                                        </p:tgtEl>
                                        <p:attrNameLst>
                                          <p:attrName>style.visibility</p:attrName>
                                        </p:attrNameLst>
                                      </p:cBhvr>
                                      <p:to>
                                        <p:strVal val="visible"/>
                                      </p:to>
                                    </p:set>
                                    <p:anim calcmode="lin" valueType="num">
                                      <p:cBhvr additive="base">
                                        <p:cTn id="37" dur="500" fill="hold"/>
                                        <p:tgtEl>
                                          <p:spTgt spid="38809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809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8099">
                                            <p:txEl>
                                              <p:pRg st="7" end="7"/>
                                            </p:txEl>
                                          </p:spTgt>
                                        </p:tgtEl>
                                        <p:attrNameLst>
                                          <p:attrName>style.visibility</p:attrName>
                                        </p:attrNameLst>
                                      </p:cBhvr>
                                      <p:to>
                                        <p:strVal val="visible"/>
                                      </p:to>
                                    </p:set>
                                    <p:anim calcmode="lin" valueType="num">
                                      <p:cBhvr additive="base">
                                        <p:cTn id="43" dur="500" fill="hold"/>
                                        <p:tgtEl>
                                          <p:spTgt spid="388099">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809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r>
              <a:rPr lang="en-US"/>
              <a:t>Sickle cell anemia (recessive)</a:t>
            </a:r>
          </a:p>
        </p:txBody>
      </p:sp>
      <p:sp>
        <p:nvSpPr>
          <p:cNvPr id="390147" name="Rectangle 3" descr="Rectangle: Click to edit Master text styles&#10;Second level&#10;Third level&#10;Fourth level&#10;Fifth level"/>
          <p:cNvSpPr>
            <a:spLocks noGrp="1" noChangeArrowheads="1"/>
          </p:cNvSpPr>
          <p:nvPr>
            <p:ph type="body" idx="1"/>
          </p:nvPr>
        </p:nvSpPr>
        <p:spPr>
          <a:xfrm>
            <a:off x="838200" y="1371600"/>
            <a:ext cx="8001000" cy="4953000"/>
          </a:xfrm>
        </p:spPr>
        <p:txBody>
          <a:bodyPr/>
          <a:lstStyle/>
          <a:p>
            <a:pPr>
              <a:lnSpc>
                <a:spcPct val="90000"/>
              </a:lnSpc>
            </a:pPr>
            <a:r>
              <a:rPr lang="en-US" sz="3200"/>
              <a:t>Primarily Africans</a:t>
            </a:r>
            <a:endParaRPr lang="en-US" sz="2600">
              <a:solidFill>
                <a:srgbClr val="000000"/>
              </a:solidFill>
            </a:endParaRPr>
          </a:p>
          <a:p>
            <a:pPr lvl="1">
              <a:lnSpc>
                <a:spcPct val="90000"/>
              </a:lnSpc>
              <a:buClrTx/>
            </a:pPr>
            <a:r>
              <a:rPr lang="en-US"/>
              <a:t>strikes 1 out of </a:t>
            </a:r>
            <a:r>
              <a:rPr lang="en-US" u="sng">
                <a:solidFill>
                  <a:schemeClr val="tx2"/>
                </a:solidFill>
              </a:rPr>
              <a:t>400</a:t>
            </a:r>
            <a:r>
              <a:rPr lang="en-US"/>
              <a:t> African Americans</a:t>
            </a:r>
          </a:p>
          <a:p>
            <a:pPr lvl="2">
              <a:lnSpc>
                <a:spcPct val="90000"/>
              </a:lnSpc>
              <a:buClrTx/>
            </a:pPr>
            <a:r>
              <a:rPr lang="en-US"/>
              <a:t>high frequency</a:t>
            </a:r>
          </a:p>
          <a:p>
            <a:pPr lvl="1">
              <a:lnSpc>
                <a:spcPct val="90000"/>
              </a:lnSpc>
            </a:pPr>
            <a:r>
              <a:rPr lang="en-US"/>
              <a:t>caused by substitution of a single amino acid in hemoglobin</a:t>
            </a:r>
          </a:p>
          <a:p>
            <a:pPr lvl="1">
              <a:lnSpc>
                <a:spcPct val="90000"/>
              </a:lnSpc>
            </a:pPr>
            <a:r>
              <a:rPr lang="en-US"/>
              <a:t>when oxygen levels are low, sickle-cell hemoglobin crystallizes into long rods</a:t>
            </a:r>
          </a:p>
          <a:p>
            <a:pPr lvl="2">
              <a:lnSpc>
                <a:spcPct val="90000"/>
              </a:lnSpc>
            </a:pPr>
            <a:r>
              <a:rPr lang="en-US"/>
              <a:t>deforms red blood cells into </a:t>
            </a:r>
            <a:br>
              <a:rPr lang="en-US"/>
            </a:br>
            <a:r>
              <a:rPr lang="en-US"/>
              <a:t>sickle shape</a:t>
            </a:r>
          </a:p>
          <a:p>
            <a:pPr lvl="2">
              <a:lnSpc>
                <a:spcPct val="90000"/>
              </a:lnSpc>
            </a:pPr>
            <a:r>
              <a:rPr lang="en-US"/>
              <a:t>sickling creates </a:t>
            </a:r>
            <a:r>
              <a:rPr lang="en-US" u="sng">
                <a:solidFill>
                  <a:schemeClr val="tx2"/>
                </a:solidFill>
              </a:rPr>
              <a:t>pleiotropic</a:t>
            </a:r>
            <a:r>
              <a:rPr lang="en-US"/>
              <a:t> </a:t>
            </a:r>
            <a:br>
              <a:rPr lang="en-US"/>
            </a:br>
            <a:r>
              <a:rPr lang="en-US"/>
              <a:t>effects = cascade of other </a:t>
            </a:r>
            <a:br>
              <a:rPr lang="en-US"/>
            </a:br>
            <a:r>
              <a:rPr lang="en-US"/>
              <a:t>symptoms</a:t>
            </a:r>
          </a:p>
        </p:txBody>
      </p:sp>
      <p:pic>
        <p:nvPicPr>
          <p:cNvPr id="390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0100" y="4468813"/>
            <a:ext cx="1797050" cy="2312987"/>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0147">
                                            <p:txEl>
                                              <p:pRg st="1" end="1"/>
                                            </p:txEl>
                                          </p:spTgt>
                                        </p:tgtEl>
                                        <p:attrNameLst>
                                          <p:attrName>style.visibility</p:attrName>
                                        </p:attrNameLst>
                                      </p:cBhvr>
                                      <p:to>
                                        <p:strVal val="visible"/>
                                      </p:to>
                                    </p:set>
                                    <p:anim calcmode="lin" valueType="num">
                                      <p:cBhvr additive="base">
                                        <p:cTn id="7" dur="500" fill="hold"/>
                                        <p:tgtEl>
                                          <p:spTgt spid="39014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0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390147">
                                            <p:txEl>
                                              <p:pRg st="2" end="2"/>
                                            </p:txEl>
                                          </p:spTgt>
                                        </p:tgtEl>
                                        <p:attrNameLst>
                                          <p:attrName>style.visibility</p:attrName>
                                        </p:attrNameLst>
                                      </p:cBhvr>
                                      <p:to>
                                        <p:strVal val="visible"/>
                                      </p:to>
                                    </p:set>
                                    <p:anim calcmode="lin" valueType="num">
                                      <p:cBhvr additive="base">
                                        <p:cTn id="11" dur="500" fill="hold"/>
                                        <p:tgtEl>
                                          <p:spTgt spid="390147">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0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90147">
                                            <p:txEl>
                                              <p:pRg st="3" end="3"/>
                                            </p:txEl>
                                          </p:spTgt>
                                        </p:tgtEl>
                                        <p:attrNameLst>
                                          <p:attrName>style.visibility</p:attrName>
                                        </p:attrNameLst>
                                      </p:cBhvr>
                                      <p:to>
                                        <p:strVal val="visible"/>
                                      </p:to>
                                    </p:set>
                                    <p:anim calcmode="lin" valueType="num">
                                      <p:cBhvr additive="base">
                                        <p:cTn id="17" dur="500" fill="hold"/>
                                        <p:tgtEl>
                                          <p:spTgt spid="390147">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0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90147">
                                            <p:txEl>
                                              <p:pRg st="4" end="4"/>
                                            </p:txEl>
                                          </p:spTgt>
                                        </p:tgtEl>
                                        <p:attrNameLst>
                                          <p:attrName>style.visibility</p:attrName>
                                        </p:attrNameLst>
                                      </p:cBhvr>
                                      <p:to>
                                        <p:strVal val="visible"/>
                                      </p:to>
                                    </p:set>
                                    <p:anim calcmode="lin" valueType="num">
                                      <p:cBhvr additive="base">
                                        <p:cTn id="23" dur="500" fill="hold"/>
                                        <p:tgtEl>
                                          <p:spTgt spid="39014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0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0147">
                                            <p:txEl>
                                              <p:pRg st="5" end="5"/>
                                            </p:txEl>
                                          </p:spTgt>
                                        </p:tgtEl>
                                        <p:attrNameLst>
                                          <p:attrName>style.visibility</p:attrName>
                                        </p:attrNameLst>
                                      </p:cBhvr>
                                      <p:to>
                                        <p:strVal val="visible"/>
                                      </p:to>
                                    </p:set>
                                    <p:anim calcmode="lin" valueType="num">
                                      <p:cBhvr additive="base">
                                        <p:cTn id="29" dur="500" fill="hold"/>
                                        <p:tgtEl>
                                          <p:spTgt spid="3901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0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90147">
                                            <p:txEl>
                                              <p:pRg st="6" end="6"/>
                                            </p:txEl>
                                          </p:spTgt>
                                        </p:tgtEl>
                                        <p:attrNameLst>
                                          <p:attrName>style.visibility</p:attrName>
                                        </p:attrNameLst>
                                      </p:cBhvr>
                                      <p:to>
                                        <p:strVal val="visible"/>
                                      </p:to>
                                    </p:set>
                                    <p:anim calcmode="lin" valueType="num">
                                      <p:cBhvr additive="base">
                                        <p:cTn id="35" dur="500" fill="hold"/>
                                        <p:tgtEl>
                                          <p:spTgt spid="390147">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90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2194" name="Picture 2"/>
          <p:cNvPicPr>
            <a:picLocks noChangeAspect="1" noChangeArrowheads="1"/>
          </p:cNvPicPr>
          <p:nvPr/>
        </p:nvPicPr>
        <p:blipFill>
          <a:blip r:embed="rId4">
            <a:extLst>
              <a:ext uri="{28A0092B-C50C-407E-A947-70E740481C1C}">
                <a14:useLocalDpi xmlns:a14="http://schemas.microsoft.com/office/drawing/2010/main" val="0"/>
              </a:ext>
            </a:extLst>
          </a:blip>
          <a:srcRect r="4192" b="4538"/>
          <a:stretch>
            <a:fillRect/>
          </a:stretch>
        </p:blipFill>
        <p:spPr bwMode="auto">
          <a:xfrm>
            <a:off x="1136650" y="1920875"/>
            <a:ext cx="7380288"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2195" name="Rectangle 3"/>
          <p:cNvSpPr>
            <a:spLocks noGrp="1" noChangeArrowheads="1"/>
          </p:cNvSpPr>
          <p:nvPr>
            <p:ph type="title"/>
          </p:nvPr>
        </p:nvSpPr>
        <p:spPr/>
        <p:txBody>
          <a:bodyPr/>
          <a:lstStyle/>
          <a:p>
            <a:r>
              <a:rPr lang="en-US"/>
              <a:t>Sickle cell anemia</a:t>
            </a:r>
          </a:p>
        </p:txBody>
      </p:sp>
      <p:sp>
        <p:nvSpPr>
          <p:cNvPr id="392196" name="Rectangle 4" descr="Rectangle: Click to edit Master text styles&#10;Second level&#10;Third level&#10;Fourth level&#10;Fifth level"/>
          <p:cNvSpPr>
            <a:spLocks noGrp="1" noChangeArrowheads="1"/>
          </p:cNvSpPr>
          <p:nvPr>
            <p:ph type="body" idx="1"/>
          </p:nvPr>
        </p:nvSpPr>
        <p:spPr/>
        <p:txBody>
          <a:bodyPr/>
          <a:lstStyle/>
          <a:p>
            <a:r>
              <a:rPr lang="en-US"/>
              <a:t>Substitution of one amino acid in polypeptide chain</a:t>
            </a:r>
          </a:p>
        </p:txBody>
      </p:sp>
      <p:sp>
        <p:nvSpPr>
          <p:cNvPr id="392197" name="AutoShape 5"/>
          <p:cNvSpPr>
            <a:spLocks noChangeArrowheads="1"/>
          </p:cNvSpPr>
          <p:nvPr/>
        </p:nvSpPr>
        <p:spPr bwMode="auto">
          <a:xfrm>
            <a:off x="2576513" y="6132513"/>
            <a:ext cx="1844675" cy="676275"/>
          </a:xfrm>
          <a:prstGeom prst="roundRect">
            <a:avLst>
              <a:gd name="adj" fmla="val 16667"/>
            </a:avLst>
          </a:prstGeom>
          <a:solidFill>
            <a:srgbClr val="FFCC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r>
              <a:rPr lang="en-US" sz="2000" b="1">
                <a:solidFill>
                  <a:srgbClr val="CC0000"/>
                </a:solidFill>
              </a:rPr>
              <a:t>hydrophilic</a:t>
            </a:r>
            <a:br>
              <a:rPr lang="en-US" sz="2000" b="1">
                <a:solidFill>
                  <a:srgbClr val="CC0000"/>
                </a:solidFill>
              </a:rPr>
            </a:br>
            <a:r>
              <a:rPr lang="en-US" sz="2000" b="1">
                <a:solidFill>
                  <a:srgbClr val="CC0000"/>
                </a:solidFill>
              </a:rPr>
              <a:t>amino acid</a:t>
            </a:r>
            <a:endParaRPr lang="en-US" sz="2200" b="1">
              <a:solidFill>
                <a:srgbClr val="0F116A"/>
              </a:solidFill>
            </a:endParaRPr>
          </a:p>
        </p:txBody>
      </p:sp>
      <p:sp>
        <p:nvSpPr>
          <p:cNvPr id="392198" name="AutoShape 6"/>
          <p:cNvSpPr>
            <a:spLocks noChangeArrowheads="1"/>
          </p:cNvSpPr>
          <p:nvPr/>
        </p:nvSpPr>
        <p:spPr bwMode="auto">
          <a:xfrm>
            <a:off x="6292850" y="6132513"/>
            <a:ext cx="1847850" cy="676275"/>
          </a:xfrm>
          <a:prstGeom prst="roundRect">
            <a:avLst>
              <a:gd name="adj" fmla="val 16667"/>
            </a:avLst>
          </a:prstGeom>
          <a:solidFill>
            <a:srgbClr val="FFCC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r>
              <a:rPr lang="en-US" sz="2000" b="1">
                <a:solidFill>
                  <a:srgbClr val="CC0000"/>
                </a:solidFill>
              </a:rPr>
              <a:t>hydrophobic</a:t>
            </a:r>
            <a:br>
              <a:rPr lang="en-US" sz="2000" b="1">
                <a:solidFill>
                  <a:srgbClr val="CC0000"/>
                </a:solidFill>
              </a:rPr>
            </a:br>
            <a:r>
              <a:rPr lang="en-US" sz="2000" b="1">
                <a:solidFill>
                  <a:srgbClr val="CC0000"/>
                </a:solidFill>
              </a:rPr>
              <a:t> amino acid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2197"/>
                                        </p:tgtEl>
                                        <p:attrNameLst>
                                          <p:attrName>style.visibility</p:attrName>
                                        </p:attrNameLst>
                                      </p:cBhvr>
                                      <p:to>
                                        <p:strVal val="visible"/>
                                      </p:to>
                                    </p:set>
                                    <p:animEffect transition="in" filter="wipe(left)">
                                      <p:cBhvr>
                                        <p:cTn id="7" dur="500"/>
                                        <p:tgtEl>
                                          <p:spTgt spid="392197"/>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2198"/>
                                        </p:tgtEl>
                                        <p:attrNameLst>
                                          <p:attrName>style.visibility</p:attrName>
                                        </p:attrNameLst>
                                      </p:cBhvr>
                                      <p:to>
                                        <p:strVal val="visible"/>
                                      </p:to>
                                    </p:set>
                                    <p:animEffect transition="in" filter="wipe(left)">
                                      <p:cBhvr>
                                        <p:cTn id="12" dur="500"/>
                                        <p:tgtEl>
                                          <p:spTgt spid="392198"/>
                                        </p:tgtEl>
                                      </p:cBhvr>
                                    </p:animEffect>
                                  </p:childTnLst>
                                  <p:subTnLst>
                                    <p:audio>
                                      <p:cMediaNode>
                                        <p:cTn display="0" masterRel="sameClick">
                                          <p:stCondLst>
                                            <p:cond evt="begin" delay="0">
                                              <p:tn val="10"/>
                                            </p:cond>
                                          </p:stCondLst>
                                          <p:endCondLst>
                                            <p:cond evt="onStopAudio" delay="0">
                                              <p:tgtEl>
                                                <p:sldTgt/>
                                              </p:tgtEl>
                                            </p:cond>
                                          </p:endCondLst>
                                        </p:cTn>
                                        <p:tgtEl>
                                          <p:sndTgt r:embed="rId3"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7" grpId="0" animBg="1" autoUpdateAnimBg="0"/>
      <p:bldP spid="392198"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242" name="Picture 2"/>
          <p:cNvPicPr>
            <a:picLocks noChangeAspect="1" noChangeArrowheads="1"/>
          </p:cNvPicPr>
          <p:nvPr/>
        </p:nvPicPr>
        <p:blipFill>
          <a:blip r:embed="rId3">
            <a:extLst>
              <a:ext uri="{28A0092B-C50C-407E-A947-70E740481C1C}">
                <a14:useLocalDpi xmlns:a14="http://schemas.microsoft.com/office/drawing/2010/main" val="0"/>
              </a:ext>
            </a:extLst>
          </a:blip>
          <a:srcRect b="4466"/>
          <a:stretch>
            <a:fillRect/>
          </a:stretch>
        </p:blipFill>
        <p:spPr bwMode="auto">
          <a:xfrm>
            <a:off x="1524000" y="457200"/>
            <a:ext cx="5984875" cy="624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p:txBody>
          <a:bodyPr/>
          <a:lstStyle/>
          <a:p>
            <a:r>
              <a:rPr lang="en-US"/>
              <a:t>Sickle cell phenotype</a:t>
            </a:r>
          </a:p>
        </p:txBody>
      </p:sp>
      <p:sp>
        <p:nvSpPr>
          <p:cNvPr id="396291" name="Rectangle 3" descr="Rectangle: Click to edit Master text styles&#10;Second level&#10;Third level&#10;Fourth level&#10;Fifth level"/>
          <p:cNvSpPr>
            <a:spLocks noGrp="1" noChangeArrowheads="1"/>
          </p:cNvSpPr>
          <p:nvPr>
            <p:ph type="body" idx="1"/>
          </p:nvPr>
        </p:nvSpPr>
        <p:spPr>
          <a:xfrm>
            <a:off x="838200" y="1371600"/>
            <a:ext cx="7772400" cy="4762500"/>
          </a:xfrm>
        </p:spPr>
        <p:txBody>
          <a:bodyPr/>
          <a:lstStyle/>
          <a:p>
            <a:pPr>
              <a:buClrTx/>
            </a:pPr>
            <a:r>
              <a:rPr lang="en-US"/>
              <a:t>2 alleles are </a:t>
            </a:r>
            <a:r>
              <a:rPr lang="en-US" u="sng">
                <a:solidFill>
                  <a:srgbClr val="CC0000"/>
                </a:solidFill>
              </a:rPr>
              <a:t>codominant</a:t>
            </a:r>
            <a:r>
              <a:rPr lang="en-US"/>
              <a:t> </a:t>
            </a:r>
          </a:p>
          <a:p>
            <a:pPr lvl="1">
              <a:buClrTx/>
            </a:pPr>
            <a:r>
              <a:rPr lang="en-US"/>
              <a:t>both </a:t>
            </a:r>
            <a:r>
              <a:rPr lang="en-US" u="sng">
                <a:solidFill>
                  <a:srgbClr val="006A00"/>
                </a:solidFill>
              </a:rPr>
              <a:t>normal</a:t>
            </a:r>
            <a:r>
              <a:rPr lang="en-US"/>
              <a:t> &amp; </a:t>
            </a:r>
            <a:r>
              <a:rPr lang="en-US" u="sng">
                <a:solidFill>
                  <a:srgbClr val="CC0000"/>
                </a:solidFill>
              </a:rPr>
              <a:t>mutant</a:t>
            </a:r>
            <a:r>
              <a:rPr lang="en-US"/>
              <a:t> hemoglobins are synthesized in heterozygote (Aa)</a:t>
            </a:r>
          </a:p>
          <a:p>
            <a:pPr lvl="1"/>
            <a:r>
              <a:rPr lang="en-US"/>
              <a:t>50% cells sickle; 50% cells normal</a:t>
            </a:r>
          </a:p>
          <a:p>
            <a:pPr lvl="1"/>
            <a:r>
              <a:rPr lang="en-US"/>
              <a:t>carriers usually healthy</a:t>
            </a:r>
          </a:p>
          <a:p>
            <a:pPr lvl="1"/>
            <a:r>
              <a:rPr lang="en-US"/>
              <a:t>sickle-cell disease </a:t>
            </a:r>
            <a:br>
              <a:rPr lang="en-US"/>
            </a:br>
            <a:r>
              <a:rPr lang="en-US"/>
              <a:t>triggered under blood </a:t>
            </a:r>
            <a:br>
              <a:rPr lang="en-US"/>
            </a:br>
            <a:r>
              <a:rPr lang="en-US"/>
              <a:t>oxygen stress</a:t>
            </a:r>
          </a:p>
          <a:p>
            <a:pPr lvl="2"/>
            <a:r>
              <a:rPr lang="en-US"/>
              <a:t>exercise</a:t>
            </a:r>
          </a:p>
        </p:txBody>
      </p:sp>
      <p:pic>
        <p:nvPicPr>
          <p:cNvPr id="396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9825" y="3687763"/>
            <a:ext cx="2589213" cy="253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6291">
                                            <p:txEl>
                                              <p:pRg st="1" end="1"/>
                                            </p:txEl>
                                          </p:spTgt>
                                        </p:tgtEl>
                                        <p:attrNameLst>
                                          <p:attrName>style.visibility</p:attrName>
                                        </p:attrNameLst>
                                      </p:cBhvr>
                                      <p:to>
                                        <p:strVal val="visible"/>
                                      </p:to>
                                    </p:set>
                                    <p:anim calcmode="lin" valueType="num">
                                      <p:cBhvr additive="base">
                                        <p:cTn id="7" dur="500" fill="hold"/>
                                        <p:tgtEl>
                                          <p:spTgt spid="39629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629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6291">
                                            <p:txEl>
                                              <p:pRg st="2" end="2"/>
                                            </p:txEl>
                                          </p:spTgt>
                                        </p:tgtEl>
                                        <p:attrNameLst>
                                          <p:attrName>style.visibility</p:attrName>
                                        </p:attrNameLst>
                                      </p:cBhvr>
                                      <p:to>
                                        <p:strVal val="visible"/>
                                      </p:to>
                                    </p:set>
                                    <p:anim calcmode="lin" valueType="num">
                                      <p:cBhvr additive="base">
                                        <p:cTn id="13" dur="500" fill="hold"/>
                                        <p:tgtEl>
                                          <p:spTgt spid="39629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62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6291">
                                            <p:txEl>
                                              <p:pRg st="3" end="3"/>
                                            </p:txEl>
                                          </p:spTgt>
                                        </p:tgtEl>
                                        <p:attrNameLst>
                                          <p:attrName>style.visibility</p:attrName>
                                        </p:attrNameLst>
                                      </p:cBhvr>
                                      <p:to>
                                        <p:strVal val="visible"/>
                                      </p:to>
                                    </p:set>
                                    <p:anim calcmode="lin" valueType="num">
                                      <p:cBhvr additive="base">
                                        <p:cTn id="19" dur="500" fill="hold"/>
                                        <p:tgtEl>
                                          <p:spTgt spid="3962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629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6291">
                                            <p:txEl>
                                              <p:pRg st="4" end="4"/>
                                            </p:txEl>
                                          </p:spTgt>
                                        </p:tgtEl>
                                        <p:attrNameLst>
                                          <p:attrName>style.visibility</p:attrName>
                                        </p:attrNameLst>
                                      </p:cBhvr>
                                      <p:to>
                                        <p:strVal val="visible"/>
                                      </p:to>
                                    </p:set>
                                    <p:anim calcmode="lin" valueType="num">
                                      <p:cBhvr additive="base">
                                        <p:cTn id="25" dur="500" fill="hold"/>
                                        <p:tgtEl>
                                          <p:spTgt spid="3962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629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6291">
                                            <p:txEl>
                                              <p:pRg st="5" end="5"/>
                                            </p:txEl>
                                          </p:spTgt>
                                        </p:tgtEl>
                                        <p:attrNameLst>
                                          <p:attrName>style.visibility</p:attrName>
                                        </p:attrNameLst>
                                      </p:cBhvr>
                                      <p:to>
                                        <p:strVal val="visible"/>
                                      </p:to>
                                    </p:set>
                                    <p:anim calcmode="lin" valueType="num">
                                      <p:cBhvr additive="base">
                                        <p:cTn id="31" dur="500" fill="hold"/>
                                        <p:tgtEl>
                                          <p:spTgt spid="39629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629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en-US"/>
              <a:t>Heterozygote advantage</a:t>
            </a:r>
          </a:p>
        </p:txBody>
      </p:sp>
      <p:sp>
        <p:nvSpPr>
          <p:cNvPr id="400387" name="Rectangle 3" descr="Rectangle: Click to edit Master text styles&#10;Second level&#10;Third level&#10;Fourth level&#10;Fifth level"/>
          <p:cNvSpPr>
            <a:spLocks noGrp="1" noChangeArrowheads="1"/>
          </p:cNvSpPr>
          <p:nvPr>
            <p:ph type="body" idx="1"/>
          </p:nvPr>
        </p:nvSpPr>
        <p:spPr>
          <a:xfrm>
            <a:off x="762000" y="1295400"/>
            <a:ext cx="8382000" cy="5334000"/>
          </a:xfrm>
        </p:spPr>
        <p:txBody>
          <a:bodyPr/>
          <a:lstStyle/>
          <a:p>
            <a:pPr>
              <a:lnSpc>
                <a:spcPct val="90000"/>
              </a:lnSpc>
            </a:pPr>
            <a:r>
              <a:rPr lang="en-US" sz="2600"/>
              <a:t>Malaria</a:t>
            </a:r>
          </a:p>
          <a:p>
            <a:pPr lvl="1">
              <a:lnSpc>
                <a:spcPct val="90000"/>
              </a:lnSpc>
            </a:pPr>
            <a:r>
              <a:rPr lang="en-US" sz="2400"/>
              <a:t>single-celled eukaryote parasite spends part of its life cycle in red blood cells</a:t>
            </a:r>
          </a:p>
          <a:p>
            <a:pPr>
              <a:lnSpc>
                <a:spcPct val="90000"/>
              </a:lnSpc>
            </a:pPr>
            <a:r>
              <a:rPr lang="en-US" sz="2600"/>
              <a:t>In tropical Africa, where malaria is common:</a:t>
            </a:r>
          </a:p>
          <a:p>
            <a:pPr lvl="1">
              <a:lnSpc>
                <a:spcPct val="90000"/>
              </a:lnSpc>
            </a:pPr>
            <a:r>
              <a:rPr lang="en-US" sz="2400" u="sng">
                <a:solidFill>
                  <a:srgbClr val="CC0000"/>
                </a:solidFill>
              </a:rPr>
              <a:t>homozygous dominant</a:t>
            </a:r>
            <a:r>
              <a:rPr lang="en-US" sz="2400"/>
              <a:t> individuals die of malaria</a:t>
            </a:r>
          </a:p>
          <a:p>
            <a:pPr lvl="1">
              <a:lnSpc>
                <a:spcPct val="90000"/>
              </a:lnSpc>
            </a:pPr>
            <a:r>
              <a:rPr lang="en-US" sz="2400" u="sng">
                <a:solidFill>
                  <a:srgbClr val="CC0000"/>
                </a:solidFill>
              </a:rPr>
              <a:t>homozygous recessive</a:t>
            </a:r>
            <a:r>
              <a:rPr lang="en-US" sz="2400"/>
              <a:t> individuals die of sickle cell anemia</a:t>
            </a:r>
          </a:p>
          <a:p>
            <a:pPr lvl="1">
              <a:lnSpc>
                <a:spcPct val="90000"/>
              </a:lnSpc>
            </a:pPr>
            <a:r>
              <a:rPr lang="en-US" sz="2400" u="sng">
                <a:solidFill>
                  <a:srgbClr val="CC0000"/>
                </a:solidFill>
              </a:rPr>
              <a:t>heterozygote carriers</a:t>
            </a:r>
            <a:r>
              <a:rPr lang="en-US" sz="2400"/>
              <a:t> are relatively free of both</a:t>
            </a:r>
          </a:p>
          <a:p>
            <a:pPr lvl="2">
              <a:lnSpc>
                <a:spcPct val="90000"/>
              </a:lnSpc>
            </a:pPr>
            <a:r>
              <a:rPr lang="en-US" sz="2000"/>
              <a:t>reproductive advantage</a:t>
            </a:r>
          </a:p>
          <a:p>
            <a:pPr>
              <a:lnSpc>
                <a:spcPct val="90000"/>
              </a:lnSpc>
              <a:buClrTx/>
            </a:pPr>
            <a:r>
              <a:rPr lang="en-US" sz="2600"/>
              <a:t>High frequency of sickle </a:t>
            </a:r>
            <a:br>
              <a:rPr lang="en-US" sz="2600"/>
            </a:br>
            <a:r>
              <a:rPr lang="en-US" sz="2600"/>
              <a:t>cell allele in African </a:t>
            </a:r>
            <a:br>
              <a:rPr lang="en-US" sz="2600"/>
            </a:br>
            <a:r>
              <a:rPr lang="en-US" sz="2600"/>
              <a:t>Americans is vestige of </a:t>
            </a:r>
            <a:br>
              <a:rPr lang="en-US" sz="2600"/>
            </a:br>
            <a:r>
              <a:rPr lang="en-US" sz="2600"/>
              <a:t>African roots</a:t>
            </a:r>
            <a:r>
              <a:rPr lang="en-US" sz="2600">
                <a:ea typeface="AppleGothic" pitchFamily="84" charset="-127"/>
              </a:rPr>
              <a:t></a:t>
            </a:r>
            <a:endParaRPr lang="en-US" sz="2600"/>
          </a:p>
        </p:txBody>
      </p:sp>
      <p:pic>
        <p:nvPicPr>
          <p:cNvPr id="400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4432300"/>
            <a:ext cx="3652838" cy="2312988"/>
          </a:xfrm>
          <a:prstGeom prst="rect">
            <a:avLst/>
          </a:prstGeom>
          <a:noFill/>
          <a:extLst>
            <a:ext uri="{909E8E84-426E-40DD-AFC4-6F175D3DCCD1}">
              <a14:hiddenFill xmlns:a14="http://schemas.microsoft.com/office/drawing/2010/main">
                <a:solidFill>
                  <a:srgbClr val="FFFFFF"/>
                </a:solidFill>
              </a14:hiddenFill>
            </a:ext>
          </a:extLst>
        </p:spPr>
      </p:pic>
      <p:pic>
        <p:nvPicPr>
          <p:cNvPr id="40038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3800" y="381000"/>
            <a:ext cx="1460500" cy="1241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0387">
                                            <p:txEl>
                                              <p:pRg st="0" end="0"/>
                                            </p:txEl>
                                          </p:spTgt>
                                        </p:tgtEl>
                                        <p:attrNameLst>
                                          <p:attrName>style.visibility</p:attrName>
                                        </p:attrNameLst>
                                      </p:cBhvr>
                                      <p:to>
                                        <p:strVal val="visible"/>
                                      </p:to>
                                    </p:set>
                                    <p:anim calcmode="lin" valueType="num">
                                      <p:cBhvr additive="base">
                                        <p:cTn id="7" dur="500" fill="hold"/>
                                        <p:tgtEl>
                                          <p:spTgt spid="400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03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0387">
                                            <p:txEl>
                                              <p:pRg st="1" end="1"/>
                                            </p:txEl>
                                          </p:spTgt>
                                        </p:tgtEl>
                                        <p:attrNameLst>
                                          <p:attrName>style.visibility</p:attrName>
                                        </p:attrNameLst>
                                      </p:cBhvr>
                                      <p:to>
                                        <p:strVal val="visible"/>
                                      </p:to>
                                    </p:set>
                                    <p:anim calcmode="lin" valueType="num">
                                      <p:cBhvr additive="base">
                                        <p:cTn id="13" dur="500" fill="hold"/>
                                        <p:tgtEl>
                                          <p:spTgt spid="400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038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0387">
                                            <p:txEl>
                                              <p:pRg st="2" end="2"/>
                                            </p:txEl>
                                          </p:spTgt>
                                        </p:tgtEl>
                                        <p:attrNameLst>
                                          <p:attrName>style.visibility</p:attrName>
                                        </p:attrNameLst>
                                      </p:cBhvr>
                                      <p:to>
                                        <p:strVal val="visible"/>
                                      </p:to>
                                    </p:set>
                                    <p:anim calcmode="lin" valueType="num">
                                      <p:cBhvr additive="base">
                                        <p:cTn id="19" dur="500" fill="hold"/>
                                        <p:tgtEl>
                                          <p:spTgt spid="400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038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0387">
                                            <p:txEl>
                                              <p:pRg st="3" end="3"/>
                                            </p:txEl>
                                          </p:spTgt>
                                        </p:tgtEl>
                                        <p:attrNameLst>
                                          <p:attrName>style.visibility</p:attrName>
                                        </p:attrNameLst>
                                      </p:cBhvr>
                                      <p:to>
                                        <p:strVal val="visible"/>
                                      </p:to>
                                    </p:set>
                                    <p:anim calcmode="lin" valueType="num">
                                      <p:cBhvr additive="base">
                                        <p:cTn id="25" dur="500" fill="hold"/>
                                        <p:tgtEl>
                                          <p:spTgt spid="4003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038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0387">
                                            <p:txEl>
                                              <p:pRg st="4" end="4"/>
                                            </p:txEl>
                                          </p:spTgt>
                                        </p:tgtEl>
                                        <p:attrNameLst>
                                          <p:attrName>style.visibility</p:attrName>
                                        </p:attrNameLst>
                                      </p:cBhvr>
                                      <p:to>
                                        <p:strVal val="visible"/>
                                      </p:to>
                                    </p:set>
                                    <p:anim calcmode="lin" valueType="num">
                                      <p:cBhvr additive="base">
                                        <p:cTn id="31" dur="500" fill="hold"/>
                                        <p:tgtEl>
                                          <p:spTgt spid="4003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038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0387">
                                            <p:txEl>
                                              <p:pRg st="5" end="5"/>
                                            </p:txEl>
                                          </p:spTgt>
                                        </p:tgtEl>
                                        <p:attrNameLst>
                                          <p:attrName>style.visibility</p:attrName>
                                        </p:attrNameLst>
                                      </p:cBhvr>
                                      <p:to>
                                        <p:strVal val="visible"/>
                                      </p:to>
                                    </p:set>
                                    <p:anim calcmode="lin" valueType="num">
                                      <p:cBhvr additive="base">
                                        <p:cTn id="37" dur="500" fill="hold"/>
                                        <p:tgtEl>
                                          <p:spTgt spid="4003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038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0387">
                                            <p:txEl>
                                              <p:pRg st="6" end="6"/>
                                            </p:txEl>
                                          </p:spTgt>
                                        </p:tgtEl>
                                        <p:attrNameLst>
                                          <p:attrName>style.visibility</p:attrName>
                                        </p:attrNameLst>
                                      </p:cBhvr>
                                      <p:to>
                                        <p:strVal val="visible"/>
                                      </p:to>
                                    </p:set>
                                    <p:anim calcmode="lin" valueType="num">
                                      <p:cBhvr additive="base">
                                        <p:cTn id="43" dur="500" fill="hold"/>
                                        <p:tgtEl>
                                          <p:spTgt spid="4003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038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00387">
                                            <p:txEl>
                                              <p:pRg st="7" end="7"/>
                                            </p:txEl>
                                          </p:spTgt>
                                        </p:tgtEl>
                                        <p:attrNameLst>
                                          <p:attrName>style.visibility</p:attrName>
                                        </p:attrNameLst>
                                      </p:cBhvr>
                                      <p:to>
                                        <p:strVal val="visible"/>
                                      </p:to>
                                    </p:set>
                                    <p:anim calcmode="lin" valueType="num">
                                      <p:cBhvr additive="base">
                                        <p:cTn id="49" dur="500" fill="hold"/>
                                        <p:tgtEl>
                                          <p:spTgt spid="40038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0038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8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406400"/>
            <a:ext cx="4648200" cy="302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3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3581400"/>
            <a:ext cx="4648200" cy="311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35" name="Rectangle 11"/>
          <p:cNvSpPr>
            <a:spLocks noChangeArrowheads="1"/>
          </p:cNvSpPr>
          <p:nvPr/>
        </p:nvSpPr>
        <p:spPr bwMode="auto">
          <a:xfrm>
            <a:off x="706438" y="1905000"/>
            <a:ext cx="3560762" cy="488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600" b="1">
                <a:solidFill>
                  <a:srgbClr val="0F116A"/>
                </a:solidFill>
              </a:rPr>
              <a:t>Prevalence of Malaria</a:t>
            </a:r>
          </a:p>
        </p:txBody>
      </p:sp>
      <p:sp>
        <p:nvSpPr>
          <p:cNvPr id="410636" name="Rectangle 12"/>
          <p:cNvSpPr>
            <a:spLocks noChangeArrowheads="1"/>
          </p:cNvSpPr>
          <p:nvPr/>
        </p:nvSpPr>
        <p:spPr bwMode="auto">
          <a:xfrm>
            <a:off x="706438" y="4373563"/>
            <a:ext cx="3378200" cy="8858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600" b="1">
                <a:solidFill>
                  <a:srgbClr val="0F116A"/>
                </a:solidFill>
              </a:rPr>
              <a:t>Prevalence of Sickle</a:t>
            </a:r>
            <a:br>
              <a:rPr lang="en-US" sz="2600" b="1">
                <a:solidFill>
                  <a:srgbClr val="0F116A"/>
                </a:solidFill>
              </a:rPr>
            </a:br>
            <a:r>
              <a:rPr lang="en-US" sz="2600" b="1">
                <a:solidFill>
                  <a:srgbClr val="0F116A"/>
                </a:solidFill>
              </a:rPr>
              <a:t>Cell Anemia</a:t>
            </a:r>
          </a:p>
        </p:txBody>
      </p:sp>
      <p:pic>
        <p:nvPicPr>
          <p:cNvPr id="410638" name="Picture 14" descr="Mosqui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5410200"/>
            <a:ext cx="1981200" cy="1328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609600" y="685800"/>
            <a:ext cx="8534400" cy="762000"/>
          </a:xfrm>
        </p:spPr>
        <p:txBody>
          <a:bodyPr/>
          <a:lstStyle/>
          <a:p>
            <a:r>
              <a:rPr lang="en-US"/>
              <a:t>Huntington’s chorea (dominant) </a:t>
            </a:r>
          </a:p>
        </p:txBody>
      </p:sp>
      <p:sp>
        <p:nvSpPr>
          <p:cNvPr id="415747" name="Rectangle 3" descr="Rectangle: Click to edit Master text styles&#10;Second level&#10;Third level&#10;Fourth level&#10;Fifth level"/>
          <p:cNvSpPr>
            <a:spLocks noGrp="1" noChangeArrowheads="1"/>
          </p:cNvSpPr>
          <p:nvPr>
            <p:ph type="body" idx="1"/>
          </p:nvPr>
        </p:nvSpPr>
        <p:spPr>
          <a:xfrm>
            <a:off x="654050" y="1371600"/>
            <a:ext cx="8489950" cy="5334000"/>
          </a:xfrm>
        </p:spPr>
        <p:txBody>
          <a:bodyPr/>
          <a:lstStyle/>
          <a:p>
            <a:r>
              <a:rPr lang="en-US" sz="2600"/>
              <a:t>Dominant inheritance</a:t>
            </a:r>
          </a:p>
          <a:p>
            <a:pPr lvl="1"/>
            <a:r>
              <a:rPr lang="en-US" sz="2400"/>
              <a:t>repeated mutation on end of </a:t>
            </a:r>
            <a:br>
              <a:rPr lang="en-US" sz="2400"/>
            </a:br>
            <a:r>
              <a:rPr lang="en-US" sz="2400"/>
              <a:t>chromosome 4</a:t>
            </a:r>
          </a:p>
          <a:p>
            <a:pPr marL="1085850" lvl="2"/>
            <a:r>
              <a:rPr lang="en-US" sz="2000"/>
              <a:t>mutation = CAG repeats</a:t>
            </a:r>
          </a:p>
          <a:p>
            <a:pPr marL="1085850" lvl="2"/>
            <a:r>
              <a:rPr lang="en-US" sz="2000"/>
              <a:t>glutamine amino acid repeats in protein</a:t>
            </a:r>
          </a:p>
          <a:p>
            <a:pPr marL="1085850" lvl="2"/>
            <a:r>
              <a:rPr lang="en-US" sz="2000"/>
              <a:t>one of 1</a:t>
            </a:r>
            <a:r>
              <a:rPr lang="en-US" sz="2000" baseline="30000"/>
              <a:t>st</a:t>
            </a:r>
            <a:r>
              <a:rPr lang="en-US" sz="2000"/>
              <a:t> genes to be identified</a:t>
            </a:r>
          </a:p>
          <a:p>
            <a:pPr lvl="1"/>
            <a:r>
              <a:rPr lang="en-US" sz="2400"/>
              <a:t>build up of “</a:t>
            </a:r>
            <a:r>
              <a:rPr lang="en-US" sz="2400">
                <a:solidFill>
                  <a:schemeClr val="tx2"/>
                </a:solidFill>
              </a:rPr>
              <a:t>huntingtin”</a:t>
            </a:r>
            <a:r>
              <a:rPr lang="en-US" sz="2400"/>
              <a:t> protein in brain causing cell death</a:t>
            </a:r>
          </a:p>
          <a:p>
            <a:pPr marL="1085850" lvl="2"/>
            <a:r>
              <a:rPr lang="en-US" sz="2000"/>
              <a:t>memory loss</a:t>
            </a:r>
          </a:p>
          <a:p>
            <a:pPr marL="1085850" lvl="2"/>
            <a:r>
              <a:rPr lang="en-US" sz="2000"/>
              <a:t>muscle tremors, jerky movements</a:t>
            </a:r>
          </a:p>
          <a:p>
            <a:pPr marL="1428750" lvl="3"/>
            <a:r>
              <a:rPr lang="en-US" sz="1800"/>
              <a:t>“chorea”</a:t>
            </a:r>
          </a:p>
          <a:p>
            <a:pPr marL="1085850" lvl="2"/>
            <a:r>
              <a:rPr lang="en-US" sz="2000"/>
              <a:t>starts at age 30-50 </a:t>
            </a:r>
          </a:p>
          <a:p>
            <a:pPr marL="1085850" lvl="2"/>
            <a:r>
              <a:rPr lang="en-US" sz="2000"/>
              <a:t>early death</a:t>
            </a:r>
          </a:p>
          <a:p>
            <a:pPr marL="1428750" lvl="3"/>
            <a:r>
              <a:rPr lang="en-US" sz="1800"/>
              <a:t>10-20 years after start</a:t>
            </a:r>
          </a:p>
        </p:txBody>
      </p:sp>
      <p:grpSp>
        <p:nvGrpSpPr>
          <p:cNvPr id="415752" name="Group 8"/>
          <p:cNvGrpSpPr>
            <a:grpSpLocks/>
          </p:cNvGrpSpPr>
          <p:nvPr/>
        </p:nvGrpSpPr>
        <p:grpSpPr bwMode="auto">
          <a:xfrm>
            <a:off x="6858000" y="1292225"/>
            <a:ext cx="2209800" cy="2209800"/>
            <a:chOff x="4368" y="758"/>
            <a:chExt cx="1392" cy="1392"/>
          </a:xfrm>
        </p:grpSpPr>
        <p:pic>
          <p:nvPicPr>
            <p:cNvPr id="4157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8" y="758"/>
              <a:ext cx="1392" cy="13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5750" name="Rectangle 6"/>
            <p:cNvSpPr>
              <a:spLocks noChangeArrowheads="1"/>
            </p:cNvSpPr>
            <p:nvPr/>
          </p:nvSpPr>
          <p:spPr bwMode="auto">
            <a:xfrm>
              <a:off x="5146" y="791"/>
              <a:ext cx="614" cy="32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2800" b="1">
                  <a:solidFill>
                    <a:schemeClr val="bg1"/>
                  </a:solidFill>
                </a:rPr>
                <a:t>1872</a:t>
              </a:r>
            </a:p>
          </p:txBody>
        </p:sp>
      </p:grpSp>
      <p:pic>
        <p:nvPicPr>
          <p:cNvPr id="415751" name="Picture 7"/>
          <p:cNvPicPr>
            <a:picLocks noChangeAspect="1" noChangeArrowheads="1"/>
          </p:cNvPicPr>
          <p:nvPr/>
        </p:nvPicPr>
        <p:blipFill>
          <a:blip r:embed="rId6">
            <a:extLst>
              <a:ext uri="{28A0092B-C50C-407E-A947-70E740481C1C}">
                <a14:useLocalDpi xmlns:a14="http://schemas.microsoft.com/office/drawing/2010/main" val="0"/>
              </a:ext>
            </a:extLst>
          </a:blip>
          <a:srcRect l="3334" t="3273" b="3273"/>
          <a:stretch>
            <a:fillRect/>
          </a:stretch>
        </p:blipFill>
        <p:spPr bwMode="auto">
          <a:xfrm>
            <a:off x="6756400" y="4505325"/>
            <a:ext cx="2387600" cy="23526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5755" name="Picture 11" descr="penguin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0" y="5557838"/>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415756" name="AutoShape 12"/>
          <p:cNvSpPr>
            <a:spLocks noChangeArrowheads="1"/>
          </p:cNvSpPr>
          <p:nvPr/>
        </p:nvSpPr>
        <p:spPr bwMode="auto">
          <a:xfrm flipH="1">
            <a:off x="76200" y="2554288"/>
            <a:ext cx="1336675" cy="1843087"/>
          </a:xfrm>
          <a:prstGeom prst="wedgeEllipseCallout">
            <a:avLst>
              <a:gd name="adj1" fmla="val -16394"/>
              <a:gd name="adj2" fmla="val 122778"/>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rPr>
              <a:t>Testing…</a:t>
            </a:r>
            <a:br>
              <a:rPr lang="en-US" sz="1800" b="1">
                <a:solidFill>
                  <a:srgbClr val="0F116A"/>
                </a:solidFill>
                <a:latin typeface="Comic Sans MS" pitchFamily="84" charset="0"/>
              </a:rPr>
            </a:br>
            <a:r>
              <a:rPr lang="en-US" sz="1800" b="1">
                <a:solidFill>
                  <a:srgbClr val="0F116A"/>
                </a:solidFill>
                <a:latin typeface="Comic Sans MS" pitchFamily="84" charset="0"/>
              </a:rPr>
              <a:t>Would you</a:t>
            </a:r>
            <a:br>
              <a:rPr lang="en-US" sz="1800" b="1">
                <a:solidFill>
                  <a:srgbClr val="0F116A"/>
                </a:solidFill>
                <a:latin typeface="Comic Sans MS" pitchFamily="84" charset="0"/>
              </a:rPr>
            </a:br>
            <a:r>
              <a:rPr lang="en-US" sz="1800" b="1">
                <a:solidFill>
                  <a:srgbClr val="0F116A"/>
                </a:solidFill>
                <a:latin typeface="Comic Sans MS" pitchFamily="84" charset="0"/>
              </a:rPr>
              <a:t>want to</a:t>
            </a:r>
            <a:br>
              <a:rPr lang="en-US" sz="1800" b="1">
                <a:solidFill>
                  <a:srgbClr val="0F116A"/>
                </a:solidFill>
                <a:latin typeface="Comic Sans MS" pitchFamily="84" charset="0"/>
              </a:rPr>
            </a:br>
            <a:r>
              <a:rPr lang="en-US" sz="1800" b="1">
                <a:solidFill>
                  <a:srgbClr val="0F116A"/>
                </a:solidFill>
                <a:latin typeface="Comic Sans MS" pitchFamily="84" charset="0"/>
              </a:rPr>
              <a:t>know?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5747">
                                            <p:txEl>
                                              <p:pRg st="0" end="0"/>
                                            </p:txEl>
                                          </p:spTgt>
                                        </p:tgtEl>
                                        <p:attrNameLst>
                                          <p:attrName>style.visibility</p:attrName>
                                        </p:attrNameLst>
                                      </p:cBhvr>
                                      <p:to>
                                        <p:strVal val="visible"/>
                                      </p:to>
                                    </p:set>
                                    <p:anim calcmode="lin" valueType="num">
                                      <p:cBhvr additive="base">
                                        <p:cTn id="7" dur="500" fill="hold"/>
                                        <p:tgtEl>
                                          <p:spTgt spid="415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57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5747">
                                            <p:txEl>
                                              <p:pRg st="1" end="1"/>
                                            </p:txEl>
                                          </p:spTgt>
                                        </p:tgtEl>
                                        <p:attrNameLst>
                                          <p:attrName>style.visibility</p:attrName>
                                        </p:attrNameLst>
                                      </p:cBhvr>
                                      <p:to>
                                        <p:strVal val="visible"/>
                                      </p:to>
                                    </p:set>
                                    <p:anim calcmode="lin" valueType="num">
                                      <p:cBhvr additive="base">
                                        <p:cTn id="13" dur="500" fill="hold"/>
                                        <p:tgtEl>
                                          <p:spTgt spid="415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57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5747">
                                            <p:txEl>
                                              <p:pRg st="2" end="2"/>
                                            </p:txEl>
                                          </p:spTgt>
                                        </p:tgtEl>
                                        <p:attrNameLst>
                                          <p:attrName>style.visibility</p:attrName>
                                        </p:attrNameLst>
                                      </p:cBhvr>
                                      <p:to>
                                        <p:strVal val="visible"/>
                                      </p:to>
                                    </p:set>
                                    <p:anim calcmode="lin" valueType="num">
                                      <p:cBhvr additive="base">
                                        <p:cTn id="19" dur="500" fill="hold"/>
                                        <p:tgtEl>
                                          <p:spTgt spid="4157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57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5747">
                                            <p:txEl>
                                              <p:pRg st="3" end="3"/>
                                            </p:txEl>
                                          </p:spTgt>
                                        </p:tgtEl>
                                        <p:attrNameLst>
                                          <p:attrName>style.visibility</p:attrName>
                                        </p:attrNameLst>
                                      </p:cBhvr>
                                      <p:to>
                                        <p:strVal val="visible"/>
                                      </p:to>
                                    </p:set>
                                    <p:anim calcmode="lin" valueType="num">
                                      <p:cBhvr additive="base">
                                        <p:cTn id="25" dur="500" fill="hold"/>
                                        <p:tgtEl>
                                          <p:spTgt spid="4157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57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5747">
                                            <p:txEl>
                                              <p:pRg st="4" end="4"/>
                                            </p:txEl>
                                          </p:spTgt>
                                        </p:tgtEl>
                                        <p:attrNameLst>
                                          <p:attrName>style.visibility</p:attrName>
                                        </p:attrNameLst>
                                      </p:cBhvr>
                                      <p:to>
                                        <p:strVal val="visible"/>
                                      </p:to>
                                    </p:set>
                                    <p:anim calcmode="lin" valueType="num">
                                      <p:cBhvr additive="base">
                                        <p:cTn id="31" dur="500" fill="hold"/>
                                        <p:tgtEl>
                                          <p:spTgt spid="4157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57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5747">
                                            <p:txEl>
                                              <p:pRg st="5" end="5"/>
                                            </p:txEl>
                                          </p:spTgt>
                                        </p:tgtEl>
                                        <p:attrNameLst>
                                          <p:attrName>style.visibility</p:attrName>
                                        </p:attrNameLst>
                                      </p:cBhvr>
                                      <p:to>
                                        <p:strVal val="visible"/>
                                      </p:to>
                                    </p:set>
                                    <p:anim calcmode="lin" valueType="num">
                                      <p:cBhvr additive="base">
                                        <p:cTn id="37" dur="500" fill="hold"/>
                                        <p:tgtEl>
                                          <p:spTgt spid="4157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57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15747">
                                            <p:txEl>
                                              <p:pRg st="6" end="6"/>
                                            </p:txEl>
                                          </p:spTgt>
                                        </p:tgtEl>
                                        <p:attrNameLst>
                                          <p:attrName>style.visibility</p:attrName>
                                        </p:attrNameLst>
                                      </p:cBhvr>
                                      <p:to>
                                        <p:strVal val="visible"/>
                                      </p:to>
                                    </p:set>
                                    <p:anim calcmode="lin" valueType="num">
                                      <p:cBhvr additive="base">
                                        <p:cTn id="43" dur="500" fill="hold"/>
                                        <p:tgtEl>
                                          <p:spTgt spid="4157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157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5747">
                                            <p:txEl>
                                              <p:pRg st="7" end="7"/>
                                            </p:txEl>
                                          </p:spTgt>
                                        </p:tgtEl>
                                        <p:attrNameLst>
                                          <p:attrName>style.visibility</p:attrName>
                                        </p:attrNameLst>
                                      </p:cBhvr>
                                      <p:to>
                                        <p:strVal val="visible"/>
                                      </p:to>
                                    </p:set>
                                    <p:anim calcmode="lin" valueType="num">
                                      <p:cBhvr additive="base">
                                        <p:cTn id="49" dur="500" fill="hold"/>
                                        <p:tgtEl>
                                          <p:spTgt spid="41574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574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5747">
                                            <p:txEl>
                                              <p:pRg st="8" end="8"/>
                                            </p:txEl>
                                          </p:spTgt>
                                        </p:tgtEl>
                                        <p:attrNameLst>
                                          <p:attrName>style.visibility</p:attrName>
                                        </p:attrNameLst>
                                      </p:cBhvr>
                                      <p:to>
                                        <p:strVal val="visible"/>
                                      </p:to>
                                    </p:set>
                                    <p:anim calcmode="lin" valueType="num">
                                      <p:cBhvr additive="base">
                                        <p:cTn id="55" dur="500" fill="hold"/>
                                        <p:tgtEl>
                                          <p:spTgt spid="41574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5747">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15747">
                                            <p:txEl>
                                              <p:pRg st="9" end="9"/>
                                            </p:txEl>
                                          </p:spTgt>
                                        </p:tgtEl>
                                        <p:attrNameLst>
                                          <p:attrName>style.visibility</p:attrName>
                                        </p:attrNameLst>
                                      </p:cBhvr>
                                      <p:to>
                                        <p:strVal val="visible"/>
                                      </p:to>
                                    </p:set>
                                    <p:anim calcmode="lin" valueType="num">
                                      <p:cBhvr additive="base">
                                        <p:cTn id="61" dur="500" fill="hold"/>
                                        <p:tgtEl>
                                          <p:spTgt spid="415747">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15747">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15747">
                                            <p:txEl>
                                              <p:pRg st="10" end="10"/>
                                            </p:txEl>
                                          </p:spTgt>
                                        </p:tgtEl>
                                        <p:attrNameLst>
                                          <p:attrName>style.visibility</p:attrName>
                                        </p:attrNameLst>
                                      </p:cBhvr>
                                      <p:to>
                                        <p:strVal val="visible"/>
                                      </p:to>
                                    </p:set>
                                    <p:anim calcmode="lin" valueType="num">
                                      <p:cBhvr additive="base">
                                        <p:cTn id="67" dur="500" fill="hold"/>
                                        <p:tgtEl>
                                          <p:spTgt spid="415747">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15747">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15747">
                                            <p:txEl>
                                              <p:pRg st="11" end="11"/>
                                            </p:txEl>
                                          </p:spTgt>
                                        </p:tgtEl>
                                        <p:attrNameLst>
                                          <p:attrName>style.visibility</p:attrName>
                                        </p:attrNameLst>
                                      </p:cBhvr>
                                      <p:to>
                                        <p:strVal val="visible"/>
                                      </p:to>
                                    </p:set>
                                    <p:anim calcmode="lin" valueType="num">
                                      <p:cBhvr additive="base">
                                        <p:cTn id="73" dur="500" fill="hold"/>
                                        <p:tgtEl>
                                          <p:spTgt spid="415747">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15747">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nodeType="clickEffect">
                                  <p:stCondLst>
                                    <p:cond delay="0"/>
                                  </p:stCondLst>
                                  <p:childTnLst>
                                    <p:set>
                                      <p:cBhvr>
                                        <p:cTn id="78" dur="1" fill="hold">
                                          <p:stCondLst>
                                            <p:cond delay="0"/>
                                          </p:stCondLst>
                                        </p:cTn>
                                        <p:tgtEl>
                                          <p:spTgt spid="415755"/>
                                        </p:tgtEl>
                                        <p:attrNameLst>
                                          <p:attrName>style.visibility</p:attrName>
                                        </p:attrNameLst>
                                      </p:cBhvr>
                                      <p:to>
                                        <p:strVal val="visible"/>
                                      </p:to>
                                    </p:set>
                                    <p:animEffect transition="in" filter="wipe(down)">
                                      <p:cBhvr>
                                        <p:cTn id="79" dur="500"/>
                                        <p:tgtEl>
                                          <p:spTgt spid="415755"/>
                                        </p:tgtEl>
                                      </p:cBhvr>
                                    </p:animEffect>
                                  </p:childTnLst>
                                </p:cTn>
                              </p:par>
                            </p:childTnLst>
                          </p:cTn>
                        </p:par>
                        <p:par>
                          <p:cTn id="80" fill="hold" nodeType="afterGroup">
                            <p:stCondLst>
                              <p:cond delay="500"/>
                            </p:stCondLst>
                            <p:childTnLst>
                              <p:par>
                                <p:cTn id="81" presetID="22" presetClass="entr" presetSubtype="4" fill="hold" grpId="0" nodeType="afterEffect">
                                  <p:stCondLst>
                                    <p:cond delay="0"/>
                                  </p:stCondLst>
                                  <p:childTnLst>
                                    <p:set>
                                      <p:cBhvr>
                                        <p:cTn id="82" dur="1" fill="hold">
                                          <p:stCondLst>
                                            <p:cond delay="0"/>
                                          </p:stCondLst>
                                        </p:cTn>
                                        <p:tgtEl>
                                          <p:spTgt spid="415756"/>
                                        </p:tgtEl>
                                        <p:attrNameLst>
                                          <p:attrName>style.visibility</p:attrName>
                                        </p:attrNameLst>
                                      </p:cBhvr>
                                      <p:to>
                                        <p:strVal val="visible"/>
                                      </p:to>
                                    </p:set>
                                    <p:animEffect transition="in" filter="wipe(down)">
                                      <p:cBhvr>
                                        <p:cTn id="83" dur="500"/>
                                        <p:tgtEl>
                                          <p:spTgt spid="415756"/>
                                        </p:tgtEl>
                                      </p:cBhvr>
                                    </p:animEffect>
                                  </p:childTnLst>
                                  <p:subTnLst>
                                    <p:audio>
                                      <p:cMediaNode>
                                        <p:cTn display="0" masterRel="sameClick">
                                          <p:stCondLst>
                                            <p:cond evt="begin" delay="0">
                                              <p:tn val="81"/>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7" grpId="0" build="p" autoUpdateAnimBg="0"/>
      <p:bldP spid="415756"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p:txBody>
          <a:bodyPr/>
          <a:lstStyle/>
          <a:p>
            <a:r>
              <a:rPr lang="en-US"/>
              <a:t>Genetics &amp; culture</a:t>
            </a:r>
          </a:p>
        </p:txBody>
      </p:sp>
      <p:sp>
        <p:nvSpPr>
          <p:cNvPr id="404483" name="Rectangle 3" descr="Rectangle: Click to edit Master text styles&#10;Second level&#10;Third level&#10;Fourth level&#10;Fifth level"/>
          <p:cNvSpPr>
            <a:spLocks noGrp="1" noChangeArrowheads="1"/>
          </p:cNvSpPr>
          <p:nvPr>
            <p:ph type="body" idx="1"/>
          </p:nvPr>
        </p:nvSpPr>
        <p:spPr>
          <a:xfrm>
            <a:off x="838200" y="1371600"/>
            <a:ext cx="8305800" cy="5105400"/>
          </a:xfrm>
        </p:spPr>
        <p:txBody>
          <a:bodyPr/>
          <a:lstStyle/>
          <a:p>
            <a:r>
              <a:rPr lang="en-US" sz="2600"/>
              <a:t>Why do all cultures have a taboo against incest?</a:t>
            </a:r>
            <a:endParaRPr lang="en-US" sz="3400"/>
          </a:p>
          <a:p>
            <a:pPr lvl="1">
              <a:buClrTx/>
            </a:pPr>
            <a:r>
              <a:rPr lang="en-US" sz="2400"/>
              <a:t>laws or cultural taboos forbidding marriages between close relatives are fairly universal</a:t>
            </a:r>
          </a:p>
          <a:p>
            <a:pPr>
              <a:buClrTx/>
            </a:pPr>
            <a:r>
              <a:rPr lang="en-US" sz="2600"/>
              <a:t>Fairly unlikely that 2 </a:t>
            </a:r>
            <a:r>
              <a:rPr lang="en-US" sz="2600" u="sng"/>
              <a:t>unrelated</a:t>
            </a:r>
            <a:r>
              <a:rPr lang="en-US" sz="2600"/>
              <a:t> carriers of same rare harmful recessive allele will meet &amp; mate</a:t>
            </a:r>
          </a:p>
          <a:p>
            <a:pPr lvl="1">
              <a:buClrTx/>
            </a:pPr>
            <a:r>
              <a:rPr lang="en-US" sz="2400"/>
              <a:t>but matings between </a:t>
            </a:r>
            <a:r>
              <a:rPr lang="en-US" sz="2400" u="sng"/>
              <a:t>close relatives</a:t>
            </a:r>
            <a:r>
              <a:rPr lang="en-US" sz="2400"/>
              <a:t> increase risk</a:t>
            </a:r>
          </a:p>
          <a:p>
            <a:pPr lvl="2">
              <a:buClrTx/>
            </a:pPr>
            <a:r>
              <a:rPr lang="en-US"/>
              <a:t>“consanguineous” (same blood) matings</a:t>
            </a:r>
            <a:endParaRPr lang="en-US" sz="2000"/>
          </a:p>
          <a:p>
            <a:pPr lvl="1">
              <a:buClrTx/>
            </a:pPr>
            <a:r>
              <a:rPr lang="en-US" sz="2400"/>
              <a:t>individuals who share a </a:t>
            </a:r>
            <a:br>
              <a:rPr lang="en-US" sz="2400"/>
            </a:br>
            <a:r>
              <a:rPr lang="en-US" sz="2400"/>
              <a:t>recent common ancestor </a:t>
            </a:r>
            <a:br>
              <a:rPr lang="en-US" sz="2400"/>
            </a:br>
            <a:r>
              <a:rPr lang="en-US" sz="2400"/>
              <a:t>are more likely to carry </a:t>
            </a:r>
            <a:br>
              <a:rPr lang="en-US" sz="2400"/>
            </a:br>
            <a:r>
              <a:rPr lang="en-US" sz="2400"/>
              <a:t>same recessive alleles</a:t>
            </a:r>
          </a:p>
        </p:txBody>
      </p:sp>
      <p:pic>
        <p:nvPicPr>
          <p:cNvPr id="404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648200"/>
            <a:ext cx="3581400" cy="20637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4483">
                                            <p:txEl>
                                              <p:pRg st="1" end="1"/>
                                            </p:txEl>
                                          </p:spTgt>
                                        </p:tgtEl>
                                        <p:attrNameLst>
                                          <p:attrName>style.visibility</p:attrName>
                                        </p:attrNameLst>
                                      </p:cBhvr>
                                      <p:to>
                                        <p:strVal val="visible"/>
                                      </p:to>
                                    </p:set>
                                    <p:anim calcmode="lin" valueType="num">
                                      <p:cBhvr additive="base">
                                        <p:cTn id="7" dur="500" fill="hold"/>
                                        <p:tgtEl>
                                          <p:spTgt spid="40448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44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4483">
                                            <p:txEl>
                                              <p:pRg st="2" end="2"/>
                                            </p:txEl>
                                          </p:spTgt>
                                        </p:tgtEl>
                                        <p:attrNameLst>
                                          <p:attrName>style.visibility</p:attrName>
                                        </p:attrNameLst>
                                      </p:cBhvr>
                                      <p:to>
                                        <p:strVal val="visible"/>
                                      </p:to>
                                    </p:set>
                                    <p:anim calcmode="lin" valueType="num">
                                      <p:cBhvr additive="base">
                                        <p:cTn id="13" dur="500" fill="hold"/>
                                        <p:tgtEl>
                                          <p:spTgt spid="40448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448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4483">
                                            <p:txEl>
                                              <p:pRg st="3" end="3"/>
                                            </p:txEl>
                                          </p:spTgt>
                                        </p:tgtEl>
                                        <p:attrNameLst>
                                          <p:attrName>style.visibility</p:attrName>
                                        </p:attrNameLst>
                                      </p:cBhvr>
                                      <p:to>
                                        <p:strVal val="visible"/>
                                      </p:to>
                                    </p:set>
                                    <p:anim calcmode="lin" valueType="num">
                                      <p:cBhvr additive="base">
                                        <p:cTn id="19" dur="500" fill="hold"/>
                                        <p:tgtEl>
                                          <p:spTgt spid="40448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448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4483">
                                            <p:txEl>
                                              <p:pRg st="4" end="4"/>
                                            </p:txEl>
                                          </p:spTgt>
                                        </p:tgtEl>
                                        <p:attrNameLst>
                                          <p:attrName>style.visibility</p:attrName>
                                        </p:attrNameLst>
                                      </p:cBhvr>
                                      <p:to>
                                        <p:strVal val="visible"/>
                                      </p:to>
                                    </p:set>
                                    <p:anim calcmode="lin" valueType="num">
                                      <p:cBhvr additive="base">
                                        <p:cTn id="25" dur="500" fill="hold"/>
                                        <p:tgtEl>
                                          <p:spTgt spid="404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448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4483">
                                            <p:txEl>
                                              <p:pRg st="5" end="5"/>
                                            </p:txEl>
                                          </p:spTgt>
                                        </p:tgtEl>
                                        <p:attrNameLst>
                                          <p:attrName>style.visibility</p:attrName>
                                        </p:attrNameLst>
                                      </p:cBhvr>
                                      <p:to>
                                        <p:strVal val="visible"/>
                                      </p:to>
                                    </p:set>
                                    <p:anim calcmode="lin" valueType="num">
                                      <p:cBhvr additive="base">
                                        <p:cTn id="31" dur="500" fill="hold"/>
                                        <p:tgtEl>
                                          <p:spTgt spid="40448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448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ChangeArrowheads="1"/>
          </p:cNvSpPr>
          <p:nvPr/>
        </p:nvSpPr>
        <p:spPr bwMode="auto">
          <a:xfrm>
            <a:off x="76200" y="3048000"/>
            <a:ext cx="8991600" cy="533400"/>
          </a:xfrm>
          <a:prstGeom prst="rect">
            <a:avLst/>
          </a:prstGeom>
          <a:solidFill>
            <a:srgbClr val="FFEA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15" name="Rectangle 3"/>
          <p:cNvSpPr>
            <a:spLocks noGrp="1" noChangeArrowheads="1"/>
          </p:cNvSpPr>
          <p:nvPr>
            <p:ph type="title"/>
          </p:nvPr>
        </p:nvSpPr>
        <p:spPr/>
        <p:txBody>
          <a:bodyPr/>
          <a:lstStyle/>
          <a:p>
            <a:r>
              <a:rPr lang="en-US"/>
              <a:t>Pedigree analysis</a:t>
            </a:r>
          </a:p>
        </p:txBody>
      </p:sp>
      <p:sp>
        <p:nvSpPr>
          <p:cNvPr id="371716" name="Rectangle 4" descr="Rectangle: Click to edit Master text styles&#10;Second level&#10;Third level&#10;Fourth level&#10;Fifth level"/>
          <p:cNvSpPr>
            <a:spLocks noGrp="1" noChangeArrowheads="1"/>
          </p:cNvSpPr>
          <p:nvPr>
            <p:ph type="body" idx="1"/>
          </p:nvPr>
        </p:nvSpPr>
        <p:spPr>
          <a:xfrm>
            <a:off x="838200" y="1371600"/>
            <a:ext cx="7772400" cy="2209800"/>
          </a:xfrm>
        </p:spPr>
        <p:txBody>
          <a:bodyPr/>
          <a:lstStyle/>
          <a:p>
            <a:r>
              <a:rPr lang="en-US"/>
              <a:t>Pedigree analysis reveals Mendelian patterns in human inheritance</a:t>
            </a:r>
          </a:p>
          <a:p>
            <a:pPr lvl="1">
              <a:buClrTx/>
            </a:pPr>
            <a:r>
              <a:rPr lang="en-US"/>
              <a:t>data mapped on a family tree</a:t>
            </a:r>
          </a:p>
        </p:txBody>
      </p:sp>
      <p:pic>
        <p:nvPicPr>
          <p:cNvPr id="371717" name="Picture 5"/>
          <p:cNvPicPr>
            <a:picLocks noChangeAspect="1" noChangeArrowheads="1"/>
          </p:cNvPicPr>
          <p:nvPr/>
        </p:nvPicPr>
        <p:blipFill>
          <a:blip r:embed="rId3">
            <a:extLst>
              <a:ext uri="{28A0092B-C50C-407E-A947-70E740481C1C}">
                <a14:useLocalDpi xmlns:a14="http://schemas.microsoft.com/office/drawing/2010/main" val="0"/>
              </a:ext>
            </a:extLst>
          </a:blip>
          <a:srcRect t="5450" b="8630"/>
          <a:stretch>
            <a:fillRect/>
          </a:stretch>
        </p:blipFill>
        <p:spPr bwMode="auto">
          <a:xfrm>
            <a:off x="0" y="3562350"/>
            <a:ext cx="91440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1718" name="Group 6"/>
          <p:cNvGrpSpPr>
            <a:grpSpLocks/>
          </p:cNvGrpSpPr>
          <p:nvPr/>
        </p:nvGrpSpPr>
        <p:grpSpPr bwMode="auto">
          <a:xfrm>
            <a:off x="246063" y="3076575"/>
            <a:ext cx="8747125" cy="428625"/>
            <a:chOff x="155" y="1929"/>
            <a:chExt cx="5510" cy="270"/>
          </a:xfrm>
        </p:grpSpPr>
        <p:grpSp>
          <p:nvGrpSpPr>
            <p:cNvPr id="371719" name="Group 7"/>
            <p:cNvGrpSpPr>
              <a:grpSpLocks/>
            </p:cNvGrpSpPr>
            <p:nvPr/>
          </p:nvGrpSpPr>
          <p:grpSpPr bwMode="auto">
            <a:xfrm>
              <a:off x="155" y="1929"/>
              <a:ext cx="864" cy="269"/>
              <a:chOff x="144" y="1824"/>
              <a:chExt cx="864" cy="269"/>
            </a:xfrm>
          </p:grpSpPr>
          <p:sp>
            <p:nvSpPr>
              <p:cNvPr id="371720" name="Rectangle 8"/>
              <p:cNvSpPr>
                <a:spLocks noChangeArrowheads="1"/>
              </p:cNvSpPr>
              <p:nvPr/>
            </p:nvSpPr>
            <p:spPr bwMode="auto">
              <a:xfrm>
                <a:off x="144" y="1863"/>
                <a:ext cx="192" cy="192"/>
              </a:xfrm>
              <a:prstGeom prst="rect">
                <a:avLst/>
              </a:prstGeom>
              <a:solidFill>
                <a:schemeClr val="bg1"/>
              </a:solidFill>
              <a:ln w="38100">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1" name="Rectangle 9"/>
              <p:cNvSpPr>
                <a:spLocks noChangeArrowheads="1"/>
              </p:cNvSpPr>
              <p:nvPr/>
            </p:nvSpPr>
            <p:spPr bwMode="auto">
              <a:xfrm>
                <a:off x="339" y="1824"/>
                <a:ext cx="669"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 male</a:t>
                </a:r>
              </a:p>
            </p:txBody>
          </p:sp>
        </p:grpSp>
        <p:grpSp>
          <p:nvGrpSpPr>
            <p:cNvPr id="371722" name="Group 10"/>
            <p:cNvGrpSpPr>
              <a:grpSpLocks/>
            </p:cNvGrpSpPr>
            <p:nvPr/>
          </p:nvGrpSpPr>
          <p:grpSpPr bwMode="auto">
            <a:xfrm>
              <a:off x="1202" y="1929"/>
              <a:ext cx="1008" cy="269"/>
              <a:chOff x="1056" y="1824"/>
              <a:chExt cx="1008" cy="269"/>
            </a:xfrm>
          </p:grpSpPr>
          <p:sp>
            <p:nvSpPr>
              <p:cNvPr id="371723" name="Oval 11"/>
              <p:cNvSpPr>
                <a:spLocks noChangeArrowheads="1"/>
              </p:cNvSpPr>
              <p:nvPr/>
            </p:nvSpPr>
            <p:spPr bwMode="auto">
              <a:xfrm>
                <a:off x="1056" y="1863"/>
                <a:ext cx="192" cy="192"/>
              </a:xfrm>
              <a:prstGeom prst="ellipse">
                <a:avLst/>
              </a:prstGeom>
              <a:solidFill>
                <a:schemeClr val="bg1"/>
              </a:solidFill>
              <a:ln w="38100">
                <a:solidFill>
                  <a:srgbClr val="66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4" name="Rectangle 12"/>
              <p:cNvSpPr>
                <a:spLocks noChangeArrowheads="1"/>
              </p:cNvSpPr>
              <p:nvPr/>
            </p:nvSpPr>
            <p:spPr bwMode="auto">
              <a:xfrm>
                <a:off x="1239" y="1824"/>
                <a:ext cx="825"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2200" b="1">
                    <a:solidFill>
                      <a:srgbClr val="0F116A"/>
                    </a:solidFill>
                  </a:rPr>
                  <a:t>= female</a:t>
                </a:r>
              </a:p>
            </p:txBody>
          </p:sp>
        </p:grpSp>
        <p:grpSp>
          <p:nvGrpSpPr>
            <p:cNvPr id="371725" name="Group 13"/>
            <p:cNvGrpSpPr>
              <a:grpSpLocks/>
            </p:cNvGrpSpPr>
            <p:nvPr/>
          </p:nvGrpSpPr>
          <p:grpSpPr bwMode="auto">
            <a:xfrm>
              <a:off x="2393" y="1929"/>
              <a:ext cx="1456" cy="269"/>
              <a:chOff x="2352" y="1824"/>
              <a:chExt cx="1456" cy="269"/>
            </a:xfrm>
          </p:grpSpPr>
          <p:sp>
            <p:nvSpPr>
              <p:cNvPr id="371726" name="Rectangle 14"/>
              <p:cNvSpPr>
                <a:spLocks noChangeArrowheads="1"/>
              </p:cNvSpPr>
              <p:nvPr/>
            </p:nvSpPr>
            <p:spPr bwMode="auto">
              <a:xfrm>
                <a:off x="2352" y="1863"/>
                <a:ext cx="192" cy="192"/>
              </a:xfrm>
              <a:prstGeom prst="rect">
                <a:avLst/>
              </a:prstGeom>
              <a:solidFill>
                <a:srgbClr val="660000"/>
              </a:solidFill>
              <a:ln w="38100">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27" name="Rectangle 15"/>
              <p:cNvSpPr>
                <a:spLocks noChangeArrowheads="1"/>
              </p:cNvSpPr>
              <p:nvPr/>
            </p:nvSpPr>
            <p:spPr bwMode="auto">
              <a:xfrm>
                <a:off x="2523" y="1824"/>
                <a:ext cx="1285"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2200" b="1">
                    <a:solidFill>
                      <a:srgbClr val="0F116A"/>
                    </a:solidFill>
                  </a:rPr>
                  <a:t>= male w/ trait</a:t>
                </a:r>
              </a:p>
            </p:txBody>
          </p:sp>
        </p:grpSp>
        <p:grpSp>
          <p:nvGrpSpPr>
            <p:cNvPr id="371728" name="Group 16"/>
            <p:cNvGrpSpPr>
              <a:grpSpLocks/>
            </p:cNvGrpSpPr>
            <p:nvPr/>
          </p:nvGrpSpPr>
          <p:grpSpPr bwMode="auto">
            <a:xfrm>
              <a:off x="4032" y="1930"/>
              <a:ext cx="1633" cy="269"/>
              <a:chOff x="4032" y="1843"/>
              <a:chExt cx="1633" cy="269"/>
            </a:xfrm>
          </p:grpSpPr>
          <p:sp>
            <p:nvSpPr>
              <p:cNvPr id="371729" name="Oval 17"/>
              <p:cNvSpPr>
                <a:spLocks noChangeArrowheads="1"/>
              </p:cNvSpPr>
              <p:nvPr/>
            </p:nvSpPr>
            <p:spPr bwMode="auto">
              <a:xfrm>
                <a:off x="4032" y="1881"/>
                <a:ext cx="192" cy="192"/>
              </a:xfrm>
              <a:prstGeom prst="ellipse">
                <a:avLst/>
              </a:prstGeom>
              <a:solidFill>
                <a:srgbClr val="660000"/>
              </a:solidFill>
              <a:ln w="38100">
                <a:solidFill>
                  <a:srgbClr val="66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730" name="Rectangle 18"/>
              <p:cNvSpPr>
                <a:spLocks noChangeArrowheads="1"/>
              </p:cNvSpPr>
              <p:nvPr/>
            </p:nvSpPr>
            <p:spPr bwMode="auto">
              <a:xfrm>
                <a:off x="4224" y="1843"/>
                <a:ext cx="1441"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r"/>
                <a:r>
                  <a:rPr lang="en-US" sz="2200" b="1">
                    <a:solidFill>
                      <a:srgbClr val="0F116A"/>
                    </a:solidFill>
                  </a:rPr>
                  <a:t>= female w/ trait</a:t>
                </a:r>
              </a:p>
            </p:txBody>
          </p:sp>
        </p:gr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6665" name="Group 137"/>
          <p:cNvGrpSpPr>
            <a:grpSpLocks/>
          </p:cNvGrpSpPr>
          <p:nvPr/>
        </p:nvGrpSpPr>
        <p:grpSpPr bwMode="auto">
          <a:xfrm>
            <a:off x="6416675" y="3810000"/>
            <a:ext cx="838200" cy="838200"/>
            <a:chOff x="1934" y="1534"/>
            <a:chExt cx="528" cy="528"/>
          </a:xfrm>
        </p:grpSpPr>
        <p:sp>
          <p:nvSpPr>
            <p:cNvPr id="406666" name="Oval 138"/>
            <p:cNvSpPr>
              <a:spLocks noChangeArrowheads="1"/>
            </p:cNvSpPr>
            <p:nvPr/>
          </p:nvSpPr>
          <p:spPr bwMode="auto">
            <a:xfrm>
              <a:off x="1934" y="1534"/>
              <a:ext cx="528" cy="528"/>
            </a:xfrm>
            <a:prstGeom prst="ellipse">
              <a:avLst/>
            </a:prstGeom>
            <a:solidFill>
              <a:schemeClr val="bg1"/>
            </a:solidFill>
            <a:ln w="2857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67" name="Rectangle 139"/>
            <p:cNvSpPr>
              <a:spLocks noChangeArrowheads="1"/>
            </p:cNvSpPr>
            <p:nvPr/>
          </p:nvSpPr>
          <p:spPr bwMode="auto">
            <a:xfrm>
              <a:off x="1971" y="1620"/>
              <a:ext cx="46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grpSp>
      <p:grpSp>
        <p:nvGrpSpPr>
          <p:cNvPr id="406668" name="Group 140"/>
          <p:cNvGrpSpPr>
            <a:grpSpLocks/>
          </p:cNvGrpSpPr>
          <p:nvPr/>
        </p:nvGrpSpPr>
        <p:grpSpPr bwMode="auto">
          <a:xfrm>
            <a:off x="6416675" y="5105400"/>
            <a:ext cx="838200" cy="838200"/>
            <a:chOff x="1934" y="2350"/>
            <a:chExt cx="528" cy="528"/>
          </a:xfrm>
        </p:grpSpPr>
        <p:sp>
          <p:nvSpPr>
            <p:cNvPr id="406669" name="Oval 141"/>
            <p:cNvSpPr>
              <a:spLocks noChangeArrowheads="1"/>
            </p:cNvSpPr>
            <p:nvPr/>
          </p:nvSpPr>
          <p:spPr bwMode="auto">
            <a:xfrm>
              <a:off x="1934" y="2350"/>
              <a:ext cx="528" cy="528"/>
            </a:xfrm>
            <a:prstGeom prst="ellipse">
              <a:avLst/>
            </a:prstGeom>
            <a:solidFill>
              <a:schemeClr val="bg1"/>
            </a:solidFill>
            <a:ln w="2857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70" name="Rectangle 142"/>
            <p:cNvSpPr>
              <a:spLocks noChangeArrowheads="1"/>
            </p:cNvSpPr>
            <p:nvPr/>
          </p:nvSpPr>
          <p:spPr bwMode="auto">
            <a:xfrm>
              <a:off x="1991" y="2436"/>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grpSp>
      <p:grpSp>
        <p:nvGrpSpPr>
          <p:cNvPr id="406671" name="Group 143"/>
          <p:cNvGrpSpPr>
            <a:grpSpLocks/>
          </p:cNvGrpSpPr>
          <p:nvPr/>
        </p:nvGrpSpPr>
        <p:grpSpPr bwMode="auto">
          <a:xfrm>
            <a:off x="7848600" y="5105400"/>
            <a:ext cx="838200" cy="838200"/>
            <a:chOff x="2836" y="2350"/>
            <a:chExt cx="528" cy="528"/>
          </a:xfrm>
        </p:grpSpPr>
        <p:sp>
          <p:nvSpPr>
            <p:cNvPr id="406672" name="Oval 144"/>
            <p:cNvSpPr>
              <a:spLocks noChangeArrowheads="1"/>
            </p:cNvSpPr>
            <p:nvPr/>
          </p:nvSpPr>
          <p:spPr bwMode="auto">
            <a:xfrm>
              <a:off x="2836" y="2350"/>
              <a:ext cx="528" cy="528"/>
            </a:xfrm>
            <a:prstGeom prst="ellipse">
              <a:avLst/>
            </a:prstGeom>
            <a:solidFill>
              <a:schemeClr val="bg1"/>
            </a:solidFill>
            <a:ln w="2857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73" name="Rectangle 145"/>
            <p:cNvSpPr>
              <a:spLocks noChangeArrowheads="1"/>
            </p:cNvSpPr>
            <p:nvPr/>
          </p:nvSpPr>
          <p:spPr bwMode="auto">
            <a:xfrm>
              <a:off x="2903" y="2436"/>
              <a:ext cx="38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grpSp>
      <p:grpSp>
        <p:nvGrpSpPr>
          <p:cNvPr id="406674" name="Group 146"/>
          <p:cNvGrpSpPr>
            <a:grpSpLocks/>
          </p:cNvGrpSpPr>
          <p:nvPr/>
        </p:nvGrpSpPr>
        <p:grpSpPr bwMode="auto">
          <a:xfrm>
            <a:off x="7864475" y="3810000"/>
            <a:ext cx="838200" cy="838200"/>
            <a:chOff x="2846" y="1534"/>
            <a:chExt cx="528" cy="528"/>
          </a:xfrm>
        </p:grpSpPr>
        <p:sp>
          <p:nvSpPr>
            <p:cNvPr id="406675" name="Oval 147"/>
            <p:cNvSpPr>
              <a:spLocks noChangeArrowheads="1"/>
            </p:cNvSpPr>
            <p:nvPr/>
          </p:nvSpPr>
          <p:spPr bwMode="auto">
            <a:xfrm>
              <a:off x="2846" y="1534"/>
              <a:ext cx="528" cy="528"/>
            </a:xfrm>
            <a:prstGeom prst="ellipse">
              <a:avLst/>
            </a:prstGeom>
            <a:solidFill>
              <a:schemeClr val="bg1"/>
            </a:solidFill>
            <a:ln w="2857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76" name="Rectangle 148"/>
            <p:cNvSpPr>
              <a:spLocks noChangeArrowheads="1"/>
            </p:cNvSpPr>
            <p:nvPr/>
          </p:nvSpPr>
          <p:spPr bwMode="auto">
            <a:xfrm>
              <a:off x="2894" y="1620"/>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grpSp>
      <p:graphicFrame>
        <p:nvGraphicFramePr>
          <p:cNvPr id="406530" name="Group 2"/>
          <p:cNvGraphicFramePr>
            <a:graphicFrameLocks noGrp="1"/>
          </p:cNvGraphicFramePr>
          <p:nvPr/>
        </p:nvGraphicFramePr>
        <p:xfrm>
          <a:off x="1722438" y="3644900"/>
          <a:ext cx="2895600" cy="2527300"/>
        </p:xfrm>
        <a:graphic>
          <a:graphicData uri="http://schemas.openxmlformats.org/drawingml/2006/table">
            <a:tbl>
              <a:tblPr/>
              <a:tblGrid>
                <a:gridCol w="1447800"/>
                <a:gridCol w="1447800"/>
              </a:tblGrid>
              <a:tr h="12192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81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06541" name="Rectangle 13"/>
          <p:cNvSpPr>
            <a:spLocks noGrp="1" noChangeArrowheads="1"/>
          </p:cNvSpPr>
          <p:nvPr>
            <p:ph type="title"/>
          </p:nvPr>
        </p:nvSpPr>
        <p:spPr/>
        <p:txBody>
          <a:bodyPr/>
          <a:lstStyle/>
          <a:p>
            <a:r>
              <a:rPr lang="en-US"/>
              <a:t>A hidden disease reveals itself</a:t>
            </a:r>
          </a:p>
        </p:txBody>
      </p:sp>
      <p:sp>
        <p:nvSpPr>
          <p:cNvPr id="406542" name="Rectangle 14"/>
          <p:cNvSpPr>
            <a:spLocks noChangeArrowheads="1"/>
          </p:cNvSpPr>
          <p:nvPr/>
        </p:nvSpPr>
        <p:spPr bwMode="auto">
          <a:xfrm>
            <a:off x="1371600" y="1600200"/>
            <a:ext cx="3276600" cy="533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pPr>
            <a:r>
              <a:rPr lang="en-US" sz="3000" b="1">
                <a:solidFill>
                  <a:srgbClr val="0F116A"/>
                </a:solidFill>
              </a:rPr>
              <a:t>AA   x   Aa</a:t>
            </a:r>
          </a:p>
        </p:txBody>
      </p:sp>
      <p:grpSp>
        <p:nvGrpSpPr>
          <p:cNvPr id="406543" name="Group 15"/>
          <p:cNvGrpSpPr>
            <a:grpSpLocks/>
          </p:cNvGrpSpPr>
          <p:nvPr/>
        </p:nvGrpSpPr>
        <p:grpSpPr bwMode="auto">
          <a:xfrm>
            <a:off x="2179638" y="2697163"/>
            <a:ext cx="1897062" cy="887412"/>
            <a:chOff x="1757" y="1699"/>
            <a:chExt cx="1195" cy="559"/>
          </a:xfrm>
        </p:grpSpPr>
        <p:sp>
          <p:nvSpPr>
            <p:cNvPr id="406544" name="Rectangle 16"/>
            <p:cNvSpPr>
              <a:spLocks noChangeArrowheads="1"/>
            </p:cNvSpPr>
            <p:nvPr/>
          </p:nvSpPr>
          <p:spPr bwMode="auto">
            <a:xfrm>
              <a:off x="1800" y="1912"/>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545" name="Rectangle 17"/>
            <p:cNvSpPr>
              <a:spLocks noChangeArrowheads="1"/>
            </p:cNvSpPr>
            <p:nvPr/>
          </p:nvSpPr>
          <p:spPr bwMode="auto">
            <a:xfrm>
              <a:off x="2663" y="1912"/>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546" name="Rectangle 18"/>
            <p:cNvSpPr>
              <a:spLocks noChangeArrowheads="1"/>
            </p:cNvSpPr>
            <p:nvPr/>
          </p:nvSpPr>
          <p:spPr bwMode="auto">
            <a:xfrm>
              <a:off x="1757" y="1699"/>
              <a:ext cx="1192"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male / sperm</a:t>
              </a:r>
              <a:endParaRPr lang="en-US" sz="3000" b="1">
                <a:solidFill>
                  <a:srgbClr val="0F116A"/>
                </a:solidFill>
              </a:endParaRPr>
            </a:p>
          </p:txBody>
        </p:sp>
      </p:grpSp>
      <p:grpSp>
        <p:nvGrpSpPr>
          <p:cNvPr id="406547" name="Group 19"/>
          <p:cNvGrpSpPr>
            <a:grpSpLocks/>
          </p:cNvGrpSpPr>
          <p:nvPr/>
        </p:nvGrpSpPr>
        <p:grpSpPr bwMode="auto">
          <a:xfrm>
            <a:off x="822325" y="4002088"/>
            <a:ext cx="855663" cy="1954212"/>
            <a:chOff x="398" y="2521"/>
            <a:chExt cx="539" cy="1231"/>
          </a:xfrm>
        </p:grpSpPr>
        <p:sp>
          <p:nvSpPr>
            <p:cNvPr id="406548" name="Rectangle 20"/>
            <p:cNvSpPr>
              <a:spLocks noChangeArrowheads="1"/>
            </p:cNvSpPr>
            <p:nvPr/>
          </p:nvSpPr>
          <p:spPr bwMode="auto">
            <a:xfrm>
              <a:off x="648" y="2584"/>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549" name="Rectangle 21"/>
            <p:cNvSpPr>
              <a:spLocks noChangeArrowheads="1"/>
            </p:cNvSpPr>
            <p:nvPr/>
          </p:nvSpPr>
          <p:spPr bwMode="auto">
            <a:xfrm>
              <a:off x="661" y="3312"/>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550" name="Rectangle 22"/>
            <p:cNvSpPr>
              <a:spLocks noChangeArrowheads="1"/>
            </p:cNvSpPr>
            <p:nvPr/>
          </p:nvSpPr>
          <p:spPr bwMode="auto">
            <a:xfrm rot="-5400000">
              <a:off x="-83" y="3002"/>
              <a:ext cx="1231"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female / eggs</a:t>
              </a:r>
              <a:endParaRPr lang="en-US" sz="3000" b="1">
                <a:solidFill>
                  <a:srgbClr val="0F116A"/>
                </a:solidFill>
              </a:endParaRPr>
            </a:p>
          </p:txBody>
        </p:sp>
      </p:grpSp>
      <p:grpSp>
        <p:nvGrpSpPr>
          <p:cNvPr id="406554" name="Group 26"/>
          <p:cNvGrpSpPr>
            <a:grpSpLocks/>
          </p:cNvGrpSpPr>
          <p:nvPr/>
        </p:nvGrpSpPr>
        <p:grpSpPr bwMode="auto">
          <a:xfrm>
            <a:off x="2057400" y="5181600"/>
            <a:ext cx="838200" cy="838200"/>
            <a:chOff x="1296" y="3264"/>
            <a:chExt cx="528" cy="528"/>
          </a:xfrm>
        </p:grpSpPr>
        <p:sp>
          <p:nvSpPr>
            <p:cNvPr id="406555" name="Oval 27" descr="Wide upward diagonal"/>
            <p:cNvSpPr>
              <a:spLocks noChangeArrowheads="1"/>
            </p:cNvSpPr>
            <p:nvPr/>
          </p:nvSpPr>
          <p:spPr bwMode="auto">
            <a:xfrm>
              <a:off x="1296" y="3264"/>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556" name="Rectangle 28"/>
            <p:cNvSpPr>
              <a:spLocks noChangeArrowheads="1"/>
            </p:cNvSpPr>
            <p:nvPr/>
          </p:nvSpPr>
          <p:spPr bwMode="auto">
            <a:xfrm>
              <a:off x="1353" y="3350"/>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557" name="Group 29"/>
          <p:cNvGrpSpPr>
            <a:grpSpLocks/>
          </p:cNvGrpSpPr>
          <p:nvPr/>
        </p:nvGrpSpPr>
        <p:grpSpPr bwMode="auto">
          <a:xfrm>
            <a:off x="3505200" y="3886200"/>
            <a:ext cx="838200" cy="838200"/>
            <a:chOff x="2208" y="2448"/>
            <a:chExt cx="528" cy="528"/>
          </a:xfrm>
        </p:grpSpPr>
        <p:sp>
          <p:nvSpPr>
            <p:cNvPr id="406558" name="Oval 30"/>
            <p:cNvSpPr>
              <a:spLocks noChangeArrowheads="1"/>
            </p:cNvSpPr>
            <p:nvPr/>
          </p:nvSpPr>
          <p:spPr bwMode="auto">
            <a:xfrm>
              <a:off x="2208" y="2448"/>
              <a:ext cx="528" cy="528"/>
            </a:xfrm>
            <a:prstGeom prst="ellipse">
              <a:avLst/>
            </a:prstGeom>
            <a:solidFill>
              <a:srgbClr val="008414"/>
            </a:solidFill>
            <a:ln w="9525">
              <a:solidFill>
                <a:srgbClr val="00841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559" name="Rectangle 31"/>
            <p:cNvSpPr>
              <a:spLocks noChangeArrowheads="1"/>
            </p:cNvSpPr>
            <p:nvPr/>
          </p:nvSpPr>
          <p:spPr bwMode="auto">
            <a:xfrm>
              <a:off x="2235" y="2534"/>
              <a:ext cx="46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560" name="Group 32"/>
          <p:cNvGrpSpPr>
            <a:grpSpLocks/>
          </p:cNvGrpSpPr>
          <p:nvPr/>
        </p:nvGrpSpPr>
        <p:grpSpPr bwMode="auto">
          <a:xfrm>
            <a:off x="3505200" y="5181600"/>
            <a:ext cx="838200" cy="838200"/>
            <a:chOff x="2160" y="2448"/>
            <a:chExt cx="528" cy="528"/>
          </a:xfrm>
        </p:grpSpPr>
        <p:sp>
          <p:nvSpPr>
            <p:cNvPr id="406561" name="Oval 33" descr="Wide upward diagonal"/>
            <p:cNvSpPr>
              <a:spLocks noChangeArrowheads="1"/>
            </p:cNvSpPr>
            <p:nvPr/>
          </p:nvSpPr>
          <p:spPr bwMode="auto">
            <a:xfrm>
              <a:off x="2160" y="2448"/>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562" name="Rectangle 34"/>
            <p:cNvSpPr>
              <a:spLocks noChangeArrowheads="1"/>
            </p:cNvSpPr>
            <p:nvPr/>
          </p:nvSpPr>
          <p:spPr bwMode="auto">
            <a:xfrm>
              <a:off x="2208" y="2534"/>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08" name="Group 80"/>
          <p:cNvGrpSpPr>
            <a:grpSpLocks/>
          </p:cNvGrpSpPr>
          <p:nvPr/>
        </p:nvGrpSpPr>
        <p:grpSpPr bwMode="auto">
          <a:xfrm>
            <a:off x="2024063" y="3886200"/>
            <a:ext cx="838200" cy="838200"/>
            <a:chOff x="2208" y="2448"/>
            <a:chExt cx="528" cy="528"/>
          </a:xfrm>
        </p:grpSpPr>
        <p:sp>
          <p:nvSpPr>
            <p:cNvPr id="406609" name="Oval 81"/>
            <p:cNvSpPr>
              <a:spLocks noChangeArrowheads="1"/>
            </p:cNvSpPr>
            <p:nvPr/>
          </p:nvSpPr>
          <p:spPr bwMode="auto">
            <a:xfrm>
              <a:off x="2208" y="2448"/>
              <a:ext cx="528" cy="528"/>
            </a:xfrm>
            <a:prstGeom prst="ellipse">
              <a:avLst/>
            </a:prstGeom>
            <a:solidFill>
              <a:srgbClr val="008414"/>
            </a:solidFill>
            <a:ln w="9525">
              <a:solidFill>
                <a:srgbClr val="00841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10" name="Rectangle 82"/>
            <p:cNvSpPr>
              <a:spLocks noChangeArrowheads="1"/>
            </p:cNvSpPr>
            <p:nvPr/>
          </p:nvSpPr>
          <p:spPr bwMode="auto">
            <a:xfrm>
              <a:off x="2235" y="2534"/>
              <a:ext cx="46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11" name="Group 83"/>
          <p:cNvGrpSpPr>
            <a:grpSpLocks/>
          </p:cNvGrpSpPr>
          <p:nvPr/>
        </p:nvGrpSpPr>
        <p:grpSpPr bwMode="auto">
          <a:xfrm>
            <a:off x="6324600" y="1371600"/>
            <a:ext cx="2362200" cy="838200"/>
            <a:chOff x="3984" y="864"/>
            <a:chExt cx="1488" cy="528"/>
          </a:xfrm>
        </p:grpSpPr>
        <p:grpSp>
          <p:nvGrpSpPr>
            <p:cNvPr id="406612" name="Group 84"/>
            <p:cNvGrpSpPr>
              <a:grpSpLocks/>
            </p:cNvGrpSpPr>
            <p:nvPr/>
          </p:nvGrpSpPr>
          <p:grpSpPr bwMode="auto">
            <a:xfrm>
              <a:off x="3984" y="864"/>
              <a:ext cx="528" cy="528"/>
              <a:chOff x="2160" y="2448"/>
              <a:chExt cx="528" cy="528"/>
            </a:xfrm>
          </p:grpSpPr>
          <p:sp>
            <p:nvSpPr>
              <p:cNvPr id="406613" name="Oval 85" descr="Wide upward diagonal"/>
              <p:cNvSpPr>
                <a:spLocks noChangeArrowheads="1"/>
              </p:cNvSpPr>
              <p:nvPr/>
            </p:nvSpPr>
            <p:spPr bwMode="auto">
              <a:xfrm>
                <a:off x="2160" y="2448"/>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14" name="Rectangle 86"/>
              <p:cNvSpPr>
                <a:spLocks noChangeArrowheads="1"/>
              </p:cNvSpPr>
              <p:nvPr/>
            </p:nvSpPr>
            <p:spPr bwMode="auto">
              <a:xfrm>
                <a:off x="2208" y="2534"/>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15" name="Group 87"/>
            <p:cNvGrpSpPr>
              <a:grpSpLocks/>
            </p:cNvGrpSpPr>
            <p:nvPr/>
          </p:nvGrpSpPr>
          <p:grpSpPr bwMode="auto">
            <a:xfrm>
              <a:off x="4944" y="864"/>
              <a:ext cx="528" cy="528"/>
              <a:chOff x="2160" y="2448"/>
              <a:chExt cx="528" cy="528"/>
            </a:xfrm>
          </p:grpSpPr>
          <p:sp>
            <p:nvSpPr>
              <p:cNvPr id="406616" name="Oval 88" descr="Wide upward diagonal"/>
              <p:cNvSpPr>
                <a:spLocks noChangeArrowheads="1"/>
              </p:cNvSpPr>
              <p:nvPr/>
            </p:nvSpPr>
            <p:spPr bwMode="auto">
              <a:xfrm>
                <a:off x="2160" y="2448"/>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17" name="Rectangle 89"/>
              <p:cNvSpPr>
                <a:spLocks noChangeArrowheads="1"/>
              </p:cNvSpPr>
              <p:nvPr/>
            </p:nvSpPr>
            <p:spPr bwMode="auto">
              <a:xfrm>
                <a:off x="2208" y="2534"/>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sp>
          <p:nvSpPr>
            <p:cNvPr id="406618" name="Rectangle 90"/>
            <p:cNvSpPr>
              <a:spLocks noChangeArrowheads="1"/>
            </p:cNvSpPr>
            <p:nvPr/>
          </p:nvSpPr>
          <p:spPr bwMode="auto">
            <a:xfrm>
              <a:off x="4608" y="960"/>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x</a:t>
              </a:r>
            </a:p>
          </p:txBody>
        </p:sp>
      </p:grpSp>
      <p:graphicFrame>
        <p:nvGraphicFramePr>
          <p:cNvPr id="406619" name="Group 91"/>
          <p:cNvGraphicFramePr>
            <a:graphicFrameLocks noGrp="1"/>
          </p:cNvGraphicFramePr>
          <p:nvPr/>
        </p:nvGraphicFramePr>
        <p:xfrm>
          <a:off x="6081713" y="3568700"/>
          <a:ext cx="2895600" cy="2527300"/>
        </p:xfrm>
        <a:graphic>
          <a:graphicData uri="http://schemas.openxmlformats.org/drawingml/2006/table">
            <a:tbl>
              <a:tblPr/>
              <a:tblGrid>
                <a:gridCol w="1447800"/>
                <a:gridCol w="1447800"/>
              </a:tblGrid>
              <a:tr h="12192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81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406630" name="Group 102"/>
          <p:cNvGrpSpPr>
            <a:grpSpLocks/>
          </p:cNvGrpSpPr>
          <p:nvPr/>
        </p:nvGrpSpPr>
        <p:grpSpPr bwMode="auto">
          <a:xfrm>
            <a:off x="6538913" y="2620963"/>
            <a:ext cx="1892300" cy="887412"/>
            <a:chOff x="1757" y="1699"/>
            <a:chExt cx="1192" cy="559"/>
          </a:xfrm>
        </p:grpSpPr>
        <p:sp>
          <p:nvSpPr>
            <p:cNvPr id="406631" name="Rectangle 103"/>
            <p:cNvSpPr>
              <a:spLocks noChangeArrowheads="1"/>
            </p:cNvSpPr>
            <p:nvPr/>
          </p:nvSpPr>
          <p:spPr bwMode="auto">
            <a:xfrm>
              <a:off x="1799" y="1912"/>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632" name="Rectangle 104"/>
            <p:cNvSpPr>
              <a:spLocks noChangeArrowheads="1"/>
            </p:cNvSpPr>
            <p:nvPr/>
          </p:nvSpPr>
          <p:spPr bwMode="auto">
            <a:xfrm>
              <a:off x="2682" y="1912"/>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633" name="Rectangle 105"/>
            <p:cNvSpPr>
              <a:spLocks noChangeArrowheads="1"/>
            </p:cNvSpPr>
            <p:nvPr/>
          </p:nvSpPr>
          <p:spPr bwMode="auto">
            <a:xfrm>
              <a:off x="1757" y="1699"/>
              <a:ext cx="1192"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male / sperm</a:t>
              </a:r>
              <a:endParaRPr lang="en-US" sz="3000" b="1">
                <a:solidFill>
                  <a:srgbClr val="0F116A"/>
                </a:solidFill>
              </a:endParaRPr>
            </a:p>
          </p:txBody>
        </p:sp>
      </p:grpSp>
      <p:grpSp>
        <p:nvGrpSpPr>
          <p:cNvPr id="406634" name="Group 106"/>
          <p:cNvGrpSpPr>
            <a:grpSpLocks/>
          </p:cNvGrpSpPr>
          <p:nvPr/>
        </p:nvGrpSpPr>
        <p:grpSpPr bwMode="auto">
          <a:xfrm>
            <a:off x="5181600" y="3925888"/>
            <a:ext cx="854075" cy="1954212"/>
            <a:chOff x="398" y="2521"/>
            <a:chExt cx="538" cy="1231"/>
          </a:xfrm>
        </p:grpSpPr>
        <p:sp>
          <p:nvSpPr>
            <p:cNvPr id="406635" name="Rectangle 107"/>
            <p:cNvSpPr>
              <a:spLocks noChangeArrowheads="1"/>
            </p:cNvSpPr>
            <p:nvPr/>
          </p:nvSpPr>
          <p:spPr bwMode="auto">
            <a:xfrm>
              <a:off x="647" y="2584"/>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636" name="Rectangle 108"/>
            <p:cNvSpPr>
              <a:spLocks noChangeArrowheads="1"/>
            </p:cNvSpPr>
            <p:nvPr/>
          </p:nvSpPr>
          <p:spPr bwMode="auto">
            <a:xfrm>
              <a:off x="660" y="3312"/>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406637" name="Rectangle 109"/>
            <p:cNvSpPr>
              <a:spLocks noChangeArrowheads="1"/>
            </p:cNvSpPr>
            <p:nvPr/>
          </p:nvSpPr>
          <p:spPr bwMode="auto">
            <a:xfrm rot="-5400000">
              <a:off x="-83" y="3002"/>
              <a:ext cx="1231"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female / eggs</a:t>
              </a:r>
              <a:endParaRPr lang="en-US" sz="3000" b="1">
                <a:solidFill>
                  <a:srgbClr val="0F116A"/>
                </a:solidFill>
              </a:endParaRPr>
            </a:p>
          </p:txBody>
        </p:sp>
      </p:grpSp>
      <p:grpSp>
        <p:nvGrpSpPr>
          <p:cNvPr id="406638" name="Group 110"/>
          <p:cNvGrpSpPr>
            <a:grpSpLocks/>
          </p:cNvGrpSpPr>
          <p:nvPr/>
        </p:nvGrpSpPr>
        <p:grpSpPr bwMode="auto">
          <a:xfrm>
            <a:off x="6416675" y="3810000"/>
            <a:ext cx="838200" cy="838200"/>
            <a:chOff x="1296" y="2448"/>
            <a:chExt cx="528" cy="528"/>
          </a:xfrm>
        </p:grpSpPr>
        <p:sp>
          <p:nvSpPr>
            <p:cNvPr id="406639" name="Oval 111"/>
            <p:cNvSpPr>
              <a:spLocks noChangeArrowheads="1"/>
            </p:cNvSpPr>
            <p:nvPr/>
          </p:nvSpPr>
          <p:spPr bwMode="auto">
            <a:xfrm>
              <a:off x="1296" y="2448"/>
              <a:ext cx="528" cy="528"/>
            </a:xfrm>
            <a:prstGeom prst="ellipse">
              <a:avLst/>
            </a:prstGeom>
            <a:solidFill>
              <a:srgbClr val="008414"/>
            </a:solidFill>
            <a:ln w="9525">
              <a:solidFill>
                <a:srgbClr val="00841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40" name="Rectangle 112"/>
            <p:cNvSpPr>
              <a:spLocks noChangeArrowheads="1"/>
            </p:cNvSpPr>
            <p:nvPr/>
          </p:nvSpPr>
          <p:spPr bwMode="auto">
            <a:xfrm>
              <a:off x="1333" y="2534"/>
              <a:ext cx="46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41" name="Group 113"/>
          <p:cNvGrpSpPr>
            <a:grpSpLocks/>
          </p:cNvGrpSpPr>
          <p:nvPr/>
        </p:nvGrpSpPr>
        <p:grpSpPr bwMode="auto">
          <a:xfrm>
            <a:off x="6416675" y="5105400"/>
            <a:ext cx="838200" cy="838200"/>
            <a:chOff x="1296" y="3264"/>
            <a:chExt cx="528" cy="528"/>
          </a:xfrm>
        </p:grpSpPr>
        <p:sp>
          <p:nvSpPr>
            <p:cNvPr id="406642" name="Oval 114" descr="Wide upward diagonal"/>
            <p:cNvSpPr>
              <a:spLocks noChangeArrowheads="1"/>
            </p:cNvSpPr>
            <p:nvPr/>
          </p:nvSpPr>
          <p:spPr bwMode="auto">
            <a:xfrm>
              <a:off x="1296" y="3264"/>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43" name="Rectangle 115"/>
            <p:cNvSpPr>
              <a:spLocks noChangeArrowheads="1"/>
            </p:cNvSpPr>
            <p:nvPr/>
          </p:nvSpPr>
          <p:spPr bwMode="auto">
            <a:xfrm>
              <a:off x="1353" y="3350"/>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44" name="Group 116"/>
          <p:cNvGrpSpPr>
            <a:grpSpLocks/>
          </p:cNvGrpSpPr>
          <p:nvPr/>
        </p:nvGrpSpPr>
        <p:grpSpPr bwMode="auto">
          <a:xfrm>
            <a:off x="7848600" y="5105400"/>
            <a:ext cx="838200" cy="838200"/>
            <a:chOff x="4944" y="3216"/>
            <a:chExt cx="528" cy="528"/>
          </a:xfrm>
        </p:grpSpPr>
        <p:sp>
          <p:nvSpPr>
            <p:cNvPr id="406645" name="Oval 117"/>
            <p:cNvSpPr>
              <a:spLocks noChangeArrowheads="1"/>
            </p:cNvSpPr>
            <p:nvPr/>
          </p:nvSpPr>
          <p:spPr bwMode="auto">
            <a:xfrm>
              <a:off x="4944" y="3216"/>
              <a:ext cx="528" cy="528"/>
            </a:xfrm>
            <a:prstGeom prst="ellipse">
              <a:avLst/>
            </a:prstGeom>
            <a:solidFill>
              <a:srgbClr val="CC0000"/>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46" name="Rectangle 118"/>
            <p:cNvSpPr>
              <a:spLocks noChangeArrowheads="1"/>
            </p:cNvSpPr>
            <p:nvPr/>
          </p:nvSpPr>
          <p:spPr bwMode="auto">
            <a:xfrm>
              <a:off x="5011" y="3302"/>
              <a:ext cx="38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47" name="Group 119"/>
          <p:cNvGrpSpPr>
            <a:grpSpLocks/>
          </p:cNvGrpSpPr>
          <p:nvPr/>
        </p:nvGrpSpPr>
        <p:grpSpPr bwMode="auto">
          <a:xfrm>
            <a:off x="7864475" y="3810000"/>
            <a:ext cx="838200" cy="838200"/>
            <a:chOff x="2160" y="2448"/>
            <a:chExt cx="528" cy="528"/>
          </a:xfrm>
        </p:grpSpPr>
        <p:sp>
          <p:nvSpPr>
            <p:cNvPr id="406648" name="Oval 120" descr="Wide upward diagonal"/>
            <p:cNvSpPr>
              <a:spLocks noChangeArrowheads="1"/>
            </p:cNvSpPr>
            <p:nvPr/>
          </p:nvSpPr>
          <p:spPr bwMode="auto">
            <a:xfrm>
              <a:off x="2160" y="2448"/>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49" name="Rectangle 121"/>
            <p:cNvSpPr>
              <a:spLocks noChangeArrowheads="1"/>
            </p:cNvSpPr>
            <p:nvPr/>
          </p:nvSpPr>
          <p:spPr bwMode="auto">
            <a:xfrm>
              <a:off x="2208" y="2534"/>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406650" name="Group 122"/>
          <p:cNvGrpSpPr>
            <a:grpSpLocks/>
          </p:cNvGrpSpPr>
          <p:nvPr/>
        </p:nvGrpSpPr>
        <p:grpSpPr bwMode="auto">
          <a:xfrm>
            <a:off x="1676400" y="2209800"/>
            <a:ext cx="4876800" cy="4191000"/>
            <a:chOff x="1056" y="1392"/>
            <a:chExt cx="3072" cy="2640"/>
          </a:xfrm>
        </p:grpSpPr>
        <p:sp>
          <p:nvSpPr>
            <p:cNvPr id="406651" name="Line 123"/>
            <p:cNvSpPr>
              <a:spLocks noChangeShapeType="1"/>
            </p:cNvSpPr>
            <p:nvPr/>
          </p:nvSpPr>
          <p:spPr bwMode="auto">
            <a:xfrm flipV="1">
              <a:off x="2736" y="1392"/>
              <a:ext cx="1392" cy="1920"/>
            </a:xfrm>
            <a:prstGeom prst="line">
              <a:avLst/>
            </a:prstGeom>
            <a:noFill/>
            <a:ln w="762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652" name="Oval 124"/>
            <p:cNvSpPr>
              <a:spLocks noChangeArrowheads="1"/>
            </p:cNvSpPr>
            <p:nvPr/>
          </p:nvSpPr>
          <p:spPr bwMode="auto">
            <a:xfrm>
              <a:off x="1056" y="3168"/>
              <a:ext cx="1968" cy="864"/>
            </a:xfrm>
            <a:prstGeom prst="ellipse">
              <a:avLst/>
            </a:prstGeom>
            <a:noFill/>
            <a:ln w="762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06677" name="AutoShape 149"/>
          <p:cNvSpPr>
            <a:spLocks noChangeArrowheads="1"/>
          </p:cNvSpPr>
          <p:nvPr/>
        </p:nvSpPr>
        <p:spPr bwMode="auto">
          <a:xfrm>
            <a:off x="4997450" y="6132513"/>
            <a:ext cx="4146550" cy="676275"/>
          </a:xfrm>
          <a:prstGeom prst="roundRect">
            <a:avLst>
              <a:gd name="adj" fmla="val 16667"/>
            </a:avLst>
          </a:prstGeom>
          <a:solidFill>
            <a:srgbClr val="FFCC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pPr algn="l"/>
            <a:r>
              <a:rPr lang="en-US" sz="2000" b="1">
                <a:solidFill>
                  <a:srgbClr val="CC0000"/>
                </a:solidFill>
              </a:rPr>
              <a:t>• increase carriers in population</a:t>
            </a:r>
            <a:br>
              <a:rPr lang="en-US" sz="2000" b="1">
                <a:solidFill>
                  <a:srgbClr val="CC0000"/>
                </a:solidFill>
              </a:rPr>
            </a:br>
            <a:r>
              <a:rPr lang="en-US" sz="2000" b="1">
                <a:solidFill>
                  <a:srgbClr val="CC0000"/>
                </a:solidFill>
              </a:rPr>
              <a:t>• hidden disease is revealed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06608"/>
                                        </p:tgtEl>
                                        <p:attrNameLst>
                                          <p:attrName>style.visibility</p:attrName>
                                        </p:attrNameLst>
                                      </p:cBhvr>
                                      <p:to>
                                        <p:strVal val="visible"/>
                                      </p:to>
                                    </p:set>
                                    <p:anim calcmode="lin" valueType="num">
                                      <p:cBhvr additive="base">
                                        <p:cTn id="7" dur="500" fill="hold"/>
                                        <p:tgtEl>
                                          <p:spTgt spid="406608"/>
                                        </p:tgtEl>
                                        <p:attrNameLst>
                                          <p:attrName>ppt_x</p:attrName>
                                        </p:attrNameLst>
                                      </p:cBhvr>
                                      <p:tavLst>
                                        <p:tav tm="0">
                                          <p:val>
                                            <p:strVal val="0-#ppt_w/2"/>
                                          </p:val>
                                        </p:tav>
                                        <p:tav tm="100000">
                                          <p:val>
                                            <p:strVal val="#ppt_x"/>
                                          </p:val>
                                        </p:tav>
                                      </p:tavLst>
                                    </p:anim>
                                    <p:anim calcmode="lin" valueType="num">
                                      <p:cBhvr additive="base">
                                        <p:cTn id="8" dur="500" fill="hold"/>
                                        <p:tgtEl>
                                          <p:spTgt spid="40660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06557"/>
                                        </p:tgtEl>
                                        <p:attrNameLst>
                                          <p:attrName>style.visibility</p:attrName>
                                        </p:attrNameLst>
                                      </p:cBhvr>
                                      <p:to>
                                        <p:strVal val="visible"/>
                                      </p:to>
                                    </p:set>
                                    <p:anim calcmode="lin" valueType="num">
                                      <p:cBhvr additive="base">
                                        <p:cTn id="13" dur="500" fill="hold"/>
                                        <p:tgtEl>
                                          <p:spTgt spid="406557"/>
                                        </p:tgtEl>
                                        <p:attrNameLst>
                                          <p:attrName>ppt_x</p:attrName>
                                        </p:attrNameLst>
                                      </p:cBhvr>
                                      <p:tavLst>
                                        <p:tav tm="0">
                                          <p:val>
                                            <p:strVal val="0-#ppt_w/2"/>
                                          </p:val>
                                        </p:tav>
                                        <p:tav tm="100000">
                                          <p:val>
                                            <p:strVal val="#ppt_x"/>
                                          </p:val>
                                        </p:tav>
                                      </p:tavLst>
                                    </p:anim>
                                    <p:anim calcmode="lin" valueType="num">
                                      <p:cBhvr additive="base">
                                        <p:cTn id="14" dur="500" fill="hold"/>
                                        <p:tgtEl>
                                          <p:spTgt spid="40655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Pencil Check"/>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06554"/>
                                        </p:tgtEl>
                                        <p:attrNameLst>
                                          <p:attrName>style.visibility</p:attrName>
                                        </p:attrNameLst>
                                      </p:cBhvr>
                                      <p:to>
                                        <p:strVal val="visible"/>
                                      </p:to>
                                    </p:set>
                                    <p:anim calcmode="lin" valueType="num">
                                      <p:cBhvr additive="base">
                                        <p:cTn id="19" dur="500" fill="hold"/>
                                        <p:tgtEl>
                                          <p:spTgt spid="406554"/>
                                        </p:tgtEl>
                                        <p:attrNameLst>
                                          <p:attrName>ppt_x</p:attrName>
                                        </p:attrNameLst>
                                      </p:cBhvr>
                                      <p:tavLst>
                                        <p:tav tm="0">
                                          <p:val>
                                            <p:strVal val="0-#ppt_w/2"/>
                                          </p:val>
                                        </p:tav>
                                        <p:tav tm="100000">
                                          <p:val>
                                            <p:strVal val="#ppt_x"/>
                                          </p:val>
                                        </p:tav>
                                      </p:tavLst>
                                    </p:anim>
                                    <p:anim calcmode="lin" valueType="num">
                                      <p:cBhvr additive="base">
                                        <p:cTn id="20" dur="500" fill="hold"/>
                                        <p:tgtEl>
                                          <p:spTgt spid="4065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Pencil Check"/>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06560"/>
                                        </p:tgtEl>
                                        <p:attrNameLst>
                                          <p:attrName>style.visibility</p:attrName>
                                        </p:attrNameLst>
                                      </p:cBhvr>
                                      <p:to>
                                        <p:strVal val="visible"/>
                                      </p:to>
                                    </p:set>
                                    <p:anim calcmode="lin" valueType="num">
                                      <p:cBhvr additive="base">
                                        <p:cTn id="25" dur="500" fill="hold"/>
                                        <p:tgtEl>
                                          <p:spTgt spid="406560"/>
                                        </p:tgtEl>
                                        <p:attrNameLst>
                                          <p:attrName>ppt_x</p:attrName>
                                        </p:attrNameLst>
                                      </p:cBhvr>
                                      <p:tavLst>
                                        <p:tav tm="0">
                                          <p:val>
                                            <p:strVal val="0-#ppt_w/2"/>
                                          </p:val>
                                        </p:tav>
                                        <p:tav tm="100000">
                                          <p:val>
                                            <p:strVal val="#ppt_x"/>
                                          </p:val>
                                        </p:tav>
                                      </p:tavLst>
                                    </p:anim>
                                    <p:anim calcmode="lin" valueType="num">
                                      <p:cBhvr additive="base">
                                        <p:cTn id="26" dur="500" fill="hold"/>
                                        <p:tgtEl>
                                          <p:spTgt spid="40656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Pencil Check"/>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06650"/>
                                        </p:tgtEl>
                                        <p:attrNameLst>
                                          <p:attrName>style.visibility</p:attrName>
                                        </p:attrNameLst>
                                      </p:cBhvr>
                                      <p:to>
                                        <p:strVal val="visible"/>
                                      </p:to>
                                    </p:set>
                                    <p:animEffect transition="in" filter="wipe(left)">
                                      <p:cBhvr>
                                        <p:cTn id="31" dur="500"/>
                                        <p:tgtEl>
                                          <p:spTgt spid="406650"/>
                                        </p:tgtEl>
                                      </p:cBhvr>
                                    </p:animEffect>
                                  </p:childTnLst>
                                  <p:subTnLst>
                                    <p:audio>
                                      <p:cMediaNode>
                                        <p:cTn display="0" masterRel="sameClick">
                                          <p:stCondLst>
                                            <p:cond evt="begin" delay="0">
                                              <p:tn val="29"/>
                                            </p:cond>
                                          </p:stCondLst>
                                          <p:endCondLst>
                                            <p:cond evt="onStopAudio" delay="0">
                                              <p:tgtEl>
                                                <p:sldTgt/>
                                              </p:tgtEl>
                                            </p:cond>
                                          </p:endCondLst>
                                        </p:cTn>
                                        <p:tgtEl>
                                          <p:sndTgt r:embed="rId4" name="Whoosh"/>
                                        </p:tgtEl>
                                      </p:cMediaNode>
                                    </p:audio>
                                  </p:subTnLst>
                                </p:cTn>
                              </p:par>
                            </p:childTnLst>
                          </p:cTn>
                        </p:par>
                        <p:par>
                          <p:cTn id="32" fill="hold" nodeType="afterGroup">
                            <p:stCondLst>
                              <p:cond delay="500"/>
                            </p:stCondLst>
                            <p:childTnLst>
                              <p:par>
                                <p:cTn id="33" presetID="22" presetClass="entr" presetSubtype="8" fill="hold" nodeType="afterEffect">
                                  <p:stCondLst>
                                    <p:cond delay="0"/>
                                  </p:stCondLst>
                                  <p:childTnLst>
                                    <p:set>
                                      <p:cBhvr>
                                        <p:cTn id="34" dur="1" fill="hold">
                                          <p:stCondLst>
                                            <p:cond delay="0"/>
                                          </p:stCondLst>
                                        </p:cTn>
                                        <p:tgtEl>
                                          <p:spTgt spid="406611"/>
                                        </p:tgtEl>
                                        <p:attrNameLst>
                                          <p:attrName>style.visibility</p:attrName>
                                        </p:attrNameLst>
                                      </p:cBhvr>
                                      <p:to>
                                        <p:strVal val="visible"/>
                                      </p:to>
                                    </p:set>
                                    <p:animEffect transition="in" filter="wipe(left)">
                                      <p:cBhvr>
                                        <p:cTn id="35" dur="500"/>
                                        <p:tgtEl>
                                          <p:spTgt spid="406611"/>
                                        </p:tgtEl>
                                      </p:cBhvr>
                                    </p:animEffect>
                                  </p:childTnLst>
                                  <p:subTnLst>
                                    <p:audio>
                                      <p:cMediaNode>
                                        <p:cTn display="0" masterRel="sameClick">
                                          <p:stCondLst>
                                            <p:cond evt="begin" delay="0">
                                              <p:tn val="33"/>
                                            </p:cond>
                                          </p:stCondLst>
                                          <p:endCondLst>
                                            <p:cond evt="onStopAudio" delay="0">
                                              <p:tgtEl>
                                                <p:sldTgt/>
                                              </p:tgtEl>
                                            </p:cond>
                                          </p:endCondLst>
                                        </p:cTn>
                                        <p:tgtEl>
                                          <p:sndTgt r:embed="rId4" name="Whoosh"/>
                                        </p:tgtEl>
                                      </p:cMediaNode>
                                    </p:audio>
                                  </p:subTnLst>
                                </p:cTn>
                              </p:par>
                            </p:childTnLst>
                          </p:cTn>
                        </p:par>
                        <p:par>
                          <p:cTn id="36" fill="hold" nodeType="afterGroup">
                            <p:stCondLst>
                              <p:cond delay="1000"/>
                            </p:stCondLst>
                            <p:childTnLst>
                              <p:par>
                                <p:cTn id="37" presetID="22" presetClass="entr" presetSubtype="8" fill="hold" nodeType="afterEffect">
                                  <p:stCondLst>
                                    <p:cond delay="0"/>
                                  </p:stCondLst>
                                  <p:childTnLst>
                                    <p:set>
                                      <p:cBhvr>
                                        <p:cTn id="38" dur="1" fill="hold">
                                          <p:stCondLst>
                                            <p:cond delay="0"/>
                                          </p:stCondLst>
                                        </p:cTn>
                                        <p:tgtEl>
                                          <p:spTgt spid="406619"/>
                                        </p:tgtEl>
                                        <p:attrNameLst>
                                          <p:attrName>style.visibility</p:attrName>
                                        </p:attrNameLst>
                                      </p:cBhvr>
                                      <p:to>
                                        <p:strVal val="visible"/>
                                      </p:to>
                                    </p:set>
                                    <p:animEffect transition="in" filter="wipe(left)">
                                      <p:cBhvr>
                                        <p:cTn id="39" dur="500"/>
                                        <p:tgtEl>
                                          <p:spTgt spid="406619"/>
                                        </p:tgtEl>
                                      </p:cBhvr>
                                    </p:animEffect>
                                  </p:childTnLst>
                                  <p:subTnLst>
                                    <p:audio>
                                      <p:cMediaNode>
                                        <p:cTn display="0" masterRel="sameClick">
                                          <p:stCondLst>
                                            <p:cond evt="begin" delay="0">
                                              <p:tn val="37"/>
                                            </p:cond>
                                          </p:stCondLst>
                                          <p:endCondLst>
                                            <p:cond evt="onStopAudio" delay="0">
                                              <p:tgtEl>
                                                <p:sldTgt/>
                                              </p:tgtEl>
                                            </p:cond>
                                          </p:endCondLst>
                                        </p:cTn>
                                        <p:tgtEl>
                                          <p:sndTgt r:embed="rId5" name="Chimes"/>
                                        </p:tgtEl>
                                      </p:cMediaNode>
                                    </p:audio>
                                  </p:subTnLst>
                                </p:cTn>
                              </p:par>
                            </p:childTnLst>
                          </p:cTn>
                        </p:par>
                        <p:par>
                          <p:cTn id="40" fill="hold" nodeType="afterGroup">
                            <p:stCondLst>
                              <p:cond delay="1500"/>
                            </p:stCondLst>
                            <p:childTnLst>
                              <p:par>
                                <p:cTn id="41" presetID="22" presetClass="entr" presetSubtype="8" fill="hold" nodeType="afterEffect">
                                  <p:stCondLst>
                                    <p:cond delay="0"/>
                                  </p:stCondLst>
                                  <p:childTnLst>
                                    <p:set>
                                      <p:cBhvr>
                                        <p:cTn id="42" dur="1" fill="hold">
                                          <p:stCondLst>
                                            <p:cond delay="0"/>
                                          </p:stCondLst>
                                        </p:cTn>
                                        <p:tgtEl>
                                          <p:spTgt spid="406630"/>
                                        </p:tgtEl>
                                        <p:attrNameLst>
                                          <p:attrName>style.visibility</p:attrName>
                                        </p:attrNameLst>
                                      </p:cBhvr>
                                      <p:to>
                                        <p:strVal val="visible"/>
                                      </p:to>
                                    </p:set>
                                    <p:animEffect transition="in" filter="wipe(left)">
                                      <p:cBhvr>
                                        <p:cTn id="43" dur="500"/>
                                        <p:tgtEl>
                                          <p:spTgt spid="406630"/>
                                        </p:tgtEl>
                                      </p:cBhvr>
                                    </p:animEffect>
                                  </p:childTnLst>
                                </p:cTn>
                              </p:par>
                            </p:childTnLst>
                          </p:cTn>
                        </p:par>
                        <p:par>
                          <p:cTn id="44" fill="hold" nodeType="afterGroup">
                            <p:stCondLst>
                              <p:cond delay="2000"/>
                            </p:stCondLst>
                            <p:childTnLst>
                              <p:par>
                                <p:cTn id="45" presetID="22" presetClass="entr" presetSubtype="8" fill="hold" nodeType="afterEffect">
                                  <p:stCondLst>
                                    <p:cond delay="0"/>
                                  </p:stCondLst>
                                  <p:childTnLst>
                                    <p:set>
                                      <p:cBhvr>
                                        <p:cTn id="46" dur="1" fill="hold">
                                          <p:stCondLst>
                                            <p:cond delay="0"/>
                                          </p:stCondLst>
                                        </p:cTn>
                                        <p:tgtEl>
                                          <p:spTgt spid="406634"/>
                                        </p:tgtEl>
                                        <p:attrNameLst>
                                          <p:attrName>style.visibility</p:attrName>
                                        </p:attrNameLst>
                                      </p:cBhvr>
                                      <p:to>
                                        <p:strVal val="visible"/>
                                      </p:to>
                                    </p:set>
                                    <p:animEffect transition="in" filter="wipe(left)">
                                      <p:cBhvr>
                                        <p:cTn id="47" dur="500"/>
                                        <p:tgtEl>
                                          <p:spTgt spid="40663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406665"/>
                                        </p:tgtEl>
                                        <p:attrNameLst>
                                          <p:attrName>style.visibility</p:attrName>
                                        </p:attrNameLst>
                                      </p:cBhvr>
                                      <p:to>
                                        <p:strVal val="visible"/>
                                      </p:to>
                                    </p:set>
                                    <p:animEffect transition="in" filter="wipe(left)">
                                      <p:cBhvr>
                                        <p:cTn id="52" dur="500"/>
                                        <p:tgtEl>
                                          <p:spTgt spid="406665"/>
                                        </p:tgtEl>
                                      </p:cBhvr>
                                    </p:animEffect>
                                  </p:childTnLst>
                                  <p:subTnLst>
                                    <p:audio>
                                      <p:cMediaNode>
                                        <p:cTn display="0" masterRel="sameClick">
                                          <p:stCondLst>
                                            <p:cond evt="begin" delay="0">
                                              <p:tn val="50"/>
                                            </p:cond>
                                          </p:stCondLst>
                                          <p:endCondLst>
                                            <p:cond evt="onStopAudio" delay="0">
                                              <p:tgtEl>
                                                <p:sldTgt/>
                                              </p:tgtEl>
                                            </p:cond>
                                          </p:endCondLst>
                                        </p:cTn>
                                        <p:tgtEl>
                                          <p:sndTgt r:embed="rId3" name="Pencil Check"/>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nodeType="clickEffect">
                                  <p:stCondLst>
                                    <p:cond delay="0"/>
                                  </p:stCondLst>
                                  <p:childTnLst>
                                    <p:set>
                                      <p:cBhvr>
                                        <p:cTn id="56" dur="1" fill="hold">
                                          <p:stCondLst>
                                            <p:cond delay="0"/>
                                          </p:stCondLst>
                                        </p:cTn>
                                        <p:tgtEl>
                                          <p:spTgt spid="406674"/>
                                        </p:tgtEl>
                                        <p:attrNameLst>
                                          <p:attrName>style.visibility</p:attrName>
                                        </p:attrNameLst>
                                      </p:cBhvr>
                                      <p:to>
                                        <p:strVal val="visible"/>
                                      </p:to>
                                    </p:set>
                                    <p:animEffect transition="in" filter="wipe(left)">
                                      <p:cBhvr>
                                        <p:cTn id="57" dur="500"/>
                                        <p:tgtEl>
                                          <p:spTgt spid="406674"/>
                                        </p:tgtEl>
                                      </p:cBhvr>
                                    </p:animEffect>
                                  </p:childTnLst>
                                  <p:subTnLst>
                                    <p:audio>
                                      <p:cMediaNode>
                                        <p:cTn display="0" masterRel="sameClick">
                                          <p:stCondLst>
                                            <p:cond evt="begin" delay="0">
                                              <p:tn val="55"/>
                                            </p:cond>
                                          </p:stCondLst>
                                          <p:endCondLst>
                                            <p:cond evt="onStopAudio" delay="0">
                                              <p:tgtEl>
                                                <p:sldTgt/>
                                              </p:tgtEl>
                                            </p:cond>
                                          </p:endCondLst>
                                        </p:cTn>
                                        <p:tgtEl>
                                          <p:sndTgt r:embed="rId3" name="Pencil Check"/>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406668"/>
                                        </p:tgtEl>
                                        <p:attrNameLst>
                                          <p:attrName>style.visibility</p:attrName>
                                        </p:attrNameLst>
                                      </p:cBhvr>
                                      <p:to>
                                        <p:strVal val="visible"/>
                                      </p:to>
                                    </p:set>
                                    <p:animEffect transition="in" filter="wipe(left)">
                                      <p:cBhvr>
                                        <p:cTn id="62" dur="500"/>
                                        <p:tgtEl>
                                          <p:spTgt spid="406668"/>
                                        </p:tgtEl>
                                      </p:cBhvr>
                                    </p:animEffect>
                                  </p:childTnLst>
                                  <p:subTnLst>
                                    <p:audio>
                                      <p:cMediaNode>
                                        <p:cTn display="0" masterRel="sameClick">
                                          <p:stCondLst>
                                            <p:cond evt="begin" delay="0">
                                              <p:tn val="60"/>
                                            </p:cond>
                                          </p:stCondLst>
                                          <p:endCondLst>
                                            <p:cond evt="onStopAudio" delay="0">
                                              <p:tgtEl>
                                                <p:sldTgt/>
                                              </p:tgtEl>
                                            </p:cond>
                                          </p:endCondLst>
                                        </p:cTn>
                                        <p:tgtEl>
                                          <p:sndTgt r:embed="rId3" name="Pencil Check"/>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nodeType="clickEffect">
                                  <p:stCondLst>
                                    <p:cond delay="0"/>
                                  </p:stCondLst>
                                  <p:childTnLst>
                                    <p:set>
                                      <p:cBhvr>
                                        <p:cTn id="66" dur="1" fill="hold">
                                          <p:stCondLst>
                                            <p:cond delay="0"/>
                                          </p:stCondLst>
                                        </p:cTn>
                                        <p:tgtEl>
                                          <p:spTgt spid="406671"/>
                                        </p:tgtEl>
                                        <p:attrNameLst>
                                          <p:attrName>style.visibility</p:attrName>
                                        </p:attrNameLst>
                                      </p:cBhvr>
                                      <p:to>
                                        <p:strVal val="visible"/>
                                      </p:to>
                                    </p:set>
                                    <p:animEffect transition="in" filter="wipe(left)">
                                      <p:cBhvr>
                                        <p:cTn id="67" dur="500"/>
                                        <p:tgtEl>
                                          <p:spTgt spid="406671"/>
                                        </p:tgtEl>
                                      </p:cBhvr>
                                    </p:animEffect>
                                  </p:childTnLst>
                                  <p:subTnLst>
                                    <p:audio>
                                      <p:cMediaNode>
                                        <p:cTn display="0" masterRel="sameClick">
                                          <p:stCondLst>
                                            <p:cond evt="begin" delay="0">
                                              <p:tn val="65"/>
                                            </p:cond>
                                          </p:stCondLst>
                                          <p:endCondLst>
                                            <p:cond evt="onStopAudio" delay="0">
                                              <p:tgtEl>
                                                <p:sldTgt/>
                                              </p:tgtEl>
                                            </p:cond>
                                          </p:endCondLst>
                                        </p:cTn>
                                        <p:tgtEl>
                                          <p:sndTgt r:embed="rId3" name="Pencil Check"/>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nodeType="clickEffect">
                                  <p:stCondLst>
                                    <p:cond delay="0"/>
                                  </p:stCondLst>
                                  <p:childTnLst>
                                    <p:set>
                                      <p:cBhvr>
                                        <p:cTn id="71" dur="1" fill="hold">
                                          <p:stCondLst>
                                            <p:cond delay="0"/>
                                          </p:stCondLst>
                                        </p:cTn>
                                        <p:tgtEl>
                                          <p:spTgt spid="406638"/>
                                        </p:tgtEl>
                                        <p:attrNameLst>
                                          <p:attrName>style.visibility</p:attrName>
                                        </p:attrNameLst>
                                      </p:cBhvr>
                                      <p:to>
                                        <p:strVal val="visible"/>
                                      </p:to>
                                    </p:set>
                                    <p:animEffect transition="in" filter="wipe(left)">
                                      <p:cBhvr>
                                        <p:cTn id="72" dur="500"/>
                                        <p:tgtEl>
                                          <p:spTgt spid="406638"/>
                                        </p:tgtEl>
                                      </p:cBhvr>
                                    </p:animEffect>
                                  </p:childTnLst>
                                  <p:subTnLst>
                                    <p:audio>
                                      <p:cMediaNode>
                                        <p:cTn display="0" masterRel="sameClick">
                                          <p:stCondLst>
                                            <p:cond evt="begin" delay="0">
                                              <p:tn val="70"/>
                                            </p:cond>
                                          </p:stCondLst>
                                          <p:endCondLst>
                                            <p:cond evt="onStopAudio" delay="0">
                                              <p:tgtEl>
                                                <p:sldTgt/>
                                              </p:tgtEl>
                                            </p:cond>
                                          </p:endCondLst>
                                        </p:cTn>
                                        <p:tgtEl>
                                          <p:sndTgt r:embed="rId3" name="Pencil Check"/>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nodeType="clickEffect">
                                  <p:stCondLst>
                                    <p:cond delay="0"/>
                                  </p:stCondLst>
                                  <p:childTnLst>
                                    <p:set>
                                      <p:cBhvr>
                                        <p:cTn id="76" dur="1" fill="hold">
                                          <p:stCondLst>
                                            <p:cond delay="0"/>
                                          </p:stCondLst>
                                        </p:cTn>
                                        <p:tgtEl>
                                          <p:spTgt spid="406647"/>
                                        </p:tgtEl>
                                        <p:attrNameLst>
                                          <p:attrName>style.visibility</p:attrName>
                                        </p:attrNameLst>
                                      </p:cBhvr>
                                      <p:to>
                                        <p:strVal val="visible"/>
                                      </p:to>
                                    </p:set>
                                    <p:animEffect transition="in" filter="wipe(left)">
                                      <p:cBhvr>
                                        <p:cTn id="77" dur="500"/>
                                        <p:tgtEl>
                                          <p:spTgt spid="406647"/>
                                        </p:tgtEl>
                                      </p:cBhvr>
                                    </p:animEffect>
                                  </p:childTnLst>
                                  <p:subTnLst>
                                    <p:audio>
                                      <p:cMediaNode>
                                        <p:cTn display="0" masterRel="sameClick">
                                          <p:stCondLst>
                                            <p:cond evt="begin" delay="0">
                                              <p:tn val="75"/>
                                            </p:cond>
                                          </p:stCondLst>
                                          <p:endCondLst>
                                            <p:cond evt="onStopAudio" delay="0">
                                              <p:tgtEl>
                                                <p:sldTgt/>
                                              </p:tgtEl>
                                            </p:cond>
                                          </p:endCondLst>
                                        </p:cTn>
                                        <p:tgtEl>
                                          <p:sndTgt r:embed="rId3" name="Pencil Check"/>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nodeType="clickEffect">
                                  <p:stCondLst>
                                    <p:cond delay="0"/>
                                  </p:stCondLst>
                                  <p:childTnLst>
                                    <p:set>
                                      <p:cBhvr>
                                        <p:cTn id="81" dur="1" fill="hold">
                                          <p:stCondLst>
                                            <p:cond delay="0"/>
                                          </p:stCondLst>
                                        </p:cTn>
                                        <p:tgtEl>
                                          <p:spTgt spid="406641"/>
                                        </p:tgtEl>
                                        <p:attrNameLst>
                                          <p:attrName>style.visibility</p:attrName>
                                        </p:attrNameLst>
                                      </p:cBhvr>
                                      <p:to>
                                        <p:strVal val="visible"/>
                                      </p:to>
                                    </p:set>
                                    <p:animEffect transition="in" filter="wipe(left)">
                                      <p:cBhvr>
                                        <p:cTn id="82" dur="500"/>
                                        <p:tgtEl>
                                          <p:spTgt spid="406641"/>
                                        </p:tgtEl>
                                      </p:cBhvr>
                                    </p:animEffect>
                                  </p:childTnLst>
                                  <p:subTnLst>
                                    <p:audio>
                                      <p:cMediaNode>
                                        <p:cTn display="0" masterRel="sameClick">
                                          <p:stCondLst>
                                            <p:cond evt="begin" delay="0">
                                              <p:tn val="80"/>
                                            </p:cond>
                                          </p:stCondLst>
                                          <p:endCondLst>
                                            <p:cond evt="onStopAudio" delay="0">
                                              <p:tgtEl>
                                                <p:sldTgt/>
                                              </p:tgtEl>
                                            </p:cond>
                                          </p:endCondLst>
                                        </p:cTn>
                                        <p:tgtEl>
                                          <p:sndTgt r:embed="rId3" name="Pencil Check"/>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nodeType="clickEffect">
                                  <p:stCondLst>
                                    <p:cond delay="0"/>
                                  </p:stCondLst>
                                  <p:childTnLst>
                                    <p:set>
                                      <p:cBhvr>
                                        <p:cTn id="86" dur="1" fill="hold">
                                          <p:stCondLst>
                                            <p:cond delay="0"/>
                                          </p:stCondLst>
                                        </p:cTn>
                                        <p:tgtEl>
                                          <p:spTgt spid="406644"/>
                                        </p:tgtEl>
                                        <p:attrNameLst>
                                          <p:attrName>style.visibility</p:attrName>
                                        </p:attrNameLst>
                                      </p:cBhvr>
                                      <p:to>
                                        <p:strVal val="visible"/>
                                      </p:to>
                                    </p:set>
                                    <p:animEffect transition="in" filter="wipe(left)">
                                      <p:cBhvr>
                                        <p:cTn id="87" dur="500"/>
                                        <p:tgtEl>
                                          <p:spTgt spid="406644"/>
                                        </p:tgtEl>
                                      </p:cBhvr>
                                    </p:animEffect>
                                  </p:childTnLst>
                                  <p:subTnLst>
                                    <p:audio>
                                      <p:cMediaNode>
                                        <p:cTn display="0" masterRel="sameClick">
                                          <p:stCondLst>
                                            <p:cond evt="begin" delay="0">
                                              <p:tn val="85"/>
                                            </p:cond>
                                          </p:stCondLst>
                                          <p:endCondLst>
                                            <p:cond evt="onStopAudio" delay="0">
                                              <p:tgtEl>
                                                <p:sldTgt/>
                                              </p:tgtEl>
                                            </p:cond>
                                          </p:endCondLst>
                                        </p:cTn>
                                        <p:tgtEl>
                                          <p:sndTgt r:embed="rId6" name="String"/>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406677"/>
                                        </p:tgtEl>
                                        <p:attrNameLst>
                                          <p:attrName>style.visibility</p:attrName>
                                        </p:attrNameLst>
                                      </p:cBhvr>
                                      <p:to>
                                        <p:strVal val="visible"/>
                                      </p:to>
                                    </p:set>
                                    <p:animEffect transition="in" filter="wipe(left)">
                                      <p:cBhvr>
                                        <p:cTn id="92" dur="500"/>
                                        <p:tgtEl>
                                          <p:spTgt spid="406677"/>
                                        </p:tgtEl>
                                      </p:cBhvr>
                                    </p:animEffect>
                                  </p:childTnLst>
                                  <p:subTnLst>
                                    <p:audio>
                                      <p:cMediaNode>
                                        <p:cTn display="0" masterRel="sameClick">
                                          <p:stCondLst>
                                            <p:cond evt="begin" delay="0">
                                              <p:tn val="90"/>
                                            </p:cond>
                                          </p:stCondLst>
                                          <p:endCondLst>
                                            <p:cond evt="onStopAudio" delay="0">
                                              <p:tgtEl>
                                                <p:sldTgt/>
                                              </p:tgtEl>
                                            </p:cond>
                                          </p:endCondLst>
                                        </p:cTn>
                                        <p:tgtEl>
                                          <p:sndTgt r:embed="rId3"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677"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9"/>
          <p:cNvSpPr>
            <a:spLocks noGrp="1" noChangeArrowheads="1"/>
          </p:cNvSpPr>
          <p:nvPr>
            <p:ph type="dt" sz="quarter" idx="2"/>
          </p:nvPr>
        </p:nvSpPr>
        <p:spPr/>
        <p:txBody>
          <a:bodyPr/>
          <a:lstStyle/>
          <a:p>
            <a:r>
              <a:rPr lang="en-US"/>
              <a:t>2006-2007</a:t>
            </a:r>
            <a:endParaRPr lang="en-US" b="0"/>
          </a:p>
        </p:txBody>
      </p:sp>
      <p:pic>
        <p:nvPicPr>
          <p:cNvPr id="365572" name="Picture 4"/>
          <p:cNvPicPr>
            <a:picLocks noChangeAspect="1" noChangeArrowheads="1"/>
          </p:cNvPicPr>
          <p:nvPr/>
        </p:nvPicPr>
        <p:blipFill>
          <a:blip r:embed="rId4">
            <a:extLst>
              <a:ext uri="{28A0092B-C50C-407E-A947-70E740481C1C}">
                <a14:useLocalDpi xmlns:a14="http://schemas.microsoft.com/office/drawing/2010/main" val="0"/>
              </a:ext>
            </a:extLst>
          </a:blip>
          <a:srcRect t="6937" r="5469" b="27745"/>
          <a:stretch>
            <a:fillRect/>
          </a:stretch>
        </p:blipFill>
        <p:spPr bwMode="auto">
          <a:xfrm>
            <a:off x="423863" y="3292475"/>
            <a:ext cx="3117850" cy="2830513"/>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5573" name="AutoShape 5"/>
          <p:cNvSpPr>
            <a:spLocks/>
          </p:cNvSpPr>
          <p:nvPr/>
        </p:nvSpPr>
        <p:spPr bwMode="auto">
          <a:xfrm>
            <a:off x="2219325" y="471488"/>
            <a:ext cx="6564313" cy="2462212"/>
          </a:xfrm>
          <a:prstGeom prst="wedgeEllipseCallout">
            <a:avLst>
              <a:gd name="adj1" fmla="val -48116"/>
              <a:gd name="adj2" fmla="val 86426"/>
            </a:avLst>
          </a:prstGeom>
          <a:solidFill>
            <a:srgbClr val="FFCC00"/>
          </a:solidFill>
          <a:ln w="57150">
            <a:solidFill>
              <a:srgbClr val="CC0000"/>
            </a:solidFill>
            <a:miter lim="800000"/>
            <a:headEnd/>
            <a:tailEnd/>
          </a:ln>
        </p:spPr>
        <p:txBody>
          <a:bodyPr wrap="none" lIns="0" tIns="0" rIns="0" bIns="0" anchor="ctr"/>
          <a:lstStyle/>
          <a:p>
            <a:pPr>
              <a:spcBef>
                <a:spcPts val="1400"/>
              </a:spcBef>
            </a:pPr>
            <a:r>
              <a:rPr lang="en-US" sz="3600" b="1">
                <a:solidFill>
                  <a:schemeClr val="tx2"/>
                </a:solidFill>
                <a:latin typeface="Comic Sans MS" pitchFamily="84" charset="0"/>
                <a:ea typeface="Geneva" pitchFamily="84" charset="-128"/>
              </a:rPr>
              <a:t>Any questions?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5573"/>
                                        </p:tgtEl>
                                        <p:attrNameLst>
                                          <p:attrName>style.visibility</p:attrName>
                                        </p:attrNameLst>
                                      </p:cBhvr>
                                      <p:to>
                                        <p:strVal val="visible"/>
                                      </p:to>
                                    </p:set>
                                    <p:animEffect transition="in" filter="wipe(left)">
                                      <p:cBhvr>
                                        <p:cTn id="7" dur="500"/>
                                        <p:tgtEl>
                                          <p:spTgt spid="365573"/>
                                        </p:tgtEl>
                                      </p:cBhvr>
                                    </p:animEffect>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3"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9"/>
          <p:cNvSpPr>
            <a:spLocks noGrp="1" noChangeArrowheads="1"/>
          </p:cNvSpPr>
          <p:nvPr>
            <p:ph type="dt" sz="quarter" idx="2"/>
          </p:nvPr>
        </p:nvSpPr>
        <p:spPr/>
        <p:txBody>
          <a:bodyPr/>
          <a:lstStyle/>
          <a:p>
            <a:r>
              <a:rPr lang="en-US"/>
              <a:t>2006-2007</a:t>
            </a:r>
            <a:endParaRPr lang="en-US" b="0"/>
          </a:p>
        </p:txBody>
      </p:sp>
      <p:sp>
        <p:nvSpPr>
          <p:cNvPr id="450562" name="Rectangle 2"/>
          <p:cNvSpPr>
            <a:spLocks noGrp="1" noChangeArrowheads="1"/>
          </p:cNvSpPr>
          <p:nvPr>
            <p:ph type="ctrTitle"/>
          </p:nvPr>
        </p:nvSpPr>
        <p:spPr>
          <a:xfrm>
            <a:off x="800100" y="2566988"/>
            <a:ext cx="7239000" cy="1857375"/>
          </a:xfrm>
        </p:spPr>
        <p:txBody>
          <a:bodyPr anchor="ctr"/>
          <a:lstStyle/>
          <a:p>
            <a:pPr algn="ctr"/>
            <a:r>
              <a:rPr lang="en-US"/>
              <a:t>Ghosts of Lectures Past</a:t>
            </a:r>
            <a:br>
              <a:rPr lang="en-US"/>
            </a:br>
            <a:r>
              <a:rPr lang="en-US">
                <a:solidFill>
                  <a:srgbClr val="0F116A"/>
                </a:solidFill>
              </a:rPr>
              <a:t>(storage)</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p:txBody>
          <a:bodyPr/>
          <a:lstStyle/>
          <a:p>
            <a:r>
              <a:rPr lang="en-US"/>
              <a:t>Heterozygote advantage</a:t>
            </a:r>
          </a:p>
        </p:txBody>
      </p:sp>
      <p:sp>
        <p:nvSpPr>
          <p:cNvPr id="398339" name="Rectangle 3" descr="Rectangle: Click to edit Master text styles&#10;Second level&#10;Third level&#10;Fourth level&#10;Fifth level"/>
          <p:cNvSpPr>
            <a:spLocks noGrp="1" noChangeArrowheads="1"/>
          </p:cNvSpPr>
          <p:nvPr>
            <p:ph type="body" idx="1"/>
          </p:nvPr>
        </p:nvSpPr>
        <p:spPr>
          <a:xfrm>
            <a:off x="838200" y="1371600"/>
            <a:ext cx="8077200" cy="5181600"/>
          </a:xfrm>
        </p:spPr>
        <p:txBody>
          <a:bodyPr/>
          <a:lstStyle/>
          <a:p>
            <a:r>
              <a:rPr lang="en-US" sz="2800"/>
              <a:t>Sickle cell frequency</a:t>
            </a:r>
          </a:p>
          <a:p>
            <a:pPr lvl="1"/>
            <a:r>
              <a:rPr lang="en-US" sz="2600"/>
              <a:t>high frequency of heterozygotes </a:t>
            </a:r>
            <a:br>
              <a:rPr lang="en-US" sz="2600"/>
            </a:br>
            <a:r>
              <a:rPr lang="en-US" sz="2600"/>
              <a:t>is unusual for allele with severe </a:t>
            </a:r>
            <a:br>
              <a:rPr lang="en-US" sz="2600"/>
            </a:br>
            <a:r>
              <a:rPr lang="en-US" sz="2600"/>
              <a:t>detrimental effects in homozygotes</a:t>
            </a:r>
          </a:p>
          <a:p>
            <a:pPr lvl="2"/>
            <a:r>
              <a:rPr lang="en-US" sz="2200"/>
              <a:t>1 out of </a:t>
            </a:r>
            <a:r>
              <a:rPr lang="en-US" sz="2200" u="sng">
                <a:solidFill>
                  <a:schemeClr val="tx2"/>
                </a:solidFill>
              </a:rPr>
              <a:t>400</a:t>
            </a:r>
            <a:r>
              <a:rPr lang="en-US" sz="2200"/>
              <a:t> African Americans</a:t>
            </a:r>
          </a:p>
          <a:p>
            <a:r>
              <a:rPr lang="en-US" sz="2800"/>
              <a:t>Suggests some selective advantage of being heterozygous</a:t>
            </a:r>
          </a:p>
          <a:p>
            <a:pPr lvl="1"/>
            <a:r>
              <a:rPr lang="en-US" sz="2600"/>
              <a:t>sickle cell: resistance to malaria?</a:t>
            </a:r>
          </a:p>
          <a:p>
            <a:pPr lvl="1"/>
            <a:r>
              <a:rPr lang="en-US" sz="2600"/>
              <a:t>cystic fibrosis: resistance to cholera?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8339">
                                            <p:txEl>
                                              <p:pRg st="1" end="1"/>
                                            </p:txEl>
                                          </p:spTgt>
                                        </p:tgtEl>
                                        <p:attrNameLst>
                                          <p:attrName>style.visibility</p:attrName>
                                        </p:attrNameLst>
                                      </p:cBhvr>
                                      <p:to>
                                        <p:strVal val="visible"/>
                                      </p:to>
                                    </p:set>
                                    <p:anim calcmode="lin" valueType="num">
                                      <p:cBhvr additive="base">
                                        <p:cTn id="7" dur="500" fill="hold"/>
                                        <p:tgtEl>
                                          <p:spTgt spid="3983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8339">
                                            <p:txEl>
                                              <p:pRg st="2" end="2"/>
                                            </p:txEl>
                                          </p:spTgt>
                                        </p:tgtEl>
                                        <p:attrNameLst>
                                          <p:attrName>style.visibility</p:attrName>
                                        </p:attrNameLst>
                                      </p:cBhvr>
                                      <p:to>
                                        <p:strVal val="visible"/>
                                      </p:to>
                                    </p:set>
                                    <p:anim calcmode="lin" valueType="num">
                                      <p:cBhvr additive="base">
                                        <p:cTn id="13" dur="500" fill="hold"/>
                                        <p:tgtEl>
                                          <p:spTgt spid="39833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83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8339">
                                            <p:txEl>
                                              <p:pRg st="3" end="3"/>
                                            </p:txEl>
                                          </p:spTgt>
                                        </p:tgtEl>
                                        <p:attrNameLst>
                                          <p:attrName>style.visibility</p:attrName>
                                        </p:attrNameLst>
                                      </p:cBhvr>
                                      <p:to>
                                        <p:strVal val="visible"/>
                                      </p:to>
                                    </p:set>
                                    <p:anim calcmode="lin" valueType="num">
                                      <p:cBhvr additive="base">
                                        <p:cTn id="19" dur="500" fill="hold"/>
                                        <p:tgtEl>
                                          <p:spTgt spid="3983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83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8339">
                                            <p:txEl>
                                              <p:pRg st="4" end="4"/>
                                            </p:txEl>
                                          </p:spTgt>
                                        </p:tgtEl>
                                        <p:attrNameLst>
                                          <p:attrName>style.visibility</p:attrName>
                                        </p:attrNameLst>
                                      </p:cBhvr>
                                      <p:to>
                                        <p:strVal val="visible"/>
                                      </p:to>
                                    </p:set>
                                    <p:anim calcmode="lin" valueType="num">
                                      <p:cBhvr additive="base">
                                        <p:cTn id="25" dur="500" fill="hold"/>
                                        <p:tgtEl>
                                          <p:spTgt spid="3983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833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8339">
                                            <p:txEl>
                                              <p:pRg st="5" end="5"/>
                                            </p:txEl>
                                          </p:spTgt>
                                        </p:tgtEl>
                                        <p:attrNameLst>
                                          <p:attrName>style.visibility</p:attrName>
                                        </p:attrNameLst>
                                      </p:cBhvr>
                                      <p:to>
                                        <p:strVal val="visible"/>
                                      </p:to>
                                    </p:set>
                                    <p:anim calcmode="lin" valueType="num">
                                      <p:cBhvr additive="base">
                                        <p:cTn id="31" dur="500" fill="hold"/>
                                        <p:tgtEl>
                                          <p:spTgt spid="39833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833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p:txBody>
          <a:bodyPr/>
          <a:lstStyle/>
          <a:p>
            <a:r>
              <a:rPr lang="en-US"/>
              <a:t>Malaria </a:t>
            </a:r>
          </a:p>
        </p:txBody>
      </p:sp>
      <p:pic>
        <p:nvPicPr>
          <p:cNvPr id="402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828800"/>
            <a:ext cx="16129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402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886200"/>
            <a:ext cx="4033838" cy="2554288"/>
          </a:xfrm>
          <a:prstGeom prst="rect">
            <a:avLst/>
          </a:prstGeom>
          <a:noFill/>
          <a:extLst>
            <a:ext uri="{909E8E84-426E-40DD-AFC4-6F175D3DCCD1}">
              <a14:hiddenFill xmlns:a14="http://schemas.microsoft.com/office/drawing/2010/main">
                <a:solidFill>
                  <a:srgbClr val="FFFFFF"/>
                </a:solidFill>
              </a14:hiddenFill>
            </a:ext>
          </a:extLst>
        </p:spPr>
      </p:pic>
      <p:pic>
        <p:nvPicPr>
          <p:cNvPr id="40243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500188"/>
            <a:ext cx="4570413" cy="5205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p:txBody>
          <a:bodyPr/>
          <a:lstStyle/>
          <a:p>
            <a:r>
              <a:rPr lang="en-US"/>
              <a:t>Woody Guthrie &amp; Arlo Guthrie</a:t>
            </a:r>
          </a:p>
        </p:txBody>
      </p:sp>
      <p:pic>
        <p:nvPicPr>
          <p:cNvPr id="417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1371600"/>
            <a:ext cx="2794000" cy="3073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7797" name="Picture 5"/>
          <p:cNvPicPr>
            <a:picLocks noChangeAspect="1" noChangeArrowheads="1"/>
          </p:cNvPicPr>
          <p:nvPr/>
        </p:nvPicPr>
        <p:blipFill>
          <a:blip r:embed="rId4">
            <a:extLst>
              <a:ext uri="{28A0092B-C50C-407E-A947-70E740481C1C}">
                <a14:useLocalDpi xmlns:a14="http://schemas.microsoft.com/office/drawing/2010/main" val="0"/>
              </a:ext>
            </a:extLst>
          </a:blip>
          <a:srcRect l="3334" t="3273" b="3273"/>
          <a:stretch>
            <a:fillRect/>
          </a:stretch>
        </p:blipFill>
        <p:spPr bwMode="auto">
          <a:xfrm>
            <a:off x="2286000" y="2940050"/>
            <a:ext cx="3976688" cy="3917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7798" name="Picture 6"/>
          <p:cNvPicPr>
            <a:picLocks noChangeAspect="1" noChangeArrowheads="1"/>
          </p:cNvPicPr>
          <p:nvPr/>
        </p:nvPicPr>
        <p:blipFill>
          <a:blip r:embed="rId5">
            <a:extLst>
              <a:ext uri="{28A0092B-C50C-407E-A947-70E740481C1C}">
                <a14:useLocalDpi xmlns:a14="http://schemas.microsoft.com/office/drawing/2010/main" val="0"/>
              </a:ext>
            </a:extLst>
          </a:blip>
          <a:srcRect t="6937" r="5469" b="27745"/>
          <a:stretch>
            <a:fillRect/>
          </a:stretch>
        </p:blipFill>
        <p:spPr bwMode="auto">
          <a:xfrm>
            <a:off x="5715000" y="1360488"/>
            <a:ext cx="3117850" cy="28305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77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3263" y="3810000"/>
            <a:ext cx="2014537" cy="2971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r>
              <a:rPr lang="en-US"/>
              <a:t>Simple pedigree analysis</a:t>
            </a:r>
          </a:p>
        </p:txBody>
      </p:sp>
      <p:grpSp>
        <p:nvGrpSpPr>
          <p:cNvPr id="449582" name="Group 46"/>
          <p:cNvGrpSpPr>
            <a:grpSpLocks/>
          </p:cNvGrpSpPr>
          <p:nvPr/>
        </p:nvGrpSpPr>
        <p:grpSpPr bwMode="auto">
          <a:xfrm>
            <a:off x="741363" y="1706563"/>
            <a:ext cx="8188325" cy="4802187"/>
            <a:chOff x="467" y="1075"/>
            <a:chExt cx="5158" cy="3025"/>
          </a:xfrm>
        </p:grpSpPr>
        <p:sp>
          <p:nvSpPr>
            <p:cNvPr id="449560" name="Rectangle 24"/>
            <p:cNvSpPr>
              <a:spLocks noChangeArrowheads="1"/>
            </p:cNvSpPr>
            <p:nvPr/>
          </p:nvSpPr>
          <p:spPr bwMode="auto">
            <a:xfrm>
              <a:off x="467" y="1075"/>
              <a:ext cx="5158" cy="3025"/>
            </a:xfrm>
            <a:prstGeom prst="rect">
              <a:avLst/>
            </a:prstGeom>
            <a:solidFill>
              <a:schemeClr val="hlink"/>
            </a:solidFill>
            <a:ln w="9525">
              <a:solidFill>
                <a:schemeClr val="tx1"/>
              </a:solidFill>
              <a:miter lim="800000"/>
              <a:headEnd/>
              <a:tailEnd/>
            </a:ln>
          </p:spPr>
          <p:txBody>
            <a:bodyPr wrap="none" anchor="ctr"/>
            <a:lstStyle/>
            <a:p>
              <a:endParaRPr lang="en-US"/>
            </a:p>
          </p:txBody>
        </p:sp>
        <p:grpSp>
          <p:nvGrpSpPr>
            <p:cNvPr id="449539" name="Group 3"/>
            <p:cNvGrpSpPr>
              <a:grpSpLocks/>
            </p:cNvGrpSpPr>
            <p:nvPr/>
          </p:nvGrpSpPr>
          <p:grpSpPr bwMode="auto">
            <a:xfrm>
              <a:off x="1062" y="1419"/>
              <a:ext cx="3630" cy="2190"/>
              <a:chOff x="1129" y="836"/>
              <a:chExt cx="3630" cy="2190"/>
            </a:xfrm>
          </p:grpSpPr>
          <p:sp>
            <p:nvSpPr>
              <p:cNvPr id="449540" name="Line 4"/>
              <p:cNvSpPr>
                <a:spLocks noChangeShapeType="1"/>
              </p:cNvSpPr>
              <p:nvPr/>
            </p:nvSpPr>
            <p:spPr bwMode="auto">
              <a:xfrm>
                <a:off x="2486" y="1055"/>
                <a:ext cx="957"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1" name="Rectangle 5"/>
              <p:cNvSpPr>
                <a:spLocks noChangeArrowheads="1"/>
              </p:cNvSpPr>
              <p:nvPr/>
            </p:nvSpPr>
            <p:spPr bwMode="auto">
              <a:xfrm>
                <a:off x="2117" y="836"/>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449542" name="Oval 6"/>
              <p:cNvSpPr>
                <a:spLocks noChangeArrowheads="1"/>
              </p:cNvSpPr>
              <p:nvPr/>
            </p:nvSpPr>
            <p:spPr bwMode="auto">
              <a:xfrm>
                <a:off x="3336" y="836"/>
                <a:ext cx="435" cy="436"/>
              </a:xfrm>
              <a:prstGeom prst="ellipse">
                <a:avLst/>
              </a:prstGeom>
              <a:solidFill>
                <a:srgbClr val="FFFFFF"/>
              </a:solidFill>
              <a:ln w="38100">
                <a:solidFill>
                  <a:srgbClr val="000000"/>
                </a:solidFill>
                <a:round/>
                <a:headEnd/>
                <a:tailEnd/>
              </a:ln>
            </p:spPr>
            <p:txBody>
              <a:bodyPr/>
              <a:lstStyle/>
              <a:p>
                <a:endParaRPr lang="en-US"/>
              </a:p>
            </p:txBody>
          </p:sp>
          <p:sp>
            <p:nvSpPr>
              <p:cNvPr id="449543" name="Line 7"/>
              <p:cNvSpPr>
                <a:spLocks noChangeShapeType="1"/>
              </p:cNvSpPr>
              <p:nvPr/>
            </p:nvSpPr>
            <p:spPr bwMode="auto">
              <a:xfrm>
                <a:off x="1348" y="1808"/>
                <a:ext cx="319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4" name="Line 8"/>
              <p:cNvSpPr>
                <a:spLocks noChangeShapeType="1"/>
              </p:cNvSpPr>
              <p:nvPr/>
            </p:nvSpPr>
            <p:spPr bwMode="auto">
              <a:xfrm rot="-5400000">
                <a:off x="102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5" name="Line 9"/>
              <p:cNvSpPr>
                <a:spLocks noChangeShapeType="1"/>
              </p:cNvSpPr>
              <p:nvPr/>
            </p:nvSpPr>
            <p:spPr bwMode="auto">
              <a:xfrm rot="-5400000">
                <a:off x="2087"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6" name="Line 10"/>
              <p:cNvSpPr>
                <a:spLocks noChangeShapeType="1"/>
              </p:cNvSpPr>
              <p:nvPr/>
            </p:nvSpPr>
            <p:spPr bwMode="auto">
              <a:xfrm rot="-5400000">
                <a:off x="313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7" name="Line 11"/>
              <p:cNvSpPr>
                <a:spLocks noChangeShapeType="1"/>
              </p:cNvSpPr>
              <p:nvPr/>
            </p:nvSpPr>
            <p:spPr bwMode="auto">
              <a:xfrm rot="-5400000">
                <a:off x="4202" y="2124"/>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48" name="Rectangle 12"/>
              <p:cNvSpPr>
                <a:spLocks noChangeArrowheads="1"/>
              </p:cNvSpPr>
              <p:nvPr/>
            </p:nvSpPr>
            <p:spPr bwMode="auto">
              <a:xfrm>
                <a:off x="2194" y="2347"/>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449549" name="Oval 13"/>
              <p:cNvSpPr>
                <a:spLocks noChangeArrowheads="1"/>
              </p:cNvSpPr>
              <p:nvPr/>
            </p:nvSpPr>
            <p:spPr bwMode="auto">
              <a:xfrm>
                <a:off x="4324" y="2348"/>
                <a:ext cx="435" cy="436"/>
              </a:xfrm>
              <a:prstGeom prst="ellipse">
                <a:avLst/>
              </a:prstGeom>
              <a:solidFill>
                <a:srgbClr val="FFFFFF"/>
              </a:solidFill>
              <a:ln w="38100">
                <a:solidFill>
                  <a:srgbClr val="000000"/>
                </a:solidFill>
                <a:round/>
                <a:headEnd/>
                <a:tailEnd/>
              </a:ln>
            </p:spPr>
            <p:txBody>
              <a:bodyPr/>
              <a:lstStyle/>
              <a:p>
                <a:endParaRPr lang="en-US"/>
              </a:p>
            </p:txBody>
          </p:sp>
          <p:sp>
            <p:nvSpPr>
              <p:cNvPr id="449550" name="Rectangle 14"/>
              <p:cNvSpPr>
                <a:spLocks noChangeArrowheads="1"/>
              </p:cNvSpPr>
              <p:nvPr/>
            </p:nvSpPr>
            <p:spPr bwMode="auto">
              <a:xfrm>
                <a:off x="1129" y="2348"/>
                <a:ext cx="435" cy="436"/>
              </a:xfrm>
              <a:prstGeom prst="rect">
                <a:avLst/>
              </a:prstGeom>
              <a:solidFill>
                <a:srgbClr val="000000"/>
              </a:solidFill>
              <a:ln w="38100">
                <a:solidFill>
                  <a:srgbClr val="000000"/>
                </a:solidFill>
                <a:miter lim="800000"/>
                <a:headEnd/>
                <a:tailEnd/>
              </a:ln>
            </p:spPr>
            <p:txBody>
              <a:bodyPr/>
              <a:lstStyle/>
              <a:p>
                <a:endParaRPr lang="en-US"/>
              </a:p>
            </p:txBody>
          </p:sp>
          <p:sp>
            <p:nvSpPr>
              <p:cNvPr id="449551" name="Oval 15"/>
              <p:cNvSpPr>
                <a:spLocks noChangeArrowheads="1"/>
              </p:cNvSpPr>
              <p:nvPr/>
            </p:nvSpPr>
            <p:spPr bwMode="auto">
              <a:xfrm>
                <a:off x="3259" y="2347"/>
                <a:ext cx="435" cy="436"/>
              </a:xfrm>
              <a:prstGeom prst="ellipse">
                <a:avLst/>
              </a:prstGeom>
              <a:solidFill>
                <a:srgbClr val="FFFFFF"/>
              </a:solidFill>
              <a:ln w="38100">
                <a:solidFill>
                  <a:srgbClr val="000000"/>
                </a:solidFill>
                <a:round/>
                <a:headEnd/>
                <a:tailEnd/>
              </a:ln>
            </p:spPr>
            <p:txBody>
              <a:bodyPr/>
              <a:lstStyle/>
              <a:p>
                <a:endParaRPr lang="en-US"/>
              </a:p>
            </p:txBody>
          </p:sp>
          <p:sp>
            <p:nvSpPr>
              <p:cNvPr id="449552" name="Line 16"/>
              <p:cNvSpPr>
                <a:spLocks noChangeShapeType="1"/>
              </p:cNvSpPr>
              <p:nvPr/>
            </p:nvSpPr>
            <p:spPr bwMode="auto">
              <a:xfrm rot="-5400000">
                <a:off x="2607" y="1434"/>
                <a:ext cx="7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53" name="Text Box 17"/>
              <p:cNvSpPr txBox="1">
                <a:spLocks noChangeArrowheads="1"/>
              </p:cNvSpPr>
              <p:nvPr/>
            </p:nvSpPr>
            <p:spPr bwMode="auto">
              <a:xfrm>
                <a:off x="2251" y="126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1</a:t>
                </a:r>
                <a:endParaRPr lang="en-US" sz="3600">
                  <a:ea typeface="Geneva" pitchFamily="84" charset="-128"/>
                </a:endParaRPr>
              </a:p>
            </p:txBody>
          </p:sp>
          <p:sp>
            <p:nvSpPr>
              <p:cNvPr id="449554" name="Text Box 18"/>
              <p:cNvSpPr txBox="1">
                <a:spLocks noChangeArrowheads="1"/>
              </p:cNvSpPr>
              <p:nvPr/>
            </p:nvSpPr>
            <p:spPr bwMode="auto">
              <a:xfrm>
                <a:off x="3466" y="126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2</a:t>
                </a:r>
                <a:endParaRPr lang="en-US" sz="3600">
                  <a:ea typeface="Geneva" pitchFamily="84" charset="-128"/>
                </a:endParaRPr>
              </a:p>
            </p:txBody>
          </p:sp>
          <p:sp>
            <p:nvSpPr>
              <p:cNvPr id="449555" name="Text Box 19"/>
              <p:cNvSpPr txBox="1">
                <a:spLocks noChangeArrowheads="1"/>
              </p:cNvSpPr>
              <p:nvPr/>
            </p:nvSpPr>
            <p:spPr bwMode="auto">
              <a:xfrm>
                <a:off x="1246" y="279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3</a:t>
                </a:r>
                <a:endParaRPr lang="en-US" sz="3600">
                  <a:ea typeface="Geneva" pitchFamily="84" charset="-128"/>
                </a:endParaRPr>
              </a:p>
            </p:txBody>
          </p:sp>
          <p:sp>
            <p:nvSpPr>
              <p:cNvPr id="449556" name="Text Box 20"/>
              <p:cNvSpPr txBox="1">
                <a:spLocks noChangeArrowheads="1"/>
              </p:cNvSpPr>
              <p:nvPr/>
            </p:nvSpPr>
            <p:spPr bwMode="auto">
              <a:xfrm>
                <a:off x="2326" y="279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4</a:t>
                </a:r>
                <a:endParaRPr lang="en-US" sz="3600">
                  <a:ea typeface="Geneva" pitchFamily="84" charset="-128"/>
                </a:endParaRPr>
              </a:p>
            </p:txBody>
          </p:sp>
          <p:sp>
            <p:nvSpPr>
              <p:cNvPr id="449557" name="Text Box 21"/>
              <p:cNvSpPr txBox="1">
                <a:spLocks noChangeArrowheads="1"/>
              </p:cNvSpPr>
              <p:nvPr/>
            </p:nvSpPr>
            <p:spPr bwMode="auto">
              <a:xfrm>
                <a:off x="3381" y="279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5</a:t>
                </a:r>
                <a:endParaRPr lang="en-US" sz="3600">
                  <a:ea typeface="Geneva" pitchFamily="84" charset="-128"/>
                </a:endParaRPr>
              </a:p>
            </p:txBody>
          </p:sp>
          <p:sp>
            <p:nvSpPr>
              <p:cNvPr id="449558" name="Text Box 22"/>
              <p:cNvSpPr txBox="1">
                <a:spLocks noChangeArrowheads="1"/>
              </p:cNvSpPr>
              <p:nvPr/>
            </p:nvSpPr>
            <p:spPr bwMode="auto">
              <a:xfrm>
                <a:off x="4451" y="2795"/>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6</a:t>
                </a:r>
                <a:endParaRPr lang="en-US" sz="3600">
                  <a:ea typeface="Geneva" pitchFamily="84" charset="-128"/>
                </a:endParaRPr>
              </a:p>
            </p:txBody>
          </p:sp>
        </p:grpSp>
      </p:grpSp>
      <p:grpSp>
        <p:nvGrpSpPr>
          <p:cNvPr id="449583" name="Group 47"/>
          <p:cNvGrpSpPr>
            <a:grpSpLocks/>
          </p:cNvGrpSpPr>
          <p:nvPr/>
        </p:nvGrpSpPr>
        <p:grpSpPr bwMode="auto">
          <a:xfrm>
            <a:off x="741363" y="1706563"/>
            <a:ext cx="8188325" cy="4802187"/>
            <a:chOff x="467" y="1075"/>
            <a:chExt cx="5158" cy="3025"/>
          </a:xfrm>
        </p:grpSpPr>
        <p:sp>
          <p:nvSpPr>
            <p:cNvPr id="449584" name="Rectangle 48"/>
            <p:cNvSpPr>
              <a:spLocks noChangeArrowheads="1"/>
            </p:cNvSpPr>
            <p:nvPr/>
          </p:nvSpPr>
          <p:spPr bwMode="auto">
            <a:xfrm>
              <a:off x="467" y="1075"/>
              <a:ext cx="5158" cy="3025"/>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449585" name="Group 49"/>
            <p:cNvGrpSpPr>
              <a:grpSpLocks/>
            </p:cNvGrpSpPr>
            <p:nvPr/>
          </p:nvGrpSpPr>
          <p:grpSpPr bwMode="auto">
            <a:xfrm>
              <a:off x="1129" y="1461"/>
              <a:ext cx="3630" cy="2190"/>
              <a:chOff x="1129" y="1461"/>
              <a:chExt cx="3630" cy="2190"/>
            </a:xfrm>
          </p:grpSpPr>
          <p:sp>
            <p:nvSpPr>
              <p:cNvPr id="449586" name="Line 50"/>
              <p:cNvSpPr>
                <a:spLocks noChangeShapeType="1"/>
              </p:cNvSpPr>
              <p:nvPr/>
            </p:nvSpPr>
            <p:spPr bwMode="auto">
              <a:xfrm>
                <a:off x="2486" y="1680"/>
                <a:ext cx="957"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87" name="Rectangle 51"/>
              <p:cNvSpPr>
                <a:spLocks noChangeArrowheads="1"/>
              </p:cNvSpPr>
              <p:nvPr/>
            </p:nvSpPr>
            <p:spPr bwMode="auto">
              <a:xfrm>
                <a:off x="2117" y="1461"/>
                <a:ext cx="435" cy="436"/>
              </a:xfrm>
              <a:prstGeom prst="rect">
                <a:avLst/>
              </a:prstGeom>
              <a:solidFill>
                <a:srgbClr val="000000"/>
              </a:solidFill>
              <a:ln w="38100">
                <a:solidFill>
                  <a:srgbClr val="000000"/>
                </a:solidFill>
                <a:miter lim="800000"/>
                <a:headEnd/>
                <a:tailEnd/>
              </a:ln>
            </p:spPr>
            <p:txBody>
              <a:bodyPr/>
              <a:lstStyle/>
              <a:p>
                <a:endParaRPr lang="en-US"/>
              </a:p>
            </p:txBody>
          </p:sp>
          <p:sp>
            <p:nvSpPr>
              <p:cNvPr id="449588" name="Oval 52"/>
              <p:cNvSpPr>
                <a:spLocks noChangeArrowheads="1"/>
              </p:cNvSpPr>
              <p:nvPr/>
            </p:nvSpPr>
            <p:spPr bwMode="auto">
              <a:xfrm>
                <a:off x="3336" y="1461"/>
                <a:ext cx="435" cy="436"/>
              </a:xfrm>
              <a:prstGeom prst="ellipse">
                <a:avLst/>
              </a:prstGeom>
              <a:solidFill>
                <a:srgbClr val="000000"/>
              </a:solidFill>
              <a:ln w="38100">
                <a:solidFill>
                  <a:srgbClr val="000000"/>
                </a:solidFill>
                <a:round/>
                <a:headEnd/>
                <a:tailEnd/>
              </a:ln>
            </p:spPr>
            <p:txBody>
              <a:bodyPr/>
              <a:lstStyle/>
              <a:p>
                <a:endParaRPr lang="en-US"/>
              </a:p>
            </p:txBody>
          </p:sp>
          <p:sp>
            <p:nvSpPr>
              <p:cNvPr id="449589" name="Line 53"/>
              <p:cNvSpPr>
                <a:spLocks noChangeShapeType="1"/>
              </p:cNvSpPr>
              <p:nvPr/>
            </p:nvSpPr>
            <p:spPr bwMode="auto">
              <a:xfrm>
                <a:off x="1348" y="2433"/>
                <a:ext cx="319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0" name="Line 54"/>
              <p:cNvSpPr>
                <a:spLocks noChangeShapeType="1"/>
              </p:cNvSpPr>
              <p:nvPr/>
            </p:nvSpPr>
            <p:spPr bwMode="auto">
              <a:xfrm rot="-5400000">
                <a:off x="1022" y="2749"/>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1" name="Line 55"/>
              <p:cNvSpPr>
                <a:spLocks noChangeShapeType="1"/>
              </p:cNvSpPr>
              <p:nvPr/>
            </p:nvSpPr>
            <p:spPr bwMode="auto">
              <a:xfrm rot="-5400000">
                <a:off x="2087" y="2749"/>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2" name="Line 56"/>
              <p:cNvSpPr>
                <a:spLocks noChangeShapeType="1"/>
              </p:cNvSpPr>
              <p:nvPr/>
            </p:nvSpPr>
            <p:spPr bwMode="auto">
              <a:xfrm rot="-5400000">
                <a:off x="3132" y="2749"/>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3" name="Line 57"/>
              <p:cNvSpPr>
                <a:spLocks noChangeShapeType="1"/>
              </p:cNvSpPr>
              <p:nvPr/>
            </p:nvSpPr>
            <p:spPr bwMode="auto">
              <a:xfrm rot="-5400000">
                <a:off x="4202" y="2749"/>
                <a:ext cx="6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4" name="Rectangle 58"/>
              <p:cNvSpPr>
                <a:spLocks noChangeArrowheads="1"/>
              </p:cNvSpPr>
              <p:nvPr/>
            </p:nvSpPr>
            <p:spPr bwMode="auto">
              <a:xfrm>
                <a:off x="2194" y="2972"/>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449595" name="Oval 59"/>
              <p:cNvSpPr>
                <a:spLocks noChangeArrowheads="1"/>
              </p:cNvSpPr>
              <p:nvPr/>
            </p:nvSpPr>
            <p:spPr bwMode="auto">
              <a:xfrm>
                <a:off x="4324" y="2973"/>
                <a:ext cx="435" cy="436"/>
              </a:xfrm>
              <a:prstGeom prst="ellipse">
                <a:avLst/>
              </a:prstGeom>
              <a:solidFill>
                <a:srgbClr val="000000"/>
              </a:solidFill>
              <a:ln w="38100">
                <a:solidFill>
                  <a:srgbClr val="000000"/>
                </a:solidFill>
                <a:round/>
                <a:headEnd/>
                <a:tailEnd/>
              </a:ln>
            </p:spPr>
            <p:txBody>
              <a:bodyPr/>
              <a:lstStyle/>
              <a:p>
                <a:endParaRPr lang="en-US"/>
              </a:p>
            </p:txBody>
          </p:sp>
          <p:sp>
            <p:nvSpPr>
              <p:cNvPr id="449596" name="Rectangle 60"/>
              <p:cNvSpPr>
                <a:spLocks noChangeArrowheads="1"/>
              </p:cNvSpPr>
              <p:nvPr/>
            </p:nvSpPr>
            <p:spPr bwMode="auto">
              <a:xfrm>
                <a:off x="1129" y="2973"/>
                <a:ext cx="435" cy="436"/>
              </a:xfrm>
              <a:prstGeom prst="rect">
                <a:avLst/>
              </a:prstGeom>
              <a:solidFill>
                <a:schemeClr val="bg1"/>
              </a:solidFill>
              <a:ln w="38100">
                <a:solidFill>
                  <a:srgbClr val="000000"/>
                </a:solidFill>
                <a:miter lim="800000"/>
                <a:headEnd/>
                <a:tailEnd/>
              </a:ln>
            </p:spPr>
            <p:txBody>
              <a:bodyPr/>
              <a:lstStyle/>
              <a:p>
                <a:endParaRPr lang="en-US"/>
              </a:p>
            </p:txBody>
          </p:sp>
          <p:sp>
            <p:nvSpPr>
              <p:cNvPr id="449597" name="Oval 61"/>
              <p:cNvSpPr>
                <a:spLocks noChangeArrowheads="1"/>
              </p:cNvSpPr>
              <p:nvPr/>
            </p:nvSpPr>
            <p:spPr bwMode="auto">
              <a:xfrm>
                <a:off x="3259" y="2972"/>
                <a:ext cx="435" cy="436"/>
              </a:xfrm>
              <a:prstGeom prst="ellipse">
                <a:avLst/>
              </a:prstGeom>
              <a:solidFill>
                <a:srgbClr val="000000"/>
              </a:solidFill>
              <a:ln w="38100">
                <a:solidFill>
                  <a:srgbClr val="000000"/>
                </a:solidFill>
                <a:round/>
                <a:headEnd/>
                <a:tailEnd/>
              </a:ln>
            </p:spPr>
            <p:txBody>
              <a:bodyPr/>
              <a:lstStyle/>
              <a:p>
                <a:endParaRPr lang="en-US"/>
              </a:p>
            </p:txBody>
          </p:sp>
          <p:sp>
            <p:nvSpPr>
              <p:cNvPr id="449598" name="Line 62"/>
              <p:cNvSpPr>
                <a:spLocks noChangeShapeType="1"/>
              </p:cNvSpPr>
              <p:nvPr/>
            </p:nvSpPr>
            <p:spPr bwMode="auto">
              <a:xfrm rot="-5400000">
                <a:off x="2607" y="2059"/>
                <a:ext cx="752"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9599" name="Text Box 63"/>
              <p:cNvSpPr txBox="1">
                <a:spLocks noChangeArrowheads="1"/>
              </p:cNvSpPr>
              <p:nvPr/>
            </p:nvSpPr>
            <p:spPr bwMode="auto">
              <a:xfrm>
                <a:off x="2251" y="189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1</a:t>
                </a:r>
                <a:endParaRPr lang="en-US" sz="3600">
                  <a:ea typeface="Geneva" pitchFamily="84" charset="-128"/>
                </a:endParaRPr>
              </a:p>
            </p:txBody>
          </p:sp>
          <p:sp>
            <p:nvSpPr>
              <p:cNvPr id="449600" name="Text Box 64"/>
              <p:cNvSpPr txBox="1">
                <a:spLocks noChangeArrowheads="1"/>
              </p:cNvSpPr>
              <p:nvPr/>
            </p:nvSpPr>
            <p:spPr bwMode="auto">
              <a:xfrm>
                <a:off x="3466" y="189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2</a:t>
                </a:r>
                <a:endParaRPr lang="en-US" sz="3600">
                  <a:ea typeface="Geneva" pitchFamily="84" charset="-128"/>
                </a:endParaRPr>
              </a:p>
            </p:txBody>
          </p:sp>
          <p:sp>
            <p:nvSpPr>
              <p:cNvPr id="449601" name="Text Box 65"/>
              <p:cNvSpPr txBox="1">
                <a:spLocks noChangeArrowheads="1"/>
              </p:cNvSpPr>
              <p:nvPr/>
            </p:nvSpPr>
            <p:spPr bwMode="auto">
              <a:xfrm>
                <a:off x="1246" y="342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3</a:t>
                </a:r>
                <a:endParaRPr lang="en-US" sz="3600">
                  <a:ea typeface="Geneva" pitchFamily="84" charset="-128"/>
                </a:endParaRPr>
              </a:p>
            </p:txBody>
          </p:sp>
          <p:sp>
            <p:nvSpPr>
              <p:cNvPr id="449602" name="Text Box 66"/>
              <p:cNvSpPr txBox="1">
                <a:spLocks noChangeArrowheads="1"/>
              </p:cNvSpPr>
              <p:nvPr/>
            </p:nvSpPr>
            <p:spPr bwMode="auto">
              <a:xfrm>
                <a:off x="2326" y="342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4</a:t>
                </a:r>
                <a:endParaRPr lang="en-US" sz="3600">
                  <a:ea typeface="Geneva" pitchFamily="84" charset="-128"/>
                </a:endParaRPr>
              </a:p>
            </p:txBody>
          </p:sp>
          <p:sp>
            <p:nvSpPr>
              <p:cNvPr id="449603" name="Text Box 67"/>
              <p:cNvSpPr txBox="1">
                <a:spLocks noChangeArrowheads="1"/>
              </p:cNvSpPr>
              <p:nvPr/>
            </p:nvSpPr>
            <p:spPr bwMode="auto">
              <a:xfrm>
                <a:off x="3381" y="342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5</a:t>
                </a:r>
                <a:endParaRPr lang="en-US" sz="3600">
                  <a:ea typeface="Geneva" pitchFamily="84" charset="-128"/>
                </a:endParaRPr>
              </a:p>
            </p:txBody>
          </p:sp>
          <p:sp>
            <p:nvSpPr>
              <p:cNvPr id="449604" name="Text Box 68"/>
              <p:cNvSpPr txBox="1">
                <a:spLocks noChangeArrowheads="1"/>
              </p:cNvSpPr>
              <p:nvPr/>
            </p:nvSpPr>
            <p:spPr bwMode="auto">
              <a:xfrm>
                <a:off x="4451" y="3420"/>
                <a:ext cx="19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ea typeface="Geneva" pitchFamily="84" charset="-128"/>
                  </a:rPr>
                  <a:t>6</a:t>
                </a:r>
                <a:endParaRPr lang="en-US" sz="3600">
                  <a:ea typeface="Geneva" pitchFamily="84" charset="-128"/>
                </a:endParaRPr>
              </a:p>
            </p:txBody>
          </p:sp>
        </p:grpSp>
      </p:grpSp>
      <p:sp>
        <p:nvSpPr>
          <p:cNvPr id="449581" name="AutoShape 45"/>
          <p:cNvSpPr>
            <a:spLocks noChangeArrowheads="1"/>
          </p:cNvSpPr>
          <p:nvPr/>
        </p:nvSpPr>
        <p:spPr bwMode="auto">
          <a:xfrm flipH="1">
            <a:off x="6464300" y="469900"/>
            <a:ext cx="2433638" cy="1485900"/>
          </a:xfrm>
          <a:prstGeom prst="wedgeEllipseCallout">
            <a:avLst>
              <a:gd name="adj1" fmla="val 69699"/>
              <a:gd name="adj2" fmla="val 65384"/>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sz="1800" b="1">
                <a:solidFill>
                  <a:srgbClr val="0F116A"/>
                </a:solidFill>
                <a:latin typeface="Comic Sans MS" pitchFamily="84" charset="0"/>
              </a:rPr>
              <a:t>What’s the </a:t>
            </a:r>
            <a:br>
              <a:rPr lang="en-US" sz="1800" b="1">
                <a:solidFill>
                  <a:srgbClr val="0F116A"/>
                </a:solidFill>
                <a:latin typeface="Comic Sans MS" pitchFamily="84" charset="0"/>
              </a:rPr>
            </a:br>
            <a:r>
              <a:rPr lang="en-US" sz="1800" b="1">
                <a:solidFill>
                  <a:srgbClr val="0F116A"/>
                </a:solidFill>
                <a:latin typeface="Comic Sans MS" pitchFamily="84" charset="0"/>
              </a:rPr>
              <a:t>likely inheritance</a:t>
            </a:r>
            <a:br>
              <a:rPr lang="en-US" sz="1800" b="1">
                <a:solidFill>
                  <a:srgbClr val="0F116A"/>
                </a:solidFill>
                <a:latin typeface="Comic Sans MS" pitchFamily="84" charset="0"/>
              </a:rPr>
            </a:br>
            <a:r>
              <a:rPr lang="en-US" sz="1800" b="1">
                <a:solidFill>
                  <a:srgbClr val="0F116A"/>
                </a:solidFill>
                <a:latin typeface="Comic Sans MS" pitchFamily="84" charset="0"/>
              </a:rPr>
              <a:t>pattern?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9581"/>
                                        </p:tgtEl>
                                        <p:attrNameLst>
                                          <p:attrName>style.visibility</p:attrName>
                                        </p:attrNameLst>
                                      </p:cBhvr>
                                      <p:to>
                                        <p:strVal val="visible"/>
                                      </p:to>
                                    </p:set>
                                    <p:animEffect transition="in" filter="wipe(down)">
                                      <p:cBhvr>
                                        <p:cTn id="7" dur="500"/>
                                        <p:tgtEl>
                                          <p:spTgt spid="449581"/>
                                        </p:tgtEl>
                                      </p:cBhvr>
                                    </p:animEffect>
                                  </p:childTnLst>
                                  <p:subTnLst>
                                    <p:audio>
                                      <p:cMediaNode>
                                        <p:cTn display="0" masterRel="sameClick">
                                          <p:stCondLst>
                                            <p:cond evt="begin" delay="0">
                                              <p:tn val="5"/>
                                            </p:cond>
                                          </p:stCondLst>
                                          <p:endCondLst>
                                            <p:cond evt="onStopAudio" delay="0">
                                              <p:tgtEl>
                                                <p:sldTgt/>
                                              </p:tgtEl>
                                            </p:cond>
                                          </p:endCondLst>
                                        </p:cTn>
                                        <p:tgtEl>
                                          <p:sndTgt r:embed="rId2" name="Qua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49583"/>
                                        </p:tgtEl>
                                        <p:attrNameLst>
                                          <p:attrName>style.visibility</p:attrName>
                                        </p:attrNameLst>
                                      </p:cBhvr>
                                      <p:to>
                                        <p:strVal val="visible"/>
                                      </p:to>
                                    </p:set>
                                    <p:animEffect transition="in" filter="wipe(left)">
                                      <p:cBhvr>
                                        <p:cTn id="12" dur="500"/>
                                        <p:tgtEl>
                                          <p:spTgt spid="449583"/>
                                        </p:tgtEl>
                                      </p:cBhvr>
                                    </p:animEffect>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81"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p:txBody>
          <a:bodyPr/>
          <a:lstStyle/>
          <a:p>
            <a:r>
              <a:rPr lang="en-US"/>
              <a:t>Genetic counseling</a:t>
            </a:r>
          </a:p>
        </p:txBody>
      </p:sp>
      <p:sp>
        <p:nvSpPr>
          <p:cNvPr id="373763" name="Rectangle 3" descr="Rectangle: Click to edit Master text styles&#10;Second level&#10;Third level&#10;Fourth level&#10;Fifth level"/>
          <p:cNvSpPr>
            <a:spLocks noGrp="1" noChangeArrowheads="1"/>
          </p:cNvSpPr>
          <p:nvPr>
            <p:ph type="body" idx="1"/>
          </p:nvPr>
        </p:nvSpPr>
        <p:spPr>
          <a:xfrm>
            <a:off x="838200" y="1447800"/>
            <a:ext cx="8153400" cy="5257800"/>
          </a:xfrm>
        </p:spPr>
        <p:txBody>
          <a:bodyPr/>
          <a:lstStyle/>
          <a:p>
            <a:r>
              <a:rPr lang="en-US"/>
              <a:t>Pedigree can help us understand the past &amp; predict the future</a:t>
            </a:r>
          </a:p>
          <a:p>
            <a:r>
              <a:rPr lang="en-US"/>
              <a:t>Thousands of genetic disorders are inherited as simple </a:t>
            </a:r>
            <a:r>
              <a:rPr lang="en-US" u="sng">
                <a:solidFill>
                  <a:srgbClr val="CC0000"/>
                </a:solidFill>
              </a:rPr>
              <a:t>recessive</a:t>
            </a:r>
            <a:r>
              <a:rPr lang="en-US"/>
              <a:t> traits</a:t>
            </a:r>
          </a:p>
          <a:p>
            <a:pPr lvl="1"/>
            <a:r>
              <a:rPr lang="en-US"/>
              <a:t>from benign conditions to deadly diseases</a:t>
            </a:r>
          </a:p>
          <a:p>
            <a:pPr lvl="2"/>
            <a:r>
              <a:rPr lang="en-US"/>
              <a:t>albinism</a:t>
            </a:r>
          </a:p>
          <a:p>
            <a:pPr lvl="2"/>
            <a:r>
              <a:rPr lang="en-US"/>
              <a:t>cystic fibrosis</a:t>
            </a:r>
          </a:p>
          <a:p>
            <a:pPr lvl="2"/>
            <a:r>
              <a:rPr lang="en-US"/>
              <a:t>Tay sachs</a:t>
            </a:r>
          </a:p>
          <a:p>
            <a:pPr lvl="2"/>
            <a:r>
              <a:rPr lang="en-US"/>
              <a:t>sickle cell anemia</a:t>
            </a:r>
          </a:p>
          <a:p>
            <a:pPr lvl="2"/>
            <a:r>
              <a:rPr lang="en-US"/>
              <a:t>PKU</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63">
                                            <p:txEl>
                                              <p:pRg st="1" end="1"/>
                                            </p:txEl>
                                          </p:spTgt>
                                        </p:tgtEl>
                                        <p:attrNameLst>
                                          <p:attrName>style.visibility</p:attrName>
                                        </p:attrNameLst>
                                      </p:cBhvr>
                                      <p:to>
                                        <p:strVal val="visible"/>
                                      </p:to>
                                    </p:set>
                                    <p:anim calcmode="lin" valueType="num">
                                      <p:cBhvr additive="base">
                                        <p:cTn id="7" dur="500" fill="hold"/>
                                        <p:tgtEl>
                                          <p:spTgt spid="37376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376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3763">
                                            <p:txEl>
                                              <p:pRg st="2" end="2"/>
                                            </p:txEl>
                                          </p:spTgt>
                                        </p:tgtEl>
                                        <p:attrNameLst>
                                          <p:attrName>style.visibility</p:attrName>
                                        </p:attrNameLst>
                                      </p:cBhvr>
                                      <p:to>
                                        <p:strVal val="visible"/>
                                      </p:to>
                                    </p:set>
                                    <p:anim calcmode="lin" valueType="num">
                                      <p:cBhvr additive="base">
                                        <p:cTn id="13" dur="500" fill="hold"/>
                                        <p:tgtEl>
                                          <p:spTgt spid="3737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376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par>
                                <p:cTn id="15" presetID="2" presetClass="entr" presetSubtype="8" fill="hold" grpId="0" nodeType="withEffect">
                                  <p:stCondLst>
                                    <p:cond delay="0"/>
                                  </p:stCondLst>
                                  <p:childTnLst>
                                    <p:set>
                                      <p:cBhvr>
                                        <p:cTn id="16" dur="1" fill="hold">
                                          <p:stCondLst>
                                            <p:cond delay="0"/>
                                          </p:stCondLst>
                                        </p:cTn>
                                        <p:tgtEl>
                                          <p:spTgt spid="373763">
                                            <p:txEl>
                                              <p:pRg st="3" end="3"/>
                                            </p:txEl>
                                          </p:spTgt>
                                        </p:tgtEl>
                                        <p:attrNameLst>
                                          <p:attrName>style.visibility</p:attrName>
                                        </p:attrNameLst>
                                      </p:cBhvr>
                                      <p:to>
                                        <p:strVal val="visible"/>
                                      </p:to>
                                    </p:set>
                                    <p:anim calcmode="lin" valueType="num">
                                      <p:cBhvr additive="base">
                                        <p:cTn id="17" dur="500" fill="hold"/>
                                        <p:tgtEl>
                                          <p:spTgt spid="37376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376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
                                        </p:tgtEl>
                                      </p:cMediaNode>
                                    </p:audio>
                                  </p:subTnLst>
                                </p:cTn>
                              </p:par>
                              <p:par>
                                <p:cTn id="19" presetID="2" presetClass="entr" presetSubtype="8" fill="hold" grpId="0" nodeType="withEffect">
                                  <p:stCondLst>
                                    <p:cond delay="0"/>
                                  </p:stCondLst>
                                  <p:childTnLst>
                                    <p:set>
                                      <p:cBhvr>
                                        <p:cTn id="20" dur="1" fill="hold">
                                          <p:stCondLst>
                                            <p:cond delay="0"/>
                                          </p:stCondLst>
                                        </p:cTn>
                                        <p:tgtEl>
                                          <p:spTgt spid="373763">
                                            <p:txEl>
                                              <p:pRg st="4" end="4"/>
                                            </p:txEl>
                                          </p:spTgt>
                                        </p:tgtEl>
                                        <p:attrNameLst>
                                          <p:attrName>style.visibility</p:attrName>
                                        </p:attrNameLst>
                                      </p:cBhvr>
                                      <p:to>
                                        <p:strVal val="visible"/>
                                      </p:to>
                                    </p:set>
                                    <p:anim calcmode="lin" valueType="num">
                                      <p:cBhvr additive="base">
                                        <p:cTn id="21" dur="500" fill="hold"/>
                                        <p:tgtEl>
                                          <p:spTgt spid="373763">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376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
                                        </p:tgtEl>
                                      </p:cMediaNode>
                                    </p:audio>
                                  </p:subTnLst>
                                </p:cTn>
                              </p:par>
                              <p:par>
                                <p:cTn id="23" presetID="2" presetClass="entr" presetSubtype="8" fill="hold" grpId="0" nodeType="withEffect">
                                  <p:stCondLst>
                                    <p:cond delay="0"/>
                                  </p:stCondLst>
                                  <p:childTnLst>
                                    <p:set>
                                      <p:cBhvr>
                                        <p:cTn id="24" dur="1" fill="hold">
                                          <p:stCondLst>
                                            <p:cond delay="0"/>
                                          </p:stCondLst>
                                        </p:cTn>
                                        <p:tgtEl>
                                          <p:spTgt spid="373763">
                                            <p:txEl>
                                              <p:pRg st="5" end="5"/>
                                            </p:txEl>
                                          </p:spTgt>
                                        </p:tgtEl>
                                        <p:attrNameLst>
                                          <p:attrName>style.visibility</p:attrName>
                                        </p:attrNameLst>
                                      </p:cBhvr>
                                      <p:to>
                                        <p:strVal val="visible"/>
                                      </p:to>
                                    </p:set>
                                    <p:anim calcmode="lin" valueType="num">
                                      <p:cBhvr additive="base">
                                        <p:cTn id="25" dur="500" fill="hold"/>
                                        <p:tgtEl>
                                          <p:spTgt spid="37376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376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par>
                                <p:cTn id="27" presetID="2" presetClass="entr" presetSubtype="8" fill="hold" grpId="0" nodeType="withEffect">
                                  <p:stCondLst>
                                    <p:cond delay="0"/>
                                  </p:stCondLst>
                                  <p:childTnLst>
                                    <p:set>
                                      <p:cBhvr>
                                        <p:cTn id="28" dur="1" fill="hold">
                                          <p:stCondLst>
                                            <p:cond delay="0"/>
                                          </p:stCondLst>
                                        </p:cTn>
                                        <p:tgtEl>
                                          <p:spTgt spid="373763">
                                            <p:txEl>
                                              <p:pRg st="6" end="6"/>
                                            </p:txEl>
                                          </p:spTgt>
                                        </p:tgtEl>
                                        <p:attrNameLst>
                                          <p:attrName>style.visibility</p:attrName>
                                        </p:attrNameLst>
                                      </p:cBhvr>
                                      <p:to>
                                        <p:strVal val="visible"/>
                                      </p:to>
                                    </p:set>
                                    <p:anim calcmode="lin" valueType="num">
                                      <p:cBhvr additive="base">
                                        <p:cTn id="29" dur="500" fill="hold"/>
                                        <p:tgtEl>
                                          <p:spTgt spid="37376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376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par>
                                <p:cTn id="31" presetID="2" presetClass="entr" presetSubtype="8" fill="hold" grpId="0" nodeType="withEffect">
                                  <p:stCondLst>
                                    <p:cond delay="0"/>
                                  </p:stCondLst>
                                  <p:childTnLst>
                                    <p:set>
                                      <p:cBhvr>
                                        <p:cTn id="32" dur="1" fill="hold">
                                          <p:stCondLst>
                                            <p:cond delay="0"/>
                                          </p:stCondLst>
                                        </p:cTn>
                                        <p:tgtEl>
                                          <p:spTgt spid="373763">
                                            <p:txEl>
                                              <p:pRg st="7" end="7"/>
                                            </p:txEl>
                                          </p:spTgt>
                                        </p:tgtEl>
                                        <p:attrNameLst>
                                          <p:attrName>style.visibility</p:attrName>
                                        </p:attrNameLst>
                                      </p:cBhvr>
                                      <p:to>
                                        <p:strVal val="visible"/>
                                      </p:to>
                                    </p:set>
                                    <p:anim calcmode="lin" valueType="num">
                                      <p:cBhvr additive="base">
                                        <p:cTn id="33" dur="500" fill="hold"/>
                                        <p:tgtEl>
                                          <p:spTgt spid="373763">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376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p:txBody>
          <a:bodyPr/>
          <a:lstStyle/>
          <a:p>
            <a:r>
              <a:rPr lang="en-US"/>
              <a:t>Genetic testing</a:t>
            </a:r>
          </a:p>
        </p:txBody>
      </p:sp>
      <p:pic>
        <p:nvPicPr>
          <p:cNvPr id="375811" name="Picture 3" descr="f13-38_amniocentesis_c"/>
          <p:cNvPicPr>
            <a:picLocks noChangeAspect="1" noChangeArrowheads="1"/>
          </p:cNvPicPr>
          <p:nvPr/>
        </p:nvPicPr>
        <p:blipFill>
          <a:blip r:embed="rId5">
            <a:extLst>
              <a:ext uri="{28A0092B-C50C-407E-A947-70E740481C1C}">
                <a14:useLocalDpi xmlns:a14="http://schemas.microsoft.com/office/drawing/2010/main" val="0"/>
              </a:ext>
            </a:extLst>
          </a:blip>
          <a:srcRect t="3000" b="6000"/>
          <a:stretch>
            <a:fillRect/>
          </a:stretch>
        </p:blipFill>
        <p:spPr bwMode="auto">
          <a:xfrm>
            <a:off x="0" y="2228850"/>
            <a:ext cx="678180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581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0688" y="260350"/>
            <a:ext cx="3643312" cy="2514600"/>
          </a:xfrm>
          <a:prstGeom prst="rect">
            <a:avLst/>
          </a:prstGeom>
          <a:noFill/>
          <a:ln w="9525">
            <a:solidFill>
              <a:srgbClr val="000000"/>
            </a:solidFill>
            <a:miter lim="800000"/>
            <a:headEnd/>
            <a:tailEnd/>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Lst>
        </p:spPr>
      </p:pic>
      <p:sp>
        <p:nvSpPr>
          <p:cNvPr id="375813" name="AutoShape 5"/>
          <p:cNvSpPr>
            <a:spLocks noChangeArrowheads="1"/>
          </p:cNvSpPr>
          <p:nvPr/>
        </p:nvSpPr>
        <p:spPr bwMode="auto">
          <a:xfrm>
            <a:off x="6589713" y="2946400"/>
            <a:ext cx="2446337" cy="679450"/>
          </a:xfrm>
          <a:prstGeom prst="roundRect">
            <a:avLst>
              <a:gd name="adj" fmla="val 16667"/>
            </a:avLst>
          </a:prstGeom>
          <a:solidFill>
            <a:srgbClr val="FFCC18"/>
          </a:solidFill>
          <a:ln w="9525">
            <a:solidFill>
              <a:srgbClr val="FFCC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nSpc>
                <a:spcPct val="90000"/>
              </a:lnSpc>
            </a:pPr>
            <a:r>
              <a:rPr lang="en-US" sz="2200" b="1">
                <a:solidFill>
                  <a:srgbClr val="0F116A"/>
                </a:solidFill>
              </a:rPr>
              <a:t>sequence </a:t>
            </a:r>
            <a:br>
              <a:rPr lang="en-US" sz="2200" b="1">
                <a:solidFill>
                  <a:srgbClr val="0F116A"/>
                </a:solidFill>
              </a:rPr>
            </a:br>
            <a:r>
              <a:rPr lang="en-US" sz="2200" b="1">
                <a:solidFill>
                  <a:srgbClr val="0F116A"/>
                </a:solidFill>
              </a:rPr>
              <a:t>individual genes</a:t>
            </a:r>
            <a:endParaRPr lang="en-US" sz="2200" b="1" i="1">
              <a:solidFill>
                <a:srgbClr val="0F116A"/>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75812"/>
                                        </p:tgtEl>
                                        <p:attrNameLst>
                                          <p:attrName>style.visibility</p:attrName>
                                        </p:attrNameLst>
                                      </p:cBhvr>
                                      <p:to>
                                        <p:strVal val="visible"/>
                                      </p:to>
                                    </p:set>
                                    <p:animEffect transition="in" filter="wipe(left)">
                                      <p:cBhvr>
                                        <p:cTn id="7" dur="500"/>
                                        <p:tgtEl>
                                          <p:spTgt spid="375812"/>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5813"/>
                                        </p:tgtEl>
                                        <p:attrNameLst>
                                          <p:attrName>style.visibility</p:attrName>
                                        </p:attrNameLst>
                                      </p:cBhvr>
                                      <p:to>
                                        <p:strVal val="visible"/>
                                      </p:to>
                                    </p:set>
                                    <p:animEffect transition="in" filter="wipe(left)">
                                      <p:cBhvr>
                                        <p:cTn id="12" dur="500"/>
                                        <p:tgtEl>
                                          <p:spTgt spid="375813"/>
                                        </p:tgtEl>
                                      </p:cBhvr>
                                    </p:animEffect>
                                  </p:childTnLst>
                                  <p:subTnLst>
                                    <p:audio>
                                      <p:cMediaNode>
                                        <p:cTn display="0" masterRel="sameClick">
                                          <p:stCondLst>
                                            <p:cond evt="begin" delay="0">
                                              <p:tn val="10"/>
                                            </p:cond>
                                          </p:stCondLst>
                                          <p:endCondLst>
                                            <p:cond evt="onStopAudio" delay="0">
                                              <p:tgtEl>
                                                <p:sldTgt/>
                                              </p:tgtEl>
                                            </p:cond>
                                          </p:endCondLst>
                                        </p:cTn>
                                        <p:tgtEl>
                                          <p:sndTgt r:embed="rId4"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a:t>Recessive diseases</a:t>
            </a:r>
          </a:p>
        </p:txBody>
      </p:sp>
      <p:sp>
        <p:nvSpPr>
          <p:cNvPr id="377859" name="Rectangle 3" descr="Rectangle: Click to edit Master text styles&#10;Second level&#10;Third level&#10;Fourth level&#10;Fifth level"/>
          <p:cNvSpPr>
            <a:spLocks noGrp="1" noChangeArrowheads="1"/>
          </p:cNvSpPr>
          <p:nvPr>
            <p:ph type="body" idx="1"/>
          </p:nvPr>
        </p:nvSpPr>
        <p:spPr>
          <a:xfrm>
            <a:off x="838200" y="1371600"/>
            <a:ext cx="8077200" cy="4419600"/>
          </a:xfrm>
        </p:spPr>
        <p:txBody>
          <a:bodyPr/>
          <a:lstStyle/>
          <a:p>
            <a:pPr>
              <a:spcBef>
                <a:spcPts val="1500"/>
              </a:spcBef>
            </a:pPr>
            <a:r>
              <a:rPr lang="en-US"/>
              <a:t>The diseases are recessive because the allele codes for either a malfunctioning protein or no protein at all</a:t>
            </a:r>
          </a:p>
          <a:p>
            <a:pPr lvl="1">
              <a:spcBef>
                <a:spcPts val="1500"/>
              </a:spcBef>
            </a:pPr>
            <a:r>
              <a:rPr lang="en-US"/>
              <a:t>Heterozygotes (Aa) </a:t>
            </a:r>
          </a:p>
          <a:p>
            <a:pPr marL="1085850" lvl="2">
              <a:spcBef>
                <a:spcPts val="1500"/>
              </a:spcBef>
            </a:pPr>
            <a:r>
              <a:rPr lang="en-US" u="sng">
                <a:solidFill>
                  <a:srgbClr val="CC0000"/>
                </a:solidFill>
              </a:rPr>
              <a:t>carriers</a:t>
            </a:r>
            <a:endParaRPr lang="en-US"/>
          </a:p>
          <a:p>
            <a:pPr marL="1085850" lvl="2">
              <a:spcBef>
                <a:spcPts val="1500"/>
              </a:spcBef>
            </a:pPr>
            <a:r>
              <a:rPr lang="en-US"/>
              <a:t>have a normal phenotype because one “normal” allele produces enough of the required protein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7859">
                                            <p:txEl>
                                              <p:pRg st="0" end="0"/>
                                            </p:txEl>
                                          </p:spTgt>
                                        </p:tgtEl>
                                        <p:attrNameLst>
                                          <p:attrName>style.visibility</p:attrName>
                                        </p:attrNameLst>
                                      </p:cBhvr>
                                      <p:to>
                                        <p:strVal val="visible"/>
                                      </p:to>
                                    </p:set>
                                    <p:animEffect transition="in" filter="wipe(left)">
                                      <p:cBhvr>
                                        <p:cTn id="7" dur="500"/>
                                        <p:tgtEl>
                                          <p:spTgt spid="3778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7859">
                                            <p:txEl>
                                              <p:pRg st="1" end="1"/>
                                            </p:txEl>
                                          </p:spTgt>
                                        </p:tgtEl>
                                        <p:attrNameLst>
                                          <p:attrName>style.visibility</p:attrName>
                                        </p:attrNameLst>
                                      </p:cBhvr>
                                      <p:to>
                                        <p:strVal val="visible"/>
                                      </p:to>
                                    </p:set>
                                    <p:animEffect transition="in" filter="wipe(left)">
                                      <p:cBhvr>
                                        <p:cTn id="12" dur="500"/>
                                        <p:tgtEl>
                                          <p:spTgt spid="37785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7859">
                                            <p:txEl>
                                              <p:pRg st="2" end="2"/>
                                            </p:txEl>
                                          </p:spTgt>
                                        </p:tgtEl>
                                        <p:attrNameLst>
                                          <p:attrName>style.visibility</p:attrName>
                                        </p:attrNameLst>
                                      </p:cBhvr>
                                      <p:to>
                                        <p:strVal val="visible"/>
                                      </p:to>
                                    </p:set>
                                    <p:animEffect transition="in" filter="wipe(left)">
                                      <p:cBhvr>
                                        <p:cTn id="17" dur="500"/>
                                        <p:tgtEl>
                                          <p:spTgt spid="3778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77859">
                                            <p:txEl>
                                              <p:pRg st="3" end="3"/>
                                            </p:txEl>
                                          </p:spTgt>
                                        </p:tgtEl>
                                        <p:attrNameLst>
                                          <p:attrName>style.visibility</p:attrName>
                                        </p:attrNameLst>
                                      </p:cBhvr>
                                      <p:to>
                                        <p:strVal val="visible"/>
                                      </p:to>
                                    </p:set>
                                    <p:animEffect transition="in" filter="wipe(left)">
                                      <p:cBhvr>
                                        <p:cTn id="22" dur="500"/>
                                        <p:tgtEl>
                                          <p:spTgt spid="3778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5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9906" name="Group 2"/>
          <p:cNvGraphicFramePr>
            <a:graphicFrameLocks noGrp="1"/>
          </p:cNvGraphicFramePr>
          <p:nvPr/>
        </p:nvGraphicFramePr>
        <p:xfrm>
          <a:off x="1722438" y="3810000"/>
          <a:ext cx="2895600" cy="2527300"/>
        </p:xfrm>
        <a:graphic>
          <a:graphicData uri="http://schemas.openxmlformats.org/drawingml/2006/table">
            <a:tbl>
              <a:tblPr/>
              <a:tblGrid>
                <a:gridCol w="1447800"/>
                <a:gridCol w="1447800"/>
              </a:tblGrid>
              <a:tr h="12192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8100">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F116A"/>
                        </a:buClr>
                        <a:buSzPct val="80000"/>
                        <a:buFont typeface="Wingdings" pitchFamily="84" charset="2"/>
                        <a:buNone/>
                        <a:tabLst/>
                      </a:pPr>
                      <a:endParaRPr kumimoji="0" lang="en-US" sz="2600" b="1" i="0" u="none" strike="noStrike" cap="none" normalizeH="0" baseline="0" smtClean="0">
                        <a:ln>
                          <a:noFill/>
                        </a:ln>
                        <a:solidFill>
                          <a:srgbClr val="0F116A"/>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9917" name="Rectangle 13"/>
          <p:cNvSpPr>
            <a:spLocks noGrp="1" noChangeArrowheads="1"/>
          </p:cNvSpPr>
          <p:nvPr>
            <p:ph type="title"/>
          </p:nvPr>
        </p:nvSpPr>
        <p:spPr/>
        <p:txBody>
          <a:bodyPr/>
          <a:lstStyle/>
          <a:p>
            <a:r>
              <a:rPr lang="en-US"/>
              <a:t>Heterozygote crosses</a:t>
            </a:r>
          </a:p>
        </p:txBody>
      </p:sp>
      <p:sp>
        <p:nvSpPr>
          <p:cNvPr id="379918" name="Rectangle 14"/>
          <p:cNvSpPr>
            <a:spLocks noChangeArrowheads="1"/>
          </p:cNvSpPr>
          <p:nvPr/>
        </p:nvSpPr>
        <p:spPr bwMode="auto">
          <a:xfrm>
            <a:off x="1524000" y="2057400"/>
            <a:ext cx="3276600" cy="5334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pPr>
            <a:r>
              <a:rPr lang="en-US" sz="3000" b="1">
                <a:solidFill>
                  <a:srgbClr val="0F116A"/>
                </a:solidFill>
              </a:rPr>
              <a:t>Aa   x   Aa</a:t>
            </a:r>
          </a:p>
        </p:txBody>
      </p:sp>
      <p:grpSp>
        <p:nvGrpSpPr>
          <p:cNvPr id="379919" name="Group 15"/>
          <p:cNvGrpSpPr>
            <a:grpSpLocks/>
          </p:cNvGrpSpPr>
          <p:nvPr/>
        </p:nvGrpSpPr>
        <p:grpSpPr bwMode="auto">
          <a:xfrm>
            <a:off x="2179638" y="2938463"/>
            <a:ext cx="1892300" cy="887412"/>
            <a:chOff x="1757" y="1699"/>
            <a:chExt cx="1192" cy="559"/>
          </a:xfrm>
        </p:grpSpPr>
        <p:sp>
          <p:nvSpPr>
            <p:cNvPr id="379920" name="Rectangle 16"/>
            <p:cNvSpPr>
              <a:spLocks noChangeArrowheads="1"/>
            </p:cNvSpPr>
            <p:nvPr/>
          </p:nvSpPr>
          <p:spPr bwMode="auto">
            <a:xfrm>
              <a:off x="1799" y="1912"/>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379921" name="Rectangle 17"/>
            <p:cNvSpPr>
              <a:spLocks noChangeArrowheads="1"/>
            </p:cNvSpPr>
            <p:nvPr/>
          </p:nvSpPr>
          <p:spPr bwMode="auto">
            <a:xfrm>
              <a:off x="2682" y="1912"/>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379922" name="Rectangle 18"/>
            <p:cNvSpPr>
              <a:spLocks noChangeArrowheads="1"/>
            </p:cNvSpPr>
            <p:nvPr/>
          </p:nvSpPr>
          <p:spPr bwMode="auto">
            <a:xfrm>
              <a:off x="1757" y="1699"/>
              <a:ext cx="1192"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male / sperm</a:t>
              </a:r>
              <a:endParaRPr lang="en-US" sz="3000" b="1">
                <a:solidFill>
                  <a:srgbClr val="0F116A"/>
                </a:solidFill>
              </a:endParaRPr>
            </a:p>
          </p:txBody>
        </p:sp>
      </p:grpSp>
      <p:grpSp>
        <p:nvGrpSpPr>
          <p:cNvPr id="379923" name="Group 19"/>
          <p:cNvGrpSpPr>
            <a:grpSpLocks/>
          </p:cNvGrpSpPr>
          <p:nvPr/>
        </p:nvGrpSpPr>
        <p:grpSpPr bwMode="auto">
          <a:xfrm>
            <a:off x="822325" y="4243388"/>
            <a:ext cx="854075" cy="1954212"/>
            <a:chOff x="398" y="2521"/>
            <a:chExt cx="538" cy="1231"/>
          </a:xfrm>
        </p:grpSpPr>
        <p:sp>
          <p:nvSpPr>
            <p:cNvPr id="379924" name="Rectangle 20"/>
            <p:cNvSpPr>
              <a:spLocks noChangeArrowheads="1"/>
            </p:cNvSpPr>
            <p:nvPr/>
          </p:nvSpPr>
          <p:spPr bwMode="auto">
            <a:xfrm>
              <a:off x="647" y="2584"/>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379925" name="Rectangle 21"/>
            <p:cNvSpPr>
              <a:spLocks noChangeArrowheads="1"/>
            </p:cNvSpPr>
            <p:nvPr/>
          </p:nvSpPr>
          <p:spPr bwMode="auto">
            <a:xfrm>
              <a:off x="660" y="3312"/>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t>
              </a:r>
              <a:endParaRPr lang="en-US" sz="3000" b="1" baseline="30000">
                <a:solidFill>
                  <a:srgbClr val="0F116A"/>
                </a:solidFill>
              </a:endParaRPr>
            </a:p>
          </p:txBody>
        </p:sp>
        <p:sp>
          <p:nvSpPr>
            <p:cNvPr id="379926" name="Rectangle 22"/>
            <p:cNvSpPr>
              <a:spLocks noChangeArrowheads="1"/>
            </p:cNvSpPr>
            <p:nvPr/>
          </p:nvSpPr>
          <p:spPr bwMode="auto">
            <a:xfrm rot="-5400000">
              <a:off x="-83" y="3002"/>
              <a:ext cx="1231"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6301"/>
                  </a:solidFill>
                </a:rPr>
                <a:t>female / eggs</a:t>
              </a:r>
              <a:endParaRPr lang="en-US" sz="3000" b="1">
                <a:solidFill>
                  <a:srgbClr val="0F116A"/>
                </a:solidFill>
              </a:endParaRPr>
            </a:p>
          </p:txBody>
        </p:sp>
      </p:grpSp>
      <p:sp>
        <p:nvSpPr>
          <p:cNvPr id="379927" name="Rectangle 23"/>
          <p:cNvSpPr>
            <a:spLocks noChangeArrowheads="1"/>
          </p:cNvSpPr>
          <p:nvPr/>
        </p:nvSpPr>
        <p:spPr bwMode="auto">
          <a:xfrm>
            <a:off x="2071688" y="4038600"/>
            <a:ext cx="735012"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sp>
        <p:nvSpPr>
          <p:cNvPr id="379928" name="Rectangle 24"/>
          <p:cNvSpPr>
            <a:spLocks noChangeArrowheads="1"/>
          </p:cNvSpPr>
          <p:nvPr/>
        </p:nvSpPr>
        <p:spPr bwMode="auto">
          <a:xfrm>
            <a:off x="2103438" y="5334000"/>
            <a:ext cx="671512"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sp>
        <p:nvSpPr>
          <p:cNvPr id="379929" name="Rectangle 25"/>
          <p:cNvSpPr>
            <a:spLocks noChangeArrowheads="1"/>
          </p:cNvSpPr>
          <p:nvPr/>
        </p:nvSpPr>
        <p:spPr bwMode="auto">
          <a:xfrm>
            <a:off x="3505200" y="5334000"/>
            <a:ext cx="608013"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sp>
        <p:nvSpPr>
          <p:cNvPr id="379930" name="Rectangle 26"/>
          <p:cNvSpPr>
            <a:spLocks noChangeArrowheads="1"/>
          </p:cNvSpPr>
          <p:nvPr/>
        </p:nvSpPr>
        <p:spPr bwMode="auto">
          <a:xfrm>
            <a:off x="3551238" y="4038600"/>
            <a:ext cx="671512"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F116A"/>
                </a:solidFill>
              </a:rPr>
              <a:t>Aa</a:t>
            </a:r>
            <a:endParaRPr lang="en-US" sz="3000" b="1" baseline="30000">
              <a:solidFill>
                <a:srgbClr val="0F116A"/>
              </a:solidFill>
            </a:endParaRPr>
          </a:p>
        </p:txBody>
      </p:sp>
      <p:grpSp>
        <p:nvGrpSpPr>
          <p:cNvPr id="379970" name="Group 66"/>
          <p:cNvGrpSpPr>
            <a:grpSpLocks/>
          </p:cNvGrpSpPr>
          <p:nvPr/>
        </p:nvGrpSpPr>
        <p:grpSpPr bwMode="auto">
          <a:xfrm>
            <a:off x="6019800" y="5068888"/>
            <a:ext cx="838200" cy="838200"/>
            <a:chOff x="3792" y="3193"/>
            <a:chExt cx="528" cy="528"/>
          </a:xfrm>
        </p:grpSpPr>
        <p:sp>
          <p:nvSpPr>
            <p:cNvPr id="379933" name="Oval 29"/>
            <p:cNvSpPr>
              <a:spLocks noChangeArrowheads="1"/>
            </p:cNvSpPr>
            <p:nvPr/>
          </p:nvSpPr>
          <p:spPr bwMode="auto">
            <a:xfrm>
              <a:off x="3792" y="3193"/>
              <a:ext cx="528" cy="528"/>
            </a:xfrm>
            <a:prstGeom prst="ellipse">
              <a:avLst/>
            </a:prstGeom>
            <a:solidFill>
              <a:srgbClr val="FF00FF"/>
            </a:solidFill>
            <a:ln w="9525">
              <a:solidFill>
                <a:srgbClr val="BA64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34" name="Rectangle 30"/>
            <p:cNvSpPr>
              <a:spLocks noChangeArrowheads="1"/>
            </p:cNvSpPr>
            <p:nvPr/>
          </p:nvSpPr>
          <p:spPr bwMode="auto">
            <a:xfrm>
              <a:off x="3845" y="3284"/>
              <a:ext cx="423" cy="346"/>
            </a:xfrm>
            <a:prstGeom prst="rect">
              <a:avLst/>
            </a:prstGeom>
            <a:noFill/>
            <a:ln>
              <a:noFill/>
            </a:ln>
            <a:effectLst/>
            <a:extLst>
              <a:ext uri="{909E8E84-426E-40DD-AFC4-6F175D3DCCD1}">
                <a14:hiddenFill xmlns:a14="http://schemas.microsoft.com/office/drawing/2010/main">
                  <a:solidFill>
                    <a:srgbClr val="FF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a:t>
              </a:r>
              <a:endParaRPr lang="en-US" sz="3000" b="1">
                <a:solidFill>
                  <a:schemeClr val="tx2"/>
                </a:solidFill>
              </a:endParaRPr>
            </a:p>
          </p:txBody>
        </p:sp>
      </p:grpSp>
      <p:grpSp>
        <p:nvGrpSpPr>
          <p:cNvPr id="379969" name="Group 65"/>
          <p:cNvGrpSpPr>
            <a:grpSpLocks/>
          </p:cNvGrpSpPr>
          <p:nvPr/>
        </p:nvGrpSpPr>
        <p:grpSpPr bwMode="auto">
          <a:xfrm>
            <a:off x="6850063" y="4572000"/>
            <a:ext cx="1219200" cy="1752600"/>
            <a:chOff x="4315" y="2880"/>
            <a:chExt cx="768" cy="1104"/>
          </a:xfrm>
        </p:grpSpPr>
        <p:sp>
          <p:nvSpPr>
            <p:cNvPr id="379936" name="Oval 32"/>
            <p:cNvSpPr>
              <a:spLocks noChangeArrowheads="1"/>
            </p:cNvSpPr>
            <p:nvPr/>
          </p:nvSpPr>
          <p:spPr bwMode="auto">
            <a:xfrm>
              <a:off x="4699" y="2880"/>
              <a:ext cx="384" cy="384"/>
            </a:xfrm>
            <a:prstGeom prst="ellipse">
              <a:avLst/>
            </a:prstGeom>
            <a:solidFill>
              <a:srgbClr val="FF00FF"/>
            </a:solidFill>
            <a:ln w="9525">
              <a:solidFill>
                <a:srgbClr val="BA64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37" name="Rectangle 33"/>
            <p:cNvSpPr>
              <a:spLocks noChangeArrowheads="1"/>
            </p:cNvSpPr>
            <p:nvPr/>
          </p:nvSpPr>
          <p:spPr bwMode="auto">
            <a:xfrm>
              <a:off x="4746" y="2899"/>
              <a:ext cx="289" cy="346"/>
            </a:xfrm>
            <a:prstGeom prst="rect">
              <a:avLst/>
            </a:prstGeom>
            <a:noFill/>
            <a:ln>
              <a:noFill/>
            </a:ln>
            <a:effectLst/>
            <a:extLst>
              <a:ext uri="{909E8E84-426E-40DD-AFC4-6F175D3DCCD1}">
                <a14:hiddenFill xmlns:a14="http://schemas.microsoft.com/office/drawing/2010/main">
                  <a:solidFill>
                    <a:srgbClr val="FF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t>
              </a:r>
              <a:endParaRPr lang="en-US" sz="3000" b="1">
                <a:solidFill>
                  <a:schemeClr val="tx2"/>
                </a:solidFill>
              </a:endParaRPr>
            </a:p>
          </p:txBody>
        </p:sp>
        <p:sp>
          <p:nvSpPr>
            <p:cNvPr id="379939" name="Oval 35"/>
            <p:cNvSpPr>
              <a:spLocks noChangeArrowheads="1"/>
            </p:cNvSpPr>
            <p:nvPr/>
          </p:nvSpPr>
          <p:spPr bwMode="auto">
            <a:xfrm>
              <a:off x="4699" y="3600"/>
              <a:ext cx="384" cy="384"/>
            </a:xfrm>
            <a:prstGeom prst="ellipse">
              <a:avLst/>
            </a:prstGeom>
            <a:solidFill>
              <a:srgbClr val="FF00FF"/>
            </a:solidFill>
            <a:ln w="9525">
              <a:solidFill>
                <a:srgbClr val="BA64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40" name="Rectangle 36"/>
            <p:cNvSpPr>
              <a:spLocks noChangeArrowheads="1"/>
            </p:cNvSpPr>
            <p:nvPr/>
          </p:nvSpPr>
          <p:spPr bwMode="auto">
            <a:xfrm>
              <a:off x="4766" y="3619"/>
              <a:ext cx="249" cy="346"/>
            </a:xfrm>
            <a:prstGeom prst="rect">
              <a:avLst/>
            </a:prstGeom>
            <a:noFill/>
            <a:ln>
              <a:noFill/>
            </a:ln>
            <a:effectLst/>
            <a:extLst>
              <a:ext uri="{909E8E84-426E-40DD-AFC4-6F175D3DCCD1}">
                <a14:hiddenFill xmlns:a14="http://schemas.microsoft.com/office/drawing/2010/main">
                  <a:solidFill>
                    <a:srgbClr val="FF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t>
              </a:r>
              <a:endParaRPr lang="en-US" sz="3000" b="1">
                <a:solidFill>
                  <a:schemeClr val="tx2"/>
                </a:solidFill>
              </a:endParaRPr>
            </a:p>
          </p:txBody>
        </p:sp>
        <p:sp>
          <p:nvSpPr>
            <p:cNvPr id="379941" name="AutoShape 37"/>
            <p:cNvSpPr>
              <a:spLocks noChangeArrowheads="1"/>
            </p:cNvSpPr>
            <p:nvPr/>
          </p:nvSpPr>
          <p:spPr bwMode="auto">
            <a:xfrm rot="1800000">
              <a:off x="4315" y="3552"/>
              <a:ext cx="384" cy="96"/>
            </a:xfrm>
            <a:prstGeom prst="rightArrow">
              <a:avLst>
                <a:gd name="adj1" fmla="val 50000"/>
                <a:gd name="adj2" fmla="val 100000"/>
              </a:avLst>
            </a:prstGeom>
            <a:solidFill>
              <a:srgbClr val="CC0000"/>
            </a:solidFill>
            <a:ln w="9525">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42" name="AutoShape 38"/>
            <p:cNvSpPr>
              <a:spLocks noChangeArrowheads="1"/>
            </p:cNvSpPr>
            <p:nvPr/>
          </p:nvSpPr>
          <p:spPr bwMode="auto">
            <a:xfrm rot="19800000" flipV="1">
              <a:off x="4315" y="3216"/>
              <a:ext cx="384" cy="96"/>
            </a:xfrm>
            <a:prstGeom prst="rightArrow">
              <a:avLst>
                <a:gd name="adj1" fmla="val 50000"/>
                <a:gd name="adj2" fmla="val 100000"/>
              </a:avLst>
            </a:prstGeom>
            <a:solidFill>
              <a:srgbClr val="CC0000"/>
            </a:solidFill>
            <a:ln w="9525">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79944" name="Group 40"/>
          <p:cNvGrpSpPr>
            <a:grpSpLocks/>
          </p:cNvGrpSpPr>
          <p:nvPr/>
        </p:nvGrpSpPr>
        <p:grpSpPr bwMode="auto">
          <a:xfrm>
            <a:off x="6019800" y="2554288"/>
            <a:ext cx="838200" cy="838200"/>
            <a:chOff x="1008" y="3024"/>
            <a:chExt cx="528" cy="528"/>
          </a:xfrm>
        </p:grpSpPr>
        <p:sp>
          <p:nvSpPr>
            <p:cNvPr id="379945" name="Oval 41"/>
            <p:cNvSpPr>
              <a:spLocks noChangeArrowheads="1"/>
            </p:cNvSpPr>
            <p:nvPr/>
          </p:nvSpPr>
          <p:spPr bwMode="auto">
            <a:xfrm>
              <a:off x="1008" y="3024"/>
              <a:ext cx="528" cy="528"/>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46" name="Rectangle 42"/>
            <p:cNvSpPr>
              <a:spLocks noChangeArrowheads="1"/>
            </p:cNvSpPr>
            <p:nvPr/>
          </p:nvSpPr>
          <p:spPr bwMode="auto">
            <a:xfrm>
              <a:off x="1062" y="3120"/>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a:t>
              </a:r>
              <a:endParaRPr lang="en-US" sz="3000" b="1">
                <a:solidFill>
                  <a:schemeClr val="tx2"/>
                </a:solidFill>
              </a:endParaRPr>
            </a:p>
          </p:txBody>
        </p:sp>
      </p:grpSp>
      <p:grpSp>
        <p:nvGrpSpPr>
          <p:cNvPr id="379968" name="Group 64"/>
          <p:cNvGrpSpPr>
            <a:grpSpLocks/>
          </p:cNvGrpSpPr>
          <p:nvPr/>
        </p:nvGrpSpPr>
        <p:grpSpPr bwMode="auto">
          <a:xfrm>
            <a:off x="6850063" y="2057400"/>
            <a:ext cx="1219200" cy="1752600"/>
            <a:chOff x="4315" y="1296"/>
            <a:chExt cx="768" cy="1104"/>
          </a:xfrm>
        </p:grpSpPr>
        <p:grpSp>
          <p:nvGrpSpPr>
            <p:cNvPr id="379947" name="Group 43"/>
            <p:cNvGrpSpPr>
              <a:grpSpLocks/>
            </p:cNvGrpSpPr>
            <p:nvPr/>
          </p:nvGrpSpPr>
          <p:grpSpPr bwMode="auto">
            <a:xfrm>
              <a:off x="4699" y="1296"/>
              <a:ext cx="384" cy="384"/>
              <a:chOff x="1776" y="2784"/>
              <a:chExt cx="384" cy="384"/>
            </a:xfrm>
          </p:grpSpPr>
          <p:sp>
            <p:nvSpPr>
              <p:cNvPr id="379948" name="Oval 44"/>
              <p:cNvSpPr>
                <a:spLocks noChangeArrowheads="1"/>
              </p:cNvSpPr>
              <p:nvPr/>
            </p:nvSpPr>
            <p:spPr bwMode="auto">
              <a:xfrm>
                <a:off x="1776" y="2784"/>
                <a:ext cx="384" cy="38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49" name="Rectangle 45"/>
              <p:cNvSpPr>
                <a:spLocks noChangeArrowheads="1"/>
              </p:cNvSpPr>
              <p:nvPr/>
            </p:nvSpPr>
            <p:spPr bwMode="auto">
              <a:xfrm>
                <a:off x="1824" y="2803"/>
                <a:ext cx="28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t>
                </a:r>
                <a:endParaRPr lang="en-US" sz="3000" b="1">
                  <a:solidFill>
                    <a:schemeClr val="tx2"/>
                  </a:solidFill>
                </a:endParaRPr>
              </a:p>
            </p:txBody>
          </p:sp>
        </p:grpSp>
        <p:grpSp>
          <p:nvGrpSpPr>
            <p:cNvPr id="379950" name="Group 46"/>
            <p:cNvGrpSpPr>
              <a:grpSpLocks/>
            </p:cNvGrpSpPr>
            <p:nvPr/>
          </p:nvGrpSpPr>
          <p:grpSpPr bwMode="auto">
            <a:xfrm>
              <a:off x="4699" y="2016"/>
              <a:ext cx="384" cy="384"/>
              <a:chOff x="1776" y="2784"/>
              <a:chExt cx="384" cy="384"/>
            </a:xfrm>
          </p:grpSpPr>
          <p:sp>
            <p:nvSpPr>
              <p:cNvPr id="379951" name="Oval 47"/>
              <p:cNvSpPr>
                <a:spLocks noChangeArrowheads="1"/>
              </p:cNvSpPr>
              <p:nvPr/>
            </p:nvSpPr>
            <p:spPr bwMode="auto">
              <a:xfrm>
                <a:off x="1776" y="2784"/>
                <a:ext cx="384" cy="384"/>
              </a:xfrm>
              <a:prstGeom prst="ellipse">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52" name="Rectangle 48"/>
              <p:cNvSpPr>
                <a:spLocks noChangeArrowheads="1"/>
              </p:cNvSpPr>
              <p:nvPr/>
            </p:nvSpPr>
            <p:spPr bwMode="auto">
              <a:xfrm>
                <a:off x="1843" y="2803"/>
                <a:ext cx="249"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rgbClr val="000000"/>
                    </a:solidFill>
                  </a:rPr>
                  <a:t>a</a:t>
                </a:r>
                <a:endParaRPr lang="en-US" sz="3000" b="1">
                  <a:solidFill>
                    <a:schemeClr val="tx2"/>
                  </a:solidFill>
                </a:endParaRPr>
              </a:p>
            </p:txBody>
          </p:sp>
        </p:grpSp>
        <p:sp>
          <p:nvSpPr>
            <p:cNvPr id="379953" name="AutoShape 49"/>
            <p:cNvSpPr>
              <a:spLocks noChangeArrowheads="1"/>
            </p:cNvSpPr>
            <p:nvPr/>
          </p:nvSpPr>
          <p:spPr bwMode="auto">
            <a:xfrm rot="1800000">
              <a:off x="4315" y="1968"/>
              <a:ext cx="384" cy="96"/>
            </a:xfrm>
            <a:prstGeom prst="rightArrow">
              <a:avLst>
                <a:gd name="adj1" fmla="val 50000"/>
                <a:gd name="adj2" fmla="val 100000"/>
              </a:avLst>
            </a:prstGeom>
            <a:solidFill>
              <a:srgbClr val="CC0000"/>
            </a:solidFill>
            <a:ln w="9525">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54" name="AutoShape 50"/>
            <p:cNvSpPr>
              <a:spLocks noChangeArrowheads="1"/>
            </p:cNvSpPr>
            <p:nvPr/>
          </p:nvSpPr>
          <p:spPr bwMode="auto">
            <a:xfrm rot="19800000" flipV="1">
              <a:off x="4315" y="1632"/>
              <a:ext cx="384" cy="96"/>
            </a:xfrm>
            <a:prstGeom prst="rightArrow">
              <a:avLst>
                <a:gd name="adj1" fmla="val 50000"/>
                <a:gd name="adj2" fmla="val 100000"/>
              </a:avLst>
            </a:prstGeom>
            <a:solidFill>
              <a:srgbClr val="CC0000"/>
            </a:solidFill>
            <a:ln w="9525">
              <a:solidFill>
                <a:srgbClr val="66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79955" name="Group 51"/>
          <p:cNvGrpSpPr>
            <a:grpSpLocks/>
          </p:cNvGrpSpPr>
          <p:nvPr/>
        </p:nvGrpSpPr>
        <p:grpSpPr bwMode="auto">
          <a:xfrm>
            <a:off x="2057400" y="3886200"/>
            <a:ext cx="838200" cy="838200"/>
            <a:chOff x="1296" y="2448"/>
            <a:chExt cx="528" cy="528"/>
          </a:xfrm>
        </p:grpSpPr>
        <p:sp>
          <p:nvSpPr>
            <p:cNvPr id="379956" name="Oval 52"/>
            <p:cNvSpPr>
              <a:spLocks noChangeArrowheads="1"/>
            </p:cNvSpPr>
            <p:nvPr/>
          </p:nvSpPr>
          <p:spPr bwMode="auto">
            <a:xfrm>
              <a:off x="1296" y="2448"/>
              <a:ext cx="528" cy="528"/>
            </a:xfrm>
            <a:prstGeom prst="ellipse">
              <a:avLst/>
            </a:prstGeom>
            <a:solidFill>
              <a:srgbClr val="008414"/>
            </a:solidFill>
            <a:ln w="9525">
              <a:solidFill>
                <a:srgbClr val="00841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57" name="Rectangle 53"/>
            <p:cNvSpPr>
              <a:spLocks noChangeArrowheads="1"/>
            </p:cNvSpPr>
            <p:nvPr/>
          </p:nvSpPr>
          <p:spPr bwMode="auto">
            <a:xfrm>
              <a:off x="1333" y="2534"/>
              <a:ext cx="46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379958" name="Group 54"/>
          <p:cNvGrpSpPr>
            <a:grpSpLocks/>
          </p:cNvGrpSpPr>
          <p:nvPr/>
        </p:nvGrpSpPr>
        <p:grpSpPr bwMode="auto">
          <a:xfrm>
            <a:off x="2057400" y="5181600"/>
            <a:ext cx="838200" cy="838200"/>
            <a:chOff x="1296" y="3264"/>
            <a:chExt cx="528" cy="528"/>
          </a:xfrm>
        </p:grpSpPr>
        <p:sp>
          <p:nvSpPr>
            <p:cNvPr id="379959" name="Oval 55" descr="Wide upward diagonal"/>
            <p:cNvSpPr>
              <a:spLocks noChangeArrowheads="1"/>
            </p:cNvSpPr>
            <p:nvPr/>
          </p:nvSpPr>
          <p:spPr bwMode="auto">
            <a:xfrm>
              <a:off x="1296" y="3264"/>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60" name="Rectangle 56"/>
            <p:cNvSpPr>
              <a:spLocks noChangeArrowheads="1"/>
            </p:cNvSpPr>
            <p:nvPr/>
          </p:nvSpPr>
          <p:spPr bwMode="auto">
            <a:xfrm>
              <a:off x="1353" y="3350"/>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379961" name="Group 57"/>
          <p:cNvGrpSpPr>
            <a:grpSpLocks/>
          </p:cNvGrpSpPr>
          <p:nvPr/>
        </p:nvGrpSpPr>
        <p:grpSpPr bwMode="auto">
          <a:xfrm>
            <a:off x="3429000" y="5181600"/>
            <a:ext cx="838200" cy="838200"/>
            <a:chOff x="2160" y="3264"/>
            <a:chExt cx="528" cy="528"/>
          </a:xfrm>
        </p:grpSpPr>
        <p:sp>
          <p:nvSpPr>
            <p:cNvPr id="379962" name="Oval 58"/>
            <p:cNvSpPr>
              <a:spLocks noChangeArrowheads="1"/>
            </p:cNvSpPr>
            <p:nvPr/>
          </p:nvSpPr>
          <p:spPr bwMode="auto">
            <a:xfrm>
              <a:off x="2160" y="3264"/>
              <a:ext cx="528" cy="528"/>
            </a:xfrm>
            <a:prstGeom prst="ellipse">
              <a:avLst/>
            </a:prstGeom>
            <a:solidFill>
              <a:srgbClr val="CC0000"/>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63" name="Rectangle 59"/>
            <p:cNvSpPr>
              <a:spLocks noChangeArrowheads="1"/>
            </p:cNvSpPr>
            <p:nvPr/>
          </p:nvSpPr>
          <p:spPr bwMode="auto">
            <a:xfrm>
              <a:off x="2227" y="3350"/>
              <a:ext cx="38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grpSp>
        <p:nvGrpSpPr>
          <p:cNvPr id="379964" name="Group 60"/>
          <p:cNvGrpSpPr>
            <a:grpSpLocks/>
          </p:cNvGrpSpPr>
          <p:nvPr/>
        </p:nvGrpSpPr>
        <p:grpSpPr bwMode="auto">
          <a:xfrm>
            <a:off x="3429000" y="3886200"/>
            <a:ext cx="838200" cy="838200"/>
            <a:chOff x="2160" y="2448"/>
            <a:chExt cx="528" cy="528"/>
          </a:xfrm>
        </p:grpSpPr>
        <p:sp>
          <p:nvSpPr>
            <p:cNvPr id="379965" name="Oval 61" descr="Wide upward diagonal"/>
            <p:cNvSpPr>
              <a:spLocks noChangeArrowheads="1"/>
            </p:cNvSpPr>
            <p:nvPr/>
          </p:nvSpPr>
          <p:spPr bwMode="auto">
            <a:xfrm>
              <a:off x="2160" y="2448"/>
              <a:ext cx="528" cy="528"/>
            </a:xfrm>
            <a:prstGeom prst="ellipse">
              <a:avLst/>
            </a:prstGeom>
            <a:pattFill prst="wdUpDiag">
              <a:fgClr>
                <a:srgbClr val="CC0000"/>
              </a:fgClr>
              <a:bgClr>
                <a:srgbClr val="008414"/>
              </a:bgClr>
            </a:patt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66" name="Rectangle 62"/>
            <p:cNvSpPr>
              <a:spLocks noChangeArrowheads="1"/>
            </p:cNvSpPr>
            <p:nvPr/>
          </p:nvSpPr>
          <p:spPr bwMode="auto">
            <a:xfrm>
              <a:off x="2208" y="2534"/>
              <a:ext cx="423" cy="346"/>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000" b="1">
                  <a:solidFill>
                    <a:schemeClr val="bg1"/>
                  </a:solidFill>
                </a:rPr>
                <a:t>Aa</a:t>
              </a:r>
              <a:endParaRPr lang="en-US" sz="3000" b="1" baseline="30000">
                <a:solidFill>
                  <a:schemeClr val="bg1"/>
                </a:solidFill>
              </a:endParaRPr>
            </a:p>
          </p:txBody>
        </p:sp>
      </p:grpSp>
      <p:sp>
        <p:nvSpPr>
          <p:cNvPr id="379967" name="Rectangle 63" descr="Rectangle: Click to edit Master text styles&#10;Second level&#10;Third level&#10;Fourth level&#10;Fifth level"/>
          <p:cNvSpPr>
            <a:spLocks noGrp="1" noChangeArrowheads="1"/>
          </p:cNvSpPr>
          <p:nvPr>
            <p:ph type="body" idx="1"/>
          </p:nvPr>
        </p:nvSpPr>
        <p:spPr>
          <a:xfrm>
            <a:off x="838200" y="1295400"/>
            <a:ext cx="8001000" cy="762000"/>
          </a:xfrm>
          <a:noFill/>
          <a:ln/>
        </p:spPr>
        <p:txBody>
          <a:bodyPr/>
          <a:lstStyle/>
          <a:p>
            <a:r>
              <a:rPr lang="en-US" sz="2200"/>
              <a:t>Heterozygotes as carriers of recessive alleles</a:t>
            </a:r>
            <a:endParaRPr lang="en-US" sz="2000">
              <a:solidFill>
                <a:srgbClr val="000000"/>
              </a:solidFill>
            </a:endParaRPr>
          </a:p>
        </p:txBody>
      </p:sp>
      <p:sp>
        <p:nvSpPr>
          <p:cNvPr id="379971" name="AutoShape 67"/>
          <p:cNvSpPr>
            <a:spLocks noChangeArrowheads="1"/>
          </p:cNvSpPr>
          <p:nvPr/>
        </p:nvSpPr>
        <p:spPr bwMode="auto">
          <a:xfrm>
            <a:off x="3357563" y="4473575"/>
            <a:ext cx="1085850" cy="373063"/>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2200" b="1">
                <a:solidFill>
                  <a:srgbClr val="0F116A"/>
                </a:solidFill>
              </a:rPr>
              <a:t>carrier</a:t>
            </a:r>
          </a:p>
        </p:txBody>
      </p:sp>
      <p:sp>
        <p:nvSpPr>
          <p:cNvPr id="379972" name="AutoShape 68"/>
          <p:cNvSpPr>
            <a:spLocks noChangeArrowheads="1"/>
          </p:cNvSpPr>
          <p:nvPr/>
        </p:nvSpPr>
        <p:spPr bwMode="auto">
          <a:xfrm>
            <a:off x="1889125" y="5862638"/>
            <a:ext cx="1085850" cy="37306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2200" b="1">
                <a:solidFill>
                  <a:srgbClr val="0F116A"/>
                </a:solidFill>
              </a:rPr>
              <a:t>carrier</a:t>
            </a:r>
          </a:p>
        </p:txBody>
      </p:sp>
      <p:sp>
        <p:nvSpPr>
          <p:cNvPr id="379973" name="AutoShape 69"/>
          <p:cNvSpPr>
            <a:spLocks noChangeArrowheads="1"/>
          </p:cNvSpPr>
          <p:nvPr/>
        </p:nvSpPr>
        <p:spPr bwMode="auto">
          <a:xfrm>
            <a:off x="3279775" y="5862638"/>
            <a:ext cx="1241425" cy="37306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sz="2200" b="1">
                <a:solidFill>
                  <a:srgbClr val="0F116A"/>
                </a:solidFill>
              </a:rPr>
              <a:t>disease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9918">
                                            <p:txEl>
                                              <p:pRg st="0" end="0"/>
                                            </p:txEl>
                                          </p:spTgt>
                                        </p:tgtEl>
                                        <p:attrNameLst>
                                          <p:attrName>style.visibility</p:attrName>
                                        </p:attrNameLst>
                                      </p:cBhvr>
                                      <p:to>
                                        <p:strVal val="visible"/>
                                      </p:to>
                                    </p:set>
                                    <p:anim calcmode="lin" valueType="num">
                                      <p:cBhvr additive="base">
                                        <p:cTn id="7" dur="500" fill="hold"/>
                                        <p:tgtEl>
                                          <p:spTgt spid="3799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991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379944"/>
                                        </p:tgtEl>
                                        <p:attrNameLst>
                                          <p:attrName>style.visibility</p:attrName>
                                        </p:attrNameLst>
                                      </p:cBhvr>
                                      <p:to>
                                        <p:strVal val="visible"/>
                                      </p:to>
                                    </p:set>
                                    <p:animEffect transition="in" filter="wipe(left)">
                                      <p:cBhvr>
                                        <p:cTn id="13" dur="500"/>
                                        <p:tgtEl>
                                          <p:spTgt spid="379944"/>
                                        </p:tgtEl>
                                      </p:cBhvr>
                                    </p:animEffect>
                                  </p:childTnLst>
                                  <p:subTnLst>
                                    <p:audio>
                                      <p:cMediaNode>
                                        <p:cTn display="0" masterRel="sameClick">
                                          <p:stCondLst>
                                            <p:cond evt="begin" delay="0">
                                              <p:tn val="11"/>
                                            </p:cond>
                                          </p:stCondLst>
                                          <p:endCondLst>
                                            <p:cond evt="onStopAudio" delay="0">
                                              <p:tgtEl>
                                                <p:sldTgt/>
                                              </p:tgtEl>
                                            </p:cond>
                                          </p:endCondLst>
                                        </p:cTn>
                                        <p:tgtEl>
                                          <p:sndTgt r:embed="rId4" name="Vibro Up"/>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379968"/>
                                        </p:tgtEl>
                                        <p:attrNameLst>
                                          <p:attrName>style.visibility</p:attrName>
                                        </p:attrNameLst>
                                      </p:cBhvr>
                                      <p:to>
                                        <p:strVal val="visible"/>
                                      </p:to>
                                    </p:set>
                                    <p:animEffect transition="in" filter="wipe(left)">
                                      <p:cBhvr>
                                        <p:cTn id="18" dur="500"/>
                                        <p:tgtEl>
                                          <p:spTgt spid="379968"/>
                                        </p:tgtEl>
                                      </p:cBhvr>
                                    </p:animEffect>
                                  </p:childTnLst>
                                  <p:subTnLst>
                                    <p:audio>
                                      <p:cMediaNode>
                                        <p:cTn display="0" masterRel="sameClick">
                                          <p:stCondLst>
                                            <p:cond evt="begin" delay="0">
                                              <p:tn val="16"/>
                                            </p:cond>
                                          </p:stCondLst>
                                          <p:endCondLst>
                                            <p:cond evt="onStopAudio" delay="0">
                                              <p:tgtEl>
                                                <p:sldTgt/>
                                              </p:tgtEl>
                                            </p:cond>
                                          </p:endCondLst>
                                        </p:cTn>
                                        <p:tgtEl>
                                          <p:sndTgt r:embed="rId5" name="Pencil Check"/>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379970"/>
                                        </p:tgtEl>
                                        <p:attrNameLst>
                                          <p:attrName>style.visibility</p:attrName>
                                        </p:attrNameLst>
                                      </p:cBhvr>
                                      <p:to>
                                        <p:strVal val="visible"/>
                                      </p:to>
                                    </p:set>
                                    <p:animEffect transition="in" filter="wipe(left)">
                                      <p:cBhvr>
                                        <p:cTn id="23" dur="500"/>
                                        <p:tgtEl>
                                          <p:spTgt spid="379970"/>
                                        </p:tgtEl>
                                      </p:cBhvr>
                                    </p:animEffect>
                                  </p:childTnLst>
                                  <p:subTnLst>
                                    <p:audio>
                                      <p:cMediaNode>
                                        <p:cTn display="0" masterRel="sameClick">
                                          <p:stCondLst>
                                            <p:cond evt="begin" delay="0">
                                              <p:tn val="21"/>
                                            </p:cond>
                                          </p:stCondLst>
                                          <p:endCondLst>
                                            <p:cond evt="onStopAudio" delay="0">
                                              <p:tgtEl>
                                                <p:sldTgt/>
                                              </p:tgtEl>
                                            </p:cond>
                                          </p:endCondLst>
                                        </p:cTn>
                                        <p:tgtEl>
                                          <p:sndTgt r:embed="rId4" name="Vibro Up"/>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379969"/>
                                        </p:tgtEl>
                                        <p:attrNameLst>
                                          <p:attrName>style.visibility</p:attrName>
                                        </p:attrNameLst>
                                      </p:cBhvr>
                                      <p:to>
                                        <p:strVal val="visible"/>
                                      </p:to>
                                    </p:set>
                                    <p:animEffect transition="in" filter="wipe(left)">
                                      <p:cBhvr>
                                        <p:cTn id="28" dur="500"/>
                                        <p:tgtEl>
                                          <p:spTgt spid="379969"/>
                                        </p:tgtEl>
                                      </p:cBhvr>
                                    </p:animEffect>
                                  </p:childTnLst>
                                  <p:subTnLst>
                                    <p:audio>
                                      <p:cMediaNode>
                                        <p:cTn display="0" masterRel="sameClick">
                                          <p:stCondLst>
                                            <p:cond evt="begin" delay="0">
                                              <p:tn val="26"/>
                                            </p:cond>
                                          </p:stCondLst>
                                          <p:endCondLst>
                                            <p:cond evt="onStopAudio" delay="0">
                                              <p:tgtEl>
                                                <p:sldTgt/>
                                              </p:tgtEl>
                                            </p:cond>
                                          </p:endCondLst>
                                        </p:cTn>
                                        <p:tgtEl>
                                          <p:sndTgt r:embed="rId5" name="Pencil Check"/>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379906"/>
                                        </p:tgtEl>
                                        <p:attrNameLst>
                                          <p:attrName>style.visibility</p:attrName>
                                        </p:attrNameLst>
                                      </p:cBhvr>
                                      <p:to>
                                        <p:strVal val="visible"/>
                                      </p:to>
                                    </p:set>
                                    <p:animEffect transition="in" filter="wipe(left)">
                                      <p:cBhvr>
                                        <p:cTn id="33" dur="500"/>
                                        <p:tgtEl>
                                          <p:spTgt spid="379906"/>
                                        </p:tgtEl>
                                      </p:cBhvr>
                                    </p:animEffect>
                                  </p:childTnLst>
                                  <p:subTnLst>
                                    <p:audio>
                                      <p:cMediaNode>
                                        <p:cTn display="0" masterRel="sameClick">
                                          <p:stCondLst>
                                            <p:cond evt="begin" delay="0">
                                              <p:tn val="31"/>
                                            </p:cond>
                                          </p:stCondLst>
                                          <p:endCondLst>
                                            <p:cond evt="onStopAudio" delay="0">
                                              <p:tgtEl>
                                                <p:sldTgt/>
                                              </p:tgtEl>
                                            </p:cond>
                                          </p:endCondLst>
                                        </p:cTn>
                                        <p:tgtEl>
                                          <p:sndTgt r:embed="rId6" name="Chimes"/>
                                        </p:tgtEl>
                                      </p:cMediaNode>
                                    </p:audio>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nodeType="clickEffect">
                                  <p:stCondLst>
                                    <p:cond delay="0"/>
                                  </p:stCondLst>
                                  <p:childTnLst>
                                    <p:set>
                                      <p:cBhvr>
                                        <p:cTn id="37" dur="1" fill="hold">
                                          <p:stCondLst>
                                            <p:cond delay="0"/>
                                          </p:stCondLst>
                                        </p:cTn>
                                        <p:tgtEl>
                                          <p:spTgt spid="379919"/>
                                        </p:tgtEl>
                                        <p:attrNameLst>
                                          <p:attrName>style.visibility</p:attrName>
                                        </p:attrNameLst>
                                      </p:cBhvr>
                                      <p:to>
                                        <p:strVal val="visible"/>
                                      </p:to>
                                    </p:set>
                                    <p:anim calcmode="lin" valueType="num">
                                      <p:cBhvr additive="base">
                                        <p:cTn id="38" dur="500" fill="hold"/>
                                        <p:tgtEl>
                                          <p:spTgt spid="379919"/>
                                        </p:tgtEl>
                                        <p:attrNameLst>
                                          <p:attrName>ppt_x</p:attrName>
                                        </p:attrNameLst>
                                      </p:cBhvr>
                                      <p:tavLst>
                                        <p:tav tm="0">
                                          <p:val>
                                            <p:strVal val="0-#ppt_w/2"/>
                                          </p:val>
                                        </p:tav>
                                        <p:tav tm="100000">
                                          <p:val>
                                            <p:strVal val="#ppt_x"/>
                                          </p:val>
                                        </p:tav>
                                      </p:tavLst>
                                    </p:anim>
                                    <p:anim calcmode="lin" valueType="num">
                                      <p:cBhvr additive="base">
                                        <p:cTn id="39" dur="500" fill="hold"/>
                                        <p:tgtEl>
                                          <p:spTgt spid="37991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6"/>
                                            </p:cond>
                                          </p:stCondLst>
                                          <p:endCondLst>
                                            <p:cond evt="onStopAudio" delay="0">
                                              <p:tgtEl>
                                                <p:sldTgt/>
                                              </p:tgtEl>
                                            </p:cond>
                                          </p:endCondLst>
                                        </p:cTn>
                                        <p:tgtEl>
                                          <p:sndTgt r:embed="rId3" name="Whoosh"/>
                                        </p:tgtEl>
                                      </p:cMediaNode>
                                    </p:audio>
                                  </p:sub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8" fill="hold" nodeType="clickEffect">
                                  <p:stCondLst>
                                    <p:cond delay="0"/>
                                  </p:stCondLst>
                                  <p:childTnLst>
                                    <p:set>
                                      <p:cBhvr>
                                        <p:cTn id="43" dur="1" fill="hold">
                                          <p:stCondLst>
                                            <p:cond delay="0"/>
                                          </p:stCondLst>
                                        </p:cTn>
                                        <p:tgtEl>
                                          <p:spTgt spid="379923"/>
                                        </p:tgtEl>
                                        <p:attrNameLst>
                                          <p:attrName>style.visibility</p:attrName>
                                        </p:attrNameLst>
                                      </p:cBhvr>
                                      <p:to>
                                        <p:strVal val="visible"/>
                                      </p:to>
                                    </p:set>
                                    <p:anim calcmode="lin" valueType="num">
                                      <p:cBhvr additive="base">
                                        <p:cTn id="44" dur="500" fill="hold"/>
                                        <p:tgtEl>
                                          <p:spTgt spid="379923"/>
                                        </p:tgtEl>
                                        <p:attrNameLst>
                                          <p:attrName>ppt_x</p:attrName>
                                        </p:attrNameLst>
                                      </p:cBhvr>
                                      <p:tavLst>
                                        <p:tav tm="0">
                                          <p:val>
                                            <p:strVal val="0-#ppt_w/2"/>
                                          </p:val>
                                        </p:tav>
                                        <p:tav tm="100000">
                                          <p:val>
                                            <p:strVal val="#ppt_x"/>
                                          </p:val>
                                        </p:tav>
                                      </p:tavLst>
                                    </p:anim>
                                    <p:anim calcmode="lin" valueType="num">
                                      <p:cBhvr additive="base">
                                        <p:cTn id="45" dur="500" fill="hold"/>
                                        <p:tgtEl>
                                          <p:spTgt spid="37992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2"/>
                                            </p:cond>
                                          </p:stCondLst>
                                          <p:endCondLst>
                                            <p:cond evt="onStopAudio" delay="0">
                                              <p:tgtEl>
                                                <p:sldTgt/>
                                              </p:tgtEl>
                                            </p:cond>
                                          </p:endCondLst>
                                        </p:cTn>
                                        <p:tgtEl>
                                          <p:sndTgt r:embed="rId3" name="Whoosh"/>
                                        </p:tgtEl>
                                      </p:cMediaNode>
                                    </p:audio>
                                  </p:sub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79927">
                                            <p:txEl>
                                              <p:pRg st="0" end="0"/>
                                            </p:txEl>
                                          </p:spTgt>
                                        </p:tgtEl>
                                        <p:attrNameLst>
                                          <p:attrName>style.visibility</p:attrName>
                                        </p:attrNameLst>
                                      </p:cBhvr>
                                      <p:to>
                                        <p:strVal val="visible"/>
                                      </p:to>
                                    </p:set>
                                    <p:animEffect transition="in" filter="wipe(left)">
                                      <p:cBhvr>
                                        <p:cTn id="50" dur="500"/>
                                        <p:tgtEl>
                                          <p:spTgt spid="379927">
                                            <p:txEl>
                                              <p:pRg st="0" end="0"/>
                                            </p:txEl>
                                          </p:spTgt>
                                        </p:tgtEl>
                                      </p:cBhvr>
                                    </p:animEffect>
                                  </p:childTnLst>
                                  <p:subTnLst>
                                    <p:audio>
                                      <p:cMediaNode>
                                        <p:cTn display="0" masterRel="sameClick">
                                          <p:stCondLst>
                                            <p:cond evt="begin" delay="0">
                                              <p:tn val="48"/>
                                            </p:cond>
                                          </p:stCondLst>
                                          <p:endCondLst>
                                            <p:cond evt="onStopAudio" delay="0">
                                              <p:tgtEl>
                                                <p:sldTgt/>
                                              </p:tgtEl>
                                            </p:cond>
                                          </p:endCondLst>
                                        </p:cTn>
                                        <p:tgtEl>
                                          <p:sndTgt r:embed="rId5" name="Pencil Check"/>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379930">
                                            <p:txEl>
                                              <p:pRg st="0" end="0"/>
                                            </p:txEl>
                                          </p:spTgt>
                                        </p:tgtEl>
                                        <p:attrNameLst>
                                          <p:attrName>style.visibility</p:attrName>
                                        </p:attrNameLst>
                                      </p:cBhvr>
                                      <p:to>
                                        <p:strVal val="visible"/>
                                      </p:to>
                                    </p:set>
                                    <p:animEffect transition="in" filter="wipe(left)">
                                      <p:cBhvr>
                                        <p:cTn id="55" dur="500"/>
                                        <p:tgtEl>
                                          <p:spTgt spid="379930">
                                            <p:txEl>
                                              <p:pRg st="0" end="0"/>
                                            </p:txEl>
                                          </p:spTgt>
                                        </p:tgtEl>
                                      </p:cBhvr>
                                    </p:animEffect>
                                  </p:childTnLst>
                                  <p:subTnLst>
                                    <p:audio>
                                      <p:cMediaNode>
                                        <p:cTn display="0" masterRel="sameClick">
                                          <p:stCondLst>
                                            <p:cond evt="begin" delay="0">
                                              <p:tn val="53"/>
                                            </p:cond>
                                          </p:stCondLst>
                                          <p:endCondLst>
                                            <p:cond evt="onStopAudio" delay="0">
                                              <p:tgtEl>
                                                <p:sldTgt/>
                                              </p:tgtEl>
                                            </p:cond>
                                          </p:endCondLst>
                                        </p:cTn>
                                        <p:tgtEl>
                                          <p:sndTgt r:embed="rId5" name="Pencil Check"/>
                                        </p:tgtEl>
                                      </p:cMediaNode>
                                    </p:audio>
                                  </p:sub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79928">
                                            <p:txEl>
                                              <p:pRg st="0" end="0"/>
                                            </p:txEl>
                                          </p:spTgt>
                                        </p:tgtEl>
                                        <p:attrNameLst>
                                          <p:attrName>style.visibility</p:attrName>
                                        </p:attrNameLst>
                                      </p:cBhvr>
                                      <p:to>
                                        <p:strVal val="visible"/>
                                      </p:to>
                                    </p:set>
                                    <p:animEffect transition="in" filter="wipe(left)">
                                      <p:cBhvr>
                                        <p:cTn id="60" dur="500"/>
                                        <p:tgtEl>
                                          <p:spTgt spid="379928">
                                            <p:txEl>
                                              <p:pRg st="0" end="0"/>
                                            </p:txEl>
                                          </p:spTgt>
                                        </p:tgtEl>
                                      </p:cBhvr>
                                    </p:animEffect>
                                  </p:childTnLst>
                                  <p:subTnLst>
                                    <p:audio>
                                      <p:cMediaNode>
                                        <p:cTn display="0" masterRel="sameClick">
                                          <p:stCondLst>
                                            <p:cond evt="begin" delay="0">
                                              <p:tn val="58"/>
                                            </p:cond>
                                          </p:stCondLst>
                                          <p:endCondLst>
                                            <p:cond evt="onStopAudio" delay="0">
                                              <p:tgtEl>
                                                <p:sldTgt/>
                                              </p:tgtEl>
                                            </p:cond>
                                          </p:endCondLst>
                                        </p:cTn>
                                        <p:tgtEl>
                                          <p:sndTgt r:embed="rId5" name="Pencil Check"/>
                                        </p:tgtEl>
                                      </p:cMediaNode>
                                    </p:audio>
                                  </p:sub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379929">
                                            <p:txEl>
                                              <p:pRg st="0" end="0"/>
                                            </p:txEl>
                                          </p:spTgt>
                                        </p:tgtEl>
                                        <p:attrNameLst>
                                          <p:attrName>style.visibility</p:attrName>
                                        </p:attrNameLst>
                                      </p:cBhvr>
                                      <p:to>
                                        <p:strVal val="visible"/>
                                      </p:to>
                                    </p:set>
                                    <p:animEffect transition="in" filter="wipe(left)">
                                      <p:cBhvr>
                                        <p:cTn id="65" dur="500"/>
                                        <p:tgtEl>
                                          <p:spTgt spid="379929">
                                            <p:txEl>
                                              <p:pRg st="0" end="0"/>
                                            </p:txEl>
                                          </p:spTgt>
                                        </p:tgtEl>
                                      </p:cBhvr>
                                    </p:animEffect>
                                  </p:childTnLst>
                                  <p:subTnLst>
                                    <p:audio>
                                      <p:cMediaNode>
                                        <p:cTn display="0" masterRel="sameClick">
                                          <p:stCondLst>
                                            <p:cond evt="begin" delay="0">
                                              <p:tn val="63"/>
                                            </p:cond>
                                          </p:stCondLst>
                                          <p:endCondLst>
                                            <p:cond evt="onStopAudio" delay="0">
                                              <p:tgtEl>
                                                <p:sldTgt/>
                                              </p:tgtEl>
                                            </p:cond>
                                          </p:endCondLst>
                                        </p:cTn>
                                        <p:tgtEl>
                                          <p:sndTgt r:embed="rId7" name="String"/>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nodeType="clickEffect">
                                  <p:stCondLst>
                                    <p:cond delay="0"/>
                                  </p:stCondLst>
                                  <p:childTnLst>
                                    <p:set>
                                      <p:cBhvr>
                                        <p:cTn id="69" dur="1" fill="hold">
                                          <p:stCondLst>
                                            <p:cond delay="0"/>
                                          </p:stCondLst>
                                        </p:cTn>
                                        <p:tgtEl>
                                          <p:spTgt spid="379955"/>
                                        </p:tgtEl>
                                        <p:attrNameLst>
                                          <p:attrName>style.visibility</p:attrName>
                                        </p:attrNameLst>
                                      </p:cBhvr>
                                      <p:to>
                                        <p:strVal val="visible"/>
                                      </p:to>
                                    </p:set>
                                    <p:animEffect transition="in" filter="wipe(left)">
                                      <p:cBhvr>
                                        <p:cTn id="70" dur="500"/>
                                        <p:tgtEl>
                                          <p:spTgt spid="379955"/>
                                        </p:tgtEl>
                                      </p:cBhvr>
                                    </p:animEffect>
                                  </p:childTnLst>
                                  <p:subTnLst>
                                    <p:audio>
                                      <p:cMediaNode>
                                        <p:cTn display="0" masterRel="sameClick">
                                          <p:stCondLst>
                                            <p:cond evt="begin" delay="0">
                                              <p:tn val="68"/>
                                            </p:cond>
                                          </p:stCondLst>
                                          <p:endCondLst>
                                            <p:cond evt="onStopAudio" delay="0">
                                              <p:tgtEl>
                                                <p:sldTgt/>
                                              </p:tgtEl>
                                            </p:cond>
                                          </p:endCondLst>
                                        </p:cTn>
                                        <p:tgtEl>
                                          <p:sndTgt r:embed="rId5" name="Pencil Check"/>
                                        </p:tgtEl>
                                      </p:cMediaNode>
                                    </p:audio>
                                  </p:sub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8" fill="hold" nodeType="clickEffect">
                                  <p:stCondLst>
                                    <p:cond delay="0"/>
                                  </p:stCondLst>
                                  <p:childTnLst>
                                    <p:set>
                                      <p:cBhvr>
                                        <p:cTn id="74" dur="1" fill="hold">
                                          <p:stCondLst>
                                            <p:cond delay="0"/>
                                          </p:stCondLst>
                                        </p:cTn>
                                        <p:tgtEl>
                                          <p:spTgt spid="379964"/>
                                        </p:tgtEl>
                                        <p:attrNameLst>
                                          <p:attrName>style.visibility</p:attrName>
                                        </p:attrNameLst>
                                      </p:cBhvr>
                                      <p:to>
                                        <p:strVal val="visible"/>
                                      </p:to>
                                    </p:set>
                                    <p:animEffect transition="in" filter="wipe(left)">
                                      <p:cBhvr>
                                        <p:cTn id="75" dur="500"/>
                                        <p:tgtEl>
                                          <p:spTgt spid="379964"/>
                                        </p:tgtEl>
                                      </p:cBhvr>
                                    </p:animEffect>
                                  </p:childTnLst>
                                  <p:subTnLst>
                                    <p:audio>
                                      <p:cMediaNode>
                                        <p:cTn display="0" masterRel="sameClick">
                                          <p:stCondLst>
                                            <p:cond evt="begin" delay="0">
                                              <p:tn val="73"/>
                                            </p:cond>
                                          </p:stCondLst>
                                          <p:endCondLst>
                                            <p:cond evt="onStopAudio" delay="0">
                                              <p:tgtEl>
                                                <p:sldTgt/>
                                              </p:tgtEl>
                                            </p:cond>
                                          </p:endCondLst>
                                        </p:cTn>
                                        <p:tgtEl>
                                          <p:sndTgt r:embed="rId5" name="Pencil Check"/>
                                        </p:tgtEl>
                                      </p:cMediaNode>
                                    </p:audio>
                                  </p:sub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379971"/>
                                        </p:tgtEl>
                                        <p:attrNameLst>
                                          <p:attrName>style.visibility</p:attrName>
                                        </p:attrNameLst>
                                      </p:cBhvr>
                                      <p:to>
                                        <p:strVal val="visible"/>
                                      </p:to>
                                    </p:set>
                                    <p:animEffect transition="in" filter="wipe(left)">
                                      <p:cBhvr>
                                        <p:cTn id="80" dur="500"/>
                                        <p:tgtEl>
                                          <p:spTgt spid="379971"/>
                                        </p:tgtEl>
                                      </p:cBhvr>
                                    </p:animEffect>
                                  </p:childTnLst>
                                  <p:subTnLst>
                                    <p:audio>
                                      <p:cMediaNode>
                                        <p:cTn display="0" masterRel="sameClick">
                                          <p:stCondLst>
                                            <p:cond evt="begin" delay="0">
                                              <p:tn val="78"/>
                                            </p:cond>
                                          </p:stCondLst>
                                          <p:endCondLst>
                                            <p:cond evt="onStopAudio" delay="0">
                                              <p:tgtEl>
                                                <p:sldTgt/>
                                              </p:tgtEl>
                                            </p:cond>
                                          </p:endCondLst>
                                        </p:cTn>
                                        <p:tgtEl>
                                          <p:sndTgt r:embed="rId5" name="Pencil Check"/>
                                        </p:tgtEl>
                                      </p:cMediaNode>
                                    </p:audio>
                                  </p:subTnLst>
                                </p:cTn>
                              </p:par>
                            </p:childTnLst>
                          </p:cTn>
                        </p:par>
                      </p:childTnLst>
                    </p:cTn>
                  </p:par>
                  <p:par>
                    <p:cTn id="81" fill="hold" nodeType="clickPar">
                      <p:stCondLst>
                        <p:cond delay="indefinite"/>
                      </p:stCondLst>
                      <p:childTnLst>
                        <p:par>
                          <p:cTn id="82" fill="hold" nodeType="withGroup">
                            <p:stCondLst>
                              <p:cond delay="0"/>
                            </p:stCondLst>
                            <p:childTnLst>
                              <p:par>
                                <p:cTn id="83" presetID="22" presetClass="entr" presetSubtype="8" fill="hold" nodeType="clickEffect">
                                  <p:stCondLst>
                                    <p:cond delay="0"/>
                                  </p:stCondLst>
                                  <p:childTnLst>
                                    <p:set>
                                      <p:cBhvr>
                                        <p:cTn id="84" dur="1" fill="hold">
                                          <p:stCondLst>
                                            <p:cond delay="0"/>
                                          </p:stCondLst>
                                        </p:cTn>
                                        <p:tgtEl>
                                          <p:spTgt spid="379958"/>
                                        </p:tgtEl>
                                        <p:attrNameLst>
                                          <p:attrName>style.visibility</p:attrName>
                                        </p:attrNameLst>
                                      </p:cBhvr>
                                      <p:to>
                                        <p:strVal val="visible"/>
                                      </p:to>
                                    </p:set>
                                    <p:animEffect transition="in" filter="wipe(left)">
                                      <p:cBhvr>
                                        <p:cTn id="85" dur="500"/>
                                        <p:tgtEl>
                                          <p:spTgt spid="379958"/>
                                        </p:tgtEl>
                                      </p:cBhvr>
                                    </p:animEffect>
                                  </p:childTnLst>
                                  <p:subTnLst>
                                    <p:audio>
                                      <p:cMediaNode>
                                        <p:cTn display="0" masterRel="sameClick">
                                          <p:stCondLst>
                                            <p:cond evt="begin" delay="0">
                                              <p:tn val="83"/>
                                            </p:cond>
                                          </p:stCondLst>
                                          <p:endCondLst>
                                            <p:cond evt="onStopAudio" delay="0">
                                              <p:tgtEl>
                                                <p:sldTgt/>
                                              </p:tgtEl>
                                            </p:cond>
                                          </p:endCondLst>
                                        </p:cTn>
                                        <p:tgtEl>
                                          <p:sndTgt r:embed="rId5" name="Pencil Check"/>
                                        </p:tgtEl>
                                      </p:cMediaNode>
                                    </p:audio>
                                  </p:sub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379972"/>
                                        </p:tgtEl>
                                        <p:attrNameLst>
                                          <p:attrName>style.visibility</p:attrName>
                                        </p:attrNameLst>
                                      </p:cBhvr>
                                      <p:to>
                                        <p:strVal val="visible"/>
                                      </p:to>
                                    </p:set>
                                    <p:animEffect transition="in" filter="wipe(left)">
                                      <p:cBhvr>
                                        <p:cTn id="90" dur="500"/>
                                        <p:tgtEl>
                                          <p:spTgt spid="379972"/>
                                        </p:tgtEl>
                                      </p:cBhvr>
                                    </p:animEffect>
                                  </p:childTnLst>
                                  <p:subTnLst>
                                    <p:audio>
                                      <p:cMediaNode>
                                        <p:cTn display="0" masterRel="sameClick">
                                          <p:stCondLst>
                                            <p:cond evt="begin" delay="0">
                                              <p:tn val="88"/>
                                            </p:cond>
                                          </p:stCondLst>
                                          <p:endCondLst>
                                            <p:cond evt="onStopAudio" delay="0">
                                              <p:tgtEl>
                                                <p:sldTgt/>
                                              </p:tgtEl>
                                            </p:cond>
                                          </p:endCondLst>
                                        </p:cTn>
                                        <p:tgtEl>
                                          <p:sndTgt r:embed="rId5" name="Pencil Check"/>
                                        </p:tgtEl>
                                      </p:cMediaNode>
                                    </p:audio>
                                  </p:subTnLst>
                                </p:cTn>
                              </p:par>
                            </p:childTnLst>
                          </p:cTn>
                        </p:par>
                      </p:childTnLst>
                    </p:cTn>
                  </p:par>
                  <p:par>
                    <p:cTn id="91" fill="hold" nodeType="clickPar">
                      <p:stCondLst>
                        <p:cond delay="indefinite"/>
                      </p:stCondLst>
                      <p:childTnLst>
                        <p:par>
                          <p:cTn id="92" fill="hold" nodeType="withGroup">
                            <p:stCondLst>
                              <p:cond delay="0"/>
                            </p:stCondLst>
                            <p:childTnLst>
                              <p:par>
                                <p:cTn id="93" presetID="22" presetClass="entr" presetSubtype="8" fill="hold" nodeType="clickEffect">
                                  <p:stCondLst>
                                    <p:cond delay="0"/>
                                  </p:stCondLst>
                                  <p:childTnLst>
                                    <p:set>
                                      <p:cBhvr>
                                        <p:cTn id="94" dur="1" fill="hold">
                                          <p:stCondLst>
                                            <p:cond delay="0"/>
                                          </p:stCondLst>
                                        </p:cTn>
                                        <p:tgtEl>
                                          <p:spTgt spid="379961"/>
                                        </p:tgtEl>
                                        <p:attrNameLst>
                                          <p:attrName>style.visibility</p:attrName>
                                        </p:attrNameLst>
                                      </p:cBhvr>
                                      <p:to>
                                        <p:strVal val="visible"/>
                                      </p:to>
                                    </p:set>
                                    <p:animEffect transition="in" filter="wipe(left)">
                                      <p:cBhvr>
                                        <p:cTn id="95" dur="500"/>
                                        <p:tgtEl>
                                          <p:spTgt spid="379961"/>
                                        </p:tgtEl>
                                      </p:cBhvr>
                                    </p:animEffect>
                                  </p:childTnLst>
                                  <p:subTnLst>
                                    <p:audio>
                                      <p:cMediaNode>
                                        <p:cTn display="0" masterRel="sameClick">
                                          <p:stCondLst>
                                            <p:cond evt="begin" delay="0">
                                              <p:tn val="93"/>
                                            </p:cond>
                                          </p:stCondLst>
                                          <p:endCondLst>
                                            <p:cond evt="onStopAudio" delay="0">
                                              <p:tgtEl>
                                                <p:sldTgt/>
                                              </p:tgtEl>
                                            </p:cond>
                                          </p:endCondLst>
                                        </p:cTn>
                                        <p:tgtEl>
                                          <p:sndTgt r:embed="rId7" name="String"/>
                                        </p:tgtEl>
                                      </p:cMediaNode>
                                    </p:audio>
                                  </p:subTnLst>
                                </p:cTn>
                              </p:par>
                            </p:childTnLst>
                          </p:cTn>
                        </p:par>
                      </p:childTnLst>
                    </p:cTn>
                  </p:par>
                  <p:par>
                    <p:cTn id="96" fill="hold" nodeType="clickPar">
                      <p:stCondLst>
                        <p:cond delay="indefinite"/>
                      </p:stCondLst>
                      <p:childTnLst>
                        <p:par>
                          <p:cTn id="97" fill="hold" nodeType="withGroup">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379973"/>
                                        </p:tgtEl>
                                        <p:attrNameLst>
                                          <p:attrName>style.visibility</p:attrName>
                                        </p:attrNameLst>
                                      </p:cBhvr>
                                      <p:to>
                                        <p:strVal val="visible"/>
                                      </p:to>
                                    </p:set>
                                    <p:animEffect transition="in" filter="wipe(left)">
                                      <p:cBhvr>
                                        <p:cTn id="100" dur="500"/>
                                        <p:tgtEl>
                                          <p:spTgt spid="379973"/>
                                        </p:tgtEl>
                                      </p:cBhvr>
                                    </p:animEffect>
                                  </p:childTnLst>
                                  <p:subTnLst>
                                    <p:audio>
                                      <p:cMediaNode>
                                        <p:cTn display="0" masterRel="sameClick">
                                          <p:stCondLst>
                                            <p:cond evt="begin" delay="0">
                                              <p:tn val="98"/>
                                            </p:cond>
                                          </p:stCondLst>
                                          <p:endCondLst>
                                            <p:cond evt="onStopAudio" delay="0">
                                              <p:tgtEl>
                                                <p:sldTgt/>
                                              </p:tgtEl>
                                            </p:cond>
                                          </p:endCondLst>
                                        </p:cTn>
                                        <p:tgtEl>
                                          <p:sndTgt r:embed="rId5"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18" grpId="0" build="p" autoUpdateAnimBg="0"/>
      <p:bldP spid="379927" grpId="0" build="p" autoUpdateAnimBg="0"/>
      <p:bldP spid="379928" grpId="0" build="p" autoUpdateAnimBg="0"/>
      <p:bldP spid="379929" grpId="0" build="p" autoUpdateAnimBg="0"/>
      <p:bldP spid="379930" grpId="0" build="p" autoUpdateAnimBg="0"/>
      <p:bldP spid="379971" grpId="0" animBg="1" autoUpdateAnimBg="0"/>
      <p:bldP spid="379972" grpId="0" animBg="1" autoUpdateAnimBg="0"/>
      <p:bldP spid="379973"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p:txBody>
          <a:bodyPr/>
          <a:lstStyle/>
          <a:p>
            <a:r>
              <a:rPr lang="en-US"/>
              <a:t>Cystic fibrosis (recessive)</a:t>
            </a:r>
          </a:p>
        </p:txBody>
      </p:sp>
      <p:sp>
        <p:nvSpPr>
          <p:cNvPr id="381955" name="Rectangle 3" descr="Rectangle: Click to edit Master text styles&#10;Second level&#10;Third level&#10;Fourth level&#10;Fifth level"/>
          <p:cNvSpPr>
            <a:spLocks noGrp="1" noChangeArrowheads="1"/>
          </p:cNvSpPr>
          <p:nvPr>
            <p:ph type="body" idx="1"/>
          </p:nvPr>
        </p:nvSpPr>
        <p:spPr>
          <a:xfrm>
            <a:off x="838200" y="1371600"/>
            <a:ext cx="8305800" cy="5334000"/>
          </a:xfrm>
        </p:spPr>
        <p:txBody>
          <a:bodyPr/>
          <a:lstStyle/>
          <a:p>
            <a:r>
              <a:rPr lang="en-US"/>
              <a:t>Primarily whites of </a:t>
            </a:r>
            <a:br>
              <a:rPr lang="en-US"/>
            </a:br>
            <a:r>
              <a:rPr lang="en-US"/>
              <a:t>European descent</a:t>
            </a:r>
            <a:endParaRPr lang="en-US" sz="2600">
              <a:solidFill>
                <a:srgbClr val="000000"/>
              </a:solidFill>
            </a:endParaRPr>
          </a:p>
          <a:p>
            <a:pPr lvl="1">
              <a:buClrTx/>
            </a:pPr>
            <a:r>
              <a:rPr lang="en-US" sz="2400"/>
              <a:t>strikes 1 in </a:t>
            </a:r>
            <a:r>
              <a:rPr lang="en-US" sz="2400" u="sng">
                <a:solidFill>
                  <a:schemeClr val="tx2"/>
                </a:solidFill>
              </a:rPr>
              <a:t>2500</a:t>
            </a:r>
            <a:r>
              <a:rPr lang="en-US" sz="2400"/>
              <a:t> births</a:t>
            </a:r>
          </a:p>
          <a:p>
            <a:pPr marL="1085850" lvl="2"/>
            <a:r>
              <a:rPr lang="en-US" sz="2000"/>
              <a:t>1 in 25 whites is a carrier (Aa)</a:t>
            </a:r>
          </a:p>
          <a:p>
            <a:pPr lvl="1">
              <a:buClrTx/>
            </a:pPr>
            <a:r>
              <a:rPr lang="en-US" sz="2400"/>
              <a:t>normal allele codes for a membrane protein </a:t>
            </a:r>
            <a:br>
              <a:rPr lang="en-US" sz="2400"/>
            </a:br>
            <a:r>
              <a:rPr lang="en-US" sz="2400"/>
              <a:t>that transports Cl</a:t>
            </a:r>
            <a:r>
              <a:rPr lang="en-US" sz="2400" baseline="30000"/>
              <a:t>-</a:t>
            </a:r>
            <a:r>
              <a:rPr lang="en-US" sz="2400"/>
              <a:t> across cell membrane</a:t>
            </a:r>
          </a:p>
          <a:p>
            <a:pPr marL="1085850" lvl="2"/>
            <a:r>
              <a:rPr lang="en-US" sz="2000"/>
              <a:t>defective or absent channels limit transport of Cl</a:t>
            </a:r>
            <a:r>
              <a:rPr lang="en-US" sz="2000" baseline="30000"/>
              <a:t>-</a:t>
            </a:r>
            <a:r>
              <a:rPr lang="en-US" sz="2000"/>
              <a:t> &amp; H</a:t>
            </a:r>
            <a:r>
              <a:rPr lang="en-US" sz="2000" baseline="-25000"/>
              <a:t>2</a:t>
            </a:r>
            <a:r>
              <a:rPr lang="en-US" sz="2000"/>
              <a:t>O  across cell membrane</a:t>
            </a:r>
          </a:p>
          <a:p>
            <a:pPr marL="1085850" lvl="2"/>
            <a:r>
              <a:rPr lang="en-US" sz="2000"/>
              <a:t>thicker &amp; stickier mucus coats around cells </a:t>
            </a:r>
          </a:p>
          <a:p>
            <a:pPr marL="1085850" lvl="2"/>
            <a:r>
              <a:rPr lang="en-US" sz="2000"/>
              <a:t>mucus build-up in the pancreas, lungs, digestive tract &amp; causes bacterial infections</a:t>
            </a:r>
          </a:p>
          <a:p>
            <a:pPr lvl="1">
              <a:buClrTx/>
            </a:pPr>
            <a:r>
              <a:rPr lang="en-US" sz="2400"/>
              <a:t>without treatment children die before 5; </a:t>
            </a:r>
            <a:br>
              <a:rPr lang="en-US" sz="2400"/>
            </a:br>
            <a:r>
              <a:rPr lang="en-US" sz="2400"/>
              <a:t>with treatment can live past their late 20s</a:t>
            </a:r>
          </a:p>
        </p:txBody>
      </p:sp>
      <p:pic>
        <p:nvPicPr>
          <p:cNvPr id="3819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457200"/>
            <a:ext cx="2730500" cy="2298700"/>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1957" name="Rectangle 5"/>
          <p:cNvSpPr>
            <a:spLocks noChangeArrowheads="1"/>
          </p:cNvSpPr>
          <p:nvPr/>
        </p:nvSpPr>
        <p:spPr bwMode="auto">
          <a:xfrm>
            <a:off x="6329363" y="2743200"/>
            <a:ext cx="2668587"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chemeClr val="tx2"/>
                </a:solidFill>
              </a:rPr>
              <a:t>normal lung tissue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1955">
                                            <p:txEl>
                                              <p:pRg st="1" end="1"/>
                                            </p:txEl>
                                          </p:spTgt>
                                        </p:tgtEl>
                                        <p:attrNameLst>
                                          <p:attrName>style.visibility</p:attrName>
                                        </p:attrNameLst>
                                      </p:cBhvr>
                                      <p:to>
                                        <p:strVal val="visible"/>
                                      </p:to>
                                    </p:set>
                                    <p:anim calcmode="lin" valueType="num">
                                      <p:cBhvr additive="base">
                                        <p:cTn id="7" dur="500" fill="hold"/>
                                        <p:tgtEl>
                                          <p:spTgt spid="38195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195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1955">
                                            <p:txEl>
                                              <p:pRg st="2" end="2"/>
                                            </p:txEl>
                                          </p:spTgt>
                                        </p:tgtEl>
                                        <p:attrNameLst>
                                          <p:attrName>style.visibility</p:attrName>
                                        </p:attrNameLst>
                                      </p:cBhvr>
                                      <p:to>
                                        <p:strVal val="visible"/>
                                      </p:to>
                                    </p:set>
                                    <p:anim calcmode="lin" valueType="num">
                                      <p:cBhvr additive="base">
                                        <p:cTn id="13" dur="500" fill="hold"/>
                                        <p:tgtEl>
                                          <p:spTgt spid="38195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195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1955">
                                            <p:txEl>
                                              <p:pRg st="3" end="3"/>
                                            </p:txEl>
                                          </p:spTgt>
                                        </p:tgtEl>
                                        <p:attrNameLst>
                                          <p:attrName>style.visibility</p:attrName>
                                        </p:attrNameLst>
                                      </p:cBhvr>
                                      <p:to>
                                        <p:strVal val="visible"/>
                                      </p:to>
                                    </p:set>
                                    <p:anim calcmode="lin" valueType="num">
                                      <p:cBhvr additive="base">
                                        <p:cTn id="19" dur="500" fill="hold"/>
                                        <p:tgtEl>
                                          <p:spTgt spid="38195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195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1955">
                                            <p:txEl>
                                              <p:pRg st="4" end="4"/>
                                            </p:txEl>
                                          </p:spTgt>
                                        </p:tgtEl>
                                        <p:attrNameLst>
                                          <p:attrName>style.visibility</p:attrName>
                                        </p:attrNameLst>
                                      </p:cBhvr>
                                      <p:to>
                                        <p:strVal val="visible"/>
                                      </p:to>
                                    </p:set>
                                    <p:anim calcmode="lin" valueType="num">
                                      <p:cBhvr additive="base">
                                        <p:cTn id="25" dur="500" fill="hold"/>
                                        <p:tgtEl>
                                          <p:spTgt spid="3819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195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1955">
                                            <p:txEl>
                                              <p:pRg st="5" end="5"/>
                                            </p:txEl>
                                          </p:spTgt>
                                        </p:tgtEl>
                                        <p:attrNameLst>
                                          <p:attrName>style.visibility</p:attrName>
                                        </p:attrNameLst>
                                      </p:cBhvr>
                                      <p:to>
                                        <p:strVal val="visible"/>
                                      </p:to>
                                    </p:set>
                                    <p:anim calcmode="lin" valueType="num">
                                      <p:cBhvr additive="base">
                                        <p:cTn id="31" dur="500" fill="hold"/>
                                        <p:tgtEl>
                                          <p:spTgt spid="38195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195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1955">
                                            <p:txEl>
                                              <p:pRg st="6" end="6"/>
                                            </p:txEl>
                                          </p:spTgt>
                                        </p:tgtEl>
                                        <p:attrNameLst>
                                          <p:attrName>style.visibility</p:attrName>
                                        </p:attrNameLst>
                                      </p:cBhvr>
                                      <p:to>
                                        <p:strVal val="visible"/>
                                      </p:to>
                                    </p:set>
                                    <p:anim calcmode="lin" valueType="num">
                                      <p:cBhvr additive="base">
                                        <p:cTn id="37" dur="500" fill="hold"/>
                                        <p:tgtEl>
                                          <p:spTgt spid="38195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195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1955">
                                            <p:txEl>
                                              <p:pRg st="7" end="7"/>
                                            </p:txEl>
                                          </p:spTgt>
                                        </p:tgtEl>
                                        <p:attrNameLst>
                                          <p:attrName>style.visibility</p:attrName>
                                        </p:attrNameLst>
                                      </p:cBhvr>
                                      <p:to>
                                        <p:strVal val="visible"/>
                                      </p:to>
                                    </p:set>
                                    <p:anim calcmode="lin" valueType="num">
                                      <p:cBhvr additive="base">
                                        <p:cTn id="43" dur="500" fill="hold"/>
                                        <p:tgtEl>
                                          <p:spTgt spid="381955">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195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lstStyle/>
          <a:p>
            <a:r>
              <a:rPr lang="en-US"/>
              <a:t>Effect on Lungs</a:t>
            </a:r>
          </a:p>
        </p:txBody>
      </p:sp>
      <p:pic>
        <p:nvPicPr>
          <p:cNvPr id="4444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5540375" y="1905000"/>
            <a:ext cx="2381250" cy="2438400"/>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20" name="Rectangle 4"/>
          <p:cNvSpPr>
            <a:spLocks noChangeArrowheads="1"/>
          </p:cNvSpPr>
          <p:nvPr/>
        </p:nvSpPr>
        <p:spPr bwMode="auto">
          <a:xfrm>
            <a:off x="4991100" y="361950"/>
            <a:ext cx="4152900" cy="13414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200" b="1" u="sng">
                <a:solidFill>
                  <a:srgbClr val="CC0000"/>
                </a:solidFill>
              </a:rPr>
              <a:t>Chloride channel</a:t>
            </a:r>
            <a:endParaRPr lang="en-US" sz="2000" b="1">
              <a:solidFill>
                <a:schemeClr val="tx2"/>
              </a:solidFill>
            </a:endParaRPr>
          </a:p>
          <a:p>
            <a:pPr algn="l"/>
            <a:r>
              <a:rPr lang="en-US" sz="2000" b="1">
                <a:solidFill>
                  <a:srgbClr val="0F116A"/>
                </a:solidFill>
              </a:rPr>
              <a:t>transports salt through protein channel out of cell</a:t>
            </a:r>
          </a:p>
          <a:p>
            <a:pPr algn="l"/>
            <a:r>
              <a:rPr lang="en-US" sz="2000" b="1">
                <a:solidFill>
                  <a:srgbClr val="0F116A"/>
                </a:solidFill>
              </a:rPr>
              <a:t>Osmosis: </a:t>
            </a:r>
            <a:r>
              <a:rPr lang="en-US" sz="2000" b="1">
                <a:solidFill>
                  <a:srgbClr val="CC0000"/>
                </a:solidFill>
              </a:rPr>
              <a:t>H</a:t>
            </a:r>
            <a:r>
              <a:rPr lang="en-US" sz="2000" b="1" baseline="-25000">
                <a:solidFill>
                  <a:srgbClr val="CC0000"/>
                </a:solidFill>
              </a:rPr>
              <a:t>2</a:t>
            </a:r>
            <a:r>
              <a:rPr lang="en-US" sz="2000" b="1">
                <a:solidFill>
                  <a:srgbClr val="CC0000"/>
                </a:solidFill>
              </a:rPr>
              <a:t>O follows Cl</a:t>
            </a:r>
            <a:r>
              <a:rPr lang="en-US" sz="2000" b="1" baseline="30000">
                <a:solidFill>
                  <a:srgbClr val="CC0000"/>
                </a:solidFill>
              </a:rPr>
              <a:t>–</a:t>
            </a:r>
            <a:endParaRPr lang="en-US" sz="2000" b="1">
              <a:solidFill>
                <a:schemeClr val="tx2"/>
              </a:solidFill>
            </a:endParaRPr>
          </a:p>
        </p:txBody>
      </p:sp>
      <p:pic>
        <p:nvPicPr>
          <p:cNvPr id="44442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025" y="1363663"/>
            <a:ext cx="2789238" cy="1671637"/>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22" name="Rectangle 6"/>
          <p:cNvSpPr>
            <a:spLocks noChangeArrowheads="1"/>
          </p:cNvSpPr>
          <p:nvPr/>
        </p:nvSpPr>
        <p:spPr bwMode="auto">
          <a:xfrm>
            <a:off x="2625725" y="1358900"/>
            <a:ext cx="895350" cy="3667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0000"/>
                </a:solidFill>
              </a:rPr>
              <a:t>airway</a:t>
            </a:r>
            <a:endParaRPr lang="en-US" sz="2200" b="1">
              <a:solidFill>
                <a:srgbClr val="0F116A"/>
              </a:solidFill>
            </a:endParaRPr>
          </a:p>
        </p:txBody>
      </p:sp>
      <p:sp>
        <p:nvSpPr>
          <p:cNvPr id="444423" name="AutoShape 7"/>
          <p:cNvSpPr>
            <a:spLocks noChangeArrowheads="1"/>
          </p:cNvSpPr>
          <p:nvPr/>
        </p:nvSpPr>
        <p:spPr bwMode="auto">
          <a:xfrm>
            <a:off x="1255713" y="1663700"/>
            <a:ext cx="773112" cy="671513"/>
          </a:xfrm>
          <a:prstGeom prst="diamond">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rgbClr val="000000"/>
                </a:solidFill>
              </a:rPr>
              <a:t>Cl</a:t>
            </a:r>
            <a:r>
              <a:rPr lang="en-US" sz="2200" b="1" baseline="30000">
                <a:solidFill>
                  <a:srgbClr val="000000"/>
                </a:solidFill>
              </a:rPr>
              <a:t>–</a:t>
            </a:r>
            <a:endParaRPr lang="en-US" sz="2200" b="1">
              <a:solidFill>
                <a:srgbClr val="000000"/>
              </a:solidFill>
            </a:endParaRPr>
          </a:p>
        </p:txBody>
      </p:sp>
      <p:pic>
        <p:nvPicPr>
          <p:cNvPr id="44442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025" y="5230813"/>
            <a:ext cx="2787650" cy="1547812"/>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25" name="AutoShape 9"/>
          <p:cNvSpPr>
            <a:spLocks noChangeArrowheads="1"/>
          </p:cNvSpPr>
          <p:nvPr/>
        </p:nvSpPr>
        <p:spPr bwMode="auto">
          <a:xfrm>
            <a:off x="1968500" y="1936750"/>
            <a:ext cx="857250" cy="95250"/>
          </a:xfrm>
          <a:prstGeom prst="rightArrow">
            <a:avLst>
              <a:gd name="adj1" fmla="val 50000"/>
              <a:gd name="adj2" fmla="val 225000"/>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4426" name="AutoShape 10"/>
          <p:cNvSpPr>
            <a:spLocks noChangeArrowheads="1"/>
          </p:cNvSpPr>
          <p:nvPr/>
        </p:nvSpPr>
        <p:spPr bwMode="auto">
          <a:xfrm>
            <a:off x="1968500" y="2500313"/>
            <a:ext cx="857250" cy="95250"/>
          </a:xfrm>
          <a:prstGeom prst="rightArrow">
            <a:avLst>
              <a:gd name="adj1" fmla="val 50000"/>
              <a:gd name="adj2" fmla="val 225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4427" name="Oval 11"/>
          <p:cNvSpPr>
            <a:spLocks noChangeArrowheads="1"/>
          </p:cNvSpPr>
          <p:nvPr/>
        </p:nvSpPr>
        <p:spPr bwMode="auto">
          <a:xfrm>
            <a:off x="1284288" y="2328863"/>
            <a:ext cx="712787" cy="431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sz="2000" b="1">
                <a:solidFill>
                  <a:srgbClr val="0F116A"/>
                </a:solidFill>
              </a:rPr>
              <a:t>H</a:t>
            </a:r>
            <a:r>
              <a:rPr lang="en-US" sz="2000" b="1" baseline="-25000">
                <a:solidFill>
                  <a:srgbClr val="0F116A"/>
                </a:solidFill>
              </a:rPr>
              <a:t>2</a:t>
            </a:r>
            <a:r>
              <a:rPr lang="en-US" sz="2000" b="1">
                <a:solidFill>
                  <a:srgbClr val="0F116A"/>
                </a:solidFill>
              </a:rPr>
              <a:t>O</a:t>
            </a:r>
          </a:p>
        </p:txBody>
      </p:sp>
      <p:pic>
        <p:nvPicPr>
          <p:cNvPr id="444428"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025" y="3419475"/>
            <a:ext cx="2787650" cy="1674813"/>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29" name="AutoShape 13"/>
          <p:cNvSpPr>
            <a:spLocks noChangeArrowheads="1"/>
          </p:cNvSpPr>
          <p:nvPr/>
        </p:nvSpPr>
        <p:spPr bwMode="auto">
          <a:xfrm>
            <a:off x="1254125" y="3719513"/>
            <a:ext cx="773113" cy="671512"/>
          </a:xfrm>
          <a:prstGeom prst="diamond">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r>
              <a:rPr lang="en-US" sz="2200" b="1">
                <a:solidFill>
                  <a:srgbClr val="000000"/>
                </a:solidFill>
              </a:rPr>
              <a:t>Cl</a:t>
            </a:r>
            <a:r>
              <a:rPr lang="en-US" sz="2200" b="1" baseline="30000">
                <a:solidFill>
                  <a:srgbClr val="000000"/>
                </a:solidFill>
              </a:rPr>
              <a:t>–</a:t>
            </a:r>
          </a:p>
        </p:txBody>
      </p:sp>
      <p:sp>
        <p:nvSpPr>
          <p:cNvPr id="444430" name="Oval 14"/>
          <p:cNvSpPr>
            <a:spLocks noChangeArrowheads="1"/>
          </p:cNvSpPr>
          <p:nvPr/>
        </p:nvSpPr>
        <p:spPr bwMode="auto">
          <a:xfrm>
            <a:off x="1284288" y="4376738"/>
            <a:ext cx="712787" cy="431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sz="2000" b="1">
                <a:solidFill>
                  <a:srgbClr val="0F116A"/>
                </a:solidFill>
              </a:rPr>
              <a:t>H</a:t>
            </a:r>
            <a:r>
              <a:rPr lang="en-US" sz="2000" b="1" baseline="-25000">
                <a:solidFill>
                  <a:srgbClr val="0F116A"/>
                </a:solidFill>
              </a:rPr>
              <a:t>2</a:t>
            </a:r>
            <a:r>
              <a:rPr lang="en-US" sz="2000" b="1">
                <a:solidFill>
                  <a:srgbClr val="0F116A"/>
                </a:solidFill>
              </a:rPr>
              <a:t>O</a:t>
            </a:r>
          </a:p>
        </p:txBody>
      </p:sp>
      <p:grpSp>
        <p:nvGrpSpPr>
          <p:cNvPr id="444431" name="Group 15"/>
          <p:cNvGrpSpPr>
            <a:grpSpLocks/>
          </p:cNvGrpSpPr>
          <p:nvPr/>
        </p:nvGrpSpPr>
        <p:grpSpPr bwMode="auto">
          <a:xfrm>
            <a:off x="1841500" y="4032250"/>
            <a:ext cx="500063" cy="190500"/>
            <a:chOff x="1160" y="2480"/>
            <a:chExt cx="315" cy="120"/>
          </a:xfrm>
        </p:grpSpPr>
        <p:sp>
          <p:nvSpPr>
            <p:cNvPr id="444432" name="AutoShape 16"/>
            <p:cNvSpPr>
              <a:spLocks noChangeArrowheads="1"/>
            </p:cNvSpPr>
            <p:nvPr/>
          </p:nvSpPr>
          <p:spPr bwMode="auto">
            <a:xfrm rot="19718192" flipH="1">
              <a:off x="1160" y="2535"/>
              <a:ext cx="315" cy="65"/>
            </a:xfrm>
            <a:prstGeom prst="rightArrow">
              <a:avLst>
                <a:gd name="adj1" fmla="val 50000"/>
                <a:gd name="adj2" fmla="val 121154"/>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4433" name="Line 17"/>
            <p:cNvSpPr>
              <a:spLocks noChangeShapeType="1"/>
            </p:cNvSpPr>
            <p:nvPr/>
          </p:nvSpPr>
          <p:spPr bwMode="auto">
            <a:xfrm>
              <a:off x="1260" y="2480"/>
              <a:ext cx="205" cy="0"/>
            </a:xfrm>
            <a:prstGeom prst="line">
              <a:avLst/>
            </a:prstGeom>
            <a:noFill/>
            <a:ln w="635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444434"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68838" y="4956175"/>
            <a:ext cx="3281362" cy="1822450"/>
          </a:xfrm>
          <a:prstGeom prst="rect">
            <a:avLst/>
          </a:prstGeom>
          <a:noFill/>
          <a:ln w="9525">
            <a:solidFill>
              <a:srgbClr val="66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35" name="Rectangle 19"/>
          <p:cNvSpPr>
            <a:spLocks noChangeArrowheads="1"/>
          </p:cNvSpPr>
          <p:nvPr/>
        </p:nvSpPr>
        <p:spPr bwMode="auto">
          <a:xfrm>
            <a:off x="2049463" y="6430963"/>
            <a:ext cx="3683000"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2200" b="1">
                <a:solidFill>
                  <a:srgbClr val="000000"/>
                </a:solidFill>
              </a:rPr>
              <a:t>mucus secreting glands</a:t>
            </a:r>
          </a:p>
        </p:txBody>
      </p:sp>
      <p:sp>
        <p:nvSpPr>
          <p:cNvPr id="444436" name="Rectangle 20"/>
          <p:cNvSpPr>
            <a:spLocks noChangeArrowheads="1"/>
          </p:cNvSpPr>
          <p:nvPr/>
        </p:nvSpPr>
        <p:spPr bwMode="auto">
          <a:xfrm>
            <a:off x="4533900" y="4545013"/>
            <a:ext cx="3709988"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2200" b="1">
                <a:solidFill>
                  <a:srgbClr val="000000"/>
                </a:solidFill>
              </a:rPr>
              <a:t>bacteria &amp; mucus build up</a:t>
            </a:r>
          </a:p>
        </p:txBody>
      </p:sp>
      <p:sp>
        <p:nvSpPr>
          <p:cNvPr id="444437" name="AutoShape 21"/>
          <p:cNvSpPr>
            <a:spLocks noChangeArrowheads="1"/>
          </p:cNvSpPr>
          <p:nvPr/>
        </p:nvSpPr>
        <p:spPr bwMode="auto">
          <a:xfrm>
            <a:off x="2414588" y="5253038"/>
            <a:ext cx="2146300" cy="581025"/>
          </a:xfrm>
          <a:prstGeom prst="homePlate">
            <a:avLst>
              <a:gd name="adj" fmla="val 92350"/>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sz="1600" b="1">
                <a:solidFill>
                  <a:srgbClr val="000000"/>
                </a:solidFill>
                <a:ea typeface="Geneva" pitchFamily="84" charset="-128"/>
              </a:rPr>
              <a:t>thickened mucus </a:t>
            </a:r>
            <a:br>
              <a:rPr lang="en-US" sz="1600" b="1">
                <a:solidFill>
                  <a:srgbClr val="000000"/>
                </a:solidFill>
                <a:ea typeface="Geneva" pitchFamily="84" charset="-128"/>
              </a:rPr>
            </a:br>
            <a:r>
              <a:rPr lang="en-US" sz="1600" b="1">
                <a:solidFill>
                  <a:srgbClr val="000000"/>
                </a:solidFill>
                <a:ea typeface="Geneva" pitchFamily="84" charset="-128"/>
              </a:rPr>
              <a:t>hard to secrete</a:t>
            </a:r>
          </a:p>
        </p:txBody>
      </p:sp>
      <p:sp>
        <p:nvSpPr>
          <p:cNvPr id="444438" name="AutoShape 22"/>
          <p:cNvSpPr>
            <a:spLocks noChangeArrowheads="1"/>
          </p:cNvSpPr>
          <p:nvPr/>
        </p:nvSpPr>
        <p:spPr bwMode="auto">
          <a:xfrm>
            <a:off x="0" y="1252538"/>
            <a:ext cx="1304925" cy="273050"/>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l"/>
            <a:r>
              <a:rPr lang="en-US" sz="1600" b="1">
                <a:solidFill>
                  <a:srgbClr val="000000"/>
                </a:solidFill>
                <a:ea typeface="Geneva" pitchFamily="84" charset="-128"/>
              </a:rPr>
              <a:t>normal lungs</a:t>
            </a:r>
          </a:p>
        </p:txBody>
      </p:sp>
      <p:sp>
        <p:nvSpPr>
          <p:cNvPr id="444439" name="AutoShape 23"/>
          <p:cNvSpPr>
            <a:spLocks noChangeArrowheads="1"/>
          </p:cNvSpPr>
          <p:nvPr/>
        </p:nvSpPr>
        <p:spPr bwMode="auto">
          <a:xfrm>
            <a:off x="0" y="3348038"/>
            <a:ext cx="1395413" cy="273050"/>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l"/>
            <a:r>
              <a:rPr lang="en-US" sz="1600" b="1">
                <a:solidFill>
                  <a:srgbClr val="000000"/>
                </a:solidFill>
                <a:ea typeface="Geneva" pitchFamily="84" charset="-128"/>
              </a:rPr>
              <a:t>cystic fibrosis</a:t>
            </a:r>
          </a:p>
        </p:txBody>
      </p:sp>
      <p:sp>
        <p:nvSpPr>
          <p:cNvPr id="444440" name="Rectangle 24"/>
          <p:cNvSpPr>
            <a:spLocks noChangeArrowheads="1"/>
          </p:cNvSpPr>
          <p:nvPr/>
        </p:nvSpPr>
        <p:spPr bwMode="auto">
          <a:xfrm>
            <a:off x="944563" y="2809875"/>
            <a:ext cx="1403350" cy="482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80000"/>
              </a:lnSpc>
            </a:pPr>
            <a:r>
              <a:rPr lang="en-US" sz="1600" b="1">
                <a:solidFill>
                  <a:srgbClr val="000000"/>
                </a:solidFill>
              </a:rPr>
              <a:t>cells lining lungs</a:t>
            </a:r>
            <a:endParaRPr lang="en-US" sz="2000" b="1">
              <a:solidFill>
                <a:srgbClr val="000000"/>
              </a:solidFill>
            </a:endParaRPr>
          </a:p>
        </p:txBody>
      </p:sp>
      <p:sp>
        <p:nvSpPr>
          <p:cNvPr id="444441" name="Rectangle 25"/>
          <p:cNvSpPr>
            <a:spLocks noChangeArrowheads="1"/>
          </p:cNvSpPr>
          <p:nvPr/>
        </p:nvSpPr>
        <p:spPr bwMode="auto">
          <a:xfrm>
            <a:off x="4527550" y="1970088"/>
            <a:ext cx="1425575" cy="36671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800" b="1">
                <a:solidFill>
                  <a:srgbClr val="000000"/>
                </a:solidFill>
              </a:rPr>
              <a:t>Cl</a:t>
            </a:r>
            <a:r>
              <a:rPr lang="en-US" sz="1800" b="1" baseline="30000">
                <a:solidFill>
                  <a:srgbClr val="000000"/>
                </a:solidFill>
              </a:rPr>
              <a:t>–</a:t>
            </a:r>
            <a:r>
              <a:rPr lang="en-US" sz="1800" b="1">
                <a:solidFill>
                  <a:srgbClr val="000000"/>
                </a:solidFill>
              </a:rPr>
              <a:t> channel</a:t>
            </a:r>
            <a:endParaRPr lang="en-US" sz="2200" b="1">
              <a:solidFill>
                <a:srgbClr val="0F116A"/>
              </a:solidFill>
            </a:endParaRPr>
          </a:p>
        </p:txBody>
      </p:sp>
      <p:grpSp>
        <p:nvGrpSpPr>
          <p:cNvPr id="444442" name="Group 26"/>
          <p:cNvGrpSpPr>
            <a:grpSpLocks/>
          </p:cNvGrpSpPr>
          <p:nvPr/>
        </p:nvGrpSpPr>
        <p:grpSpPr bwMode="auto">
          <a:xfrm>
            <a:off x="1841500" y="4587875"/>
            <a:ext cx="500063" cy="190500"/>
            <a:chOff x="1160" y="2480"/>
            <a:chExt cx="315" cy="120"/>
          </a:xfrm>
        </p:grpSpPr>
        <p:sp>
          <p:nvSpPr>
            <p:cNvPr id="444443" name="AutoShape 27"/>
            <p:cNvSpPr>
              <a:spLocks noChangeArrowheads="1"/>
            </p:cNvSpPr>
            <p:nvPr/>
          </p:nvSpPr>
          <p:spPr bwMode="auto">
            <a:xfrm rot="19718192" flipH="1">
              <a:off x="1160" y="2535"/>
              <a:ext cx="315" cy="65"/>
            </a:xfrm>
            <a:prstGeom prst="rightArrow">
              <a:avLst>
                <a:gd name="adj1" fmla="val 50000"/>
                <a:gd name="adj2" fmla="val 121154"/>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4444" name="Line 28"/>
            <p:cNvSpPr>
              <a:spLocks noChangeShapeType="1"/>
            </p:cNvSpPr>
            <p:nvPr/>
          </p:nvSpPr>
          <p:spPr bwMode="auto">
            <a:xfrm>
              <a:off x="1260" y="2480"/>
              <a:ext cx="205" cy="0"/>
            </a:xfrm>
            <a:prstGeom prst="line">
              <a:avLst/>
            </a:prstGeom>
            <a:noFill/>
            <a:ln w="635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4425"/>
                                        </p:tgtEl>
                                        <p:attrNameLst>
                                          <p:attrName>style.visibility</p:attrName>
                                        </p:attrNameLst>
                                      </p:cBhvr>
                                      <p:to>
                                        <p:strVal val="visible"/>
                                      </p:to>
                                    </p:set>
                                    <p:animEffect transition="in" filter="wipe(left)">
                                      <p:cBhvr>
                                        <p:cTn id="7" dur="500"/>
                                        <p:tgtEl>
                                          <p:spTgt spid="444425"/>
                                        </p:tgtEl>
                                      </p:cBhvr>
                                    </p:animEffect>
                                  </p:childTnLst>
                                  <p:subTnLst>
                                    <p:audio>
                                      <p:cMediaNode>
                                        <p:cTn display="0" masterRel="sameClick">
                                          <p:stCondLst>
                                            <p:cond evt="begin" delay="0">
                                              <p:tn val="5"/>
                                            </p:cond>
                                          </p:stCondLst>
                                          <p:endCondLst>
                                            <p:cond evt="onStopAudio" delay="0">
                                              <p:tgtEl>
                                                <p:sldTgt/>
                                              </p:tgtEl>
                                            </p:cond>
                                          </p:endCondLst>
                                        </p:cTn>
                                        <p:tgtEl>
                                          <p:sndTgt r:embed="rId3" name="Arrow"/>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44426"/>
                                        </p:tgtEl>
                                        <p:attrNameLst>
                                          <p:attrName>style.visibility</p:attrName>
                                        </p:attrNameLst>
                                      </p:cBhvr>
                                      <p:to>
                                        <p:strVal val="visible"/>
                                      </p:to>
                                    </p:set>
                                    <p:animEffect transition="in" filter="wipe(left)">
                                      <p:cBhvr>
                                        <p:cTn id="12" dur="500"/>
                                        <p:tgtEl>
                                          <p:spTgt spid="444426"/>
                                        </p:tgtEl>
                                      </p:cBhvr>
                                    </p:animEffect>
                                  </p:childTnLst>
                                  <p:subTnLst>
                                    <p:audio>
                                      <p:cMediaNode>
                                        <p:cTn display="0" masterRel="sameClick">
                                          <p:stCondLst>
                                            <p:cond evt="begin" delay="0">
                                              <p:tn val="10"/>
                                            </p:cond>
                                          </p:stCondLst>
                                          <p:endCondLst>
                                            <p:cond evt="onStopAudio" delay="0">
                                              <p:tgtEl>
                                                <p:sldTgt/>
                                              </p:tgtEl>
                                            </p:cond>
                                          </p:endCondLst>
                                        </p:cTn>
                                        <p:tgtEl>
                                          <p:sndTgt r:embed="rId3" name="Arrow"/>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444431"/>
                                        </p:tgtEl>
                                        <p:attrNameLst>
                                          <p:attrName>style.visibility</p:attrName>
                                        </p:attrNameLst>
                                      </p:cBhvr>
                                      <p:to>
                                        <p:strVal val="visible"/>
                                      </p:to>
                                    </p:set>
                                    <p:animEffect transition="in" filter="wipe(up)">
                                      <p:cBhvr>
                                        <p:cTn id="17" dur="500"/>
                                        <p:tgtEl>
                                          <p:spTgt spid="444431"/>
                                        </p:tgtEl>
                                      </p:cBhvr>
                                    </p:animEffect>
                                  </p:childTnLst>
                                  <p:subTnLst>
                                    <p:audio>
                                      <p:cMediaNode>
                                        <p:cTn display="0" masterRel="sameClick">
                                          <p:stCondLst>
                                            <p:cond evt="begin" delay="0">
                                              <p:tn val="15"/>
                                            </p:cond>
                                          </p:stCondLst>
                                          <p:endCondLst>
                                            <p:cond evt="onStopAudio" delay="0">
                                              <p:tgtEl>
                                                <p:sldTgt/>
                                              </p:tgtEl>
                                            </p:cond>
                                          </p:endCondLst>
                                        </p:cTn>
                                        <p:tgtEl>
                                          <p:sndTgt r:embed="rId4" name="String"/>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444442"/>
                                        </p:tgtEl>
                                        <p:attrNameLst>
                                          <p:attrName>style.visibility</p:attrName>
                                        </p:attrNameLst>
                                      </p:cBhvr>
                                      <p:to>
                                        <p:strVal val="visible"/>
                                      </p:to>
                                    </p:set>
                                    <p:animEffect transition="in" filter="wipe(up)">
                                      <p:cBhvr>
                                        <p:cTn id="22" dur="500"/>
                                        <p:tgtEl>
                                          <p:spTgt spid="444442"/>
                                        </p:tgtEl>
                                      </p:cBhvr>
                                    </p:animEffect>
                                  </p:childTnLst>
                                  <p:subTnLst>
                                    <p:audio>
                                      <p:cMediaNode>
                                        <p:cTn display="0" masterRel="sameClick">
                                          <p:stCondLst>
                                            <p:cond evt="begin" delay="0">
                                              <p:tn val="20"/>
                                            </p:cond>
                                          </p:stCondLst>
                                          <p:endCondLst>
                                            <p:cond evt="onStopAudio" delay="0">
                                              <p:tgtEl>
                                                <p:sldTgt/>
                                              </p:tgtEl>
                                            </p:cond>
                                          </p:endCondLst>
                                        </p:cTn>
                                        <p:tgtEl>
                                          <p:sndTgt r:embed="rId4" name="String"/>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44437"/>
                                        </p:tgtEl>
                                        <p:attrNameLst>
                                          <p:attrName>style.visibility</p:attrName>
                                        </p:attrNameLst>
                                      </p:cBhvr>
                                      <p:to>
                                        <p:strVal val="visible"/>
                                      </p:to>
                                    </p:set>
                                    <p:animEffect transition="in" filter="wipe(left)">
                                      <p:cBhvr>
                                        <p:cTn id="27" dur="500"/>
                                        <p:tgtEl>
                                          <p:spTgt spid="444437"/>
                                        </p:tgtEl>
                                      </p:cBhvr>
                                    </p:animEffect>
                                  </p:childTnLst>
                                  <p:subTnLst>
                                    <p:audio>
                                      <p:cMediaNode>
                                        <p:cTn display="0" masterRel="sameClick">
                                          <p:stCondLst>
                                            <p:cond evt="begin" delay="0">
                                              <p:tn val="25"/>
                                            </p:cond>
                                          </p:stCondLst>
                                          <p:endCondLst>
                                            <p:cond evt="onStopAudio" delay="0">
                                              <p:tgtEl>
                                                <p:sldTgt/>
                                              </p:tgtEl>
                                            </p:cond>
                                          </p:endCondLst>
                                        </p:cTn>
                                        <p:tgtEl>
                                          <p:sndTgt r:embed="rId5"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25" grpId="0" animBg="1"/>
      <p:bldP spid="444426" grpId="0" animBg="1"/>
      <p:bldP spid="444437" grpId="0" animBg="1" autoUpdateAnimBg="0"/>
    </p:bldLst>
  </p:timing>
</p:sld>
</file>

<file path=ppt/theme/theme1.xml><?xml version="1.0" encoding="utf-8"?>
<a:theme xmlns:a="http://schemas.openxmlformats.org/drawingml/2006/main" name="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Silver Streak:Applications:Microsoft Office 2004:Templates:My Templates: template2005.pot</Template>
  <TotalTime>6437</TotalTime>
  <Words>974</Words>
  <Application>Microsoft Office PowerPoint</Application>
  <PresentationFormat>On-screen Show (4:3)</PresentationFormat>
  <Paragraphs>245</Paragraphs>
  <Slides>25</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Times</vt:lpstr>
      <vt:lpstr>Arial</vt:lpstr>
      <vt:lpstr>Wingdings</vt:lpstr>
      <vt:lpstr>Geneva</vt:lpstr>
      <vt:lpstr>Comic Sans MS</vt:lpstr>
      <vt:lpstr>AppleGothic</vt:lpstr>
      <vt:lpstr>Lucida Grande</vt:lpstr>
      <vt:lpstr> template2005</vt:lpstr>
      <vt:lpstr>PowerPoint Presentation</vt:lpstr>
      <vt:lpstr>Pedigree analysis</vt:lpstr>
      <vt:lpstr>Simple pedigree analysis</vt:lpstr>
      <vt:lpstr>Genetic counseling</vt:lpstr>
      <vt:lpstr>Genetic testing</vt:lpstr>
      <vt:lpstr>Recessive diseases</vt:lpstr>
      <vt:lpstr>Heterozygote crosses</vt:lpstr>
      <vt:lpstr>Cystic fibrosis (recessive)</vt:lpstr>
      <vt:lpstr>Effect on Lungs</vt:lpstr>
      <vt:lpstr>PowerPoint Presentation</vt:lpstr>
      <vt:lpstr>Tay-Sachs (recessive)</vt:lpstr>
      <vt:lpstr>Sickle cell anemia (recessive)</vt:lpstr>
      <vt:lpstr>Sickle cell anemia</vt:lpstr>
      <vt:lpstr>PowerPoint Presentation</vt:lpstr>
      <vt:lpstr>Sickle cell phenotype</vt:lpstr>
      <vt:lpstr>Heterozygote advantage</vt:lpstr>
      <vt:lpstr>PowerPoint Presentation</vt:lpstr>
      <vt:lpstr>Huntington’s chorea (dominant) </vt:lpstr>
      <vt:lpstr>Genetics &amp; culture</vt:lpstr>
      <vt:lpstr>A hidden disease reveals itself</vt:lpstr>
      <vt:lpstr>PowerPoint Presentation</vt:lpstr>
      <vt:lpstr>Ghosts of Lectures Past (storage)</vt:lpstr>
      <vt:lpstr>Heterozygote advantage</vt:lpstr>
      <vt:lpstr>Malaria </vt:lpstr>
      <vt:lpstr>Woody Guthrie &amp; Arlo Guthrie</vt:lpstr>
    </vt:vector>
  </TitlesOfParts>
  <Company>Kim Foglia</Company>
  <LinksUpToDate>false</LinksUpToDate>
  <SharedDoc>false</SharedDoc>
  <HyperlinkBase>http://bio.kimunity.com, http://www.WDinteractive.com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14.</dc:title>
  <dc:subject>AP &amp; Regents Biology</dc:subject>
  <dc:creator>Kim Foglia</dc:creator>
  <cp:keywords>Education, Biology Zone, Kim Foglia</cp:keywords>
  <dc:description>All Rights Reserved. Copyright 2003. WD Interactive.</dc:description>
  <cp:lastModifiedBy>Gretchen</cp:lastModifiedBy>
  <cp:revision>61</cp:revision>
  <cp:lastPrinted>2007-04-23T04:08:42Z</cp:lastPrinted>
  <dcterms:created xsi:type="dcterms:W3CDTF">2006-01-18T04:33:49Z</dcterms:created>
  <dcterms:modified xsi:type="dcterms:W3CDTF">2010-11-07T00:23:19Z</dcterms:modified>
  <cp:category>Education</cp:category>
</cp:coreProperties>
</file>