
<file path=[Content_Types].xml><?xml version="1.0" encoding="utf-8"?>
<Types xmlns="http://schemas.openxmlformats.org/package/2006/content-types">
  <Default Extension="bin" ContentType="audio/unknown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33"/>
  </p:notesMasterIdLst>
  <p:handoutMasterIdLst>
    <p:handoutMasterId r:id="rId34"/>
  </p:handoutMasterIdLst>
  <p:sldIdLst>
    <p:sldId id="368" r:id="rId2"/>
    <p:sldId id="369" r:id="rId3"/>
    <p:sldId id="370" r:id="rId4"/>
    <p:sldId id="371" r:id="rId5"/>
    <p:sldId id="372" r:id="rId6"/>
    <p:sldId id="373" r:id="rId7"/>
    <p:sldId id="374" r:id="rId8"/>
    <p:sldId id="375" r:id="rId9"/>
    <p:sldId id="376" r:id="rId10"/>
    <p:sldId id="377" r:id="rId11"/>
    <p:sldId id="399" r:id="rId12"/>
    <p:sldId id="379" r:id="rId13"/>
    <p:sldId id="380" r:id="rId14"/>
    <p:sldId id="381" r:id="rId15"/>
    <p:sldId id="387" r:id="rId16"/>
    <p:sldId id="400" r:id="rId17"/>
    <p:sldId id="384" r:id="rId18"/>
    <p:sldId id="385" r:id="rId19"/>
    <p:sldId id="389" r:id="rId20"/>
    <p:sldId id="390" r:id="rId21"/>
    <p:sldId id="392" r:id="rId22"/>
    <p:sldId id="393" r:id="rId23"/>
    <p:sldId id="394" r:id="rId24"/>
    <p:sldId id="401" r:id="rId25"/>
    <p:sldId id="395" r:id="rId26"/>
    <p:sldId id="396" r:id="rId27"/>
    <p:sldId id="397" r:id="rId28"/>
    <p:sldId id="398" r:id="rId29"/>
    <p:sldId id="382" r:id="rId30"/>
    <p:sldId id="383" r:id="rId31"/>
    <p:sldId id="365" r:id="rId32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600" b="1" kern="1200">
        <a:solidFill>
          <a:srgbClr val="CC0000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600" b="1" kern="1200">
        <a:solidFill>
          <a:srgbClr val="CC0000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600" b="1" kern="1200">
        <a:solidFill>
          <a:srgbClr val="CC0000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600" b="1" kern="1200">
        <a:solidFill>
          <a:srgbClr val="CC0000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600" b="1" kern="1200">
        <a:solidFill>
          <a:srgbClr val="CC0000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600" b="1" kern="1200">
        <a:solidFill>
          <a:srgbClr val="CC0000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600" b="1" kern="1200">
        <a:solidFill>
          <a:srgbClr val="CC0000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600" b="1" kern="1200">
        <a:solidFill>
          <a:srgbClr val="CC0000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600" b="1" kern="1200">
        <a:solidFill>
          <a:srgbClr val="CC0000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0044"/>
    <a:srgbClr val="8044BC"/>
    <a:srgbClr val="000000"/>
    <a:srgbClr val="CC0000"/>
    <a:srgbClr val="FFEA18"/>
    <a:srgbClr val="FFCC18"/>
    <a:srgbClr val="0F116A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 preferSingleView="1">
    <p:restoredLeft sz="22093" autoAdjust="0"/>
    <p:restoredTop sz="90929"/>
  </p:normalViewPr>
  <p:slideViewPr>
    <p:cSldViewPr snapToGrid="0">
      <p:cViewPr varScale="1">
        <p:scale>
          <a:sx n="56" d="100"/>
          <a:sy n="56" d="100"/>
        </p:scale>
        <p:origin x="-78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120" d="100"/>
          <a:sy n="120" d="100"/>
        </p:scale>
        <p:origin x="-2896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096000" y="86868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C6A34D9-2024-4F4B-9AFD-4063BCE98A8A}" type="slidenum">
              <a:rPr lang="en-US"/>
              <a:pPr/>
              <a:t>‹#›</a:t>
            </a:fld>
            <a:endParaRPr lang="en-US" sz="1200"/>
          </a:p>
        </p:txBody>
      </p:sp>
      <p:sp>
        <p:nvSpPr>
          <p:cNvPr id="58375" name="Text Box 7"/>
          <p:cNvSpPr txBox="1">
            <a:spLocks noChangeArrowheads="1"/>
          </p:cNvSpPr>
          <p:nvPr/>
        </p:nvSpPr>
        <p:spPr bwMode="auto">
          <a:xfrm>
            <a:off x="228600" y="141288"/>
            <a:ext cx="6400800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>
              <a:tabLst>
                <a:tab pos="6170613" algn="r"/>
              </a:tabLst>
              <a:defRPr sz="2400">
                <a:solidFill>
                  <a:schemeClr val="tx1"/>
                </a:solidFill>
                <a:latin typeface="Times" pitchFamily="48" charset="0"/>
              </a:defRPr>
            </a:lvl1pPr>
            <a:lvl2pPr algn="l">
              <a:tabLst>
                <a:tab pos="6170613" algn="r"/>
              </a:tabLst>
              <a:defRPr sz="2400">
                <a:solidFill>
                  <a:schemeClr val="tx1"/>
                </a:solidFill>
                <a:latin typeface="Times" pitchFamily="48" charset="0"/>
              </a:defRPr>
            </a:lvl2pPr>
            <a:lvl3pPr algn="l">
              <a:tabLst>
                <a:tab pos="6170613" algn="r"/>
              </a:tabLst>
              <a:defRPr sz="2400">
                <a:solidFill>
                  <a:schemeClr val="tx1"/>
                </a:solidFill>
                <a:latin typeface="Times" pitchFamily="48" charset="0"/>
              </a:defRPr>
            </a:lvl3pPr>
            <a:lvl4pPr algn="l">
              <a:tabLst>
                <a:tab pos="6170613" algn="r"/>
              </a:tabLst>
              <a:defRPr sz="2400">
                <a:solidFill>
                  <a:schemeClr val="tx1"/>
                </a:solidFill>
                <a:latin typeface="Times" pitchFamily="48" charset="0"/>
              </a:defRPr>
            </a:lvl4pPr>
            <a:lvl5pPr algn="l">
              <a:tabLst>
                <a:tab pos="6170613" algn="r"/>
              </a:tabLst>
              <a:defRPr sz="2400">
                <a:solidFill>
                  <a:schemeClr val="tx1"/>
                </a:solidFill>
                <a:latin typeface="Times" pitchFamily="4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0613" algn="r"/>
              </a:tabLst>
              <a:defRPr sz="2400">
                <a:solidFill>
                  <a:schemeClr val="tx1"/>
                </a:solidFill>
                <a:latin typeface="Times" pitchFamily="4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0613" algn="r"/>
              </a:tabLst>
              <a:defRPr sz="2400">
                <a:solidFill>
                  <a:schemeClr val="tx1"/>
                </a:solidFill>
                <a:latin typeface="Times" pitchFamily="4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0613" algn="r"/>
              </a:tabLst>
              <a:defRPr sz="2400">
                <a:solidFill>
                  <a:schemeClr val="tx1"/>
                </a:solidFill>
                <a:latin typeface="Times" pitchFamily="4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170613" algn="r"/>
              </a:tabLst>
              <a:defRPr sz="2400">
                <a:solidFill>
                  <a:schemeClr val="tx1"/>
                </a:solidFill>
                <a:latin typeface="Times" pitchFamily="48" charset="0"/>
              </a:defRPr>
            </a:lvl9pPr>
          </a:lstStyle>
          <a:p>
            <a:r>
              <a:rPr lang="en-US" sz="1100">
                <a:latin typeface="Arial" charset="0"/>
              </a:rPr>
              <a:t>Division Ave. High School	Ms. Foglia</a:t>
            </a:r>
            <a:endParaRPr lang="en-US" sz="1800">
              <a:latin typeface="Arial" charset="0"/>
            </a:endParaRPr>
          </a:p>
          <a:p>
            <a:pPr algn="ctr"/>
            <a:r>
              <a:rPr lang="en-US" sz="1400">
                <a:latin typeface="Arial" charset="0"/>
              </a:rPr>
              <a:t>AP Biology</a:t>
            </a:r>
          </a:p>
        </p:txBody>
      </p:sp>
    </p:spTree>
    <p:extLst>
      <p:ext uri="{BB962C8B-B14F-4D97-AF65-F5344CB8AC3E}">
        <p14:creationId xmlns:p14="http://schemas.microsoft.com/office/powerpoint/2010/main" val="34990425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63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endParaRPr lang="en-US" smtClean="0"/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pitchFamily="48" charset="0"/>
              </a:defRPr>
            </a:lvl1pPr>
          </a:lstStyle>
          <a:p>
            <a:fld id="{9BCD688C-26B8-422B-A4D0-B1528745EEF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1233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346075" indent="-112713" algn="l" rtl="0" fontAlgn="base">
      <a:spcBef>
        <a:spcPct val="30000"/>
      </a:spcBef>
      <a:spcAft>
        <a:spcPct val="0"/>
      </a:spcAft>
      <a:buFont typeface="Wingdings" pitchFamily="48" charset="2"/>
      <a:buChar char="§"/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690563" indent="-122238" algn="l" rtl="0" fontAlgn="base">
      <a:spcBef>
        <a:spcPct val="30000"/>
      </a:spcBef>
      <a:spcAft>
        <a:spcPct val="0"/>
      </a:spcAft>
      <a:buFont typeface="Wingdings" pitchFamily="48" charset="2"/>
      <a:buChar char="§"/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buFont typeface="Wingdings" pitchFamily="48" charset="2"/>
      <a:buChar char="§"/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29209D-01AA-46B6-8AAB-87E10656DE35}" type="slidenum">
              <a:rPr lang="en-US"/>
              <a:pPr/>
              <a:t>1</a:t>
            </a:fld>
            <a:endParaRPr lang="en-US"/>
          </a:p>
        </p:txBody>
      </p:sp>
      <p:sp>
        <p:nvSpPr>
          <p:cNvPr id="372738" name="Rectangle 1026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2739" name="Rectangle 1027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89674E-F3DF-4AE0-983E-8987D50A4787}" type="slidenum">
              <a:rPr lang="en-US"/>
              <a:pPr/>
              <a:t>10</a:t>
            </a:fld>
            <a:endParaRPr lang="en-US"/>
          </a:p>
        </p:txBody>
      </p:sp>
      <p:sp>
        <p:nvSpPr>
          <p:cNvPr id="391170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1171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071F259-A34F-4C38-81B3-D84176964982}" type="slidenum">
              <a:rPr lang="en-US"/>
              <a:pPr/>
              <a:t>11</a:t>
            </a:fld>
            <a:endParaRPr lang="en-US"/>
          </a:p>
        </p:txBody>
      </p:sp>
      <p:sp>
        <p:nvSpPr>
          <p:cNvPr id="447490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7491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Clr>
                <a:srgbClr val="339933"/>
              </a:buClr>
            </a:pPr>
            <a:r>
              <a:rPr lang="en-US">
                <a:solidFill>
                  <a:srgbClr val="000000"/>
                </a:solidFill>
              </a:rPr>
              <a:t>In a typical breeding experiment, Mendel would cross-pollinate (</a:t>
            </a:r>
            <a:r>
              <a:rPr lang="en-US" b="1">
                <a:solidFill>
                  <a:srgbClr val="000000"/>
                </a:solidFill>
              </a:rPr>
              <a:t>hybridize</a:t>
            </a:r>
            <a:r>
              <a:rPr lang="en-US">
                <a:solidFill>
                  <a:srgbClr val="000000"/>
                </a:solidFill>
              </a:rPr>
              <a:t>) two contrasting, true-breeding pea varieties.</a:t>
            </a:r>
          </a:p>
          <a:p>
            <a:pPr>
              <a:buClr>
                <a:srgbClr val="339933"/>
              </a:buClr>
            </a:pPr>
            <a:r>
              <a:rPr lang="en-US">
                <a:solidFill>
                  <a:srgbClr val="000000"/>
                </a:solidFill>
              </a:rPr>
              <a:t>The true-breeding parents are the </a:t>
            </a:r>
            <a:r>
              <a:rPr lang="en-US" b="1">
                <a:solidFill>
                  <a:srgbClr val="000000"/>
                </a:solidFill>
              </a:rPr>
              <a:t>P generation</a:t>
            </a:r>
            <a:r>
              <a:rPr lang="en-US">
                <a:solidFill>
                  <a:srgbClr val="000000"/>
                </a:solidFill>
              </a:rPr>
              <a:t> and their hybrid offspring are the </a:t>
            </a:r>
            <a:r>
              <a:rPr lang="en-US" b="1">
                <a:solidFill>
                  <a:srgbClr val="000000"/>
                </a:solidFill>
              </a:rPr>
              <a:t>F</a:t>
            </a:r>
            <a:r>
              <a:rPr lang="en-US" b="1" baseline="-25000">
                <a:solidFill>
                  <a:srgbClr val="000000"/>
                </a:solidFill>
              </a:rPr>
              <a:t>1</a:t>
            </a:r>
            <a:r>
              <a:rPr lang="en-US" b="1">
                <a:solidFill>
                  <a:srgbClr val="000000"/>
                </a:solidFill>
              </a:rPr>
              <a:t> generation</a:t>
            </a:r>
            <a:r>
              <a:rPr lang="en-US">
                <a:solidFill>
                  <a:srgbClr val="000000"/>
                </a:solidFill>
              </a:rPr>
              <a:t>.</a:t>
            </a:r>
          </a:p>
          <a:p>
            <a:pPr>
              <a:buClr>
                <a:srgbClr val="339933"/>
              </a:buClr>
            </a:pPr>
            <a:r>
              <a:rPr lang="en-US">
                <a:solidFill>
                  <a:srgbClr val="000000"/>
                </a:solidFill>
              </a:rPr>
              <a:t>Mendel would then allow the F</a:t>
            </a:r>
            <a:r>
              <a:rPr lang="en-US" baseline="-25000">
                <a:solidFill>
                  <a:srgbClr val="000000"/>
                </a:solidFill>
              </a:rPr>
              <a:t>1</a:t>
            </a:r>
            <a:r>
              <a:rPr lang="en-US">
                <a:solidFill>
                  <a:srgbClr val="000000"/>
                </a:solidFill>
              </a:rPr>
              <a:t> hybrids to self-pollinate to produce an F</a:t>
            </a:r>
            <a:r>
              <a:rPr lang="en-US" baseline="-25000">
                <a:solidFill>
                  <a:srgbClr val="000000"/>
                </a:solidFill>
              </a:rPr>
              <a:t>2</a:t>
            </a:r>
            <a:r>
              <a:rPr lang="en-US">
                <a:solidFill>
                  <a:srgbClr val="000000"/>
                </a:solidFill>
              </a:rPr>
              <a:t> generation.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6469EB-34A1-4254-B9D6-0CA434176890}" type="slidenum">
              <a:rPr lang="en-US"/>
              <a:pPr/>
              <a:t>12</a:t>
            </a:fld>
            <a:endParaRPr lang="en-US"/>
          </a:p>
        </p:txBody>
      </p:sp>
      <p:sp>
        <p:nvSpPr>
          <p:cNvPr id="395266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5267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9F0F1A-B7D6-496F-B3DC-83295FBFF089}" type="slidenum">
              <a:rPr lang="en-US"/>
              <a:pPr/>
              <a:t>13</a:t>
            </a:fld>
            <a:endParaRPr lang="en-US"/>
          </a:p>
        </p:txBody>
      </p:sp>
      <p:sp>
        <p:nvSpPr>
          <p:cNvPr id="397314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7315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EF8E6C-AA3A-4AB4-9EAF-965E54AF6FF8}" type="slidenum">
              <a:rPr lang="en-US"/>
              <a:pPr/>
              <a:t>14</a:t>
            </a:fld>
            <a:endParaRPr lang="en-US"/>
          </a:p>
        </p:txBody>
      </p:sp>
      <p:sp>
        <p:nvSpPr>
          <p:cNvPr id="399362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63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670964-8BE3-46EE-914C-360D8E51349F}" type="slidenum">
              <a:rPr lang="en-US"/>
              <a:pPr/>
              <a:t>15</a:t>
            </a:fld>
            <a:endParaRPr lang="en-US"/>
          </a:p>
        </p:txBody>
      </p:sp>
      <p:sp>
        <p:nvSpPr>
          <p:cNvPr id="411650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1651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7F5167-CA99-4F97-BFAA-C5FD5B91CAC5}" type="slidenum">
              <a:rPr lang="en-US"/>
              <a:pPr/>
              <a:t>16</a:t>
            </a:fld>
            <a:endParaRPr lang="en-US"/>
          </a:p>
        </p:txBody>
      </p:sp>
      <p:sp>
        <p:nvSpPr>
          <p:cNvPr id="449538" name="Rectangle 1026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9539" name="Rectangle 1027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3D389E-BDC2-4FBA-838E-0757B0B4BED6}" type="slidenum">
              <a:rPr lang="en-US"/>
              <a:pPr/>
              <a:t>17</a:t>
            </a:fld>
            <a:endParaRPr lang="en-US"/>
          </a:p>
        </p:txBody>
      </p:sp>
      <p:sp>
        <p:nvSpPr>
          <p:cNvPr id="405506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5507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2FD555-8B21-4405-B1C7-B07D9C1D530B}" type="slidenum">
              <a:rPr lang="en-US"/>
              <a:pPr/>
              <a:t>18</a:t>
            </a:fld>
            <a:endParaRPr lang="en-US"/>
          </a:p>
        </p:txBody>
      </p:sp>
      <p:sp>
        <p:nvSpPr>
          <p:cNvPr id="407554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7555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3D849A-EC70-444C-83FF-13194F451624}" type="slidenum">
              <a:rPr lang="en-US"/>
              <a:pPr/>
              <a:t>19</a:t>
            </a:fld>
            <a:endParaRPr lang="en-US"/>
          </a:p>
        </p:txBody>
      </p:sp>
      <p:sp>
        <p:nvSpPr>
          <p:cNvPr id="415746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5747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7D63E1-738F-4A01-A87F-2A98191A87B5}" type="slidenum">
              <a:rPr lang="en-US"/>
              <a:pPr/>
              <a:t>2</a:t>
            </a:fld>
            <a:endParaRPr lang="en-US"/>
          </a:p>
        </p:txBody>
      </p:sp>
      <p:sp>
        <p:nvSpPr>
          <p:cNvPr id="374786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4787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Clr>
                <a:srgbClr val="339933"/>
              </a:buClr>
            </a:pPr>
            <a:r>
              <a:rPr lang="en-US">
                <a:solidFill>
                  <a:srgbClr val="000000"/>
                </a:solidFill>
              </a:rPr>
              <a:t>He studied at the University of Vienna from 1851 to 1853 where he was influenced by a physicist who encouraged experimentation and the application of mathematics to science and a botanist who aroused Mendel’s interest in the causes of variation in plants.  After the university, Mendel taught at the Brunn Modern School and lived in the local monastery.</a:t>
            </a:r>
          </a:p>
          <a:p>
            <a:pPr>
              <a:buClr>
                <a:srgbClr val="339933"/>
              </a:buClr>
            </a:pPr>
            <a:r>
              <a:rPr lang="en-US">
                <a:solidFill>
                  <a:srgbClr val="000000"/>
                </a:solidFill>
              </a:rPr>
              <a:t>The monks at this monastery had a long tradition of interest in the breeding of plants, including peas. Around 1857, Mendel began breeding garden peas to study inheritance.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68F184-516D-4413-A66A-AA6ED895BF93}" type="slidenum">
              <a:rPr lang="en-US"/>
              <a:pPr/>
              <a:t>20</a:t>
            </a:fld>
            <a:endParaRPr lang="en-US"/>
          </a:p>
        </p:txBody>
      </p:sp>
      <p:sp>
        <p:nvSpPr>
          <p:cNvPr id="417794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7795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F77398-7FF1-42A2-B882-ADD5D437BBA6}" type="slidenum">
              <a:rPr lang="en-US"/>
              <a:pPr/>
              <a:t>21</a:t>
            </a:fld>
            <a:endParaRPr lang="en-US"/>
          </a:p>
        </p:txBody>
      </p:sp>
      <p:sp>
        <p:nvSpPr>
          <p:cNvPr id="421890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21891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Clr>
                <a:srgbClr val="339933"/>
              </a:buClr>
            </a:pPr>
            <a:r>
              <a:rPr lang="en-US">
                <a:solidFill>
                  <a:srgbClr val="000000"/>
                </a:solidFill>
              </a:rPr>
              <a:t>Wrinkled seeds in pea plants with two copies of the recessive allele are due to the accumulation of monosaccharides and excess water in seeds because of the lack of a key enzyme. The seeds wrinkle when they dry.</a:t>
            </a:r>
          </a:p>
          <a:p>
            <a:pPr>
              <a:buClr>
                <a:srgbClr val="339933"/>
              </a:buClr>
            </a:pPr>
            <a:r>
              <a:rPr lang="en-US">
                <a:solidFill>
                  <a:srgbClr val="000000"/>
                </a:solidFill>
              </a:rPr>
              <a:t>Both homozygous dominants and heterozygotes produce enough enzyme to convert all the monosaccharides into starch and form smooth seeds when they dry.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89D3DC-D11A-4BBA-B715-8B55A7EA7F63}" type="slidenum">
              <a:rPr lang="en-US"/>
              <a:pPr/>
              <a:t>22</a:t>
            </a:fld>
            <a:endParaRPr lang="en-US"/>
          </a:p>
        </p:txBody>
      </p:sp>
      <p:sp>
        <p:nvSpPr>
          <p:cNvPr id="423938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23939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170857-1C6B-4E46-8BC7-85C1A4A6F73E}" type="slidenum">
              <a:rPr lang="en-US"/>
              <a:pPr/>
              <a:t>23</a:t>
            </a:fld>
            <a:endParaRPr lang="en-US"/>
          </a:p>
        </p:txBody>
      </p:sp>
      <p:sp>
        <p:nvSpPr>
          <p:cNvPr id="425986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25987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E2989B-FB47-44E0-BDD3-1F61AB52854F}" type="slidenum">
              <a:rPr lang="en-US"/>
              <a:pPr/>
              <a:t>24</a:t>
            </a:fld>
            <a:endParaRPr lang="en-US"/>
          </a:p>
        </p:txBody>
      </p:sp>
      <p:sp>
        <p:nvSpPr>
          <p:cNvPr id="472066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2067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39A702-49A7-4BFA-A2D7-E5EAF45DDB60}" type="slidenum">
              <a:rPr lang="en-US"/>
              <a:pPr/>
              <a:t>25</a:t>
            </a:fld>
            <a:endParaRPr lang="en-US"/>
          </a:p>
        </p:txBody>
      </p:sp>
      <p:sp>
        <p:nvSpPr>
          <p:cNvPr id="428034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28035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CEE0D8-7D7A-41F7-96A8-0CDAA796D4E0}" type="slidenum">
              <a:rPr lang="en-US"/>
              <a:pPr/>
              <a:t>26</a:t>
            </a:fld>
            <a:endParaRPr lang="en-US"/>
          </a:p>
        </p:txBody>
      </p:sp>
      <p:sp>
        <p:nvSpPr>
          <p:cNvPr id="430082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083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8E6C10-9FF8-463B-BB14-8135992265E8}" type="slidenum">
              <a:rPr lang="en-US"/>
              <a:pPr/>
              <a:t>27</a:t>
            </a:fld>
            <a:endParaRPr lang="en-US"/>
          </a:p>
        </p:txBody>
      </p:sp>
      <p:sp>
        <p:nvSpPr>
          <p:cNvPr id="432130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2131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3E60EB-C749-4159-8A13-6BBD789FC3E0}" type="slidenum">
              <a:rPr lang="en-US"/>
              <a:pPr/>
              <a:t>28</a:t>
            </a:fld>
            <a:endParaRPr lang="en-US"/>
          </a:p>
        </p:txBody>
      </p:sp>
      <p:sp>
        <p:nvSpPr>
          <p:cNvPr id="434178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4179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0BE919-A9FB-4FFE-A2AC-09B4E56A3EEF}" type="slidenum">
              <a:rPr lang="en-US"/>
              <a:pPr/>
              <a:t>29</a:t>
            </a:fld>
            <a:endParaRPr lang="en-US"/>
          </a:p>
        </p:txBody>
      </p:sp>
      <p:sp>
        <p:nvSpPr>
          <p:cNvPr id="401410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1411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2BDEF8-D7D4-449E-ABB2-3F4D8C1A6DE0}" type="slidenum">
              <a:rPr lang="en-US"/>
              <a:pPr/>
              <a:t>3</a:t>
            </a:fld>
            <a:endParaRPr lang="en-US"/>
          </a:p>
        </p:txBody>
      </p:sp>
      <p:sp>
        <p:nvSpPr>
          <p:cNvPr id="376834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6835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/>
              <a:t>P = parents</a:t>
            </a:r>
          </a:p>
          <a:p>
            <a:r>
              <a:rPr lang="en-US"/>
              <a:t>F = filial generation</a:t>
            </a: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CDFEA1-FCCC-479F-8E75-D2C92ABE8624}" type="slidenum">
              <a:rPr lang="en-US"/>
              <a:pPr/>
              <a:t>30</a:t>
            </a:fld>
            <a:endParaRPr lang="en-US"/>
          </a:p>
        </p:txBody>
      </p:sp>
      <p:sp>
        <p:nvSpPr>
          <p:cNvPr id="403458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3459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7CA12A-546C-40F8-AB9D-D5673C0296EB}" type="slidenum">
              <a:rPr lang="en-US"/>
              <a:pPr/>
              <a:t>31</a:t>
            </a:fld>
            <a:endParaRPr lang="en-US"/>
          </a:p>
        </p:txBody>
      </p:sp>
      <p:sp>
        <p:nvSpPr>
          <p:cNvPr id="3665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6595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671DF4-2D05-41F6-B216-7FA144181722}" type="slidenum">
              <a:rPr lang="en-US"/>
              <a:pPr/>
              <a:t>4</a:t>
            </a:fld>
            <a:endParaRPr lang="en-US"/>
          </a:p>
        </p:txBody>
      </p:sp>
      <p:sp>
        <p:nvSpPr>
          <p:cNvPr id="378882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883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BDFB29-16C6-4026-8255-D07C0529BCC7}" type="slidenum">
              <a:rPr lang="en-US"/>
              <a:pPr/>
              <a:t>5</a:t>
            </a:fld>
            <a:endParaRPr lang="en-US"/>
          </a:p>
        </p:txBody>
      </p:sp>
      <p:sp>
        <p:nvSpPr>
          <p:cNvPr id="380930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0931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Clr>
                <a:srgbClr val="339933"/>
              </a:buClr>
            </a:pPr>
            <a:r>
              <a:rPr lang="en-US">
                <a:solidFill>
                  <a:srgbClr val="000000"/>
                </a:solidFill>
              </a:rPr>
              <a:t>In a typical breeding experiment, Mendel would cross-pollinate (</a:t>
            </a:r>
            <a:r>
              <a:rPr lang="en-US" b="1">
                <a:solidFill>
                  <a:srgbClr val="000000"/>
                </a:solidFill>
              </a:rPr>
              <a:t>hybridize</a:t>
            </a:r>
            <a:r>
              <a:rPr lang="en-US">
                <a:solidFill>
                  <a:srgbClr val="000000"/>
                </a:solidFill>
              </a:rPr>
              <a:t>) two contrasting, true-breeding pea varieties.</a:t>
            </a:r>
          </a:p>
          <a:p>
            <a:pPr>
              <a:buClr>
                <a:srgbClr val="339933"/>
              </a:buClr>
            </a:pPr>
            <a:r>
              <a:rPr lang="en-US">
                <a:solidFill>
                  <a:srgbClr val="000000"/>
                </a:solidFill>
              </a:rPr>
              <a:t>The true-breeding parents are the </a:t>
            </a:r>
            <a:r>
              <a:rPr lang="en-US" b="1">
                <a:solidFill>
                  <a:srgbClr val="000000"/>
                </a:solidFill>
              </a:rPr>
              <a:t>P generation</a:t>
            </a:r>
            <a:r>
              <a:rPr lang="en-US">
                <a:solidFill>
                  <a:srgbClr val="000000"/>
                </a:solidFill>
              </a:rPr>
              <a:t> and their hybrid offspring are the </a:t>
            </a:r>
            <a:r>
              <a:rPr lang="en-US" b="1">
                <a:solidFill>
                  <a:srgbClr val="000000"/>
                </a:solidFill>
              </a:rPr>
              <a:t>F</a:t>
            </a:r>
            <a:r>
              <a:rPr lang="en-US" b="1" baseline="-25000">
                <a:solidFill>
                  <a:srgbClr val="000000"/>
                </a:solidFill>
              </a:rPr>
              <a:t>1</a:t>
            </a:r>
            <a:r>
              <a:rPr lang="en-US" b="1">
                <a:solidFill>
                  <a:srgbClr val="000000"/>
                </a:solidFill>
              </a:rPr>
              <a:t> generation</a:t>
            </a:r>
            <a:r>
              <a:rPr lang="en-US">
                <a:solidFill>
                  <a:srgbClr val="000000"/>
                </a:solidFill>
              </a:rPr>
              <a:t>.</a:t>
            </a:r>
          </a:p>
          <a:p>
            <a:pPr>
              <a:buClr>
                <a:srgbClr val="339933"/>
              </a:buClr>
            </a:pPr>
            <a:r>
              <a:rPr lang="en-US">
                <a:solidFill>
                  <a:srgbClr val="000000"/>
                </a:solidFill>
              </a:rPr>
              <a:t>Mendel would then allow the F</a:t>
            </a:r>
            <a:r>
              <a:rPr lang="en-US" baseline="-25000">
                <a:solidFill>
                  <a:srgbClr val="000000"/>
                </a:solidFill>
              </a:rPr>
              <a:t>1</a:t>
            </a:r>
            <a:r>
              <a:rPr lang="en-US">
                <a:solidFill>
                  <a:srgbClr val="000000"/>
                </a:solidFill>
              </a:rPr>
              <a:t> hybrids to self-pollinate to produce an F</a:t>
            </a:r>
            <a:r>
              <a:rPr lang="en-US" baseline="-25000">
                <a:solidFill>
                  <a:srgbClr val="000000"/>
                </a:solidFill>
              </a:rPr>
              <a:t>2</a:t>
            </a:r>
            <a:r>
              <a:rPr lang="en-US">
                <a:solidFill>
                  <a:srgbClr val="000000"/>
                </a:solidFill>
              </a:rPr>
              <a:t> generation.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346D3C-0DC8-4E13-8076-D31354160D95}" type="slidenum">
              <a:rPr lang="en-US"/>
              <a:pPr/>
              <a:t>6</a:t>
            </a:fld>
            <a:endParaRPr lang="en-US"/>
          </a:p>
        </p:txBody>
      </p:sp>
      <p:sp>
        <p:nvSpPr>
          <p:cNvPr id="382978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2979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D77DE3-1C22-411F-9B51-EE8662346785}" type="slidenum">
              <a:rPr lang="en-US"/>
              <a:pPr/>
              <a:t>7</a:t>
            </a:fld>
            <a:endParaRPr lang="en-US"/>
          </a:p>
        </p:txBody>
      </p:sp>
      <p:sp>
        <p:nvSpPr>
          <p:cNvPr id="385026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5027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D835AD-EB59-40A5-9113-118A861239AE}" type="slidenum">
              <a:rPr lang="en-US"/>
              <a:pPr/>
              <a:t>8</a:t>
            </a:fld>
            <a:endParaRPr lang="en-US"/>
          </a:p>
        </p:txBody>
      </p:sp>
      <p:sp>
        <p:nvSpPr>
          <p:cNvPr id="387074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7075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0749F1-4E86-4398-8351-6203D9EA0A12}" type="slidenum">
              <a:rPr lang="en-US"/>
              <a:pPr/>
              <a:t>9</a:t>
            </a:fld>
            <a:endParaRPr lang="en-US"/>
          </a:p>
        </p:txBody>
      </p:sp>
      <p:sp>
        <p:nvSpPr>
          <p:cNvPr id="389122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23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3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9144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64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48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165" name="Rectangle 69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6934200" y="6264275"/>
            <a:ext cx="1524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chemeClr val="tx1"/>
                </a:solidFill>
              </a:defRPr>
            </a:lvl1pPr>
          </a:lstStyle>
          <a:p>
            <a:r>
              <a:rPr lang="en-US"/>
              <a:t>2006-2007</a:t>
            </a:r>
            <a:endParaRPr lang="en-US" b="0"/>
          </a:p>
        </p:txBody>
      </p:sp>
      <p:sp>
        <p:nvSpPr>
          <p:cNvPr id="4166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b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4169" name="Rectangle 73"/>
          <p:cNvSpPr>
            <a:spLocks noChangeArrowheads="1"/>
          </p:cNvSpPr>
          <p:nvPr/>
        </p:nvSpPr>
        <p:spPr bwMode="auto">
          <a:xfrm>
            <a:off x="0" y="0"/>
            <a:ext cx="9144000" cy="304800"/>
          </a:xfrm>
          <a:prstGeom prst="rect">
            <a:avLst/>
          </a:prstGeom>
          <a:solidFill>
            <a:srgbClr val="0F116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400" b="0">
              <a:solidFill>
                <a:schemeClr val="tx1"/>
              </a:solidFill>
              <a:latin typeface="Times" pitchFamily="48" charset="0"/>
            </a:endParaRPr>
          </a:p>
        </p:txBody>
      </p:sp>
      <p:sp>
        <p:nvSpPr>
          <p:cNvPr id="4170" name="Rectangle 74"/>
          <p:cNvSpPr>
            <a:spLocks noChangeArrowheads="1"/>
          </p:cNvSpPr>
          <p:nvPr/>
        </p:nvSpPr>
        <p:spPr bwMode="auto">
          <a:xfrm>
            <a:off x="0" y="228600"/>
            <a:ext cx="91440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174" name="Group 78"/>
          <p:cNvGrpSpPr>
            <a:grpSpLocks/>
          </p:cNvGrpSpPr>
          <p:nvPr/>
        </p:nvGrpSpPr>
        <p:grpSpPr bwMode="auto">
          <a:xfrm>
            <a:off x="381000" y="1524000"/>
            <a:ext cx="6324600" cy="2590800"/>
            <a:chOff x="240" y="960"/>
            <a:chExt cx="3984" cy="1632"/>
          </a:xfrm>
        </p:grpSpPr>
        <p:sp>
          <p:nvSpPr>
            <p:cNvPr id="4171" name="Line 75"/>
            <p:cNvSpPr>
              <a:spLocks noChangeShapeType="1"/>
            </p:cNvSpPr>
            <p:nvPr userDrawn="1"/>
          </p:nvSpPr>
          <p:spPr bwMode="auto">
            <a:xfrm>
              <a:off x="240" y="1152"/>
              <a:ext cx="3984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72" name="Line 76"/>
            <p:cNvSpPr>
              <a:spLocks noChangeShapeType="1"/>
            </p:cNvSpPr>
            <p:nvPr userDrawn="1"/>
          </p:nvSpPr>
          <p:spPr bwMode="auto">
            <a:xfrm>
              <a:off x="384" y="960"/>
              <a:ext cx="0" cy="163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73" name="Oval 77"/>
            <p:cNvSpPr>
              <a:spLocks noChangeArrowheads="1"/>
            </p:cNvSpPr>
            <p:nvPr userDrawn="1"/>
          </p:nvSpPr>
          <p:spPr bwMode="auto">
            <a:xfrm>
              <a:off x="336" y="1104"/>
              <a:ext cx="96" cy="96"/>
            </a:xfrm>
            <a:prstGeom prst="ellips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175" name="Group 79"/>
          <p:cNvGrpSpPr>
            <a:grpSpLocks/>
          </p:cNvGrpSpPr>
          <p:nvPr/>
        </p:nvGrpSpPr>
        <p:grpSpPr bwMode="auto">
          <a:xfrm rot="10800000">
            <a:off x="2286000" y="2819400"/>
            <a:ext cx="6324600" cy="2590800"/>
            <a:chOff x="240" y="960"/>
            <a:chExt cx="3984" cy="1632"/>
          </a:xfrm>
        </p:grpSpPr>
        <p:sp>
          <p:nvSpPr>
            <p:cNvPr id="4176" name="Line 80"/>
            <p:cNvSpPr>
              <a:spLocks noChangeShapeType="1"/>
            </p:cNvSpPr>
            <p:nvPr userDrawn="1"/>
          </p:nvSpPr>
          <p:spPr bwMode="auto">
            <a:xfrm>
              <a:off x="240" y="1152"/>
              <a:ext cx="3984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77" name="Line 81"/>
            <p:cNvSpPr>
              <a:spLocks noChangeShapeType="1"/>
            </p:cNvSpPr>
            <p:nvPr userDrawn="1"/>
          </p:nvSpPr>
          <p:spPr bwMode="auto">
            <a:xfrm>
              <a:off x="384" y="960"/>
              <a:ext cx="0" cy="163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78" name="Oval 82"/>
            <p:cNvSpPr>
              <a:spLocks noChangeArrowheads="1"/>
            </p:cNvSpPr>
            <p:nvPr userDrawn="1"/>
          </p:nvSpPr>
          <p:spPr bwMode="auto">
            <a:xfrm>
              <a:off x="336" y="1104"/>
              <a:ext cx="96" cy="96"/>
            </a:xfrm>
            <a:prstGeom prst="ellips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179" name="Text Box 83"/>
          <p:cNvSpPr txBox="1">
            <a:spLocks noChangeArrowheads="1"/>
          </p:cNvSpPr>
          <p:nvPr/>
        </p:nvSpPr>
        <p:spPr bwMode="auto">
          <a:xfrm>
            <a:off x="228600" y="6384925"/>
            <a:ext cx="1447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>
                <a:solidFill>
                  <a:schemeClr val="tx1"/>
                </a:solidFill>
              </a:rPr>
              <a:t>AP Biology</a:t>
            </a:r>
            <a:endParaRPr lang="en-US" sz="2400" b="0">
              <a:solidFill>
                <a:schemeClr val="tx1"/>
              </a:solidFill>
              <a:latin typeface="Times" pitchFamily="48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23C407C-0976-489C-A3E7-9E3841AD7886}" type="slidenum">
              <a:rPr lang="en-US"/>
              <a:pPr/>
              <a:t>‹#›</a:t>
            </a:fld>
            <a:endParaRPr lang="en-US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405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685800"/>
            <a:ext cx="200025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85800"/>
            <a:ext cx="5848350" cy="5105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4B0556C-6C96-49D8-8B94-7879ABC7A39F}" type="slidenum">
              <a:rPr lang="en-US"/>
              <a:pPr/>
              <a:t>‹#›</a:t>
            </a:fld>
            <a:endParaRPr lang="en-US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124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9E9EF1E-B743-4011-BE70-145339C63B06}" type="slidenum">
              <a:rPr lang="en-US"/>
              <a:pPr/>
              <a:t>‹#›</a:t>
            </a:fld>
            <a:endParaRPr lang="en-US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541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77B838E-BA07-47CF-9D4A-B299BB17C092}" type="slidenum">
              <a:rPr lang="en-US"/>
              <a:pPr/>
              <a:t>‹#›</a:t>
            </a:fld>
            <a:endParaRPr lang="en-US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3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716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B91D0D5-FEC1-4CF6-8947-BEA71F001A96}" type="slidenum">
              <a:rPr lang="en-US"/>
              <a:pPr/>
              <a:t>‹#›</a:t>
            </a:fld>
            <a:endParaRPr lang="en-US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934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A0B1CD9-01FB-404D-8F71-7B1C644B5027}" type="slidenum">
              <a:rPr lang="en-US"/>
              <a:pPr/>
              <a:t>‹#›</a:t>
            </a:fld>
            <a:endParaRPr lang="en-US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36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E3578DF-00BC-4587-BBFE-179E6F14F9B0}" type="slidenum">
              <a:rPr lang="en-US"/>
              <a:pPr/>
              <a:t>‹#›</a:t>
            </a:fld>
            <a:endParaRPr lang="en-US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478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F13A624-DEFD-40D0-A658-C5CCCCD08D7F}" type="slidenum">
              <a:rPr lang="en-US"/>
              <a:pPr/>
              <a:t>‹#›</a:t>
            </a:fld>
            <a:endParaRPr lang="en-US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046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6DB0F37-C7DA-4D38-8447-DDECA674D36C}" type="slidenum">
              <a:rPr lang="en-US"/>
              <a:pPr/>
              <a:t>‹#›</a:t>
            </a:fld>
            <a:endParaRPr lang="en-US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578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469C654-F2CF-4544-856F-B662A4C4D183}" type="slidenum">
              <a:rPr lang="en-US"/>
              <a:pPr/>
              <a:t>‹#›</a:t>
            </a:fld>
            <a:endParaRPr lang="en-US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4271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5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685800"/>
            <a:ext cx="7772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136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371600"/>
            <a:ext cx="77724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39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62400" y="6492875"/>
            <a:ext cx="5334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</a:defRPr>
            </a:lvl1pPr>
          </a:lstStyle>
          <a:p>
            <a:fld id="{50703782-4C26-4E61-B429-7A484C052C1F}" type="slidenum">
              <a:rPr lang="en-US"/>
              <a:pPr/>
              <a:t>‹#›</a:t>
            </a:fld>
            <a:endParaRPr lang="en-US">
              <a:solidFill>
                <a:schemeClr val="hlink"/>
              </a:solidFill>
            </a:endParaRPr>
          </a:p>
        </p:txBody>
      </p:sp>
      <p:sp>
        <p:nvSpPr>
          <p:cNvPr id="3147" name="Line 75"/>
          <p:cNvSpPr>
            <a:spLocks noChangeShapeType="1"/>
          </p:cNvSpPr>
          <p:nvPr/>
        </p:nvSpPr>
        <p:spPr bwMode="auto">
          <a:xfrm>
            <a:off x="381000" y="1219200"/>
            <a:ext cx="63246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48" name="Line 76"/>
          <p:cNvSpPr>
            <a:spLocks noChangeShapeType="1"/>
          </p:cNvSpPr>
          <p:nvPr/>
        </p:nvSpPr>
        <p:spPr bwMode="auto">
          <a:xfrm>
            <a:off x="609600" y="914400"/>
            <a:ext cx="0" cy="25908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49" name="Oval 77"/>
          <p:cNvSpPr>
            <a:spLocks noChangeArrowheads="1"/>
          </p:cNvSpPr>
          <p:nvPr/>
        </p:nvSpPr>
        <p:spPr bwMode="auto">
          <a:xfrm>
            <a:off x="533400" y="1143000"/>
            <a:ext cx="152400" cy="152400"/>
          </a:xfrm>
          <a:prstGeom prst="ellips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50" name="Rectangle 78"/>
          <p:cNvSpPr>
            <a:spLocks noChangeArrowheads="1"/>
          </p:cNvSpPr>
          <p:nvPr/>
        </p:nvSpPr>
        <p:spPr bwMode="auto">
          <a:xfrm>
            <a:off x="0" y="0"/>
            <a:ext cx="9144000" cy="304800"/>
          </a:xfrm>
          <a:prstGeom prst="rect">
            <a:avLst/>
          </a:prstGeom>
          <a:solidFill>
            <a:srgbClr val="0F116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400" b="0">
              <a:solidFill>
                <a:schemeClr val="tx1"/>
              </a:solidFill>
              <a:latin typeface="Times" pitchFamily="48" charset="0"/>
            </a:endParaRPr>
          </a:p>
        </p:txBody>
      </p:sp>
      <p:sp>
        <p:nvSpPr>
          <p:cNvPr id="3151" name="Rectangle 79"/>
          <p:cNvSpPr>
            <a:spLocks noChangeArrowheads="1"/>
          </p:cNvSpPr>
          <p:nvPr/>
        </p:nvSpPr>
        <p:spPr bwMode="auto">
          <a:xfrm>
            <a:off x="0" y="228600"/>
            <a:ext cx="91440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53" name="Text Box 81"/>
          <p:cNvSpPr txBox="1">
            <a:spLocks noChangeArrowheads="1"/>
          </p:cNvSpPr>
          <p:nvPr/>
        </p:nvSpPr>
        <p:spPr bwMode="auto">
          <a:xfrm>
            <a:off x="228600" y="6384925"/>
            <a:ext cx="1447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>
                <a:solidFill>
                  <a:schemeClr val="tx1"/>
                </a:solidFill>
              </a:rPr>
              <a:t>AP Biology</a:t>
            </a:r>
            <a:endParaRPr lang="en-US" sz="2400" b="0">
              <a:solidFill>
                <a:schemeClr val="tx1"/>
              </a:solidFill>
              <a:latin typeface="Times" pitchFamily="4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F116A"/>
        </a:buClr>
        <a:buSzPct val="120000"/>
        <a:buFont typeface="Wingdings" pitchFamily="48" charset="2"/>
        <a:buChar char="§"/>
        <a:defRPr sz="3000" b="1">
          <a:solidFill>
            <a:srgbClr val="0F116A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48" charset="2"/>
        <a:buChar char="u"/>
        <a:defRPr sz="2800" b="1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48" charset="2"/>
        <a:buChar char="§"/>
        <a:defRPr sz="2400" b="1">
          <a:solidFill>
            <a:srgbClr val="0F116A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10000"/>
        <a:buFont typeface="Wingdings" pitchFamily="48" charset="2"/>
        <a:buChar char="w"/>
        <a:defRPr sz="2000" b="1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48" charset="2"/>
        <a:buChar char="n"/>
        <a:defRPr sz="2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48" charset="2"/>
        <a:buChar char="n"/>
        <a:defRPr sz="2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48" charset="2"/>
        <a:buChar char="n"/>
        <a:defRPr sz="2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48" charset="2"/>
        <a:buChar char="n"/>
        <a:defRPr sz="2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48" charset="2"/>
        <a:buChar char="n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audio" Target="../media/audio8.bin"/><Relationship Id="rId4" Type="http://schemas.openxmlformats.org/officeDocument/2006/relationships/audio" Target="../media/audio7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bin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2.bin"/><Relationship Id="rId5" Type="http://schemas.openxmlformats.org/officeDocument/2006/relationships/audio" Target="../media/audio5.bin"/><Relationship Id="rId4" Type="http://schemas.openxmlformats.org/officeDocument/2006/relationships/audio" Target="../media/audio1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audio" Target="../media/audio5.bin"/><Relationship Id="rId7" Type="http://schemas.openxmlformats.org/officeDocument/2006/relationships/audio" Target="../media/audio6.bin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7.bin"/><Relationship Id="rId5" Type="http://schemas.openxmlformats.org/officeDocument/2006/relationships/audio" Target="../media/audio2.bin"/><Relationship Id="rId4" Type="http://schemas.openxmlformats.org/officeDocument/2006/relationships/audio" Target="../media/audio8.bin"/><Relationship Id="rId9" Type="http://schemas.openxmlformats.org/officeDocument/2006/relationships/image" Target="../media/image10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12.png"/><Relationship Id="rId4" Type="http://schemas.openxmlformats.org/officeDocument/2006/relationships/audio" Target="../media/audio2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7" Type="http://schemas.openxmlformats.org/officeDocument/2006/relationships/image" Target="../media/image10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audio" Target="../media/audio6.bin"/><Relationship Id="rId4" Type="http://schemas.openxmlformats.org/officeDocument/2006/relationships/audio" Target="../media/audio7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7" Type="http://schemas.openxmlformats.org/officeDocument/2006/relationships/image" Target="../media/image10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audio" Target="../media/audio6.bin"/><Relationship Id="rId4" Type="http://schemas.openxmlformats.org/officeDocument/2006/relationships/audio" Target="../media/audio7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audio" Target="../media/audio1.bin"/><Relationship Id="rId7" Type="http://schemas.openxmlformats.org/officeDocument/2006/relationships/audio" Target="../media/audio7.bin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2.bin"/><Relationship Id="rId5" Type="http://schemas.openxmlformats.org/officeDocument/2006/relationships/audio" Target="../media/audio5.bin"/><Relationship Id="rId4" Type="http://schemas.openxmlformats.org/officeDocument/2006/relationships/audio" Target="../media/audio6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7" Type="http://schemas.openxmlformats.org/officeDocument/2006/relationships/audio" Target="../media/audio2.bin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8.bin"/><Relationship Id="rId5" Type="http://schemas.openxmlformats.org/officeDocument/2006/relationships/audio" Target="../media/audio9.bin"/><Relationship Id="rId4" Type="http://schemas.openxmlformats.org/officeDocument/2006/relationships/audio" Target="../media/audio7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0.wmf"/><Relationship Id="rId4" Type="http://schemas.openxmlformats.org/officeDocument/2006/relationships/audio" Target="../media/audio6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wmf"/><Relationship Id="rId5" Type="http://schemas.openxmlformats.org/officeDocument/2006/relationships/image" Target="../media/image15.jpeg"/><Relationship Id="rId4" Type="http://schemas.openxmlformats.org/officeDocument/2006/relationships/audio" Target="../media/audio6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7" Type="http://schemas.openxmlformats.org/officeDocument/2006/relationships/audio" Target="../media/audio5.bin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4.bin"/><Relationship Id="rId5" Type="http://schemas.openxmlformats.org/officeDocument/2006/relationships/audio" Target="../media/audio7.bin"/><Relationship Id="rId4" Type="http://schemas.openxmlformats.org/officeDocument/2006/relationships/audio" Target="../media/audio2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7" Type="http://schemas.openxmlformats.org/officeDocument/2006/relationships/image" Target="../media/image10.w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6.bin"/><Relationship Id="rId5" Type="http://schemas.openxmlformats.org/officeDocument/2006/relationships/audio" Target="../media/audio2.bin"/><Relationship Id="rId4" Type="http://schemas.openxmlformats.org/officeDocument/2006/relationships/audio" Target="../media/audio8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audio" Target="../media/audio7.bin"/><Relationship Id="rId7" Type="http://schemas.openxmlformats.org/officeDocument/2006/relationships/audio" Target="../media/audio3.bin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6.bin"/><Relationship Id="rId5" Type="http://schemas.openxmlformats.org/officeDocument/2006/relationships/audio" Target="../media/audio2.bin"/><Relationship Id="rId4" Type="http://schemas.openxmlformats.org/officeDocument/2006/relationships/audio" Target="../media/audio1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audio" Target="../media/audio4.bin"/><Relationship Id="rId7" Type="http://schemas.openxmlformats.org/officeDocument/2006/relationships/audio" Target="../media/audio5.bin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6.bin"/><Relationship Id="rId5" Type="http://schemas.openxmlformats.org/officeDocument/2006/relationships/audio" Target="../media/audio2.bin"/><Relationship Id="rId4" Type="http://schemas.openxmlformats.org/officeDocument/2006/relationships/audio" Target="../media/audio1.bin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audio" Target="../media/audio6.bin"/><Relationship Id="rId3" Type="http://schemas.openxmlformats.org/officeDocument/2006/relationships/audio" Target="../media/audio1.bin"/><Relationship Id="rId7" Type="http://schemas.openxmlformats.org/officeDocument/2006/relationships/audio" Target="../media/audio2.bin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7.bin"/><Relationship Id="rId5" Type="http://schemas.openxmlformats.org/officeDocument/2006/relationships/audio" Target="../media/audio8.bin"/><Relationship Id="rId4" Type="http://schemas.openxmlformats.org/officeDocument/2006/relationships/audio" Target="../media/audio4.bin"/><Relationship Id="rId9" Type="http://schemas.openxmlformats.org/officeDocument/2006/relationships/image" Target="../media/image10.w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audio" Target="../media/audio8.bin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6.bin"/><Relationship Id="rId5" Type="http://schemas.openxmlformats.org/officeDocument/2006/relationships/audio" Target="../media/audio4.bin"/><Relationship Id="rId4" Type="http://schemas.openxmlformats.org/officeDocument/2006/relationships/audio" Target="../media/audio1.bin"/><Relationship Id="rId9" Type="http://schemas.openxmlformats.org/officeDocument/2006/relationships/image" Target="../media/image10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3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audio" Target="../media/audio1.bin"/><Relationship Id="rId7" Type="http://schemas.openxmlformats.org/officeDocument/2006/relationships/audio" Target="../media/audio5.bin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4.bin"/><Relationship Id="rId5" Type="http://schemas.openxmlformats.org/officeDocument/2006/relationships/audio" Target="../media/audio3.bin"/><Relationship Id="rId4" Type="http://schemas.openxmlformats.org/officeDocument/2006/relationships/audio" Target="../media/audio2.bin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20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bin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bin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audio" Target="../media/audio5.bin"/><Relationship Id="rId4" Type="http://schemas.openxmlformats.org/officeDocument/2006/relationships/audio" Target="../media/audio6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audio" Target="../media/audio7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wmf"/><Relationship Id="rId4" Type="http://schemas.openxmlformats.org/officeDocument/2006/relationships/audio" Target="../media/audio6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6.bin"/><Relationship Id="rId5" Type="http://schemas.openxmlformats.org/officeDocument/2006/relationships/audio" Target="../media/audio3.bin"/><Relationship Id="rId4" Type="http://schemas.openxmlformats.org/officeDocument/2006/relationships/audio" Target="../media/audio4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audio" Target="../media/audio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/>
          <a:p>
            <a:r>
              <a:rPr lang="en-US"/>
              <a:t>2006-2007</a:t>
            </a:r>
            <a:endParaRPr lang="en-US" b="0"/>
          </a:p>
        </p:txBody>
      </p:sp>
      <p:sp>
        <p:nvSpPr>
          <p:cNvPr id="3717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12850" y="1922463"/>
            <a:ext cx="5410200" cy="1955800"/>
          </a:xfrm>
        </p:spPr>
        <p:txBody>
          <a:bodyPr/>
          <a:lstStyle/>
          <a:p>
            <a:pPr algn="ctr"/>
            <a:r>
              <a:rPr lang="en-US"/>
              <a:t>Genetics</a:t>
            </a:r>
            <a:br>
              <a:rPr lang="en-US"/>
            </a:br>
            <a:r>
              <a:rPr lang="en-US"/>
              <a:t>&amp;</a:t>
            </a:r>
            <a:br>
              <a:rPr lang="en-US"/>
            </a:br>
            <a:r>
              <a:rPr lang="en-US"/>
              <a:t>The Work of Mendel</a:t>
            </a:r>
          </a:p>
        </p:txBody>
      </p:sp>
      <p:pic>
        <p:nvPicPr>
          <p:cNvPr id="3717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381000"/>
            <a:ext cx="24130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1720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44938"/>
            <a:ext cx="3200400" cy="2913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1721" name="Picture 9" descr="f13-07_structure_of_the_c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1" r="45000"/>
          <a:stretch>
            <a:fillRect/>
          </a:stretch>
        </p:blipFill>
        <p:spPr bwMode="auto">
          <a:xfrm>
            <a:off x="7467600" y="4495800"/>
            <a:ext cx="1487488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1724" name="Picture 12" descr="13_11b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00" t="66000" r="75375" b="7500"/>
          <a:stretch>
            <a:fillRect/>
          </a:stretch>
        </p:blipFill>
        <p:spPr bwMode="auto">
          <a:xfrm>
            <a:off x="5410200" y="328613"/>
            <a:ext cx="719138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1725" name="Picture 13" descr="13_11b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51" t="66000" r="4500" b="7500"/>
          <a:stretch>
            <a:fillRect/>
          </a:stretch>
        </p:blipFill>
        <p:spPr bwMode="auto">
          <a:xfrm>
            <a:off x="6253163" y="336550"/>
            <a:ext cx="758825" cy="893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Making crosses</a:t>
            </a:r>
          </a:p>
        </p:txBody>
      </p:sp>
      <p:sp>
        <p:nvSpPr>
          <p:cNvPr id="39014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371600"/>
            <a:ext cx="7772400" cy="2286000"/>
          </a:xfrm>
        </p:spPr>
        <p:txBody>
          <a:bodyPr/>
          <a:lstStyle/>
          <a:p>
            <a:r>
              <a:rPr lang="en-US"/>
              <a:t>Can represent alleles as letters</a:t>
            </a:r>
          </a:p>
          <a:p>
            <a:pPr lvl="1"/>
            <a:r>
              <a:rPr lang="en-US"/>
              <a:t>flower color alleles </a:t>
            </a:r>
            <a:r>
              <a:rPr lang="en-US">
                <a:sym typeface="Symbol" pitchFamily="48" charset="2"/>
              </a:rPr>
              <a:t> </a:t>
            </a:r>
            <a:r>
              <a:rPr lang="en-US">
                <a:solidFill>
                  <a:srgbClr val="CC0000"/>
                </a:solidFill>
              </a:rPr>
              <a:t>P</a:t>
            </a:r>
            <a:r>
              <a:rPr lang="en-US"/>
              <a:t> or </a:t>
            </a:r>
            <a:r>
              <a:rPr lang="en-US" i="1">
                <a:solidFill>
                  <a:srgbClr val="CC0000"/>
                </a:solidFill>
              </a:rPr>
              <a:t>p</a:t>
            </a:r>
            <a:endParaRPr lang="en-US">
              <a:solidFill>
                <a:schemeClr val="tx2"/>
              </a:solidFill>
            </a:endParaRPr>
          </a:p>
          <a:p>
            <a:pPr lvl="1"/>
            <a:r>
              <a:rPr lang="en-US"/>
              <a:t>true-breeding purple-flower peas </a:t>
            </a:r>
            <a:r>
              <a:rPr lang="en-US">
                <a:sym typeface="Symbol" pitchFamily="48" charset="2"/>
              </a:rPr>
              <a:t> </a:t>
            </a:r>
            <a:r>
              <a:rPr lang="en-US">
                <a:solidFill>
                  <a:srgbClr val="CC0000"/>
                </a:solidFill>
              </a:rPr>
              <a:t>PP</a:t>
            </a:r>
            <a:endParaRPr lang="en-US">
              <a:solidFill>
                <a:schemeClr val="tx2"/>
              </a:solidFill>
            </a:endParaRPr>
          </a:p>
          <a:p>
            <a:pPr lvl="1"/>
            <a:r>
              <a:rPr lang="en-US"/>
              <a:t>true-breeding white-flower peas </a:t>
            </a:r>
            <a:r>
              <a:rPr lang="en-US">
                <a:sym typeface="Symbol" pitchFamily="48" charset="2"/>
              </a:rPr>
              <a:t> </a:t>
            </a:r>
            <a:r>
              <a:rPr lang="en-US" i="1">
                <a:solidFill>
                  <a:srgbClr val="CC0000"/>
                </a:solidFill>
              </a:rPr>
              <a:t>pp</a:t>
            </a:r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390168" name="Group 24"/>
          <p:cNvGrpSpPr>
            <a:grpSpLocks/>
          </p:cNvGrpSpPr>
          <p:nvPr/>
        </p:nvGrpSpPr>
        <p:grpSpPr bwMode="auto">
          <a:xfrm>
            <a:off x="4819650" y="4114800"/>
            <a:ext cx="2492375" cy="793750"/>
            <a:chOff x="3036" y="2592"/>
            <a:chExt cx="1570" cy="500"/>
          </a:xfrm>
        </p:grpSpPr>
        <p:sp>
          <p:nvSpPr>
            <p:cNvPr id="390149" name="Rectangle 5"/>
            <p:cNvSpPr>
              <a:spLocks noChangeArrowheads="1"/>
            </p:cNvSpPr>
            <p:nvPr/>
          </p:nvSpPr>
          <p:spPr bwMode="auto">
            <a:xfrm>
              <a:off x="3036" y="2592"/>
              <a:ext cx="607" cy="5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4600"/>
                <a:t>PP</a:t>
              </a:r>
            </a:p>
          </p:txBody>
        </p:sp>
        <p:sp>
          <p:nvSpPr>
            <p:cNvPr id="390150" name="Rectangle 6"/>
            <p:cNvSpPr>
              <a:spLocks noChangeArrowheads="1"/>
            </p:cNvSpPr>
            <p:nvPr/>
          </p:nvSpPr>
          <p:spPr bwMode="auto">
            <a:xfrm>
              <a:off x="3699" y="2630"/>
              <a:ext cx="285" cy="4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3800">
                  <a:solidFill>
                    <a:srgbClr val="0F116A"/>
                  </a:solidFill>
                </a:rPr>
                <a:t>x</a:t>
              </a:r>
            </a:p>
          </p:txBody>
        </p:sp>
        <p:sp>
          <p:nvSpPr>
            <p:cNvPr id="390151" name="Rectangle 7"/>
            <p:cNvSpPr>
              <a:spLocks noChangeArrowheads="1"/>
            </p:cNvSpPr>
            <p:nvPr/>
          </p:nvSpPr>
          <p:spPr bwMode="auto">
            <a:xfrm>
              <a:off x="4040" y="2592"/>
              <a:ext cx="566" cy="5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4600" i="1"/>
                <a:t>pp</a:t>
              </a:r>
            </a:p>
          </p:txBody>
        </p:sp>
      </p:grpSp>
      <p:sp>
        <p:nvSpPr>
          <p:cNvPr id="390152" name="Rectangle 8"/>
          <p:cNvSpPr>
            <a:spLocks noChangeArrowheads="1"/>
          </p:cNvSpPr>
          <p:nvPr/>
        </p:nvSpPr>
        <p:spPr bwMode="auto">
          <a:xfrm>
            <a:off x="5680075" y="5683250"/>
            <a:ext cx="930275" cy="79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4600"/>
              <a:t>P</a:t>
            </a:r>
            <a:r>
              <a:rPr lang="en-US" sz="4600" i="1"/>
              <a:t>p</a:t>
            </a:r>
            <a:endParaRPr lang="en-US" sz="4600"/>
          </a:p>
        </p:txBody>
      </p:sp>
      <p:grpSp>
        <p:nvGrpSpPr>
          <p:cNvPr id="390155" name="Group 11"/>
          <p:cNvGrpSpPr>
            <a:grpSpLocks/>
          </p:cNvGrpSpPr>
          <p:nvPr/>
        </p:nvGrpSpPr>
        <p:grpSpPr bwMode="auto">
          <a:xfrm>
            <a:off x="1825625" y="4095750"/>
            <a:ext cx="2555875" cy="2500313"/>
            <a:chOff x="4090" y="2720"/>
            <a:chExt cx="1610" cy="1575"/>
          </a:xfrm>
        </p:grpSpPr>
        <p:sp>
          <p:nvSpPr>
            <p:cNvPr id="390156" name="Rectangle 12"/>
            <p:cNvSpPr>
              <a:spLocks noChangeArrowheads="1"/>
            </p:cNvSpPr>
            <p:nvPr/>
          </p:nvSpPr>
          <p:spPr bwMode="auto">
            <a:xfrm>
              <a:off x="4095" y="3795"/>
              <a:ext cx="27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2000"/>
                <a:t>F</a:t>
              </a:r>
              <a:r>
                <a:rPr lang="en-US" sz="2000" baseline="-25000"/>
                <a:t>1</a:t>
              </a:r>
            </a:p>
          </p:txBody>
        </p:sp>
        <p:sp>
          <p:nvSpPr>
            <p:cNvPr id="390157" name="Rectangle 13"/>
            <p:cNvSpPr>
              <a:spLocks noChangeArrowheads="1"/>
            </p:cNvSpPr>
            <p:nvPr/>
          </p:nvSpPr>
          <p:spPr bwMode="auto">
            <a:xfrm>
              <a:off x="4095" y="2914"/>
              <a:ext cx="22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2000"/>
                <a:t>P</a:t>
              </a:r>
              <a:endParaRPr lang="en-US" sz="2000" baseline="-25000"/>
            </a:p>
          </p:txBody>
        </p:sp>
        <p:pic>
          <p:nvPicPr>
            <p:cNvPr id="390158" name="Picture 14" descr="13_11b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00" t="66000" r="75375" b="7500"/>
            <a:stretch>
              <a:fillRect/>
            </a:stretch>
          </p:blipFill>
          <p:spPr bwMode="auto">
            <a:xfrm>
              <a:off x="4378" y="2742"/>
              <a:ext cx="453" cy="5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90159" name="Picture 15" descr="13_11b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751" t="66000" r="4500" b="7500"/>
            <a:stretch>
              <a:fillRect/>
            </a:stretch>
          </p:blipFill>
          <p:spPr bwMode="auto">
            <a:xfrm>
              <a:off x="5154" y="2742"/>
              <a:ext cx="478" cy="5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90160" name="AutoShape 16"/>
            <p:cNvSpPr>
              <a:spLocks noChangeArrowheads="1"/>
            </p:cNvSpPr>
            <p:nvPr/>
          </p:nvSpPr>
          <p:spPr bwMode="auto">
            <a:xfrm>
              <a:off x="4908" y="3116"/>
              <a:ext cx="144" cy="423"/>
            </a:xfrm>
            <a:prstGeom prst="downArrow">
              <a:avLst>
                <a:gd name="adj1" fmla="val 50000"/>
                <a:gd name="adj2" fmla="val 73438"/>
              </a:avLst>
            </a:prstGeom>
            <a:solidFill>
              <a:srgbClr val="0F116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161" name="Rectangle 17"/>
            <p:cNvSpPr>
              <a:spLocks noChangeArrowheads="1"/>
            </p:cNvSpPr>
            <p:nvPr/>
          </p:nvSpPr>
          <p:spPr bwMode="auto">
            <a:xfrm>
              <a:off x="4852" y="2863"/>
              <a:ext cx="255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eaLnBrk="1" hangingPunct="1">
                <a:lnSpc>
                  <a:spcPct val="70000"/>
                </a:lnSpc>
                <a:spcBef>
                  <a:spcPct val="20000"/>
                </a:spcBef>
                <a:buClr>
                  <a:srgbClr val="0F116A"/>
                </a:buClr>
                <a:buSzPct val="120000"/>
              </a:pPr>
              <a:r>
                <a:rPr lang="en-US">
                  <a:solidFill>
                    <a:srgbClr val="0F116A"/>
                  </a:solidFill>
                </a:rPr>
                <a:t>X</a:t>
              </a:r>
            </a:p>
          </p:txBody>
        </p:sp>
        <p:pic>
          <p:nvPicPr>
            <p:cNvPr id="390162" name="Picture 18" descr="13_11b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00" t="66000" r="75375" b="7500"/>
            <a:stretch>
              <a:fillRect/>
            </a:stretch>
          </p:blipFill>
          <p:spPr bwMode="auto">
            <a:xfrm>
              <a:off x="4753" y="3604"/>
              <a:ext cx="453" cy="5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90163" name="Rectangle 19"/>
            <p:cNvSpPr>
              <a:spLocks noChangeArrowheads="1"/>
            </p:cNvSpPr>
            <p:nvPr/>
          </p:nvSpPr>
          <p:spPr bwMode="auto">
            <a:xfrm>
              <a:off x="4350" y="3287"/>
              <a:ext cx="507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purple</a:t>
              </a:r>
            </a:p>
          </p:txBody>
        </p:sp>
        <p:sp>
          <p:nvSpPr>
            <p:cNvPr id="390164" name="Rectangle 20"/>
            <p:cNvSpPr>
              <a:spLocks noChangeArrowheads="1"/>
            </p:cNvSpPr>
            <p:nvPr/>
          </p:nvSpPr>
          <p:spPr bwMode="auto">
            <a:xfrm>
              <a:off x="5172" y="3287"/>
              <a:ext cx="443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white</a:t>
              </a:r>
            </a:p>
          </p:txBody>
        </p:sp>
        <p:sp>
          <p:nvSpPr>
            <p:cNvPr id="390165" name="Rectangle 21"/>
            <p:cNvSpPr>
              <a:spLocks noChangeArrowheads="1"/>
            </p:cNvSpPr>
            <p:nvPr/>
          </p:nvSpPr>
          <p:spPr bwMode="auto">
            <a:xfrm>
              <a:off x="4637" y="4078"/>
              <a:ext cx="685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all purple</a:t>
              </a:r>
            </a:p>
          </p:txBody>
        </p:sp>
        <p:sp>
          <p:nvSpPr>
            <p:cNvPr id="390166" name="Rectangle 22"/>
            <p:cNvSpPr>
              <a:spLocks noChangeArrowheads="1"/>
            </p:cNvSpPr>
            <p:nvPr/>
          </p:nvSpPr>
          <p:spPr bwMode="auto">
            <a:xfrm>
              <a:off x="4090" y="2720"/>
              <a:ext cx="1610" cy="1575"/>
            </a:xfrm>
            <a:prstGeom prst="rect">
              <a:avLst/>
            </a:prstGeom>
            <a:noFill/>
            <a:ln w="12700">
              <a:solidFill>
                <a:srgbClr val="CC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90167" name="AutoShape 23"/>
          <p:cNvSpPr>
            <a:spLocks noChangeArrowheads="1"/>
          </p:cNvSpPr>
          <p:nvPr/>
        </p:nvSpPr>
        <p:spPr bwMode="auto">
          <a:xfrm rot="5400000">
            <a:off x="5729288" y="4991100"/>
            <a:ext cx="768350" cy="6096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CC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0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0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0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0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0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0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9016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9016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90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0147" grpId="0" build="p" autoUpdateAnimBg="0"/>
      <p:bldP spid="390152" grpId="0" build="p" autoUpdateAnimBg="0"/>
      <p:bldP spid="39016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536" name="Rectangle 72"/>
          <p:cNvSpPr>
            <a:spLocks noChangeArrowheads="1"/>
          </p:cNvSpPr>
          <p:nvPr/>
        </p:nvSpPr>
        <p:spPr bwMode="auto">
          <a:xfrm>
            <a:off x="0" y="6249988"/>
            <a:ext cx="1905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6537" name="AutoShape 73"/>
          <p:cNvSpPr>
            <a:spLocks noChangeArrowheads="1"/>
          </p:cNvSpPr>
          <p:nvPr/>
        </p:nvSpPr>
        <p:spPr bwMode="auto">
          <a:xfrm>
            <a:off x="80963" y="5638800"/>
            <a:ext cx="1555750" cy="842963"/>
          </a:xfrm>
          <a:prstGeom prst="roundRect">
            <a:avLst>
              <a:gd name="adj" fmla="val 16667"/>
            </a:avLst>
          </a:prstGeom>
          <a:solidFill>
            <a:srgbClr val="FFEA1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137160" anchor="ctr">
            <a:spAutoFit/>
          </a:bodyPr>
          <a:lstStyle/>
          <a:p>
            <a:pPr algn="l" eaLnBrk="1" hangingPunct="1">
              <a:lnSpc>
                <a:spcPct val="70000"/>
              </a:lnSpc>
              <a:spcBef>
                <a:spcPct val="20000"/>
              </a:spcBef>
              <a:buClr>
                <a:srgbClr val="0F116A"/>
              </a:buClr>
              <a:buSzPct val="120000"/>
            </a:pPr>
            <a:r>
              <a:rPr lang="en-US" sz="3000"/>
              <a:t>F</a:t>
            </a:r>
            <a:r>
              <a:rPr lang="en-US" sz="3000" baseline="-25000"/>
              <a:t>2</a:t>
            </a:r>
          </a:p>
          <a:p>
            <a:pPr algn="l" eaLnBrk="1" hangingPunct="1">
              <a:lnSpc>
                <a:spcPct val="70000"/>
              </a:lnSpc>
              <a:spcBef>
                <a:spcPct val="20000"/>
              </a:spcBef>
              <a:buClr>
                <a:srgbClr val="0F116A"/>
              </a:buClr>
              <a:buSzPct val="120000"/>
            </a:pPr>
            <a:r>
              <a:rPr lang="en-US" sz="2000"/>
              <a:t>generation</a:t>
            </a:r>
            <a:endParaRPr lang="en-US" sz="3000">
              <a:solidFill>
                <a:srgbClr val="0F116A"/>
              </a:solidFill>
            </a:endParaRPr>
          </a:p>
        </p:txBody>
      </p:sp>
      <p:sp>
        <p:nvSpPr>
          <p:cNvPr id="446538" name="AutoShape 74"/>
          <p:cNvSpPr>
            <a:spLocks noChangeArrowheads="1"/>
          </p:cNvSpPr>
          <p:nvPr/>
        </p:nvSpPr>
        <p:spPr bwMode="auto">
          <a:xfrm>
            <a:off x="7991475" y="5241925"/>
            <a:ext cx="776288" cy="538163"/>
          </a:xfrm>
          <a:prstGeom prst="roundRect">
            <a:avLst>
              <a:gd name="adj" fmla="val 16667"/>
            </a:avLst>
          </a:prstGeom>
          <a:solidFill>
            <a:srgbClr val="FFEA1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137160" anchor="ctr">
            <a:spAutoFit/>
          </a:bodyPr>
          <a:lstStyle/>
          <a:p>
            <a:pPr eaLnBrk="1" hangingPunct="1">
              <a:lnSpc>
                <a:spcPct val="70000"/>
              </a:lnSpc>
              <a:spcBef>
                <a:spcPct val="20000"/>
              </a:spcBef>
              <a:buClr>
                <a:srgbClr val="0F116A"/>
              </a:buClr>
              <a:buSzPct val="120000"/>
            </a:pPr>
            <a:r>
              <a:rPr lang="en-US" sz="3000"/>
              <a:t>3:1</a:t>
            </a:r>
          </a:p>
        </p:txBody>
      </p:sp>
      <p:grpSp>
        <p:nvGrpSpPr>
          <p:cNvPr id="446539" name="Group 75"/>
          <p:cNvGrpSpPr>
            <a:grpSpLocks/>
          </p:cNvGrpSpPr>
          <p:nvPr/>
        </p:nvGrpSpPr>
        <p:grpSpPr bwMode="auto">
          <a:xfrm>
            <a:off x="1765300" y="5240338"/>
            <a:ext cx="5556250" cy="1543050"/>
            <a:chOff x="1112" y="3348"/>
            <a:chExt cx="3500" cy="972"/>
          </a:xfrm>
        </p:grpSpPr>
        <p:grpSp>
          <p:nvGrpSpPr>
            <p:cNvPr id="446540" name="Group 76"/>
            <p:cNvGrpSpPr>
              <a:grpSpLocks/>
            </p:cNvGrpSpPr>
            <p:nvPr/>
          </p:nvGrpSpPr>
          <p:grpSpPr bwMode="auto">
            <a:xfrm>
              <a:off x="1112" y="3348"/>
              <a:ext cx="1681" cy="972"/>
              <a:chOff x="1293" y="3348"/>
              <a:chExt cx="1681" cy="972"/>
            </a:xfrm>
          </p:grpSpPr>
          <p:sp>
            <p:nvSpPr>
              <p:cNvPr id="446541" name="Rectangle 77"/>
              <p:cNvSpPr>
                <a:spLocks noChangeArrowheads="1"/>
              </p:cNvSpPr>
              <p:nvPr/>
            </p:nvSpPr>
            <p:spPr bwMode="auto">
              <a:xfrm>
                <a:off x="1293" y="3348"/>
                <a:ext cx="1681" cy="39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eaLnBrk="1" hangingPunct="1">
                  <a:lnSpc>
                    <a:spcPct val="70000"/>
                  </a:lnSpc>
                  <a:spcBef>
                    <a:spcPct val="20000"/>
                  </a:spcBef>
                  <a:buClr>
                    <a:srgbClr val="0F116A"/>
                  </a:buClr>
                  <a:buSzPct val="120000"/>
                </a:pPr>
                <a:r>
                  <a:rPr lang="en-US" sz="2200">
                    <a:solidFill>
                      <a:srgbClr val="0F116A"/>
                    </a:solidFill>
                  </a:rPr>
                  <a:t>75%</a:t>
                </a:r>
              </a:p>
              <a:p>
                <a:pPr eaLnBrk="1" hangingPunct="1">
                  <a:lnSpc>
                    <a:spcPct val="70000"/>
                  </a:lnSpc>
                  <a:spcBef>
                    <a:spcPct val="20000"/>
                  </a:spcBef>
                  <a:buClr>
                    <a:srgbClr val="0F116A"/>
                  </a:buClr>
                  <a:buSzPct val="120000"/>
                </a:pPr>
                <a:r>
                  <a:rPr lang="en-US" sz="2200">
                    <a:solidFill>
                      <a:srgbClr val="5B03B3"/>
                    </a:solidFill>
                  </a:rPr>
                  <a:t>purple-flower peas</a:t>
                </a:r>
                <a:endParaRPr lang="en-US" sz="2200">
                  <a:solidFill>
                    <a:srgbClr val="0F116A"/>
                  </a:solidFill>
                </a:endParaRPr>
              </a:p>
            </p:txBody>
          </p:sp>
          <p:grpSp>
            <p:nvGrpSpPr>
              <p:cNvPr id="446542" name="Group 78"/>
              <p:cNvGrpSpPr>
                <a:grpSpLocks/>
              </p:cNvGrpSpPr>
              <p:nvPr/>
            </p:nvGrpSpPr>
            <p:grpSpPr bwMode="auto">
              <a:xfrm>
                <a:off x="1379" y="3744"/>
                <a:ext cx="1510" cy="576"/>
                <a:chOff x="1391" y="3744"/>
                <a:chExt cx="1510" cy="576"/>
              </a:xfrm>
            </p:grpSpPr>
            <p:pic>
              <p:nvPicPr>
                <p:cNvPr id="446543" name="Picture 79" descr="13_11b"/>
                <p:cNvPicPr>
                  <a:picLocks noChangeAspect="1"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9000" t="66000" r="75375" b="7500"/>
                <a:stretch>
                  <a:fillRect/>
                </a:stretch>
              </p:blipFill>
              <p:spPr bwMode="auto">
                <a:xfrm>
                  <a:off x="1391" y="3744"/>
                  <a:ext cx="453" cy="5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446544" name="Picture 80" descr="13_11b"/>
                <p:cNvPicPr>
                  <a:picLocks noChangeAspect="1"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9000" t="66000" r="75375" b="7500"/>
                <a:stretch>
                  <a:fillRect/>
                </a:stretch>
              </p:blipFill>
              <p:spPr bwMode="auto">
                <a:xfrm>
                  <a:off x="1919" y="3744"/>
                  <a:ext cx="453" cy="5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446545" name="Picture 81" descr="13_11b"/>
                <p:cNvPicPr>
                  <a:picLocks noChangeAspect="1"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9000" t="66000" r="75375" b="7500"/>
                <a:stretch>
                  <a:fillRect/>
                </a:stretch>
              </p:blipFill>
              <p:spPr bwMode="auto">
                <a:xfrm>
                  <a:off x="2448" y="3744"/>
                  <a:ext cx="453" cy="5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  <p:grpSp>
          <p:nvGrpSpPr>
            <p:cNvPr id="446546" name="Group 82"/>
            <p:cNvGrpSpPr>
              <a:grpSpLocks/>
            </p:cNvGrpSpPr>
            <p:nvPr/>
          </p:nvGrpSpPr>
          <p:grpSpPr bwMode="auto">
            <a:xfrm>
              <a:off x="3019" y="3348"/>
              <a:ext cx="1593" cy="959"/>
              <a:chOff x="3025" y="3348"/>
              <a:chExt cx="1593" cy="959"/>
            </a:xfrm>
          </p:grpSpPr>
          <p:sp>
            <p:nvSpPr>
              <p:cNvPr id="446547" name="Rectangle 83"/>
              <p:cNvSpPr>
                <a:spLocks noChangeArrowheads="1"/>
              </p:cNvSpPr>
              <p:nvPr/>
            </p:nvSpPr>
            <p:spPr bwMode="auto">
              <a:xfrm>
                <a:off x="3025" y="3348"/>
                <a:ext cx="1593" cy="39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eaLnBrk="1" hangingPunct="1">
                  <a:lnSpc>
                    <a:spcPct val="70000"/>
                  </a:lnSpc>
                  <a:spcBef>
                    <a:spcPct val="20000"/>
                  </a:spcBef>
                  <a:buClr>
                    <a:srgbClr val="0F116A"/>
                  </a:buClr>
                  <a:buSzPct val="120000"/>
                </a:pPr>
                <a:r>
                  <a:rPr lang="en-US" sz="2200">
                    <a:solidFill>
                      <a:srgbClr val="0F116A"/>
                    </a:solidFill>
                    <a:latin typeface="ヒラギノ角ゴ Pro W3" pitchFamily="1" charset="-128"/>
                  </a:rPr>
                  <a:t/>
                </a:r>
                <a:r>
                  <a:rPr lang="en-US" sz="2200">
                    <a:solidFill>
                      <a:srgbClr val="0F116A"/>
                    </a:solidFill>
                  </a:rPr>
                  <a:t>25%</a:t>
                </a:r>
              </a:p>
              <a:p>
                <a:pPr eaLnBrk="1" hangingPunct="1">
                  <a:lnSpc>
                    <a:spcPct val="70000"/>
                  </a:lnSpc>
                  <a:spcBef>
                    <a:spcPct val="20000"/>
                  </a:spcBef>
                  <a:buClr>
                    <a:srgbClr val="0F116A"/>
                  </a:buClr>
                  <a:buSzPct val="120000"/>
                </a:pPr>
                <a:r>
                  <a:rPr lang="en-US" sz="2200">
                    <a:solidFill>
                      <a:srgbClr val="000000"/>
                    </a:solidFill>
                  </a:rPr>
                  <a:t>white-flower peas</a:t>
                </a:r>
                <a:endParaRPr lang="en-US" sz="2200">
                  <a:solidFill>
                    <a:srgbClr val="0F116A"/>
                  </a:solidFill>
                </a:endParaRPr>
              </a:p>
            </p:txBody>
          </p:sp>
          <p:pic>
            <p:nvPicPr>
              <p:cNvPr id="446548" name="Picture 84" descr="13_11b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8751" t="66000" r="4500" b="7500"/>
              <a:stretch>
                <a:fillRect/>
              </a:stretch>
            </p:blipFill>
            <p:spPr bwMode="auto">
              <a:xfrm>
                <a:off x="3583" y="3744"/>
                <a:ext cx="478" cy="5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sp>
        <p:nvSpPr>
          <p:cNvPr id="446549" name="Rectangle 85"/>
          <p:cNvSpPr>
            <a:spLocks noChangeArrowheads="1"/>
          </p:cNvSpPr>
          <p:nvPr/>
        </p:nvSpPr>
        <p:spPr bwMode="auto">
          <a:xfrm>
            <a:off x="6048375" y="6305550"/>
            <a:ext cx="417513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>
                <a:solidFill>
                  <a:srgbClr val="0F116A"/>
                </a:solidFill>
              </a:rPr>
              <a:t>?</a:t>
            </a:r>
            <a:endParaRPr lang="en-US" sz="3000">
              <a:solidFill>
                <a:schemeClr val="tx2"/>
              </a:solidFill>
            </a:endParaRPr>
          </a:p>
        </p:txBody>
      </p:sp>
      <p:sp>
        <p:nvSpPr>
          <p:cNvPr id="446550" name="Rectangle 86"/>
          <p:cNvSpPr>
            <a:spLocks noChangeArrowheads="1"/>
          </p:cNvSpPr>
          <p:nvPr/>
        </p:nvSpPr>
        <p:spPr bwMode="auto">
          <a:xfrm>
            <a:off x="3863975" y="6305550"/>
            <a:ext cx="417513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>
                <a:solidFill>
                  <a:srgbClr val="0F116A"/>
                </a:solidFill>
              </a:rPr>
              <a:t>?</a:t>
            </a:r>
            <a:endParaRPr lang="en-US" sz="3000">
              <a:solidFill>
                <a:schemeClr val="tx2"/>
              </a:solidFill>
            </a:endParaRPr>
          </a:p>
        </p:txBody>
      </p:sp>
      <p:sp>
        <p:nvSpPr>
          <p:cNvPr id="446551" name="Rectangle 87"/>
          <p:cNvSpPr>
            <a:spLocks noChangeArrowheads="1"/>
          </p:cNvSpPr>
          <p:nvPr/>
        </p:nvSpPr>
        <p:spPr bwMode="auto">
          <a:xfrm>
            <a:off x="2989263" y="6305550"/>
            <a:ext cx="417512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>
                <a:solidFill>
                  <a:srgbClr val="0F116A"/>
                </a:solidFill>
              </a:rPr>
              <a:t>?</a:t>
            </a:r>
            <a:endParaRPr lang="en-US" sz="3000">
              <a:solidFill>
                <a:schemeClr val="tx2"/>
              </a:solidFill>
            </a:endParaRPr>
          </a:p>
        </p:txBody>
      </p:sp>
      <p:sp>
        <p:nvSpPr>
          <p:cNvPr id="446552" name="Rectangle 88"/>
          <p:cNvSpPr>
            <a:spLocks noChangeArrowheads="1"/>
          </p:cNvSpPr>
          <p:nvPr/>
        </p:nvSpPr>
        <p:spPr bwMode="auto">
          <a:xfrm>
            <a:off x="2100263" y="6305550"/>
            <a:ext cx="417512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>
                <a:solidFill>
                  <a:srgbClr val="0F116A"/>
                </a:solidFill>
              </a:rPr>
              <a:t>?</a:t>
            </a:r>
            <a:endParaRPr lang="en-US" sz="3000">
              <a:solidFill>
                <a:schemeClr val="tx2"/>
              </a:solidFill>
            </a:endParaRPr>
          </a:p>
        </p:txBody>
      </p:sp>
      <p:sp>
        <p:nvSpPr>
          <p:cNvPr id="44646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Looking closer at Mendel’s work</a:t>
            </a:r>
          </a:p>
        </p:txBody>
      </p:sp>
      <p:sp>
        <p:nvSpPr>
          <p:cNvPr id="446468" name="AutoShape 4"/>
          <p:cNvSpPr>
            <a:spLocks noChangeArrowheads="1"/>
          </p:cNvSpPr>
          <p:nvPr/>
        </p:nvSpPr>
        <p:spPr bwMode="auto">
          <a:xfrm>
            <a:off x="4429125" y="2057400"/>
            <a:ext cx="228600" cy="838200"/>
          </a:xfrm>
          <a:prstGeom prst="downArrow">
            <a:avLst>
              <a:gd name="adj1" fmla="val 50000"/>
              <a:gd name="adj2" fmla="val 91667"/>
            </a:avLst>
          </a:prstGeom>
          <a:solidFill>
            <a:srgbClr val="0F116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6471" name="AutoShape 7"/>
          <p:cNvSpPr>
            <a:spLocks noChangeArrowheads="1"/>
          </p:cNvSpPr>
          <p:nvPr/>
        </p:nvSpPr>
        <p:spPr bwMode="auto">
          <a:xfrm>
            <a:off x="95250" y="1584325"/>
            <a:ext cx="466725" cy="534988"/>
          </a:xfrm>
          <a:prstGeom prst="roundRect">
            <a:avLst>
              <a:gd name="adj" fmla="val 16667"/>
            </a:avLst>
          </a:prstGeom>
          <a:solidFill>
            <a:srgbClr val="FFEA1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137160" anchor="ctr">
            <a:spAutoFit/>
          </a:bodyPr>
          <a:lstStyle/>
          <a:p>
            <a:pPr algn="l" eaLnBrk="1" hangingPunct="1">
              <a:lnSpc>
                <a:spcPct val="70000"/>
              </a:lnSpc>
              <a:spcBef>
                <a:spcPct val="20000"/>
              </a:spcBef>
              <a:buClr>
                <a:srgbClr val="0F116A"/>
              </a:buClr>
              <a:buSzPct val="120000"/>
            </a:pPr>
            <a:r>
              <a:rPr lang="en-US" sz="3000"/>
              <a:t>P</a:t>
            </a:r>
          </a:p>
        </p:txBody>
      </p:sp>
      <p:sp>
        <p:nvSpPr>
          <p:cNvPr id="446483" name="Rectangle 19"/>
          <p:cNvSpPr>
            <a:spLocks noChangeArrowheads="1"/>
          </p:cNvSpPr>
          <p:nvPr/>
        </p:nvSpPr>
        <p:spPr bwMode="auto">
          <a:xfrm>
            <a:off x="4346575" y="1512888"/>
            <a:ext cx="404813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>
              <a:lnSpc>
                <a:spcPct val="70000"/>
              </a:lnSpc>
              <a:spcBef>
                <a:spcPct val="20000"/>
              </a:spcBef>
              <a:buClr>
                <a:srgbClr val="0F116A"/>
              </a:buClr>
              <a:buSzPct val="120000"/>
            </a:pPr>
            <a:r>
              <a:rPr lang="en-US">
                <a:solidFill>
                  <a:srgbClr val="0F116A"/>
                </a:solidFill>
              </a:rPr>
              <a:t>X</a:t>
            </a:r>
          </a:p>
        </p:txBody>
      </p:sp>
      <p:grpSp>
        <p:nvGrpSpPr>
          <p:cNvPr id="446484" name="Group 20"/>
          <p:cNvGrpSpPr>
            <a:grpSpLocks/>
          </p:cNvGrpSpPr>
          <p:nvPr/>
        </p:nvGrpSpPr>
        <p:grpSpPr bwMode="auto">
          <a:xfrm>
            <a:off x="1690688" y="1371600"/>
            <a:ext cx="2668587" cy="1538288"/>
            <a:chOff x="1105" y="864"/>
            <a:chExt cx="1681" cy="969"/>
          </a:xfrm>
        </p:grpSpPr>
        <p:sp>
          <p:nvSpPr>
            <p:cNvPr id="446485" name="Rectangle 21"/>
            <p:cNvSpPr>
              <a:spLocks noChangeArrowheads="1"/>
            </p:cNvSpPr>
            <p:nvPr/>
          </p:nvSpPr>
          <p:spPr bwMode="auto">
            <a:xfrm>
              <a:off x="1105" y="864"/>
              <a:ext cx="1681" cy="3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eaLnBrk="1" hangingPunct="1">
                <a:lnSpc>
                  <a:spcPct val="70000"/>
                </a:lnSpc>
                <a:spcBef>
                  <a:spcPct val="20000"/>
                </a:spcBef>
                <a:buClr>
                  <a:srgbClr val="0F116A"/>
                </a:buClr>
                <a:buSzPct val="120000"/>
              </a:pPr>
              <a:r>
                <a:rPr lang="en-US" sz="2200">
                  <a:solidFill>
                    <a:srgbClr val="5B03B3"/>
                  </a:solidFill>
                </a:rPr>
                <a:t>true-breeding</a:t>
              </a:r>
            </a:p>
            <a:p>
              <a:pPr eaLnBrk="1" hangingPunct="1">
                <a:lnSpc>
                  <a:spcPct val="70000"/>
                </a:lnSpc>
                <a:spcBef>
                  <a:spcPct val="20000"/>
                </a:spcBef>
                <a:buClr>
                  <a:srgbClr val="0F116A"/>
                </a:buClr>
                <a:buSzPct val="120000"/>
              </a:pPr>
              <a:r>
                <a:rPr lang="en-US" sz="2200">
                  <a:solidFill>
                    <a:srgbClr val="5B03B3"/>
                  </a:solidFill>
                </a:rPr>
                <a:t>purple-flower peas</a:t>
              </a:r>
              <a:endParaRPr lang="en-US" sz="2200">
                <a:solidFill>
                  <a:srgbClr val="0F116A"/>
                </a:solidFill>
              </a:endParaRPr>
            </a:p>
          </p:txBody>
        </p:sp>
        <p:pic>
          <p:nvPicPr>
            <p:cNvPr id="446486" name="Picture 22" descr="13_11b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00" t="66000" r="75375" b="7500"/>
            <a:stretch>
              <a:fillRect/>
            </a:stretch>
          </p:blipFill>
          <p:spPr bwMode="auto">
            <a:xfrm>
              <a:off x="1728" y="1257"/>
              <a:ext cx="453" cy="5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446487" name="Group 23"/>
          <p:cNvGrpSpPr>
            <a:grpSpLocks/>
          </p:cNvGrpSpPr>
          <p:nvPr/>
        </p:nvGrpSpPr>
        <p:grpSpPr bwMode="auto">
          <a:xfrm>
            <a:off x="4833938" y="1371600"/>
            <a:ext cx="2528887" cy="1517650"/>
            <a:chOff x="3025" y="864"/>
            <a:chExt cx="1593" cy="956"/>
          </a:xfrm>
        </p:grpSpPr>
        <p:sp>
          <p:nvSpPr>
            <p:cNvPr id="446488" name="Rectangle 24"/>
            <p:cNvSpPr>
              <a:spLocks noChangeArrowheads="1"/>
            </p:cNvSpPr>
            <p:nvPr/>
          </p:nvSpPr>
          <p:spPr bwMode="auto">
            <a:xfrm>
              <a:off x="3025" y="864"/>
              <a:ext cx="1593" cy="3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eaLnBrk="1" hangingPunct="1">
                <a:lnSpc>
                  <a:spcPct val="70000"/>
                </a:lnSpc>
                <a:spcBef>
                  <a:spcPct val="20000"/>
                </a:spcBef>
                <a:buClr>
                  <a:srgbClr val="0F116A"/>
                </a:buClr>
                <a:buSzPct val="120000"/>
              </a:pPr>
              <a:r>
                <a:rPr lang="en-US" sz="2200">
                  <a:solidFill>
                    <a:srgbClr val="000000"/>
                  </a:solidFill>
                </a:rPr>
                <a:t>true-breeding </a:t>
              </a:r>
            </a:p>
            <a:p>
              <a:pPr eaLnBrk="1" hangingPunct="1">
                <a:lnSpc>
                  <a:spcPct val="70000"/>
                </a:lnSpc>
                <a:spcBef>
                  <a:spcPct val="20000"/>
                </a:spcBef>
                <a:buClr>
                  <a:srgbClr val="0F116A"/>
                </a:buClr>
                <a:buSzPct val="120000"/>
              </a:pPr>
              <a:r>
                <a:rPr lang="en-US" sz="2200">
                  <a:solidFill>
                    <a:srgbClr val="000000"/>
                  </a:solidFill>
                </a:rPr>
                <a:t>white-flower peas</a:t>
              </a:r>
              <a:endParaRPr lang="en-US" sz="2200">
                <a:solidFill>
                  <a:srgbClr val="0F116A"/>
                </a:solidFill>
              </a:endParaRPr>
            </a:p>
          </p:txBody>
        </p:sp>
        <p:pic>
          <p:nvPicPr>
            <p:cNvPr id="446489" name="Picture 25" descr="13_11b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751" t="66000" r="4500" b="7500"/>
            <a:stretch>
              <a:fillRect/>
            </a:stretch>
          </p:blipFill>
          <p:spPr bwMode="auto">
            <a:xfrm>
              <a:off x="3614" y="1257"/>
              <a:ext cx="478" cy="5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446501" name="Rectangle 37"/>
          <p:cNvSpPr>
            <a:spLocks noChangeArrowheads="1"/>
          </p:cNvSpPr>
          <p:nvPr/>
        </p:nvSpPr>
        <p:spPr bwMode="auto">
          <a:xfrm>
            <a:off x="2112963" y="2346325"/>
            <a:ext cx="69215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>
                <a:solidFill>
                  <a:srgbClr val="0F116A"/>
                </a:solidFill>
              </a:rPr>
              <a:t>PP</a:t>
            </a:r>
            <a:endParaRPr lang="en-US" sz="3000">
              <a:solidFill>
                <a:schemeClr val="tx2"/>
              </a:solidFill>
            </a:endParaRPr>
          </a:p>
        </p:txBody>
      </p:sp>
      <p:sp>
        <p:nvSpPr>
          <p:cNvPr id="446502" name="Rectangle 38"/>
          <p:cNvSpPr>
            <a:spLocks noChangeArrowheads="1"/>
          </p:cNvSpPr>
          <p:nvPr/>
        </p:nvSpPr>
        <p:spPr bwMode="auto">
          <a:xfrm>
            <a:off x="6283325" y="2346325"/>
            <a:ext cx="649288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 i="1">
                <a:solidFill>
                  <a:srgbClr val="0F116A"/>
                </a:solidFill>
              </a:rPr>
              <a:t>pp</a:t>
            </a:r>
            <a:endParaRPr lang="en-US" sz="3000">
              <a:solidFill>
                <a:schemeClr val="tx2"/>
              </a:solidFill>
            </a:endParaRPr>
          </a:p>
        </p:txBody>
      </p:sp>
      <p:grpSp>
        <p:nvGrpSpPr>
          <p:cNvPr id="446553" name="Group 89"/>
          <p:cNvGrpSpPr>
            <a:grpSpLocks/>
          </p:cNvGrpSpPr>
          <p:nvPr/>
        </p:nvGrpSpPr>
        <p:grpSpPr bwMode="auto">
          <a:xfrm>
            <a:off x="60325" y="3124200"/>
            <a:ext cx="8893175" cy="1600200"/>
            <a:chOff x="38" y="1968"/>
            <a:chExt cx="5602" cy="1008"/>
          </a:xfrm>
        </p:grpSpPr>
        <p:sp>
          <p:nvSpPr>
            <p:cNvPr id="446474" name="Rectangle 10"/>
            <p:cNvSpPr>
              <a:spLocks noChangeArrowheads="1"/>
            </p:cNvSpPr>
            <p:nvPr/>
          </p:nvSpPr>
          <p:spPr bwMode="auto">
            <a:xfrm>
              <a:off x="4910" y="2180"/>
              <a:ext cx="730" cy="31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137160" anchor="ctr">
              <a:spAutoFit/>
            </a:bodyPr>
            <a:lstStyle/>
            <a:p>
              <a:pPr eaLnBrk="1" hangingPunct="1">
                <a:lnSpc>
                  <a:spcPct val="70000"/>
                </a:lnSpc>
                <a:spcBef>
                  <a:spcPct val="20000"/>
                </a:spcBef>
                <a:buClr>
                  <a:srgbClr val="0F116A"/>
                </a:buClr>
                <a:buSzPct val="120000"/>
              </a:pPr>
              <a:r>
                <a:rPr lang="en-US" sz="3000">
                  <a:solidFill>
                    <a:srgbClr val="0F116A"/>
                  </a:solidFill>
                </a:rPr>
                <a:t>100%</a:t>
              </a:r>
            </a:p>
          </p:txBody>
        </p:sp>
        <p:sp>
          <p:nvSpPr>
            <p:cNvPr id="446475" name="AutoShape 11"/>
            <p:cNvSpPr>
              <a:spLocks noChangeArrowheads="1"/>
            </p:cNvSpPr>
            <p:nvPr/>
          </p:nvSpPr>
          <p:spPr bwMode="auto">
            <a:xfrm>
              <a:off x="38" y="2017"/>
              <a:ext cx="998" cy="721"/>
            </a:xfrm>
            <a:prstGeom prst="roundRect">
              <a:avLst>
                <a:gd name="adj" fmla="val 16667"/>
              </a:avLst>
            </a:prstGeom>
            <a:solidFill>
              <a:srgbClr val="FFEA1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137160" anchor="ctr">
              <a:spAutoFit/>
            </a:bodyPr>
            <a:lstStyle/>
            <a:p>
              <a:pPr algn="l" eaLnBrk="1" hangingPunct="1">
                <a:lnSpc>
                  <a:spcPct val="70000"/>
                </a:lnSpc>
                <a:spcBef>
                  <a:spcPct val="20000"/>
                </a:spcBef>
                <a:buClr>
                  <a:srgbClr val="0F116A"/>
                </a:buClr>
                <a:buSzPct val="120000"/>
              </a:pPr>
              <a:r>
                <a:rPr lang="en-US" sz="3000"/>
                <a:t>F</a:t>
              </a:r>
              <a:r>
                <a:rPr lang="en-US" sz="3000" baseline="-25000"/>
                <a:t>1</a:t>
              </a:r>
            </a:p>
            <a:p>
              <a:pPr algn="l" eaLnBrk="1" hangingPunct="1">
                <a:lnSpc>
                  <a:spcPct val="70000"/>
                </a:lnSpc>
                <a:spcBef>
                  <a:spcPct val="20000"/>
                </a:spcBef>
                <a:buClr>
                  <a:srgbClr val="0F116A"/>
                </a:buClr>
                <a:buSzPct val="120000"/>
              </a:pPr>
              <a:r>
                <a:rPr lang="en-US" sz="2000"/>
                <a:t>generation</a:t>
              </a:r>
            </a:p>
            <a:p>
              <a:pPr algn="l" eaLnBrk="1" hangingPunct="1">
                <a:lnSpc>
                  <a:spcPct val="70000"/>
                </a:lnSpc>
                <a:spcBef>
                  <a:spcPct val="20000"/>
                </a:spcBef>
                <a:buClr>
                  <a:srgbClr val="0F116A"/>
                </a:buClr>
                <a:buSzPct val="120000"/>
              </a:pPr>
              <a:r>
                <a:rPr lang="en-US" sz="2000"/>
                <a:t>(hybrids)</a:t>
              </a:r>
              <a:endParaRPr lang="en-US" sz="3000"/>
            </a:p>
          </p:txBody>
        </p:sp>
        <p:grpSp>
          <p:nvGrpSpPr>
            <p:cNvPr id="446476" name="Group 12"/>
            <p:cNvGrpSpPr>
              <a:grpSpLocks/>
            </p:cNvGrpSpPr>
            <p:nvPr/>
          </p:nvGrpSpPr>
          <p:grpSpPr bwMode="auto">
            <a:xfrm>
              <a:off x="1843" y="1968"/>
              <a:ext cx="2037" cy="1008"/>
              <a:chOff x="1872" y="1968"/>
              <a:chExt cx="2037" cy="1008"/>
            </a:xfrm>
          </p:grpSpPr>
          <p:sp>
            <p:nvSpPr>
              <p:cNvPr id="446477" name="Rectangle 13"/>
              <p:cNvSpPr>
                <a:spLocks noChangeArrowheads="1"/>
              </p:cNvSpPr>
              <p:nvPr/>
            </p:nvSpPr>
            <p:spPr bwMode="auto">
              <a:xfrm>
                <a:off x="2050" y="1968"/>
                <a:ext cx="1681" cy="39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eaLnBrk="1" hangingPunct="1">
                  <a:lnSpc>
                    <a:spcPct val="70000"/>
                  </a:lnSpc>
                  <a:spcBef>
                    <a:spcPct val="20000"/>
                  </a:spcBef>
                  <a:buClr>
                    <a:srgbClr val="0F116A"/>
                  </a:buClr>
                  <a:buSzPct val="120000"/>
                </a:pPr>
                <a:r>
                  <a:rPr lang="en-US" sz="2200">
                    <a:solidFill>
                      <a:srgbClr val="0F116A"/>
                    </a:solidFill>
                  </a:rPr>
                  <a:t>100%</a:t>
                </a:r>
              </a:p>
              <a:p>
                <a:pPr eaLnBrk="1" hangingPunct="1">
                  <a:lnSpc>
                    <a:spcPct val="70000"/>
                  </a:lnSpc>
                  <a:spcBef>
                    <a:spcPct val="20000"/>
                  </a:spcBef>
                  <a:buClr>
                    <a:srgbClr val="0F116A"/>
                  </a:buClr>
                  <a:buSzPct val="120000"/>
                </a:pPr>
                <a:r>
                  <a:rPr lang="en-US" sz="2200">
                    <a:solidFill>
                      <a:srgbClr val="5B03B3"/>
                    </a:solidFill>
                  </a:rPr>
                  <a:t>purple-flower peas</a:t>
                </a:r>
                <a:endParaRPr lang="en-US" sz="3000">
                  <a:solidFill>
                    <a:srgbClr val="0F116A"/>
                  </a:solidFill>
                </a:endParaRPr>
              </a:p>
            </p:txBody>
          </p:sp>
          <p:grpSp>
            <p:nvGrpSpPr>
              <p:cNvPr id="446478" name="Group 14"/>
              <p:cNvGrpSpPr>
                <a:grpSpLocks/>
              </p:cNvGrpSpPr>
              <p:nvPr/>
            </p:nvGrpSpPr>
            <p:grpSpPr bwMode="auto">
              <a:xfrm>
                <a:off x="1872" y="2400"/>
                <a:ext cx="2037" cy="576"/>
                <a:chOff x="1872" y="2400"/>
                <a:chExt cx="2037" cy="576"/>
              </a:xfrm>
            </p:grpSpPr>
            <p:pic>
              <p:nvPicPr>
                <p:cNvPr id="446479" name="Picture 15" descr="13_11b"/>
                <p:cNvPicPr>
                  <a:picLocks noChangeAspect="1"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9000" t="66000" r="75375" b="7500"/>
                <a:stretch>
                  <a:fillRect/>
                </a:stretch>
              </p:blipFill>
              <p:spPr bwMode="auto">
                <a:xfrm>
                  <a:off x="1872" y="2400"/>
                  <a:ext cx="453" cy="576"/>
                </a:xfrm>
                <a:prstGeom prst="rect">
                  <a:avLst/>
                </a:prstGeom>
                <a:solidFill>
                  <a:srgbClr val="FFCC18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446480" name="Picture 16" descr="13_11b"/>
                <p:cNvPicPr>
                  <a:picLocks noChangeAspect="1"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9000" t="66000" r="75375" b="7500"/>
                <a:stretch>
                  <a:fillRect/>
                </a:stretch>
              </p:blipFill>
              <p:spPr bwMode="auto">
                <a:xfrm>
                  <a:off x="2400" y="2400"/>
                  <a:ext cx="453" cy="576"/>
                </a:xfrm>
                <a:prstGeom prst="rect">
                  <a:avLst/>
                </a:prstGeom>
                <a:solidFill>
                  <a:srgbClr val="FFCC18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446481" name="Picture 17" descr="13_11b"/>
                <p:cNvPicPr>
                  <a:picLocks noChangeAspect="1"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9000" t="66000" r="75375" b="7500"/>
                <a:stretch>
                  <a:fillRect/>
                </a:stretch>
              </p:blipFill>
              <p:spPr bwMode="auto">
                <a:xfrm>
                  <a:off x="2928" y="2400"/>
                  <a:ext cx="453" cy="576"/>
                </a:xfrm>
                <a:prstGeom prst="rect">
                  <a:avLst/>
                </a:prstGeom>
                <a:solidFill>
                  <a:srgbClr val="FFCC18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446482" name="Picture 18" descr="13_11b"/>
                <p:cNvPicPr>
                  <a:picLocks noChangeAspect="1"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9000" t="66000" r="75375" b="7500"/>
                <a:stretch>
                  <a:fillRect/>
                </a:stretch>
              </p:blipFill>
              <p:spPr bwMode="auto">
                <a:xfrm>
                  <a:off x="3456" y="2400"/>
                  <a:ext cx="453" cy="576"/>
                </a:xfrm>
                <a:prstGeom prst="rect">
                  <a:avLst/>
                </a:prstGeom>
                <a:solidFill>
                  <a:srgbClr val="FFCC18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</p:grpSp>
      <p:sp>
        <p:nvSpPr>
          <p:cNvPr id="446503" name="Rectangle 39"/>
          <p:cNvSpPr>
            <a:spLocks noChangeArrowheads="1"/>
          </p:cNvSpPr>
          <p:nvPr/>
        </p:nvSpPr>
        <p:spPr bwMode="auto">
          <a:xfrm>
            <a:off x="3038475" y="4365625"/>
            <a:ext cx="671513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>
                <a:solidFill>
                  <a:srgbClr val="0F116A"/>
                </a:solidFill>
              </a:rPr>
              <a:t>P</a:t>
            </a:r>
            <a:r>
              <a:rPr lang="en-US" sz="3000" i="1">
                <a:solidFill>
                  <a:srgbClr val="0F116A"/>
                </a:solidFill>
              </a:rPr>
              <a:t>p</a:t>
            </a:r>
            <a:endParaRPr lang="en-US" sz="3000">
              <a:solidFill>
                <a:schemeClr val="tx2"/>
              </a:solidFill>
            </a:endParaRPr>
          </a:p>
        </p:txBody>
      </p:sp>
      <p:sp>
        <p:nvSpPr>
          <p:cNvPr id="446504" name="Rectangle 40"/>
          <p:cNvSpPr>
            <a:spLocks noChangeArrowheads="1"/>
          </p:cNvSpPr>
          <p:nvPr/>
        </p:nvSpPr>
        <p:spPr bwMode="auto">
          <a:xfrm>
            <a:off x="3879850" y="4365625"/>
            <a:ext cx="671513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>
                <a:solidFill>
                  <a:srgbClr val="0F116A"/>
                </a:solidFill>
              </a:rPr>
              <a:t>P</a:t>
            </a:r>
            <a:r>
              <a:rPr lang="en-US" sz="3000" i="1">
                <a:solidFill>
                  <a:srgbClr val="0F116A"/>
                </a:solidFill>
              </a:rPr>
              <a:t>p</a:t>
            </a:r>
            <a:endParaRPr lang="en-US" sz="3000">
              <a:solidFill>
                <a:schemeClr val="tx2"/>
              </a:solidFill>
            </a:endParaRPr>
          </a:p>
        </p:txBody>
      </p:sp>
      <p:sp>
        <p:nvSpPr>
          <p:cNvPr id="446505" name="Rectangle 41"/>
          <p:cNvSpPr>
            <a:spLocks noChangeArrowheads="1"/>
          </p:cNvSpPr>
          <p:nvPr/>
        </p:nvSpPr>
        <p:spPr bwMode="auto">
          <a:xfrm>
            <a:off x="4721225" y="4365625"/>
            <a:ext cx="671513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>
                <a:solidFill>
                  <a:srgbClr val="0F116A"/>
                </a:solidFill>
              </a:rPr>
              <a:t>P</a:t>
            </a:r>
            <a:r>
              <a:rPr lang="en-US" sz="3000" i="1">
                <a:solidFill>
                  <a:srgbClr val="0F116A"/>
                </a:solidFill>
              </a:rPr>
              <a:t>p</a:t>
            </a:r>
            <a:endParaRPr lang="en-US" sz="3000">
              <a:solidFill>
                <a:schemeClr val="tx2"/>
              </a:solidFill>
            </a:endParaRPr>
          </a:p>
        </p:txBody>
      </p:sp>
      <p:sp>
        <p:nvSpPr>
          <p:cNvPr id="446506" name="Rectangle 42"/>
          <p:cNvSpPr>
            <a:spLocks noChangeArrowheads="1"/>
          </p:cNvSpPr>
          <p:nvPr/>
        </p:nvSpPr>
        <p:spPr bwMode="auto">
          <a:xfrm>
            <a:off x="5562600" y="4365625"/>
            <a:ext cx="671513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>
                <a:solidFill>
                  <a:srgbClr val="0F116A"/>
                </a:solidFill>
              </a:rPr>
              <a:t>P</a:t>
            </a:r>
            <a:r>
              <a:rPr lang="en-US" sz="3000" i="1">
                <a:solidFill>
                  <a:srgbClr val="0F116A"/>
                </a:solidFill>
              </a:rPr>
              <a:t>p</a:t>
            </a:r>
            <a:endParaRPr lang="en-US" sz="3000">
              <a:solidFill>
                <a:schemeClr val="tx2"/>
              </a:solidFill>
            </a:endParaRPr>
          </a:p>
        </p:txBody>
      </p:sp>
      <p:sp>
        <p:nvSpPr>
          <p:cNvPr id="446511" name="AutoShape 47"/>
          <p:cNvSpPr>
            <a:spLocks noChangeArrowheads="1"/>
          </p:cNvSpPr>
          <p:nvPr/>
        </p:nvSpPr>
        <p:spPr bwMode="auto">
          <a:xfrm>
            <a:off x="7421563" y="1489075"/>
            <a:ext cx="1638300" cy="465138"/>
          </a:xfrm>
          <a:prstGeom prst="roundRect">
            <a:avLst>
              <a:gd name="adj" fmla="val 16667"/>
            </a:avLst>
          </a:prstGeom>
          <a:solidFill>
            <a:srgbClr val="FFEA1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2200"/>
              <a:t>phenotype</a:t>
            </a:r>
          </a:p>
        </p:txBody>
      </p:sp>
      <p:sp>
        <p:nvSpPr>
          <p:cNvPr id="446515" name="AutoShape 51"/>
          <p:cNvSpPr>
            <a:spLocks noChangeArrowheads="1"/>
          </p:cNvSpPr>
          <p:nvPr/>
        </p:nvSpPr>
        <p:spPr bwMode="auto">
          <a:xfrm>
            <a:off x="7508875" y="2386013"/>
            <a:ext cx="1466850" cy="465137"/>
          </a:xfrm>
          <a:prstGeom prst="roundRect">
            <a:avLst>
              <a:gd name="adj" fmla="val 16667"/>
            </a:avLst>
          </a:prstGeom>
          <a:solidFill>
            <a:srgbClr val="FFEA1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2200"/>
              <a:t>genotype</a:t>
            </a:r>
          </a:p>
        </p:txBody>
      </p:sp>
      <p:sp>
        <p:nvSpPr>
          <p:cNvPr id="446533" name="AutoShape 69"/>
          <p:cNvSpPr>
            <a:spLocks noChangeArrowheads="1"/>
          </p:cNvSpPr>
          <p:nvPr/>
        </p:nvSpPr>
        <p:spPr bwMode="auto">
          <a:xfrm flipH="1">
            <a:off x="4049713" y="4564063"/>
            <a:ext cx="1079500" cy="1079500"/>
          </a:xfrm>
          <a:custGeom>
            <a:avLst/>
            <a:gdLst>
              <a:gd name="G0" fmla="+- 997664 0 0"/>
              <a:gd name="G1" fmla="+- 5853427 0 0"/>
              <a:gd name="G2" fmla="+- 997664 0 5853427"/>
              <a:gd name="G3" fmla="+- 10800 0 0"/>
              <a:gd name="G4" fmla="+- 0 0 997664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6287 0 0"/>
              <a:gd name="G9" fmla="+- 0 0 5853427"/>
              <a:gd name="G10" fmla="+- 6287 0 2700"/>
              <a:gd name="G11" fmla="cos G10 997664"/>
              <a:gd name="G12" fmla="sin G10 997664"/>
              <a:gd name="G13" fmla="cos 13500 997664"/>
              <a:gd name="G14" fmla="sin 13500 997664"/>
              <a:gd name="G15" fmla="+- G11 10800 0"/>
              <a:gd name="G16" fmla="+- G12 10800 0"/>
              <a:gd name="G17" fmla="+- G13 10800 0"/>
              <a:gd name="G18" fmla="+- G14 10800 0"/>
              <a:gd name="G19" fmla="*/ 6287 1 2"/>
              <a:gd name="G20" fmla="+- G19 5400 0"/>
              <a:gd name="G21" fmla="cos G20 997664"/>
              <a:gd name="G22" fmla="sin G20 997664"/>
              <a:gd name="G23" fmla="+- G21 10800 0"/>
              <a:gd name="G24" fmla="+- G12 G23 G22"/>
              <a:gd name="G25" fmla="+- G22 G23 G11"/>
              <a:gd name="G26" fmla="cos 10800 997664"/>
              <a:gd name="G27" fmla="sin 10800 997664"/>
              <a:gd name="G28" fmla="cos 6287 997664"/>
              <a:gd name="G29" fmla="sin 6287 997664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5853427"/>
              <a:gd name="G36" fmla="sin G34 5853427"/>
              <a:gd name="G37" fmla="+/ 5853427 997664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6287 G39"/>
              <a:gd name="G43" fmla="sin 6287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4190 w 21600"/>
              <a:gd name="T5" fmla="*/ 2258 h 21600"/>
              <a:gd name="T6" fmla="*/ 10901 w 21600"/>
              <a:gd name="T7" fmla="*/ 19343 h 21600"/>
              <a:gd name="T8" fmla="*/ 6952 w 21600"/>
              <a:gd name="T9" fmla="*/ 5827 h 21600"/>
              <a:gd name="T10" fmla="*/ 23826 w 21600"/>
              <a:gd name="T11" fmla="*/ 14344 h 21600"/>
              <a:gd name="T12" fmla="*/ 17742 w 21600"/>
              <a:gd name="T13" fmla="*/ 17826 h 21600"/>
              <a:gd name="T14" fmla="*/ 14261 w 21600"/>
              <a:gd name="T15" fmla="*/ 11741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6866" y="12450"/>
                </a:moveTo>
                <a:cubicBezTo>
                  <a:pt x="17012" y="11912"/>
                  <a:pt x="17087" y="11357"/>
                  <a:pt x="17087" y="10800"/>
                </a:cubicBezTo>
                <a:cubicBezTo>
                  <a:pt x="17087" y="7327"/>
                  <a:pt x="14272" y="4513"/>
                  <a:pt x="10800" y="4513"/>
                </a:cubicBezTo>
                <a:cubicBezTo>
                  <a:pt x="7327" y="4513"/>
                  <a:pt x="4513" y="7327"/>
                  <a:pt x="4513" y="10800"/>
                </a:cubicBezTo>
                <a:cubicBezTo>
                  <a:pt x="4513" y="14272"/>
                  <a:pt x="7327" y="17087"/>
                  <a:pt x="10800" y="17087"/>
                </a:cubicBezTo>
                <a:cubicBezTo>
                  <a:pt x="10825" y="17087"/>
                  <a:pt x="10850" y="17086"/>
                  <a:pt x="10875" y="17086"/>
                </a:cubicBezTo>
                <a:lnTo>
                  <a:pt x="10928" y="21599"/>
                </a:lnTo>
                <a:cubicBezTo>
                  <a:pt x="10885" y="21599"/>
                  <a:pt x="10842" y="21599"/>
                  <a:pt x="10800" y="21600"/>
                </a:cubicBezTo>
                <a:cubicBezTo>
                  <a:pt x="4835" y="21600"/>
                  <a:pt x="0" y="16764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1757"/>
                  <a:pt x="21472" y="12711"/>
                  <a:pt x="21221" y="13635"/>
                </a:cubicBezTo>
                <a:lnTo>
                  <a:pt x="23826" y="14344"/>
                </a:lnTo>
                <a:lnTo>
                  <a:pt x="17742" y="17826"/>
                </a:lnTo>
                <a:lnTo>
                  <a:pt x="14261" y="11741"/>
                </a:lnTo>
                <a:lnTo>
                  <a:pt x="16866" y="12450"/>
                </a:lnTo>
                <a:close/>
              </a:path>
            </a:pathLst>
          </a:custGeom>
          <a:solidFill>
            <a:schemeClr val="tx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6534" name="Rectangle 70"/>
          <p:cNvSpPr>
            <a:spLocks noChangeArrowheads="1"/>
          </p:cNvSpPr>
          <p:nvPr/>
        </p:nvSpPr>
        <p:spPr bwMode="auto">
          <a:xfrm>
            <a:off x="4549775" y="4933950"/>
            <a:ext cx="1344613" cy="244475"/>
          </a:xfrm>
          <a:prstGeom prst="rect">
            <a:avLst/>
          </a:prstGeom>
          <a:solidFill>
            <a:srgbClr val="CC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tIns="0" rIns="45720" bIns="0" anchor="ctr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</a:rPr>
              <a:t>self-pollinate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65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465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5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465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465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5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65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465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46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46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46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46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5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465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465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5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465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465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446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4653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5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465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465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5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465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465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5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465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465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7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5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465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465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6549" grpId="0" build="p" autoUpdateAnimBg="0" advAuto="0"/>
      <p:bldP spid="446550" grpId="0" build="p" autoUpdateAnimBg="0" advAuto="0"/>
      <p:bldP spid="446551" grpId="0" build="p" autoUpdateAnimBg="0" advAuto="0"/>
      <p:bldP spid="446552" grpId="0" build="p" autoUpdateAnimBg="0"/>
      <p:bldP spid="446501" grpId="0" build="p" autoUpdateAnimBg="0"/>
      <p:bldP spid="446502" grpId="0" build="p" autoUpdateAnimBg="0"/>
      <p:bldP spid="446503" grpId="0" build="p" autoUpdateAnimBg="0" advAuto="0"/>
      <p:bldP spid="446504" grpId="0" build="p" autoUpdateAnimBg="0" advAuto="0"/>
      <p:bldP spid="446505" grpId="0" build="p" autoUpdateAnimBg="0" advAuto="0"/>
      <p:bldP spid="446506" grpId="0" build="p" autoUpdateAnimBg="0"/>
      <p:bldP spid="446511" grpId="0" animBg="1" autoUpdateAnimBg="0"/>
      <p:bldP spid="446515" grpId="0" animBg="1" autoUpdateAnimBg="0"/>
      <p:bldP spid="446533" grpId="0" animBg="1"/>
      <p:bldP spid="446534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4242" name="Group 2"/>
          <p:cNvGraphicFramePr>
            <a:graphicFrameLocks noGrp="1"/>
          </p:cNvGraphicFramePr>
          <p:nvPr/>
        </p:nvGraphicFramePr>
        <p:xfrm>
          <a:off x="1722438" y="3644900"/>
          <a:ext cx="2895600" cy="2527300"/>
        </p:xfrm>
        <a:graphic>
          <a:graphicData uri="http://schemas.openxmlformats.org/drawingml/2006/table">
            <a:tbl>
              <a:tblPr/>
              <a:tblGrid>
                <a:gridCol w="1447800"/>
                <a:gridCol w="1447800"/>
              </a:tblGrid>
              <a:tr h="1219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F116A"/>
                        </a:buClr>
                        <a:buSzPct val="120000"/>
                        <a:buFont typeface="Wingdings" pitchFamily="48" charset="2"/>
                        <a:buNone/>
                        <a:tabLst/>
                      </a:pPr>
                      <a:endParaRPr kumimoji="0" lang="en-US" sz="2600" b="1" i="0" u="none" strike="noStrike" cap="none" normalizeH="0" baseline="0" smtClean="0">
                        <a:ln>
                          <a:noFill/>
                        </a:ln>
                        <a:solidFill>
                          <a:srgbClr val="0F116A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F116A"/>
                        </a:buClr>
                        <a:buSzPct val="120000"/>
                        <a:buFont typeface="Wingdings" pitchFamily="48" charset="2"/>
                        <a:buNone/>
                        <a:tabLst/>
                      </a:pPr>
                      <a:endParaRPr kumimoji="0" lang="en-US" sz="2600" b="1" i="0" u="none" strike="noStrike" cap="none" normalizeH="0" baseline="0" smtClean="0">
                        <a:ln>
                          <a:noFill/>
                        </a:ln>
                        <a:solidFill>
                          <a:srgbClr val="0F116A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8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F116A"/>
                        </a:buClr>
                        <a:buSzPct val="120000"/>
                        <a:buFont typeface="Wingdings" pitchFamily="48" charset="2"/>
                        <a:buNone/>
                        <a:tabLst/>
                      </a:pPr>
                      <a:endParaRPr kumimoji="0" lang="en-US" sz="2600" b="1" i="0" u="none" strike="noStrike" cap="none" normalizeH="0" baseline="0" smtClean="0">
                        <a:ln>
                          <a:noFill/>
                        </a:ln>
                        <a:solidFill>
                          <a:srgbClr val="0F116A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F116A"/>
                        </a:buClr>
                        <a:buSzPct val="120000"/>
                        <a:buFont typeface="Wingdings" pitchFamily="48" charset="2"/>
                        <a:buNone/>
                        <a:tabLst/>
                      </a:pPr>
                      <a:endParaRPr kumimoji="0" lang="en-US" sz="2600" b="1" i="0" u="none" strike="noStrike" cap="none" normalizeH="0" baseline="0" smtClean="0">
                        <a:ln>
                          <a:noFill/>
                        </a:ln>
                        <a:solidFill>
                          <a:srgbClr val="0F116A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94259" name="Rectangle 1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Punnett squares</a:t>
            </a:r>
          </a:p>
        </p:txBody>
      </p:sp>
      <p:sp>
        <p:nvSpPr>
          <p:cNvPr id="394260" name="Rectangle 20"/>
          <p:cNvSpPr>
            <a:spLocks noChangeArrowheads="1"/>
          </p:cNvSpPr>
          <p:nvPr>
            <p:ph type="body" idx="1"/>
          </p:nvPr>
        </p:nvSpPr>
        <p:spPr>
          <a:xfrm>
            <a:off x="2027238" y="1268413"/>
            <a:ext cx="2057400" cy="5334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/>
              <a:t>P</a:t>
            </a:r>
            <a:r>
              <a:rPr lang="en-US" i="1"/>
              <a:t>p</a:t>
            </a:r>
            <a:r>
              <a:rPr lang="en-US"/>
              <a:t>   x   P</a:t>
            </a:r>
            <a:r>
              <a:rPr lang="en-US" i="1"/>
              <a:t>p</a:t>
            </a:r>
            <a:endParaRPr lang="en-US"/>
          </a:p>
        </p:txBody>
      </p:sp>
      <p:grpSp>
        <p:nvGrpSpPr>
          <p:cNvPr id="394261" name="Group 21"/>
          <p:cNvGrpSpPr>
            <a:grpSpLocks/>
          </p:cNvGrpSpPr>
          <p:nvPr/>
        </p:nvGrpSpPr>
        <p:grpSpPr bwMode="auto">
          <a:xfrm>
            <a:off x="2179638" y="2697163"/>
            <a:ext cx="1892300" cy="887412"/>
            <a:chOff x="1757" y="1699"/>
            <a:chExt cx="1192" cy="559"/>
          </a:xfrm>
        </p:grpSpPr>
        <p:sp>
          <p:nvSpPr>
            <p:cNvPr id="394262" name="Rectangle 22"/>
            <p:cNvSpPr>
              <a:spLocks noChangeArrowheads="1"/>
            </p:cNvSpPr>
            <p:nvPr/>
          </p:nvSpPr>
          <p:spPr bwMode="auto">
            <a:xfrm>
              <a:off x="1805" y="1912"/>
              <a:ext cx="276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3000">
                  <a:solidFill>
                    <a:srgbClr val="0F116A"/>
                  </a:solidFill>
                </a:rPr>
                <a:t>P</a:t>
              </a:r>
            </a:p>
          </p:txBody>
        </p:sp>
        <p:sp>
          <p:nvSpPr>
            <p:cNvPr id="394263" name="Rectangle 23"/>
            <p:cNvSpPr>
              <a:spLocks noChangeArrowheads="1"/>
            </p:cNvSpPr>
            <p:nvPr/>
          </p:nvSpPr>
          <p:spPr bwMode="auto">
            <a:xfrm>
              <a:off x="2675" y="1912"/>
              <a:ext cx="263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3000" i="1">
                  <a:solidFill>
                    <a:srgbClr val="0F116A"/>
                  </a:solidFill>
                </a:rPr>
                <a:t>p</a:t>
              </a:r>
            </a:p>
          </p:txBody>
        </p:sp>
        <p:sp>
          <p:nvSpPr>
            <p:cNvPr id="394264" name="Rectangle 24"/>
            <p:cNvSpPr>
              <a:spLocks noChangeArrowheads="1"/>
            </p:cNvSpPr>
            <p:nvPr/>
          </p:nvSpPr>
          <p:spPr bwMode="auto">
            <a:xfrm>
              <a:off x="1757" y="1699"/>
              <a:ext cx="1192" cy="2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2200">
                  <a:solidFill>
                    <a:srgbClr val="006301"/>
                  </a:solidFill>
                </a:rPr>
                <a:t>male / sperm</a:t>
              </a:r>
              <a:endParaRPr lang="en-US" sz="3000">
                <a:solidFill>
                  <a:srgbClr val="0F116A"/>
                </a:solidFill>
              </a:endParaRPr>
            </a:p>
          </p:txBody>
        </p:sp>
      </p:grpSp>
      <p:grpSp>
        <p:nvGrpSpPr>
          <p:cNvPr id="394265" name="Group 25"/>
          <p:cNvGrpSpPr>
            <a:grpSpLocks/>
          </p:cNvGrpSpPr>
          <p:nvPr/>
        </p:nvGrpSpPr>
        <p:grpSpPr bwMode="auto">
          <a:xfrm>
            <a:off x="671513" y="4008438"/>
            <a:ext cx="803275" cy="1954212"/>
            <a:chOff x="807" y="2525"/>
            <a:chExt cx="506" cy="1231"/>
          </a:xfrm>
        </p:grpSpPr>
        <p:sp>
          <p:nvSpPr>
            <p:cNvPr id="394266" name="Rectangle 26"/>
            <p:cNvSpPr>
              <a:spLocks noChangeArrowheads="1"/>
            </p:cNvSpPr>
            <p:nvPr/>
          </p:nvSpPr>
          <p:spPr bwMode="auto">
            <a:xfrm>
              <a:off x="1037" y="2584"/>
              <a:ext cx="276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3000">
                  <a:solidFill>
                    <a:srgbClr val="0F116A"/>
                  </a:solidFill>
                </a:rPr>
                <a:t>P</a:t>
              </a:r>
            </a:p>
          </p:txBody>
        </p:sp>
        <p:sp>
          <p:nvSpPr>
            <p:cNvPr id="394267" name="Rectangle 27"/>
            <p:cNvSpPr>
              <a:spLocks noChangeArrowheads="1"/>
            </p:cNvSpPr>
            <p:nvPr/>
          </p:nvSpPr>
          <p:spPr bwMode="auto">
            <a:xfrm>
              <a:off x="1037" y="3312"/>
              <a:ext cx="263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3000" i="1">
                  <a:solidFill>
                    <a:srgbClr val="0F116A"/>
                  </a:solidFill>
                </a:rPr>
                <a:t>p</a:t>
              </a:r>
            </a:p>
          </p:txBody>
        </p:sp>
        <p:sp>
          <p:nvSpPr>
            <p:cNvPr id="394268" name="Rectangle 28"/>
            <p:cNvSpPr>
              <a:spLocks noChangeArrowheads="1"/>
            </p:cNvSpPr>
            <p:nvPr/>
          </p:nvSpPr>
          <p:spPr bwMode="auto">
            <a:xfrm rot="-5400000">
              <a:off x="326" y="3006"/>
              <a:ext cx="1231" cy="2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2200">
                  <a:solidFill>
                    <a:srgbClr val="006301"/>
                  </a:solidFill>
                </a:rPr>
                <a:t>female / eggs</a:t>
              </a:r>
              <a:endParaRPr lang="en-US" sz="3000">
                <a:solidFill>
                  <a:srgbClr val="0F116A"/>
                </a:solidFill>
              </a:endParaRPr>
            </a:p>
          </p:txBody>
        </p:sp>
      </p:grpSp>
      <p:grpSp>
        <p:nvGrpSpPr>
          <p:cNvPr id="394325" name="Group 85"/>
          <p:cNvGrpSpPr>
            <a:grpSpLocks/>
          </p:cNvGrpSpPr>
          <p:nvPr/>
        </p:nvGrpSpPr>
        <p:grpSpPr bwMode="auto">
          <a:xfrm>
            <a:off x="5334000" y="2765425"/>
            <a:ext cx="1423988" cy="914400"/>
            <a:chOff x="3360" y="1493"/>
            <a:chExt cx="897" cy="576"/>
          </a:xfrm>
        </p:grpSpPr>
        <p:pic>
          <p:nvPicPr>
            <p:cNvPr id="394321" name="Picture 81" descr="13_11b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00" t="66000" r="75375" b="7500"/>
            <a:stretch>
              <a:fillRect/>
            </a:stretch>
          </p:blipFill>
          <p:spPr bwMode="auto">
            <a:xfrm>
              <a:off x="3804" y="1493"/>
              <a:ext cx="453" cy="5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94274" name="Rectangle 34"/>
            <p:cNvSpPr>
              <a:spLocks noChangeArrowheads="1"/>
            </p:cNvSpPr>
            <p:nvPr/>
          </p:nvSpPr>
          <p:spPr bwMode="auto">
            <a:xfrm>
              <a:off x="3360" y="1530"/>
              <a:ext cx="436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3000">
                  <a:solidFill>
                    <a:srgbClr val="0F116A"/>
                  </a:solidFill>
                </a:rPr>
                <a:t>PP</a:t>
              </a:r>
            </a:p>
          </p:txBody>
        </p:sp>
      </p:grpSp>
      <p:grpSp>
        <p:nvGrpSpPr>
          <p:cNvPr id="394285" name="Group 45"/>
          <p:cNvGrpSpPr>
            <a:grpSpLocks/>
          </p:cNvGrpSpPr>
          <p:nvPr/>
        </p:nvGrpSpPr>
        <p:grpSpPr bwMode="auto">
          <a:xfrm>
            <a:off x="8001000" y="2757488"/>
            <a:ext cx="920750" cy="2438400"/>
            <a:chOff x="5040" y="1824"/>
            <a:chExt cx="580" cy="1536"/>
          </a:xfrm>
        </p:grpSpPr>
        <p:sp>
          <p:nvSpPr>
            <p:cNvPr id="394286" name="Rectangle 46"/>
            <p:cNvSpPr>
              <a:spLocks noChangeArrowheads="1"/>
            </p:cNvSpPr>
            <p:nvPr/>
          </p:nvSpPr>
          <p:spPr bwMode="auto">
            <a:xfrm>
              <a:off x="5088" y="2352"/>
              <a:ext cx="532" cy="3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>
                  <a:solidFill>
                    <a:srgbClr val="8044BC"/>
                  </a:solidFill>
                </a:rPr>
                <a:t>75%</a:t>
              </a:r>
            </a:p>
          </p:txBody>
        </p:sp>
        <p:sp>
          <p:nvSpPr>
            <p:cNvPr id="394287" name="Line 47"/>
            <p:cNvSpPr>
              <a:spLocks noChangeShapeType="1"/>
            </p:cNvSpPr>
            <p:nvPr/>
          </p:nvSpPr>
          <p:spPr bwMode="auto">
            <a:xfrm>
              <a:off x="5040" y="1824"/>
              <a:ext cx="0" cy="1536"/>
            </a:xfrm>
            <a:prstGeom prst="line">
              <a:avLst/>
            </a:prstGeom>
            <a:noFill/>
            <a:ln w="57150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94288" name="Group 48"/>
          <p:cNvGrpSpPr>
            <a:grpSpLocks/>
          </p:cNvGrpSpPr>
          <p:nvPr/>
        </p:nvGrpSpPr>
        <p:grpSpPr bwMode="auto">
          <a:xfrm>
            <a:off x="8001000" y="5272088"/>
            <a:ext cx="920750" cy="762000"/>
            <a:chOff x="5040" y="3408"/>
            <a:chExt cx="580" cy="480"/>
          </a:xfrm>
        </p:grpSpPr>
        <p:sp>
          <p:nvSpPr>
            <p:cNvPr id="394289" name="Rectangle 49"/>
            <p:cNvSpPr>
              <a:spLocks noChangeArrowheads="1"/>
            </p:cNvSpPr>
            <p:nvPr/>
          </p:nvSpPr>
          <p:spPr bwMode="auto">
            <a:xfrm>
              <a:off x="5088" y="3456"/>
              <a:ext cx="532" cy="3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25%</a:t>
              </a:r>
              <a:endParaRPr lang="en-US">
                <a:solidFill>
                  <a:srgbClr val="0F116A"/>
                </a:solidFill>
              </a:endParaRPr>
            </a:p>
          </p:txBody>
        </p:sp>
        <p:sp>
          <p:nvSpPr>
            <p:cNvPr id="394290" name="Line 50"/>
            <p:cNvSpPr>
              <a:spLocks noChangeShapeType="1"/>
            </p:cNvSpPr>
            <p:nvPr/>
          </p:nvSpPr>
          <p:spPr bwMode="auto">
            <a:xfrm>
              <a:off x="5040" y="3408"/>
              <a:ext cx="0" cy="48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94291" name="AutoShape 51"/>
          <p:cNvSpPr>
            <a:spLocks noChangeArrowheads="1"/>
          </p:cNvSpPr>
          <p:nvPr/>
        </p:nvSpPr>
        <p:spPr bwMode="auto">
          <a:xfrm>
            <a:off x="8156575" y="6194425"/>
            <a:ext cx="703263" cy="533400"/>
          </a:xfrm>
          <a:prstGeom prst="roundRect">
            <a:avLst>
              <a:gd name="adj" fmla="val 16667"/>
            </a:avLst>
          </a:prstGeom>
          <a:solidFill>
            <a:srgbClr val="FFEA1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/>
              <a:t>3:1</a:t>
            </a:r>
            <a:endParaRPr lang="en-US" sz="3000">
              <a:solidFill>
                <a:srgbClr val="0F116A"/>
              </a:solidFill>
            </a:endParaRPr>
          </a:p>
        </p:txBody>
      </p:sp>
      <p:grpSp>
        <p:nvGrpSpPr>
          <p:cNvPr id="394292" name="Group 52"/>
          <p:cNvGrpSpPr>
            <a:grpSpLocks/>
          </p:cNvGrpSpPr>
          <p:nvPr/>
        </p:nvGrpSpPr>
        <p:grpSpPr bwMode="auto">
          <a:xfrm>
            <a:off x="7018338" y="2757488"/>
            <a:ext cx="920750" cy="762000"/>
            <a:chOff x="4416" y="1488"/>
            <a:chExt cx="580" cy="480"/>
          </a:xfrm>
        </p:grpSpPr>
        <p:sp>
          <p:nvSpPr>
            <p:cNvPr id="394293" name="Rectangle 53"/>
            <p:cNvSpPr>
              <a:spLocks noChangeArrowheads="1"/>
            </p:cNvSpPr>
            <p:nvPr/>
          </p:nvSpPr>
          <p:spPr bwMode="auto">
            <a:xfrm>
              <a:off x="4464" y="1584"/>
              <a:ext cx="532" cy="3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>
                  <a:solidFill>
                    <a:srgbClr val="8044BC"/>
                  </a:solidFill>
                </a:rPr>
                <a:t>25%</a:t>
              </a:r>
            </a:p>
          </p:txBody>
        </p:sp>
        <p:sp>
          <p:nvSpPr>
            <p:cNvPr id="394294" name="Line 54"/>
            <p:cNvSpPr>
              <a:spLocks noChangeShapeType="1"/>
            </p:cNvSpPr>
            <p:nvPr/>
          </p:nvSpPr>
          <p:spPr bwMode="auto">
            <a:xfrm>
              <a:off x="4416" y="1488"/>
              <a:ext cx="0" cy="480"/>
            </a:xfrm>
            <a:prstGeom prst="line">
              <a:avLst/>
            </a:prstGeom>
            <a:noFill/>
            <a:ln w="57150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94295" name="Group 55"/>
          <p:cNvGrpSpPr>
            <a:grpSpLocks/>
          </p:cNvGrpSpPr>
          <p:nvPr/>
        </p:nvGrpSpPr>
        <p:grpSpPr bwMode="auto">
          <a:xfrm>
            <a:off x="7010400" y="3595688"/>
            <a:ext cx="920750" cy="1600200"/>
            <a:chOff x="4416" y="2016"/>
            <a:chExt cx="580" cy="1008"/>
          </a:xfrm>
        </p:grpSpPr>
        <p:sp>
          <p:nvSpPr>
            <p:cNvPr id="394296" name="Line 56"/>
            <p:cNvSpPr>
              <a:spLocks noChangeShapeType="1"/>
            </p:cNvSpPr>
            <p:nvPr/>
          </p:nvSpPr>
          <p:spPr bwMode="auto">
            <a:xfrm>
              <a:off x="4416" y="2016"/>
              <a:ext cx="0" cy="1008"/>
            </a:xfrm>
            <a:prstGeom prst="line">
              <a:avLst/>
            </a:prstGeom>
            <a:noFill/>
            <a:ln w="57150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4297" name="Rectangle 57"/>
            <p:cNvSpPr>
              <a:spLocks noChangeArrowheads="1"/>
            </p:cNvSpPr>
            <p:nvPr/>
          </p:nvSpPr>
          <p:spPr bwMode="auto">
            <a:xfrm>
              <a:off x="4464" y="2304"/>
              <a:ext cx="532" cy="3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>
                  <a:solidFill>
                    <a:srgbClr val="8044BC"/>
                  </a:solidFill>
                </a:rPr>
                <a:t>50%</a:t>
              </a:r>
            </a:p>
          </p:txBody>
        </p:sp>
      </p:grpSp>
      <p:grpSp>
        <p:nvGrpSpPr>
          <p:cNvPr id="394298" name="Group 58"/>
          <p:cNvGrpSpPr>
            <a:grpSpLocks/>
          </p:cNvGrpSpPr>
          <p:nvPr/>
        </p:nvGrpSpPr>
        <p:grpSpPr bwMode="auto">
          <a:xfrm>
            <a:off x="7010400" y="5272088"/>
            <a:ext cx="920750" cy="762000"/>
            <a:chOff x="5040" y="3408"/>
            <a:chExt cx="580" cy="480"/>
          </a:xfrm>
        </p:grpSpPr>
        <p:sp>
          <p:nvSpPr>
            <p:cNvPr id="394299" name="Rectangle 59"/>
            <p:cNvSpPr>
              <a:spLocks noChangeArrowheads="1"/>
            </p:cNvSpPr>
            <p:nvPr/>
          </p:nvSpPr>
          <p:spPr bwMode="auto">
            <a:xfrm>
              <a:off x="5088" y="3456"/>
              <a:ext cx="532" cy="3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25%</a:t>
              </a:r>
              <a:endParaRPr lang="en-US">
                <a:solidFill>
                  <a:srgbClr val="0F116A"/>
                </a:solidFill>
              </a:endParaRPr>
            </a:p>
          </p:txBody>
        </p:sp>
        <p:sp>
          <p:nvSpPr>
            <p:cNvPr id="394300" name="Line 60"/>
            <p:cNvSpPr>
              <a:spLocks noChangeShapeType="1"/>
            </p:cNvSpPr>
            <p:nvPr/>
          </p:nvSpPr>
          <p:spPr bwMode="auto">
            <a:xfrm>
              <a:off x="5040" y="3408"/>
              <a:ext cx="0" cy="48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94301" name="AutoShape 61"/>
          <p:cNvSpPr>
            <a:spLocks noChangeArrowheads="1"/>
          </p:cNvSpPr>
          <p:nvPr/>
        </p:nvSpPr>
        <p:spPr bwMode="auto">
          <a:xfrm>
            <a:off x="6892925" y="6194425"/>
            <a:ext cx="1000125" cy="533400"/>
          </a:xfrm>
          <a:prstGeom prst="roundRect">
            <a:avLst>
              <a:gd name="adj" fmla="val 16667"/>
            </a:avLst>
          </a:prstGeom>
          <a:solidFill>
            <a:srgbClr val="FFEA1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/>
              <a:t>1:2:1</a:t>
            </a:r>
            <a:endParaRPr lang="en-US" sz="3000">
              <a:solidFill>
                <a:srgbClr val="0F116A"/>
              </a:solidFill>
            </a:endParaRPr>
          </a:p>
        </p:txBody>
      </p:sp>
      <p:sp>
        <p:nvSpPr>
          <p:cNvPr id="394302" name="Rectangle 62"/>
          <p:cNvSpPr>
            <a:spLocks noChangeArrowheads="1"/>
          </p:cNvSpPr>
          <p:nvPr/>
        </p:nvSpPr>
        <p:spPr bwMode="auto">
          <a:xfrm>
            <a:off x="6553200" y="2116138"/>
            <a:ext cx="1200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1800">
                <a:solidFill>
                  <a:srgbClr val="006301"/>
                </a:solidFill>
              </a:rPr>
              <a:t>%</a:t>
            </a:r>
          </a:p>
          <a:p>
            <a:r>
              <a:rPr lang="en-US" sz="1800">
                <a:solidFill>
                  <a:srgbClr val="006301"/>
                </a:solidFill>
              </a:rPr>
              <a:t>genotype</a:t>
            </a:r>
            <a:endParaRPr lang="en-US" sz="2200">
              <a:solidFill>
                <a:srgbClr val="006301"/>
              </a:solidFill>
            </a:endParaRPr>
          </a:p>
        </p:txBody>
      </p:sp>
      <p:sp>
        <p:nvSpPr>
          <p:cNvPr id="394303" name="Rectangle 63"/>
          <p:cNvSpPr>
            <a:spLocks noChangeArrowheads="1"/>
          </p:cNvSpPr>
          <p:nvPr/>
        </p:nvSpPr>
        <p:spPr bwMode="auto">
          <a:xfrm>
            <a:off x="7804150" y="2116138"/>
            <a:ext cx="13398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1800">
                <a:solidFill>
                  <a:srgbClr val="006301"/>
                </a:solidFill>
              </a:rPr>
              <a:t>%</a:t>
            </a:r>
          </a:p>
          <a:p>
            <a:r>
              <a:rPr lang="en-US" sz="1800">
                <a:solidFill>
                  <a:srgbClr val="006301"/>
                </a:solidFill>
              </a:rPr>
              <a:t>phenotype</a:t>
            </a:r>
            <a:endParaRPr lang="en-US" sz="2200">
              <a:solidFill>
                <a:srgbClr val="006301"/>
              </a:solidFill>
            </a:endParaRPr>
          </a:p>
        </p:txBody>
      </p:sp>
      <p:pic>
        <p:nvPicPr>
          <p:cNvPr id="394307" name="Picture 67" descr="13_11b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00" t="66000" r="75375" b="7500"/>
          <a:stretch>
            <a:fillRect/>
          </a:stretch>
        </p:blipFill>
        <p:spPr bwMode="auto">
          <a:xfrm>
            <a:off x="1751013" y="3702050"/>
            <a:ext cx="719137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4308" name="Picture 68" descr="13_11b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51" t="66000" r="4500" b="7500"/>
          <a:stretch>
            <a:fillRect/>
          </a:stretch>
        </p:blipFill>
        <p:spPr bwMode="auto">
          <a:xfrm>
            <a:off x="3187700" y="4900613"/>
            <a:ext cx="758825" cy="893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4309" name="Picture 69" descr="13_11b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00" t="66000" r="75375" b="7500"/>
          <a:stretch>
            <a:fillRect/>
          </a:stretch>
        </p:blipFill>
        <p:spPr bwMode="auto">
          <a:xfrm>
            <a:off x="3187700" y="3702050"/>
            <a:ext cx="719138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4310" name="Picture 70" descr="13_11b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00" t="66000" r="75375" b="7500"/>
          <a:stretch>
            <a:fillRect/>
          </a:stretch>
        </p:blipFill>
        <p:spPr bwMode="auto">
          <a:xfrm>
            <a:off x="1751013" y="4900613"/>
            <a:ext cx="719137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4269" name="Rectangle 29"/>
          <p:cNvSpPr>
            <a:spLocks noChangeArrowheads="1"/>
          </p:cNvSpPr>
          <p:nvPr/>
        </p:nvSpPr>
        <p:spPr bwMode="auto">
          <a:xfrm>
            <a:off x="2247900" y="4094163"/>
            <a:ext cx="69215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>
                <a:solidFill>
                  <a:srgbClr val="0F116A"/>
                </a:solidFill>
              </a:rPr>
              <a:t>PP</a:t>
            </a:r>
          </a:p>
        </p:txBody>
      </p:sp>
      <p:sp>
        <p:nvSpPr>
          <p:cNvPr id="394312" name="Rectangle 72"/>
          <p:cNvSpPr>
            <a:spLocks noChangeArrowheads="1"/>
          </p:cNvSpPr>
          <p:nvPr/>
        </p:nvSpPr>
        <p:spPr bwMode="auto">
          <a:xfrm>
            <a:off x="3584575" y="4094163"/>
            <a:ext cx="671513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>
                <a:solidFill>
                  <a:srgbClr val="0F116A"/>
                </a:solidFill>
              </a:rPr>
              <a:t>P</a:t>
            </a:r>
            <a:r>
              <a:rPr lang="en-US" sz="3000" i="1">
                <a:solidFill>
                  <a:srgbClr val="0F116A"/>
                </a:solidFill>
              </a:rPr>
              <a:t>p</a:t>
            </a:r>
            <a:endParaRPr lang="en-US" sz="3000">
              <a:solidFill>
                <a:srgbClr val="0F116A"/>
              </a:solidFill>
            </a:endParaRPr>
          </a:p>
        </p:txBody>
      </p:sp>
      <p:sp>
        <p:nvSpPr>
          <p:cNvPr id="394313" name="Rectangle 73"/>
          <p:cNvSpPr>
            <a:spLocks noChangeArrowheads="1"/>
          </p:cNvSpPr>
          <p:nvPr/>
        </p:nvSpPr>
        <p:spPr bwMode="auto">
          <a:xfrm>
            <a:off x="2247900" y="5284788"/>
            <a:ext cx="671513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>
                <a:solidFill>
                  <a:srgbClr val="0F116A"/>
                </a:solidFill>
              </a:rPr>
              <a:t>P</a:t>
            </a:r>
            <a:r>
              <a:rPr lang="en-US" sz="3000" i="1">
                <a:solidFill>
                  <a:srgbClr val="0F116A"/>
                </a:solidFill>
              </a:rPr>
              <a:t>p</a:t>
            </a:r>
            <a:endParaRPr lang="en-US" sz="3000">
              <a:solidFill>
                <a:srgbClr val="0F116A"/>
              </a:solidFill>
            </a:endParaRPr>
          </a:p>
        </p:txBody>
      </p:sp>
      <p:sp>
        <p:nvSpPr>
          <p:cNvPr id="394314" name="Rectangle 74"/>
          <p:cNvSpPr>
            <a:spLocks noChangeArrowheads="1"/>
          </p:cNvSpPr>
          <p:nvPr/>
        </p:nvSpPr>
        <p:spPr bwMode="auto">
          <a:xfrm>
            <a:off x="3584575" y="5284788"/>
            <a:ext cx="649288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 i="1">
                <a:solidFill>
                  <a:srgbClr val="0F116A"/>
                </a:solidFill>
              </a:rPr>
              <a:t>pp</a:t>
            </a:r>
            <a:endParaRPr lang="en-US" sz="3000">
              <a:solidFill>
                <a:srgbClr val="0F116A"/>
              </a:solidFill>
            </a:endParaRPr>
          </a:p>
        </p:txBody>
      </p:sp>
      <p:pic>
        <p:nvPicPr>
          <p:cNvPr id="394315" name="Picture 75" descr="13_11b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00" t="66000" r="75375" b="7500"/>
          <a:stretch>
            <a:fillRect/>
          </a:stretch>
        </p:blipFill>
        <p:spPr bwMode="auto">
          <a:xfrm>
            <a:off x="2012950" y="1709738"/>
            <a:ext cx="719138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94322" name="Group 82"/>
          <p:cNvGrpSpPr>
            <a:grpSpLocks/>
          </p:cNvGrpSpPr>
          <p:nvPr/>
        </p:nvGrpSpPr>
        <p:grpSpPr bwMode="auto">
          <a:xfrm>
            <a:off x="5354638" y="5399088"/>
            <a:ext cx="1403350" cy="893762"/>
            <a:chOff x="3373" y="3152"/>
            <a:chExt cx="884" cy="563"/>
          </a:xfrm>
        </p:grpSpPr>
        <p:sp>
          <p:nvSpPr>
            <p:cNvPr id="394283" name="Rectangle 43"/>
            <p:cNvSpPr>
              <a:spLocks noChangeArrowheads="1"/>
            </p:cNvSpPr>
            <p:nvPr/>
          </p:nvSpPr>
          <p:spPr bwMode="auto">
            <a:xfrm>
              <a:off x="3373" y="3164"/>
              <a:ext cx="409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3000" i="1">
                  <a:solidFill>
                    <a:srgbClr val="0F116A"/>
                  </a:solidFill>
                </a:rPr>
                <a:t>pp</a:t>
              </a:r>
              <a:endParaRPr lang="en-US" sz="3000">
                <a:solidFill>
                  <a:srgbClr val="0F116A"/>
                </a:solidFill>
              </a:endParaRPr>
            </a:p>
          </p:txBody>
        </p:sp>
        <p:pic>
          <p:nvPicPr>
            <p:cNvPr id="394316" name="Picture 76" descr="13_11b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751" t="66000" r="4500" b="7500"/>
            <a:stretch>
              <a:fillRect/>
            </a:stretch>
          </p:blipFill>
          <p:spPr bwMode="auto">
            <a:xfrm>
              <a:off x="3779" y="3152"/>
              <a:ext cx="478" cy="5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394317" name="Picture 77" descr="13_11b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00" t="66000" r="75375" b="7500"/>
          <a:stretch>
            <a:fillRect/>
          </a:stretch>
        </p:blipFill>
        <p:spPr bwMode="auto">
          <a:xfrm>
            <a:off x="3338513" y="1709738"/>
            <a:ext cx="719137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94323" name="Group 83"/>
          <p:cNvGrpSpPr>
            <a:grpSpLocks/>
          </p:cNvGrpSpPr>
          <p:nvPr/>
        </p:nvGrpSpPr>
        <p:grpSpPr bwMode="auto">
          <a:xfrm>
            <a:off x="5343525" y="4487863"/>
            <a:ext cx="1414463" cy="914400"/>
            <a:chOff x="3366" y="2578"/>
            <a:chExt cx="891" cy="576"/>
          </a:xfrm>
        </p:grpSpPr>
        <p:sp>
          <p:nvSpPr>
            <p:cNvPr id="394280" name="Rectangle 40"/>
            <p:cNvSpPr>
              <a:spLocks noChangeArrowheads="1"/>
            </p:cNvSpPr>
            <p:nvPr/>
          </p:nvSpPr>
          <p:spPr bwMode="auto">
            <a:xfrm>
              <a:off x="3366" y="2586"/>
              <a:ext cx="423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3000">
                  <a:solidFill>
                    <a:srgbClr val="0F116A"/>
                  </a:solidFill>
                </a:rPr>
                <a:t>P</a:t>
              </a:r>
              <a:r>
                <a:rPr lang="en-US" sz="3000" i="1">
                  <a:solidFill>
                    <a:srgbClr val="0F116A"/>
                  </a:solidFill>
                </a:rPr>
                <a:t>p</a:t>
              </a:r>
              <a:endParaRPr lang="en-US" sz="3000">
                <a:solidFill>
                  <a:srgbClr val="0F116A"/>
                </a:solidFill>
              </a:endParaRPr>
            </a:p>
          </p:txBody>
        </p:sp>
        <p:pic>
          <p:nvPicPr>
            <p:cNvPr id="394319" name="Picture 79" descr="13_11b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00" t="66000" r="75375" b="7500"/>
            <a:stretch>
              <a:fillRect/>
            </a:stretch>
          </p:blipFill>
          <p:spPr bwMode="auto">
            <a:xfrm>
              <a:off x="3804" y="2578"/>
              <a:ext cx="453" cy="5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394324" name="Group 84"/>
          <p:cNvGrpSpPr>
            <a:grpSpLocks/>
          </p:cNvGrpSpPr>
          <p:nvPr/>
        </p:nvGrpSpPr>
        <p:grpSpPr bwMode="auto">
          <a:xfrm>
            <a:off x="5343525" y="3622675"/>
            <a:ext cx="1414463" cy="914400"/>
            <a:chOff x="3366" y="2033"/>
            <a:chExt cx="891" cy="576"/>
          </a:xfrm>
        </p:grpSpPr>
        <p:sp>
          <p:nvSpPr>
            <p:cNvPr id="394277" name="Rectangle 37"/>
            <p:cNvSpPr>
              <a:spLocks noChangeArrowheads="1"/>
            </p:cNvSpPr>
            <p:nvPr/>
          </p:nvSpPr>
          <p:spPr bwMode="auto">
            <a:xfrm>
              <a:off x="3366" y="2058"/>
              <a:ext cx="423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3000">
                  <a:solidFill>
                    <a:srgbClr val="0F116A"/>
                  </a:solidFill>
                </a:rPr>
                <a:t>P</a:t>
              </a:r>
              <a:r>
                <a:rPr lang="en-US" sz="3000" i="1">
                  <a:solidFill>
                    <a:srgbClr val="0F116A"/>
                  </a:solidFill>
                </a:rPr>
                <a:t>p</a:t>
              </a:r>
              <a:endParaRPr lang="en-US" sz="3000">
                <a:solidFill>
                  <a:srgbClr val="0F116A"/>
                </a:solidFill>
              </a:endParaRPr>
            </a:p>
          </p:txBody>
        </p:sp>
        <p:pic>
          <p:nvPicPr>
            <p:cNvPr id="394320" name="Picture 80" descr="13_11b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00" t="66000" r="75375" b="7500"/>
            <a:stretch>
              <a:fillRect/>
            </a:stretch>
          </p:blipFill>
          <p:spPr bwMode="auto">
            <a:xfrm>
              <a:off x="3804" y="2033"/>
              <a:ext cx="453" cy="5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394328" name="AutoShape 88"/>
          <p:cNvSpPr>
            <a:spLocks noChangeArrowheads="1"/>
          </p:cNvSpPr>
          <p:nvPr/>
        </p:nvSpPr>
        <p:spPr bwMode="auto">
          <a:xfrm>
            <a:off x="153988" y="1446213"/>
            <a:ext cx="1489075" cy="1054100"/>
          </a:xfrm>
          <a:prstGeom prst="roundRect">
            <a:avLst>
              <a:gd name="adj" fmla="val 16667"/>
            </a:avLst>
          </a:prstGeom>
          <a:solidFill>
            <a:srgbClr val="FFEA1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/>
          <a:p>
            <a:pPr algn="l" eaLnBrk="1" hangingPunct="1">
              <a:lnSpc>
                <a:spcPct val="70000"/>
              </a:lnSpc>
              <a:spcBef>
                <a:spcPct val="20000"/>
              </a:spcBef>
              <a:buClr>
                <a:srgbClr val="0F116A"/>
              </a:buClr>
              <a:buSzPct val="120000"/>
            </a:pPr>
            <a:r>
              <a:rPr lang="en-US" sz="3000"/>
              <a:t>F</a:t>
            </a:r>
            <a:r>
              <a:rPr lang="en-US" sz="3000" baseline="-25000"/>
              <a:t>1</a:t>
            </a:r>
          </a:p>
          <a:p>
            <a:pPr algn="l" eaLnBrk="1" hangingPunct="1">
              <a:lnSpc>
                <a:spcPct val="70000"/>
              </a:lnSpc>
              <a:spcBef>
                <a:spcPct val="20000"/>
              </a:spcBef>
              <a:buClr>
                <a:srgbClr val="0F116A"/>
              </a:buClr>
              <a:buSzPct val="120000"/>
            </a:pPr>
            <a:r>
              <a:rPr lang="en-US" sz="2000"/>
              <a:t>generation</a:t>
            </a:r>
          </a:p>
          <a:p>
            <a:pPr algn="l" eaLnBrk="1" hangingPunct="1">
              <a:lnSpc>
                <a:spcPct val="70000"/>
              </a:lnSpc>
              <a:spcBef>
                <a:spcPct val="20000"/>
              </a:spcBef>
              <a:buClr>
                <a:srgbClr val="0F116A"/>
              </a:buClr>
              <a:buSzPct val="120000"/>
            </a:pPr>
            <a:r>
              <a:rPr lang="en-US" sz="2000"/>
              <a:t>(hybrids)</a:t>
            </a:r>
            <a:endParaRPr lang="en-US" sz="3000"/>
          </a:p>
        </p:txBody>
      </p:sp>
      <p:pic>
        <p:nvPicPr>
          <p:cNvPr id="394336" name="Picture 96" descr="penguinL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38" y="311150"/>
            <a:ext cx="1274762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4337" name="AutoShape 97"/>
          <p:cNvSpPr>
            <a:spLocks noChangeArrowheads="1"/>
          </p:cNvSpPr>
          <p:nvPr/>
        </p:nvSpPr>
        <p:spPr bwMode="auto">
          <a:xfrm>
            <a:off x="4919663" y="388938"/>
            <a:ext cx="2674937" cy="1355725"/>
          </a:xfrm>
          <a:prstGeom prst="wedgeEllipseCallout">
            <a:avLst>
              <a:gd name="adj1" fmla="val 72079"/>
              <a:gd name="adj2" fmla="val -31264"/>
            </a:avLst>
          </a:prstGeom>
          <a:solidFill>
            <a:srgbClr val="FFEA18"/>
          </a:solidFill>
          <a:ln w="38100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sz="1800">
                <a:solidFill>
                  <a:srgbClr val="0F116A"/>
                </a:solidFill>
                <a:latin typeface="Comic Sans MS" pitchFamily="48" charset="0"/>
                <a:ea typeface="Geneva" pitchFamily="48" charset="-128"/>
              </a:rPr>
              <a:t>Aaaaah,</a:t>
            </a:r>
          </a:p>
          <a:p>
            <a:r>
              <a:rPr lang="en-US" sz="1800">
                <a:solidFill>
                  <a:srgbClr val="0F116A"/>
                </a:solidFill>
                <a:latin typeface="Comic Sans MS" pitchFamily="48" charset="0"/>
                <a:ea typeface="Geneva" pitchFamily="48" charset="-128"/>
              </a:rPr>
              <a:t>phenotype &amp; genotype</a:t>
            </a:r>
            <a:br>
              <a:rPr lang="en-US" sz="1800">
                <a:solidFill>
                  <a:srgbClr val="0F116A"/>
                </a:solidFill>
                <a:latin typeface="Comic Sans MS" pitchFamily="48" charset="0"/>
                <a:ea typeface="Geneva" pitchFamily="48" charset="-128"/>
              </a:rPr>
            </a:br>
            <a:r>
              <a:rPr lang="en-US" sz="1800">
                <a:solidFill>
                  <a:srgbClr val="0F116A"/>
                </a:solidFill>
                <a:latin typeface="Comic Sans MS" pitchFamily="48" charset="0"/>
                <a:ea typeface="Geneva" pitchFamily="48" charset="-128"/>
              </a:rPr>
              <a:t>can have different </a:t>
            </a:r>
            <a:br>
              <a:rPr lang="en-US" sz="1800">
                <a:solidFill>
                  <a:srgbClr val="0F116A"/>
                </a:solidFill>
                <a:latin typeface="Comic Sans MS" pitchFamily="48" charset="0"/>
                <a:ea typeface="Geneva" pitchFamily="48" charset="-128"/>
              </a:rPr>
            </a:br>
            <a:r>
              <a:rPr lang="en-US" sz="1800">
                <a:solidFill>
                  <a:srgbClr val="0F116A"/>
                </a:solidFill>
                <a:latin typeface="Comic Sans MS" pitchFamily="48" charset="0"/>
                <a:ea typeface="Geneva" pitchFamily="48" charset="-128"/>
              </a:rPr>
              <a:t>ratios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42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4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4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94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4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94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4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3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943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43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3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943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943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94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94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9430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9430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943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9430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94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94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94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94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94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94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94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94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394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39429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39429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39429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39430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394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 nodeType="clickPar">
                      <p:stCondLst>
                        <p:cond delay="indefinite"/>
                      </p:stCondLst>
                      <p:childTnLst>
                        <p:par>
                          <p:cTn id="1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39428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 nodeType="clickPar">
                      <p:stCondLst>
                        <p:cond delay="indefinite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39428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 nodeType="clickPar">
                      <p:stCondLst>
                        <p:cond delay="indefinite"/>
                      </p:stCondLst>
                      <p:childTnLst>
                        <p:par>
                          <p:cTn id="1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39429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 nodeType="clickPar">
                      <p:stCondLst>
                        <p:cond delay="indefinite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3" dur="500"/>
                                        <p:tgtEl>
                                          <p:spTgt spid="394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7" dur="500"/>
                                        <p:tgtEl>
                                          <p:spTgt spid="39433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Qua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4291" grpId="0" animBg="1" autoUpdateAnimBg="0"/>
      <p:bldP spid="394301" grpId="0" animBg="1" autoUpdateAnimBg="0"/>
      <p:bldP spid="394302" grpId="0" autoUpdateAnimBg="0"/>
      <p:bldP spid="394303" grpId="0" autoUpdateAnimBg="0"/>
      <p:bldP spid="394269" grpId="0" build="p" autoUpdateAnimBg="0"/>
      <p:bldP spid="394312" grpId="0" build="p" autoUpdateAnimBg="0"/>
      <p:bldP spid="394313" grpId="0" build="p" autoUpdateAnimBg="0"/>
      <p:bldP spid="394314" grpId="0" build="p" autoUpdateAnimBg="0"/>
      <p:bldP spid="394337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Genotypes </a:t>
            </a:r>
          </a:p>
        </p:txBody>
      </p:sp>
      <p:sp>
        <p:nvSpPr>
          <p:cNvPr id="39629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371600"/>
            <a:ext cx="7772400" cy="1371600"/>
          </a:xfrm>
        </p:spPr>
        <p:txBody>
          <a:bodyPr/>
          <a:lstStyle/>
          <a:p>
            <a:r>
              <a:rPr lang="en-US" u="sng">
                <a:solidFill>
                  <a:srgbClr val="CC0000"/>
                </a:solidFill>
              </a:rPr>
              <a:t>Homozygous</a:t>
            </a:r>
            <a:r>
              <a:rPr lang="en-US"/>
              <a:t> = </a:t>
            </a:r>
            <a:r>
              <a:rPr lang="en-US" i="1" u="sng"/>
              <a:t>same</a:t>
            </a:r>
            <a:r>
              <a:rPr lang="en-US"/>
              <a:t> alleles = </a:t>
            </a:r>
            <a:r>
              <a:rPr lang="en-US">
                <a:solidFill>
                  <a:srgbClr val="5B03B3"/>
                </a:solidFill>
              </a:rPr>
              <a:t>PP</a:t>
            </a:r>
            <a:r>
              <a:rPr lang="en-US"/>
              <a:t>, </a:t>
            </a:r>
            <a:r>
              <a:rPr lang="en-US" i="1">
                <a:solidFill>
                  <a:srgbClr val="000000"/>
                </a:solidFill>
              </a:rPr>
              <a:t>pp</a:t>
            </a:r>
            <a:endParaRPr lang="en-US"/>
          </a:p>
          <a:p>
            <a:r>
              <a:rPr lang="en-US" u="sng">
                <a:solidFill>
                  <a:srgbClr val="CC0000"/>
                </a:solidFill>
              </a:rPr>
              <a:t>Heterozygous</a:t>
            </a:r>
            <a:r>
              <a:rPr lang="en-US"/>
              <a:t> = </a:t>
            </a:r>
            <a:r>
              <a:rPr lang="en-US" i="1" u="sng"/>
              <a:t>different</a:t>
            </a:r>
            <a:r>
              <a:rPr lang="en-US"/>
              <a:t> alleles = </a:t>
            </a:r>
            <a:r>
              <a:rPr lang="en-US">
                <a:solidFill>
                  <a:srgbClr val="5B03B3"/>
                </a:solidFill>
              </a:rPr>
              <a:t>P</a:t>
            </a:r>
            <a:r>
              <a:rPr lang="en-US" i="1">
                <a:solidFill>
                  <a:srgbClr val="5B03B3"/>
                </a:solidFill>
              </a:rPr>
              <a:t>p</a:t>
            </a:r>
            <a:endParaRPr lang="en-US"/>
          </a:p>
        </p:txBody>
      </p:sp>
      <p:pic>
        <p:nvPicPr>
          <p:cNvPr id="39629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55"/>
          <a:stretch>
            <a:fillRect/>
          </a:stretch>
        </p:blipFill>
        <p:spPr bwMode="auto">
          <a:xfrm>
            <a:off x="2932113" y="2644775"/>
            <a:ext cx="4760912" cy="410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6293" name="AutoShape 5"/>
          <p:cNvSpPr>
            <a:spLocks noChangeArrowheads="1"/>
          </p:cNvSpPr>
          <p:nvPr/>
        </p:nvSpPr>
        <p:spPr bwMode="auto">
          <a:xfrm>
            <a:off x="1384300" y="3041650"/>
            <a:ext cx="1558925" cy="609600"/>
          </a:xfrm>
          <a:prstGeom prst="roundRect">
            <a:avLst>
              <a:gd name="adj" fmla="val 16667"/>
            </a:avLst>
          </a:prstGeom>
          <a:solidFill>
            <a:srgbClr val="FFEA1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tIns="0" rIns="45720" bIns="0" anchor="ctr">
            <a:spAutoFit/>
          </a:bodyPr>
          <a:lstStyle/>
          <a:p>
            <a:r>
              <a:rPr lang="en-US" sz="1800"/>
              <a:t>homozygous</a:t>
            </a:r>
            <a:br>
              <a:rPr lang="en-US" sz="1800"/>
            </a:br>
            <a:r>
              <a:rPr lang="en-US" sz="1800"/>
              <a:t>dominant</a:t>
            </a:r>
            <a:endParaRPr lang="en-US" sz="2400" b="0"/>
          </a:p>
        </p:txBody>
      </p:sp>
      <p:sp>
        <p:nvSpPr>
          <p:cNvPr id="396294" name="AutoShape 6"/>
          <p:cNvSpPr>
            <a:spLocks noChangeArrowheads="1"/>
          </p:cNvSpPr>
          <p:nvPr/>
        </p:nvSpPr>
        <p:spPr bwMode="auto">
          <a:xfrm>
            <a:off x="1384300" y="5784850"/>
            <a:ext cx="1558925" cy="609600"/>
          </a:xfrm>
          <a:prstGeom prst="roundRect">
            <a:avLst>
              <a:gd name="adj" fmla="val 16667"/>
            </a:avLst>
          </a:prstGeom>
          <a:solidFill>
            <a:srgbClr val="FFEA1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tIns="0" rIns="45720" bIns="0" anchor="ctr">
            <a:spAutoFit/>
          </a:bodyPr>
          <a:lstStyle/>
          <a:p>
            <a:r>
              <a:rPr lang="en-US" sz="1800"/>
              <a:t>homozygous</a:t>
            </a:r>
            <a:br>
              <a:rPr lang="en-US" sz="1800"/>
            </a:br>
            <a:r>
              <a:rPr lang="en-US" sz="1800"/>
              <a:t>recessive</a:t>
            </a:r>
            <a:endParaRPr lang="en-US" sz="2400" b="0"/>
          </a:p>
        </p:txBody>
      </p:sp>
      <p:pic>
        <p:nvPicPr>
          <p:cNvPr id="396295" name="Picture 7" descr="13_11b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00" t="66000" r="75375" b="7500"/>
          <a:stretch>
            <a:fillRect/>
          </a:stretch>
        </p:blipFill>
        <p:spPr bwMode="auto">
          <a:xfrm>
            <a:off x="4965700" y="2908300"/>
            <a:ext cx="719138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6296" name="Picture 8" descr="13_11b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00" t="66000" r="75375" b="7500"/>
          <a:stretch>
            <a:fillRect/>
          </a:stretch>
        </p:blipFill>
        <p:spPr bwMode="auto">
          <a:xfrm>
            <a:off x="4965700" y="3821113"/>
            <a:ext cx="719138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6297" name="Picture 9" descr="13_11b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00" t="66000" r="75375" b="7500"/>
          <a:stretch>
            <a:fillRect/>
          </a:stretch>
        </p:blipFill>
        <p:spPr bwMode="auto">
          <a:xfrm>
            <a:off x="4965700" y="4702175"/>
            <a:ext cx="719138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6299" name="Picture 11" descr="13_11b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51" t="66000" r="4500" b="7500"/>
          <a:stretch>
            <a:fillRect/>
          </a:stretch>
        </p:blipFill>
        <p:spPr bwMode="auto">
          <a:xfrm>
            <a:off x="4965700" y="5581650"/>
            <a:ext cx="758825" cy="893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6300" name="AutoShape 12"/>
          <p:cNvSpPr>
            <a:spLocks noChangeArrowheads="1"/>
          </p:cNvSpPr>
          <p:nvPr/>
        </p:nvSpPr>
        <p:spPr bwMode="auto">
          <a:xfrm>
            <a:off x="1322388" y="4535488"/>
            <a:ext cx="1606550" cy="306387"/>
          </a:xfrm>
          <a:prstGeom prst="roundRect">
            <a:avLst>
              <a:gd name="adj" fmla="val 16667"/>
            </a:avLst>
          </a:prstGeom>
          <a:solidFill>
            <a:srgbClr val="FFEA1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tIns="0" rIns="45720" bIns="0" anchor="ctr">
            <a:spAutoFit/>
          </a:bodyPr>
          <a:lstStyle/>
          <a:p>
            <a:r>
              <a:rPr lang="en-US" sz="1800"/>
              <a:t>heterozygous</a:t>
            </a:r>
            <a:endParaRPr lang="en-US" sz="2400" b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6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6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6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6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9629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9629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9630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6291" grpId="0" build="p" autoUpdateAnimBg="0"/>
      <p:bldP spid="396293" grpId="0" animBg="1" autoUpdateAnimBg="0"/>
      <p:bldP spid="396294" grpId="0" animBg="1" autoUpdateAnimBg="0"/>
      <p:bldP spid="396300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338" name="AutoShape 2"/>
          <p:cNvSpPr>
            <a:spLocks noChangeArrowheads="1"/>
          </p:cNvSpPr>
          <p:nvPr/>
        </p:nvSpPr>
        <p:spPr bwMode="auto">
          <a:xfrm>
            <a:off x="1066800" y="2582863"/>
            <a:ext cx="7467600" cy="20447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833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Phenotype vs. genotype</a:t>
            </a:r>
          </a:p>
        </p:txBody>
      </p:sp>
      <p:sp>
        <p:nvSpPr>
          <p:cNvPr id="398340" name="Rectangle 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371600"/>
            <a:ext cx="7772400" cy="1371600"/>
          </a:xfrm>
        </p:spPr>
        <p:txBody>
          <a:bodyPr/>
          <a:lstStyle/>
          <a:p>
            <a:r>
              <a:rPr lang="en-US"/>
              <a:t>2 organisms can have the same phenotype but have different genotypes</a:t>
            </a:r>
          </a:p>
        </p:txBody>
      </p:sp>
      <p:grpSp>
        <p:nvGrpSpPr>
          <p:cNvPr id="398357" name="Group 21"/>
          <p:cNvGrpSpPr>
            <a:grpSpLocks/>
          </p:cNvGrpSpPr>
          <p:nvPr/>
        </p:nvGrpSpPr>
        <p:grpSpPr bwMode="auto">
          <a:xfrm>
            <a:off x="1481138" y="2686050"/>
            <a:ext cx="6861175" cy="914400"/>
            <a:chOff x="933" y="1897"/>
            <a:chExt cx="4322" cy="576"/>
          </a:xfrm>
        </p:grpSpPr>
        <p:sp>
          <p:nvSpPr>
            <p:cNvPr id="398344" name="Rectangle 8"/>
            <p:cNvSpPr>
              <a:spLocks noChangeArrowheads="1"/>
            </p:cNvSpPr>
            <p:nvPr/>
          </p:nvSpPr>
          <p:spPr bwMode="auto">
            <a:xfrm>
              <a:off x="3038" y="2041"/>
              <a:ext cx="221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l"/>
              <a:r>
                <a:rPr lang="en-US" sz="2400">
                  <a:solidFill>
                    <a:srgbClr val="8044BC"/>
                  </a:solidFill>
                </a:rPr>
                <a:t>homozygous dominant</a:t>
              </a:r>
              <a:endParaRPr lang="en-US" sz="2400">
                <a:solidFill>
                  <a:srgbClr val="0F116A"/>
                </a:solidFill>
              </a:endParaRPr>
            </a:p>
          </p:txBody>
        </p:sp>
        <p:grpSp>
          <p:nvGrpSpPr>
            <p:cNvPr id="398355" name="Group 19"/>
            <p:cNvGrpSpPr>
              <a:grpSpLocks/>
            </p:cNvGrpSpPr>
            <p:nvPr/>
          </p:nvGrpSpPr>
          <p:grpSpPr bwMode="auto">
            <a:xfrm>
              <a:off x="933" y="1897"/>
              <a:ext cx="2013" cy="576"/>
              <a:chOff x="933" y="1897"/>
              <a:chExt cx="2013" cy="576"/>
            </a:xfrm>
          </p:grpSpPr>
          <p:sp>
            <p:nvSpPr>
              <p:cNvPr id="398342" name="Rectangle 6"/>
              <p:cNvSpPr>
                <a:spLocks noChangeArrowheads="1"/>
              </p:cNvSpPr>
              <p:nvPr/>
            </p:nvSpPr>
            <p:spPr bwMode="auto">
              <a:xfrm>
                <a:off x="2510" y="2012"/>
                <a:ext cx="436" cy="34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3000">
                    <a:solidFill>
                      <a:srgbClr val="0F116A"/>
                    </a:solidFill>
                  </a:rPr>
                  <a:t>PP</a:t>
                </a:r>
              </a:p>
            </p:txBody>
          </p:sp>
          <p:sp>
            <p:nvSpPr>
              <p:cNvPr id="398349" name="Rectangle 13"/>
              <p:cNvSpPr>
                <a:spLocks noChangeArrowheads="1"/>
              </p:cNvSpPr>
              <p:nvPr/>
            </p:nvSpPr>
            <p:spPr bwMode="auto">
              <a:xfrm>
                <a:off x="1474" y="2012"/>
                <a:ext cx="849" cy="34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l"/>
                <a:r>
                  <a:rPr lang="en-US" sz="3000">
                    <a:solidFill>
                      <a:srgbClr val="8044BC"/>
                    </a:solidFill>
                  </a:rPr>
                  <a:t>purple</a:t>
                </a:r>
                <a:endParaRPr lang="en-US" sz="3000">
                  <a:solidFill>
                    <a:srgbClr val="440044"/>
                  </a:solidFill>
                </a:endParaRPr>
              </a:p>
            </p:txBody>
          </p:sp>
          <p:pic>
            <p:nvPicPr>
              <p:cNvPr id="398353" name="Picture 17" descr="13_11b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000" t="66000" r="75375" b="7500"/>
              <a:stretch>
                <a:fillRect/>
              </a:stretch>
            </p:blipFill>
            <p:spPr bwMode="auto">
              <a:xfrm>
                <a:off x="933" y="1897"/>
                <a:ext cx="453" cy="57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grpSp>
        <p:nvGrpSpPr>
          <p:cNvPr id="398356" name="Group 20"/>
          <p:cNvGrpSpPr>
            <a:grpSpLocks/>
          </p:cNvGrpSpPr>
          <p:nvPr/>
        </p:nvGrpSpPr>
        <p:grpSpPr bwMode="auto">
          <a:xfrm>
            <a:off x="1481138" y="3670300"/>
            <a:ext cx="5507037" cy="914400"/>
            <a:chOff x="933" y="2517"/>
            <a:chExt cx="3469" cy="576"/>
          </a:xfrm>
        </p:grpSpPr>
        <p:sp>
          <p:nvSpPr>
            <p:cNvPr id="398346" name="Rectangle 10"/>
            <p:cNvSpPr>
              <a:spLocks noChangeArrowheads="1"/>
            </p:cNvSpPr>
            <p:nvPr/>
          </p:nvSpPr>
          <p:spPr bwMode="auto">
            <a:xfrm>
              <a:off x="2510" y="2632"/>
              <a:ext cx="423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3000">
                  <a:solidFill>
                    <a:srgbClr val="0F116A"/>
                  </a:solidFill>
                </a:rPr>
                <a:t>P</a:t>
              </a:r>
              <a:r>
                <a:rPr lang="en-US" sz="3000" i="1">
                  <a:solidFill>
                    <a:srgbClr val="0F116A"/>
                  </a:solidFill>
                </a:rPr>
                <a:t>p</a:t>
              </a:r>
              <a:endParaRPr lang="en-US" sz="3000">
                <a:solidFill>
                  <a:srgbClr val="0F116A"/>
                </a:solidFill>
              </a:endParaRPr>
            </a:p>
          </p:txBody>
        </p:sp>
        <p:sp>
          <p:nvSpPr>
            <p:cNvPr id="398348" name="Rectangle 12"/>
            <p:cNvSpPr>
              <a:spLocks noChangeArrowheads="1"/>
            </p:cNvSpPr>
            <p:nvPr/>
          </p:nvSpPr>
          <p:spPr bwMode="auto">
            <a:xfrm>
              <a:off x="3038" y="2661"/>
              <a:ext cx="136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l"/>
              <a:r>
                <a:rPr lang="en-US" sz="2400">
                  <a:solidFill>
                    <a:srgbClr val="8044BC"/>
                  </a:solidFill>
                </a:rPr>
                <a:t>heterozygous</a:t>
              </a:r>
              <a:endParaRPr lang="en-US" sz="2400">
                <a:solidFill>
                  <a:srgbClr val="0F116A"/>
                </a:solidFill>
              </a:endParaRPr>
            </a:p>
          </p:txBody>
        </p:sp>
        <p:sp>
          <p:nvSpPr>
            <p:cNvPr id="398350" name="Rectangle 14"/>
            <p:cNvSpPr>
              <a:spLocks noChangeArrowheads="1"/>
            </p:cNvSpPr>
            <p:nvPr/>
          </p:nvSpPr>
          <p:spPr bwMode="auto">
            <a:xfrm>
              <a:off x="1479" y="2632"/>
              <a:ext cx="849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l"/>
              <a:r>
                <a:rPr lang="en-US" sz="3000">
                  <a:solidFill>
                    <a:srgbClr val="8044BC"/>
                  </a:solidFill>
                </a:rPr>
                <a:t>purple</a:t>
              </a:r>
              <a:endParaRPr lang="en-US" sz="3000">
                <a:solidFill>
                  <a:srgbClr val="440044"/>
                </a:solidFill>
              </a:endParaRPr>
            </a:p>
          </p:txBody>
        </p:sp>
        <p:pic>
          <p:nvPicPr>
            <p:cNvPr id="398354" name="Picture 18" descr="13_11b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00" t="66000" r="75375" b="7500"/>
            <a:stretch>
              <a:fillRect/>
            </a:stretch>
          </p:blipFill>
          <p:spPr bwMode="auto">
            <a:xfrm>
              <a:off x="933" y="2517"/>
              <a:ext cx="453" cy="5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398364" name="Group 28"/>
          <p:cNvGrpSpPr>
            <a:grpSpLocks/>
          </p:cNvGrpSpPr>
          <p:nvPr/>
        </p:nvGrpSpPr>
        <p:grpSpPr bwMode="auto">
          <a:xfrm>
            <a:off x="1230313" y="5170488"/>
            <a:ext cx="6343650" cy="1157287"/>
            <a:chOff x="775" y="3257"/>
            <a:chExt cx="3996" cy="729"/>
          </a:xfrm>
        </p:grpSpPr>
        <p:sp>
          <p:nvSpPr>
            <p:cNvPr id="398359" name="AutoShape 23"/>
            <p:cNvSpPr>
              <a:spLocks noChangeArrowheads="1"/>
            </p:cNvSpPr>
            <p:nvPr/>
          </p:nvSpPr>
          <p:spPr bwMode="auto">
            <a:xfrm>
              <a:off x="775" y="3257"/>
              <a:ext cx="3408" cy="720"/>
            </a:xfrm>
            <a:prstGeom prst="homePlate">
              <a:avLst>
                <a:gd name="adj" fmla="val 118333"/>
              </a:avLst>
            </a:prstGeom>
            <a:solidFill>
              <a:srgbClr val="FFEA18"/>
            </a:solidFill>
            <a:ln w="9525">
              <a:solidFill>
                <a:srgbClr val="CC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/>
              <a:r>
                <a:rPr lang="en-US" sz="2200">
                  <a:solidFill>
                    <a:srgbClr val="0F116A"/>
                  </a:solidFill>
                </a:rPr>
                <a:t>How do you determine the </a:t>
              </a:r>
              <a:br>
                <a:rPr lang="en-US" sz="2200">
                  <a:solidFill>
                    <a:srgbClr val="0F116A"/>
                  </a:solidFill>
                </a:rPr>
              </a:br>
              <a:r>
                <a:rPr lang="en-US" sz="2200">
                  <a:solidFill>
                    <a:srgbClr val="0F116A"/>
                  </a:solidFill>
                </a:rPr>
                <a:t>genotype of an individual with</a:t>
              </a:r>
              <a:br>
                <a:rPr lang="en-US" sz="2200">
                  <a:solidFill>
                    <a:srgbClr val="0F116A"/>
                  </a:solidFill>
                </a:rPr>
              </a:br>
              <a:r>
                <a:rPr lang="en-US" sz="2200">
                  <a:solidFill>
                    <a:srgbClr val="0F116A"/>
                  </a:solidFill>
                </a:rPr>
                <a:t>with a dominant phenotype? </a:t>
              </a:r>
            </a:p>
          </p:txBody>
        </p:sp>
        <p:pic>
          <p:nvPicPr>
            <p:cNvPr id="398360" name="Picture 24" descr="13_11b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00" t="66000" r="75375" b="7500"/>
            <a:stretch>
              <a:fillRect/>
            </a:stretch>
          </p:blipFill>
          <p:spPr bwMode="auto">
            <a:xfrm>
              <a:off x="4238" y="3308"/>
              <a:ext cx="533" cy="6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398362" name="Picture 26" descr="penguinL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38" y="5562600"/>
            <a:ext cx="1274762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8363" name="AutoShape 27"/>
          <p:cNvSpPr>
            <a:spLocks noChangeArrowheads="1"/>
          </p:cNvSpPr>
          <p:nvPr/>
        </p:nvSpPr>
        <p:spPr bwMode="auto">
          <a:xfrm>
            <a:off x="7108825" y="4100513"/>
            <a:ext cx="1766888" cy="1041400"/>
          </a:xfrm>
          <a:prstGeom prst="wedgeEllipseCallout">
            <a:avLst>
              <a:gd name="adj1" fmla="val 8222"/>
              <a:gd name="adj2" fmla="val 107167"/>
            </a:avLst>
          </a:prstGeom>
          <a:solidFill>
            <a:srgbClr val="FFEA18"/>
          </a:solidFill>
          <a:ln w="38100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sz="1800">
                <a:solidFill>
                  <a:srgbClr val="0F116A"/>
                </a:solidFill>
                <a:latin typeface="Comic Sans MS" pitchFamily="48" charset="0"/>
                <a:ea typeface="Geneva" pitchFamily="48" charset="-128"/>
              </a:rPr>
              <a:t>Can’t tell</a:t>
            </a:r>
            <a:br>
              <a:rPr lang="en-US" sz="1800">
                <a:solidFill>
                  <a:srgbClr val="0F116A"/>
                </a:solidFill>
                <a:latin typeface="Comic Sans MS" pitchFamily="48" charset="0"/>
                <a:ea typeface="Geneva" pitchFamily="48" charset="-128"/>
              </a:rPr>
            </a:br>
            <a:r>
              <a:rPr lang="en-US" sz="1800">
                <a:solidFill>
                  <a:srgbClr val="0F116A"/>
                </a:solidFill>
                <a:latin typeface="Comic Sans MS" pitchFamily="48" charset="0"/>
                <a:ea typeface="Geneva" pitchFamily="48" charset="-128"/>
              </a:rPr>
              <a:t>by lookin’</a:t>
            </a:r>
            <a:br>
              <a:rPr lang="en-US" sz="1800">
                <a:solidFill>
                  <a:srgbClr val="0F116A"/>
                </a:solidFill>
                <a:latin typeface="Comic Sans MS" pitchFamily="48" charset="0"/>
                <a:ea typeface="Geneva" pitchFamily="48" charset="-128"/>
              </a:rPr>
            </a:br>
            <a:r>
              <a:rPr lang="en-US" sz="1800">
                <a:solidFill>
                  <a:srgbClr val="0F116A"/>
                </a:solidFill>
                <a:latin typeface="Comic Sans MS" pitchFamily="48" charset="0"/>
                <a:ea typeface="Geneva" pitchFamily="48" charset="-128"/>
              </a:rPr>
              <a:t>at ya</a:t>
            </a:r>
            <a:r>
              <a:rPr lang="en-US" sz="1800" i="1">
                <a:solidFill>
                  <a:srgbClr val="0F116A"/>
                </a:solidFill>
                <a:latin typeface="Comic Sans MS" pitchFamily="48" charset="0"/>
                <a:ea typeface="Geneva" pitchFamily="48" charset="-128"/>
              </a:rPr>
              <a:t>!</a:t>
            </a:r>
            <a:r>
              <a:rPr lang="en-US" sz="1800">
                <a:solidFill>
                  <a:srgbClr val="0F116A"/>
                </a:solidFill>
                <a:latin typeface="Comic Sans MS" pitchFamily="48" charset="0"/>
                <a:ea typeface="Geneva" pitchFamily="48" charset="-128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8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8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8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8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9836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98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9836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Qua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8363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Test cross</a:t>
            </a:r>
          </a:p>
        </p:txBody>
      </p:sp>
      <p:sp>
        <p:nvSpPr>
          <p:cNvPr id="41062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371600"/>
            <a:ext cx="7772400" cy="2590800"/>
          </a:xfrm>
        </p:spPr>
        <p:txBody>
          <a:bodyPr/>
          <a:lstStyle/>
          <a:p>
            <a:r>
              <a:rPr lang="en-US"/>
              <a:t>Breed the dominant phenotype —</a:t>
            </a:r>
            <a:br>
              <a:rPr lang="en-US"/>
            </a:br>
            <a:r>
              <a:rPr lang="en-US"/>
              <a:t>the unknown genotype — with a </a:t>
            </a:r>
            <a:r>
              <a:rPr lang="en-US" u="sng">
                <a:solidFill>
                  <a:srgbClr val="CC0000"/>
                </a:solidFill>
              </a:rPr>
              <a:t>homozygous recessive</a:t>
            </a:r>
            <a:r>
              <a:rPr lang="en-US"/>
              <a:t> (</a:t>
            </a:r>
            <a:r>
              <a:rPr lang="en-US" i="1">
                <a:solidFill>
                  <a:srgbClr val="CC0000"/>
                </a:solidFill>
              </a:rPr>
              <a:t>pp</a:t>
            </a:r>
            <a:r>
              <a:rPr lang="en-US"/>
              <a:t>) to determine the identity of the unknown allele</a:t>
            </a:r>
          </a:p>
        </p:txBody>
      </p:sp>
      <p:sp>
        <p:nvSpPr>
          <p:cNvPr id="410631" name="Rectangle 7"/>
          <p:cNvSpPr>
            <a:spLocks noChangeArrowheads="1"/>
          </p:cNvSpPr>
          <p:nvPr/>
        </p:nvSpPr>
        <p:spPr bwMode="auto">
          <a:xfrm>
            <a:off x="5029200" y="5181600"/>
            <a:ext cx="7112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400" i="1">
                <a:solidFill>
                  <a:schemeClr val="tx2"/>
                </a:solidFill>
              </a:rPr>
              <a:t>pp</a:t>
            </a:r>
            <a:endParaRPr lang="en-US" sz="3000" i="1">
              <a:solidFill>
                <a:schemeClr val="tx2"/>
              </a:solidFill>
            </a:endParaRPr>
          </a:p>
        </p:txBody>
      </p:sp>
      <p:sp>
        <p:nvSpPr>
          <p:cNvPr id="410632" name="Rectangle 8"/>
          <p:cNvSpPr>
            <a:spLocks noChangeArrowheads="1"/>
          </p:cNvSpPr>
          <p:nvPr/>
        </p:nvSpPr>
        <p:spPr bwMode="auto">
          <a:xfrm>
            <a:off x="2362200" y="5105400"/>
            <a:ext cx="2005013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>
                <a:solidFill>
                  <a:schemeClr val="tx2"/>
                </a:solidFill>
              </a:rPr>
              <a:t>is it</a:t>
            </a:r>
            <a:br>
              <a:rPr lang="en-US" sz="3000">
                <a:solidFill>
                  <a:schemeClr val="tx2"/>
                </a:solidFill>
              </a:rPr>
            </a:br>
            <a:r>
              <a:rPr lang="en-US" sz="3000">
                <a:solidFill>
                  <a:schemeClr val="tx2"/>
                </a:solidFill>
              </a:rPr>
              <a:t>PP or P</a:t>
            </a:r>
            <a:r>
              <a:rPr lang="en-US" sz="3000" i="1">
                <a:solidFill>
                  <a:schemeClr val="tx2"/>
                </a:solidFill>
              </a:rPr>
              <a:t>p</a:t>
            </a:r>
            <a:r>
              <a:rPr lang="en-US" sz="3000">
                <a:solidFill>
                  <a:schemeClr val="tx2"/>
                </a:solidFill>
              </a:rPr>
              <a:t>?</a:t>
            </a:r>
            <a:endParaRPr lang="en-US" sz="3000" i="1">
              <a:solidFill>
                <a:schemeClr val="tx2"/>
              </a:solidFill>
            </a:endParaRPr>
          </a:p>
        </p:txBody>
      </p:sp>
      <p:grpSp>
        <p:nvGrpSpPr>
          <p:cNvPr id="410636" name="Group 12"/>
          <p:cNvGrpSpPr>
            <a:grpSpLocks/>
          </p:cNvGrpSpPr>
          <p:nvPr/>
        </p:nvGrpSpPr>
        <p:grpSpPr bwMode="auto">
          <a:xfrm>
            <a:off x="3044825" y="4075113"/>
            <a:ext cx="2728913" cy="914400"/>
            <a:chOff x="1918" y="2567"/>
            <a:chExt cx="1719" cy="576"/>
          </a:xfrm>
        </p:grpSpPr>
        <p:sp>
          <p:nvSpPr>
            <p:cNvPr id="410630" name="Rectangle 6"/>
            <p:cNvSpPr>
              <a:spLocks noChangeArrowheads="1"/>
            </p:cNvSpPr>
            <p:nvPr/>
          </p:nvSpPr>
          <p:spPr bwMode="auto">
            <a:xfrm>
              <a:off x="2640" y="2682"/>
              <a:ext cx="249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3000">
                  <a:solidFill>
                    <a:srgbClr val="0F116A"/>
                  </a:solidFill>
                </a:rPr>
                <a:t>x</a:t>
              </a:r>
            </a:p>
          </p:txBody>
        </p:sp>
        <p:pic>
          <p:nvPicPr>
            <p:cNvPr id="410633" name="Picture 9" descr="13_11b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00" t="66000" r="75375" b="7500"/>
            <a:stretch>
              <a:fillRect/>
            </a:stretch>
          </p:blipFill>
          <p:spPr bwMode="auto">
            <a:xfrm>
              <a:off x="1918" y="2567"/>
              <a:ext cx="453" cy="5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0635" name="Picture 11" descr="13_11b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751" t="66000" r="4500" b="7500"/>
            <a:stretch>
              <a:fillRect/>
            </a:stretch>
          </p:blipFill>
          <p:spPr bwMode="auto">
            <a:xfrm>
              <a:off x="3159" y="2573"/>
              <a:ext cx="478" cy="5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410637" name="Picture 13" descr="penguinL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38" y="5562600"/>
            <a:ext cx="1274762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638" name="AutoShape 14"/>
          <p:cNvSpPr>
            <a:spLocks noChangeArrowheads="1"/>
          </p:cNvSpPr>
          <p:nvPr/>
        </p:nvSpPr>
        <p:spPr bwMode="auto">
          <a:xfrm>
            <a:off x="7115175" y="4100513"/>
            <a:ext cx="1766888" cy="1041400"/>
          </a:xfrm>
          <a:prstGeom prst="wedgeEllipseCallout">
            <a:avLst>
              <a:gd name="adj1" fmla="val 9569"/>
              <a:gd name="adj2" fmla="val 110824"/>
            </a:avLst>
          </a:prstGeom>
          <a:solidFill>
            <a:srgbClr val="FFEA18"/>
          </a:solidFill>
          <a:ln w="38100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sz="1800">
                <a:solidFill>
                  <a:srgbClr val="0F116A"/>
                </a:solidFill>
                <a:latin typeface="Comic Sans MS" pitchFamily="48" charset="0"/>
                <a:ea typeface="Geneva" pitchFamily="48" charset="-128"/>
              </a:rPr>
              <a:t>How does </a:t>
            </a:r>
            <a:br>
              <a:rPr lang="en-US" sz="1800">
                <a:solidFill>
                  <a:srgbClr val="0F116A"/>
                </a:solidFill>
                <a:latin typeface="Comic Sans MS" pitchFamily="48" charset="0"/>
                <a:ea typeface="Geneva" pitchFamily="48" charset="-128"/>
              </a:rPr>
            </a:br>
            <a:r>
              <a:rPr lang="en-US" sz="1800">
                <a:solidFill>
                  <a:srgbClr val="0F116A"/>
                </a:solidFill>
                <a:latin typeface="Comic Sans MS" pitchFamily="48" charset="0"/>
                <a:ea typeface="Geneva" pitchFamily="48" charset="-128"/>
              </a:rPr>
              <a:t>that work?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106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106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106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1063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Qua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627" grpId="0" build="p" autoUpdateAnimBg="0"/>
      <p:bldP spid="410631" grpId="0" build="p" autoUpdateAnimBg="0"/>
      <p:bldP spid="410632" grpId="0" build="p" autoUpdateAnimBg="0"/>
      <p:bldP spid="410638" grpId="0" animBg="1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518" name="Rectangle 6"/>
          <p:cNvSpPr>
            <a:spLocks noChangeArrowheads="1"/>
          </p:cNvSpPr>
          <p:nvPr/>
        </p:nvSpPr>
        <p:spPr bwMode="auto">
          <a:xfrm>
            <a:off x="1447800" y="2209800"/>
            <a:ext cx="69215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>
                <a:solidFill>
                  <a:srgbClr val="5B03B3"/>
                </a:solidFill>
              </a:rPr>
              <a:t>PP</a:t>
            </a:r>
          </a:p>
        </p:txBody>
      </p:sp>
      <p:sp>
        <p:nvSpPr>
          <p:cNvPr id="448519" name="Rectangle 7"/>
          <p:cNvSpPr>
            <a:spLocks noChangeArrowheads="1"/>
          </p:cNvSpPr>
          <p:nvPr/>
        </p:nvSpPr>
        <p:spPr bwMode="auto">
          <a:xfrm>
            <a:off x="3068638" y="2209800"/>
            <a:ext cx="649287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 i="1">
                <a:solidFill>
                  <a:srgbClr val="000000"/>
                </a:solidFill>
              </a:rPr>
              <a:t>pp</a:t>
            </a:r>
            <a:endParaRPr lang="en-US" sz="3000" i="1">
              <a:solidFill>
                <a:schemeClr val="tx2"/>
              </a:solidFill>
            </a:endParaRPr>
          </a:p>
        </p:txBody>
      </p:sp>
      <p:sp>
        <p:nvSpPr>
          <p:cNvPr id="448528" name="Rectangle 1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does a Test cross work?</a:t>
            </a:r>
          </a:p>
        </p:txBody>
      </p:sp>
      <p:graphicFrame>
        <p:nvGraphicFramePr>
          <p:cNvPr id="448529" name="Group 17"/>
          <p:cNvGraphicFramePr>
            <a:graphicFrameLocks noGrp="1"/>
          </p:cNvGraphicFramePr>
          <p:nvPr/>
        </p:nvGraphicFramePr>
        <p:xfrm>
          <a:off x="1100138" y="3554413"/>
          <a:ext cx="2895600" cy="2527300"/>
        </p:xfrm>
        <a:graphic>
          <a:graphicData uri="http://schemas.openxmlformats.org/drawingml/2006/table">
            <a:tbl>
              <a:tblPr/>
              <a:tblGrid>
                <a:gridCol w="1447800"/>
                <a:gridCol w="1447800"/>
              </a:tblGrid>
              <a:tr h="1219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F116A"/>
                        </a:buClr>
                        <a:buSzPct val="120000"/>
                        <a:buFont typeface="Wingdings" pitchFamily="48" charset="2"/>
                        <a:buNone/>
                        <a:tabLst/>
                      </a:pPr>
                      <a:endParaRPr kumimoji="0" lang="en-US" sz="2600" b="1" i="0" u="none" strike="noStrike" cap="none" normalizeH="0" baseline="0" smtClean="0">
                        <a:ln>
                          <a:noFill/>
                        </a:ln>
                        <a:solidFill>
                          <a:srgbClr val="0F116A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F116A"/>
                        </a:buClr>
                        <a:buSzPct val="120000"/>
                        <a:buFont typeface="Wingdings" pitchFamily="48" charset="2"/>
                        <a:buNone/>
                        <a:tabLst/>
                      </a:pPr>
                      <a:endParaRPr kumimoji="0" lang="en-US" sz="2600" b="1" i="0" u="none" strike="noStrike" cap="none" normalizeH="0" baseline="0" smtClean="0">
                        <a:ln>
                          <a:noFill/>
                        </a:ln>
                        <a:solidFill>
                          <a:srgbClr val="0F116A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8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F116A"/>
                        </a:buClr>
                        <a:buSzPct val="120000"/>
                        <a:buFont typeface="Wingdings" pitchFamily="48" charset="2"/>
                        <a:buNone/>
                        <a:tabLst/>
                      </a:pPr>
                      <a:endParaRPr kumimoji="0" lang="en-US" sz="2600" b="1" i="0" u="none" strike="noStrike" cap="none" normalizeH="0" baseline="0" smtClean="0">
                        <a:ln>
                          <a:noFill/>
                        </a:ln>
                        <a:solidFill>
                          <a:srgbClr val="0F116A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F116A"/>
                        </a:buClr>
                        <a:buSzPct val="120000"/>
                        <a:buFont typeface="Wingdings" pitchFamily="48" charset="2"/>
                        <a:buNone/>
                        <a:tabLst/>
                      </a:pPr>
                      <a:endParaRPr kumimoji="0" lang="en-US" sz="2600" b="1" i="0" u="none" strike="noStrike" cap="none" normalizeH="0" baseline="0" smtClean="0">
                        <a:ln>
                          <a:noFill/>
                        </a:ln>
                        <a:solidFill>
                          <a:srgbClr val="0F116A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48540" name="Rectangle 28"/>
          <p:cNvSpPr>
            <a:spLocks noChangeArrowheads="1"/>
          </p:cNvSpPr>
          <p:nvPr/>
        </p:nvSpPr>
        <p:spPr bwMode="auto">
          <a:xfrm>
            <a:off x="1643063" y="3005138"/>
            <a:ext cx="417512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 i="1">
                <a:solidFill>
                  <a:srgbClr val="000000"/>
                </a:solidFill>
              </a:rPr>
              <a:t>p</a:t>
            </a:r>
            <a:endParaRPr lang="en-US" sz="3000" i="1">
              <a:solidFill>
                <a:srgbClr val="0F116A"/>
              </a:solidFill>
            </a:endParaRPr>
          </a:p>
        </p:txBody>
      </p:sp>
      <p:sp>
        <p:nvSpPr>
          <p:cNvPr id="448541" name="Rectangle 29"/>
          <p:cNvSpPr>
            <a:spLocks noChangeArrowheads="1"/>
          </p:cNvSpPr>
          <p:nvPr/>
        </p:nvSpPr>
        <p:spPr bwMode="auto">
          <a:xfrm>
            <a:off x="3014663" y="3005138"/>
            <a:ext cx="417512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 i="1">
                <a:solidFill>
                  <a:srgbClr val="000000"/>
                </a:solidFill>
              </a:rPr>
              <a:t>p</a:t>
            </a:r>
          </a:p>
        </p:txBody>
      </p:sp>
      <p:sp>
        <p:nvSpPr>
          <p:cNvPr id="448542" name="Rectangle 30"/>
          <p:cNvSpPr>
            <a:spLocks noChangeArrowheads="1"/>
          </p:cNvSpPr>
          <p:nvPr/>
        </p:nvSpPr>
        <p:spPr bwMode="auto">
          <a:xfrm>
            <a:off x="652463" y="4011613"/>
            <a:ext cx="43815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>
                <a:solidFill>
                  <a:srgbClr val="5B03B3"/>
                </a:solidFill>
              </a:rPr>
              <a:t>P</a:t>
            </a:r>
          </a:p>
        </p:txBody>
      </p:sp>
      <p:sp>
        <p:nvSpPr>
          <p:cNvPr id="448543" name="Rectangle 31"/>
          <p:cNvSpPr>
            <a:spLocks noChangeArrowheads="1"/>
          </p:cNvSpPr>
          <p:nvPr/>
        </p:nvSpPr>
        <p:spPr bwMode="auto">
          <a:xfrm>
            <a:off x="600075" y="5167313"/>
            <a:ext cx="43815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>
                <a:solidFill>
                  <a:srgbClr val="5B03B3"/>
                </a:solidFill>
              </a:rPr>
              <a:t>P</a:t>
            </a:r>
          </a:p>
        </p:txBody>
      </p:sp>
      <p:graphicFrame>
        <p:nvGraphicFramePr>
          <p:cNvPr id="448548" name="Group 36"/>
          <p:cNvGraphicFramePr>
            <a:graphicFrameLocks noGrp="1"/>
          </p:cNvGraphicFramePr>
          <p:nvPr/>
        </p:nvGraphicFramePr>
        <p:xfrm>
          <a:off x="5519738" y="3554413"/>
          <a:ext cx="2895600" cy="2527300"/>
        </p:xfrm>
        <a:graphic>
          <a:graphicData uri="http://schemas.openxmlformats.org/drawingml/2006/table">
            <a:tbl>
              <a:tblPr/>
              <a:tblGrid>
                <a:gridCol w="1447800"/>
                <a:gridCol w="1447800"/>
              </a:tblGrid>
              <a:tr h="1219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F116A"/>
                        </a:buClr>
                        <a:buSzPct val="120000"/>
                        <a:buFont typeface="Wingdings" pitchFamily="48" charset="2"/>
                        <a:buNone/>
                        <a:tabLst/>
                      </a:pPr>
                      <a:endParaRPr kumimoji="0" lang="en-US" sz="2600" b="1" i="0" u="none" strike="noStrike" cap="none" normalizeH="0" baseline="0" smtClean="0">
                        <a:ln>
                          <a:noFill/>
                        </a:ln>
                        <a:solidFill>
                          <a:srgbClr val="0F116A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F116A"/>
                        </a:buClr>
                        <a:buSzPct val="120000"/>
                        <a:buFont typeface="Wingdings" pitchFamily="48" charset="2"/>
                        <a:buNone/>
                        <a:tabLst/>
                      </a:pPr>
                      <a:endParaRPr kumimoji="0" lang="en-US" sz="2600" b="1" i="0" u="none" strike="noStrike" cap="none" normalizeH="0" baseline="0" smtClean="0">
                        <a:ln>
                          <a:noFill/>
                        </a:ln>
                        <a:solidFill>
                          <a:srgbClr val="0F116A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8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F116A"/>
                        </a:buClr>
                        <a:buSzPct val="120000"/>
                        <a:buFont typeface="Wingdings" pitchFamily="48" charset="2"/>
                        <a:buNone/>
                        <a:tabLst/>
                      </a:pPr>
                      <a:endParaRPr kumimoji="0" lang="en-US" sz="2600" b="1" i="0" u="none" strike="noStrike" cap="none" normalizeH="0" baseline="0" smtClean="0">
                        <a:ln>
                          <a:noFill/>
                        </a:ln>
                        <a:solidFill>
                          <a:srgbClr val="0F116A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F116A"/>
                        </a:buClr>
                        <a:buSzPct val="120000"/>
                        <a:buFont typeface="Wingdings" pitchFamily="48" charset="2"/>
                        <a:buNone/>
                        <a:tabLst/>
                      </a:pPr>
                      <a:endParaRPr kumimoji="0" lang="en-US" sz="2600" b="1" i="0" u="none" strike="noStrike" cap="none" normalizeH="0" baseline="0" smtClean="0">
                        <a:ln>
                          <a:noFill/>
                        </a:ln>
                        <a:solidFill>
                          <a:srgbClr val="0F116A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48559" name="Rectangle 47"/>
          <p:cNvSpPr>
            <a:spLocks noChangeArrowheads="1"/>
          </p:cNvSpPr>
          <p:nvPr/>
        </p:nvSpPr>
        <p:spPr bwMode="auto">
          <a:xfrm>
            <a:off x="6062663" y="3005138"/>
            <a:ext cx="417512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 i="1">
                <a:solidFill>
                  <a:srgbClr val="000000"/>
                </a:solidFill>
              </a:rPr>
              <a:t>p</a:t>
            </a:r>
            <a:endParaRPr lang="en-US" sz="3000">
              <a:solidFill>
                <a:srgbClr val="0F116A"/>
              </a:solidFill>
            </a:endParaRPr>
          </a:p>
        </p:txBody>
      </p:sp>
      <p:sp>
        <p:nvSpPr>
          <p:cNvPr id="448560" name="Rectangle 48"/>
          <p:cNvSpPr>
            <a:spLocks noChangeArrowheads="1"/>
          </p:cNvSpPr>
          <p:nvPr/>
        </p:nvSpPr>
        <p:spPr bwMode="auto">
          <a:xfrm>
            <a:off x="7434263" y="3005138"/>
            <a:ext cx="417512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 i="1">
                <a:solidFill>
                  <a:srgbClr val="000000"/>
                </a:solidFill>
              </a:rPr>
              <a:t>p</a:t>
            </a:r>
            <a:endParaRPr lang="en-US" sz="3000">
              <a:solidFill>
                <a:srgbClr val="000000"/>
              </a:solidFill>
            </a:endParaRPr>
          </a:p>
        </p:txBody>
      </p:sp>
      <p:sp>
        <p:nvSpPr>
          <p:cNvPr id="448561" name="Rectangle 49"/>
          <p:cNvSpPr>
            <a:spLocks noChangeArrowheads="1"/>
          </p:cNvSpPr>
          <p:nvPr/>
        </p:nvSpPr>
        <p:spPr bwMode="auto">
          <a:xfrm>
            <a:off x="5072063" y="4011613"/>
            <a:ext cx="43815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>
                <a:solidFill>
                  <a:srgbClr val="5B03B3"/>
                </a:solidFill>
              </a:rPr>
              <a:t>P</a:t>
            </a:r>
          </a:p>
        </p:txBody>
      </p:sp>
      <p:sp>
        <p:nvSpPr>
          <p:cNvPr id="448562" name="Rectangle 50"/>
          <p:cNvSpPr>
            <a:spLocks noChangeArrowheads="1"/>
          </p:cNvSpPr>
          <p:nvPr/>
        </p:nvSpPr>
        <p:spPr bwMode="auto">
          <a:xfrm>
            <a:off x="5029200" y="5246688"/>
            <a:ext cx="417513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 i="1">
                <a:solidFill>
                  <a:srgbClr val="000000"/>
                </a:solidFill>
              </a:rPr>
              <a:t>p</a:t>
            </a:r>
          </a:p>
        </p:txBody>
      </p:sp>
      <p:sp>
        <p:nvSpPr>
          <p:cNvPr id="448571" name="Rectangle 59"/>
          <p:cNvSpPr>
            <a:spLocks noChangeArrowheads="1"/>
          </p:cNvSpPr>
          <p:nvPr/>
        </p:nvSpPr>
        <p:spPr bwMode="auto">
          <a:xfrm>
            <a:off x="5856288" y="2209800"/>
            <a:ext cx="671512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>
                <a:solidFill>
                  <a:srgbClr val="5B03B3"/>
                </a:solidFill>
              </a:rPr>
              <a:t>P</a:t>
            </a:r>
            <a:r>
              <a:rPr lang="en-US" sz="3000" i="1">
                <a:solidFill>
                  <a:srgbClr val="000000"/>
                </a:solidFill>
              </a:rPr>
              <a:t>p</a:t>
            </a:r>
            <a:endParaRPr lang="en-US" sz="3000">
              <a:solidFill>
                <a:srgbClr val="000000"/>
              </a:solidFill>
            </a:endParaRPr>
          </a:p>
        </p:txBody>
      </p:sp>
      <p:sp>
        <p:nvSpPr>
          <p:cNvPr id="448572" name="Rectangle 60"/>
          <p:cNvSpPr>
            <a:spLocks noChangeArrowheads="1"/>
          </p:cNvSpPr>
          <p:nvPr/>
        </p:nvSpPr>
        <p:spPr bwMode="auto">
          <a:xfrm>
            <a:off x="7543800" y="2209800"/>
            <a:ext cx="649288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 i="1">
                <a:solidFill>
                  <a:srgbClr val="000000"/>
                </a:solidFill>
              </a:rPr>
              <a:t>pp</a:t>
            </a:r>
            <a:endParaRPr lang="en-US" sz="3000">
              <a:solidFill>
                <a:schemeClr val="tx2"/>
              </a:solidFill>
            </a:endParaRPr>
          </a:p>
        </p:txBody>
      </p:sp>
      <p:pic>
        <p:nvPicPr>
          <p:cNvPr id="448576" name="Picture 64" descr="13_11b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00" t="66000" r="75375" b="7500"/>
          <a:stretch>
            <a:fillRect/>
          </a:stretch>
        </p:blipFill>
        <p:spPr bwMode="auto">
          <a:xfrm>
            <a:off x="1179513" y="3687763"/>
            <a:ext cx="719137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48579" name="Group 67"/>
          <p:cNvGrpSpPr>
            <a:grpSpLocks/>
          </p:cNvGrpSpPr>
          <p:nvPr/>
        </p:nvGrpSpPr>
        <p:grpSpPr bwMode="auto">
          <a:xfrm>
            <a:off x="1473200" y="1352550"/>
            <a:ext cx="2403475" cy="914400"/>
            <a:chOff x="928" y="852"/>
            <a:chExt cx="1514" cy="576"/>
          </a:xfrm>
        </p:grpSpPr>
        <p:sp>
          <p:nvSpPr>
            <p:cNvPr id="448517" name="Rectangle 5"/>
            <p:cNvSpPr>
              <a:spLocks noChangeArrowheads="1"/>
            </p:cNvSpPr>
            <p:nvPr/>
          </p:nvSpPr>
          <p:spPr bwMode="auto">
            <a:xfrm>
              <a:off x="1519" y="967"/>
              <a:ext cx="249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3000">
                  <a:solidFill>
                    <a:srgbClr val="0F116A"/>
                  </a:solidFill>
                </a:rPr>
                <a:t>x</a:t>
              </a:r>
            </a:p>
          </p:txBody>
        </p:sp>
        <p:pic>
          <p:nvPicPr>
            <p:cNvPr id="448575" name="Picture 63" descr="13_11b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00" t="66000" r="75375" b="7500"/>
            <a:stretch>
              <a:fillRect/>
            </a:stretch>
          </p:blipFill>
          <p:spPr bwMode="auto">
            <a:xfrm>
              <a:off x="928" y="852"/>
              <a:ext cx="453" cy="5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48577" name="Picture 65" descr="13_11b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751" t="66000" r="4500" b="7500"/>
            <a:stretch>
              <a:fillRect/>
            </a:stretch>
          </p:blipFill>
          <p:spPr bwMode="auto">
            <a:xfrm>
              <a:off x="1964" y="858"/>
              <a:ext cx="478" cy="5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448580" name="Group 68"/>
          <p:cNvGrpSpPr>
            <a:grpSpLocks/>
          </p:cNvGrpSpPr>
          <p:nvPr/>
        </p:nvGrpSpPr>
        <p:grpSpPr bwMode="auto">
          <a:xfrm>
            <a:off x="5886450" y="1352550"/>
            <a:ext cx="2403475" cy="914400"/>
            <a:chOff x="928" y="852"/>
            <a:chExt cx="1514" cy="576"/>
          </a:xfrm>
        </p:grpSpPr>
        <p:sp>
          <p:nvSpPr>
            <p:cNvPr id="448581" name="Rectangle 69"/>
            <p:cNvSpPr>
              <a:spLocks noChangeArrowheads="1"/>
            </p:cNvSpPr>
            <p:nvPr/>
          </p:nvSpPr>
          <p:spPr bwMode="auto">
            <a:xfrm>
              <a:off x="1519" y="967"/>
              <a:ext cx="249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3000">
                  <a:solidFill>
                    <a:srgbClr val="0F116A"/>
                  </a:solidFill>
                </a:rPr>
                <a:t>x</a:t>
              </a:r>
            </a:p>
          </p:txBody>
        </p:sp>
        <p:pic>
          <p:nvPicPr>
            <p:cNvPr id="448582" name="Picture 70" descr="13_11b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00" t="66000" r="75375" b="7500"/>
            <a:stretch>
              <a:fillRect/>
            </a:stretch>
          </p:blipFill>
          <p:spPr bwMode="auto">
            <a:xfrm>
              <a:off x="928" y="852"/>
              <a:ext cx="453" cy="5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48583" name="Picture 71" descr="13_11b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751" t="66000" r="4500" b="7500"/>
            <a:stretch>
              <a:fillRect/>
            </a:stretch>
          </p:blipFill>
          <p:spPr bwMode="auto">
            <a:xfrm>
              <a:off x="1964" y="858"/>
              <a:ext cx="478" cy="5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448584" name="Picture 72" descr="13_11b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00" t="66000" r="75375" b="7500"/>
          <a:stretch>
            <a:fillRect/>
          </a:stretch>
        </p:blipFill>
        <p:spPr bwMode="auto">
          <a:xfrm>
            <a:off x="2600325" y="3687763"/>
            <a:ext cx="719138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8585" name="Picture 73" descr="13_11b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00" t="66000" r="75375" b="7500"/>
          <a:stretch>
            <a:fillRect/>
          </a:stretch>
        </p:blipFill>
        <p:spPr bwMode="auto">
          <a:xfrm>
            <a:off x="1179513" y="4894263"/>
            <a:ext cx="719137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8586" name="Picture 74" descr="13_11b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00" t="66000" r="75375" b="7500"/>
          <a:stretch>
            <a:fillRect/>
          </a:stretch>
        </p:blipFill>
        <p:spPr bwMode="auto">
          <a:xfrm>
            <a:off x="2600325" y="4894263"/>
            <a:ext cx="719138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8544" name="Rectangle 32"/>
          <p:cNvSpPr>
            <a:spLocks noChangeArrowheads="1"/>
          </p:cNvSpPr>
          <p:nvPr/>
        </p:nvSpPr>
        <p:spPr bwMode="auto">
          <a:xfrm>
            <a:off x="1679575" y="4106863"/>
            <a:ext cx="671513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>
                <a:solidFill>
                  <a:srgbClr val="5B03B3"/>
                </a:solidFill>
              </a:rPr>
              <a:t>P</a:t>
            </a:r>
            <a:r>
              <a:rPr lang="en-US" sz="3000" i="1">
                <a:solidFill>
                  <a:srgbClr val="000000"/>
                </a:solidFill>
              </a:rPr>
              <a:t>p</a:t>
            </a:r>
            <a:endParaRPr lang="en-US" sz="3000">
              <a:solidFill>
                <a:srgbClr val="0F116A"/>
              </a:solidFill>
            </a:endParaRPr>
          </a:p>
        </p:txBody>
      </p:sp>
      <p:sp>
        <p:nvSpPr>
          <p:cNvPr id="448545" name="Rectangle 33"/>
          <p:cNvSpPr>
            <a:spLocks noChangeArrowheads="1"/>
          </p:cNvSpPr>
          <p:nvPr/>
        </p:nvSpPr>
        <p:spPr bwMode="auto">
          <a:xfrm>
            <a:off x="1679575" y="5334000"/>
            <a:ext cx="671513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>
                <a:solidFill>
                  <a:srgbClr val="5B03B3"/>
                </a:solidFill>
              </a:rPr>
              <a:t>P</a:t>
            </a:r>
            <a:r>
              <a:rPr lang="en-US" sz="3000" i="1">
                <a:solidFill>
                  <a:srgbClr val="000000"/>
                </a:solidFill>
              </a:rPr>
              <a:t>p</a:t>
            </a:r>
            <a:endParaRPr lang="en-US" sz="3000">
              <a:solidFill>
                <a:srgbClr val="000000"/>
              </a:solidFill>
            </a:endParaRPr>
          </a:p>
        </p:txBody>
      </p:sp>
      <p:sp>
        <p:nvSpPr>
          <p:cNvPr id="448546" name="Rectangle 34"/>
          <p:cNvSpPr>
            <a:spLocks noChangeArrowheads="1"/>
          </p:cNvSpPr>
          <p:nvPr/>
        </p:nvSpPr>
        <p:spPr bwMode="auto">
          <a:xfrm>
            <a:off x="3127375" y="5334000"/>
            <a:ext cx="671513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>
                <a:solidFill>
                  <a:srgbClr val="5B03B3"/>
                </a:solidFill>
              </a:rPr>
              <a:t>P</a:t>
            </a:r>
            <a:r>
              <a:rPr lang="en-US" sz="3000" i="1">
                <a:solidFill>
                  <a:srgbClr val="000000"/>
                </a:solidFill>
              </a:rPr>
              <a:t>p</a:t>
            </a:r>
            <a:endParaRPr lang="en-US" sz="3000">
              <a:solidFill>
                <a:srgbClr val="000000"/>
              </a:solidFill>
            </a:endParaRPr>
          </a:p>
        </p:txBody>
      </p:sp>
      <p:sp>
        <p:nvSpPr>
          <p:cNvPr id="448547" name="Rectangle 35"/>
          <p:cNvSpPr>
            <a:spLocks noChangeArrowheads="1"/>
          </p:cNvSpPr>
          <p:nvPr/>
        </p:nvSpPr>
        <p:spPr bwMode="auto">
          <a:xfrm>
            <a:off x="3127375" y="4106863"/>
            <a:ext cx="671513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>
                <a:solidFill>
                  <a:srgbClr val="5B03B3"/>
                </a:solidFill>
              </a:rPr>
              <a:t>P</a:t>
            </a:r>
            <a:r>
              <a:rPr lang="en-US" sz="3000" i="1">
                <a:solidFill>
                  <a:srgbClr val="000000"/>
                </a:solidFill>
              </a:rPr>
              <a:t>p</a:t>
            </a:r>
            <a:endParaRPr lang="en-US" sz="3000">
              <a:solidFill>
                <a:srgbClr val="0F116A"/>
              </a:solidFill>
            </a:endParaRPr>
          </a:p>
        </p:txBody>
      </p:sp>
      <p:sp>
        <p:nvSpPr>
          <p:cNvPr id="448573" name="AutoShape 61"/>
          <p:cNvSpPr>
            <a:spLocks noChangeArrowheads="1"/>
          </p:cNvSpPr>
          <p:nvPr/>
        </p:nvSpPr>
        <p:spPr bwMode="auto">
          <a:xfrm>
            <a:off x="1474788" y="6218238"/>
            <a:ext cx="2179637" cy="533400"/>
          </a:xfrm>
          <a:prstGeom prst="roundRect">
            <a:avLst>
              <a:gd name="adj" fmla="val 16667"/>
            </a:avLst>
          </a:prstGeom>
          <a:solidFill>
            <a:srgbClr val="FFEA1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>
            <a:spAutoFit/>
          </a:bodyPr>
          <a:lstStyle/>
          <a:p>
            <a:r>
              <a:rPr lang="en-US"/>
              <a:t>100% </a:t>
            </a:r>
            <a:r>
              <a:rPr lang="en-US">
                <a:solidFill>
                  <a:srgbClr val="5B03B3"/>
                </a:solidFill>
              </a:rPr>
              <a:t>purple</a:t>
            </a:r>
            <a:endParaRPr lang="en-US"/>
          </a:p>
        </p:txBody>
      </p:sp>
      <p:pic>
        <p:nvPicPr>
          <p:cNvPr id="448587" name="Picture 75" descr="13_11b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00" t="66000" r="75375" b="7500"/>
          <a:stretch>
            <a:fillRect/>
          </a:stretch>
        </p:blipFill>
        <p:spPr bwMode="auto">
          <a:xfrm>
            <a:off x="5553075" y="3687763"/>
            <a:ext cx="719138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8588" name="Picture 76" descr="13_11b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00" t="66000" r="75375" b="7500"/>
          <a:stretch>
            <a:fillRect/>
          </a:stretch>
        </p:blipFill>
        <p:spPr bwMode="auto">
          <a:xfrm>
            <a:off x="6981825" y="3687763"/>
            <a:ext cx="719138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8590" name="Picture 78" descr="13_11b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51" t="66000" r="4500" b="7500"/>
          <a:stretch>
            <a:fillRect/>
          </a:stretch>
        </p:blipFill>
        <p:spPr bwMode="auto">
          <a:xfrm>
            <a:off x="6981825" y="4886325"/>
            <a:ext cx="758825" cy="893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8563" name="Rectangle 51"/>
          <p:cNvSpPr>
            <a:spLocks noChangeArrowheads="1"/>
          </p:cNvSpPr>
          <p:nvPr/>
        </p:nvSpPr>
        <p:spPr bwMode="auto">
          <a:xfrm>
            <a:off x="6138863" y="4106863"/>
            <a:ext cx="671512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>
                <a:solidFill>
                  <a:srgbClr val="5B03B3"/>
                </a:solidFill>
              </a:rPr>
              <a:t>P</a:t>
            </a:r>
            <a:r>
              <a:rPr lang="en-US" sz="3000" i="1">
                <a:solidFill>
                  <a:srgbClr val="000000"/>
                </a:solidFill>
              </a:rPr>
              <a:t>p</a:t>
            </a:r>
            <a:endParaRPr lang="en-US" sz="3000">
              <a:solidFill>
                <a:srgbClr val="0F116A"/>
              </a:solidFill>
            </a:endParaRPr>
          </a:p>
        </p:txBody>
      </p:sp>
      <p:sp>
        <p:nvSpPr>
          <p:cNvPr id="448565" name="Rectangle 53"/>
          <p:cNvSpPr>
            <a:spLocks noChangeArrowheads="1"/>
          </p:cNvSpPr>
          <p:nvPr/>
        </p:nvSpPr>
        <p:spPr bwMode="auto">
          <a:xfrm>
            <a:off x="7597775" y="5334000"/>
            <a:ext cx="649288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 i="1">
                <a:solidFill>
                  <a:srgbClr val="000000"/>
                </a:solidFill>
              </a:rPr>
              <a:t>pp</a:t>
            </a:r>
            <a:endParaRPr lang="en-US" sz="3000">
              <a:solidFill>
                <a:srgbClr val="000000"/>
              </a:solidFill>
            </a:endParaRPr>
          </a:p>
        </p:txBody>
      </p:sp>
      <p:sp>
        <p:nvSpPr>
          <p:cNvPr id="448566" name="Rectangle 54"/>
          <p:cNvSpPr>
            <a:spLocks noChangeArrowheads="1"/>
          </p:cNvSpPr>
          <p:nvPr/>
        </p:nvSpPr>
        <p:spPr bwMode="auto">
          <a:xfrm>
            <a:off x="7586663" y="4106863"/>
            <a:ext cx="671512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>
                <a:solidFill>
                  <a:srgbClr val="5B03B3"/>
                </a:solidFill>
              </a:rPr>
              <a:t>P</a:t>
            </a:r>
            <a:r>
              <a:rPr lang="en-US" sz="3000" i="1">
                <a:solidFill>
                  <a:srgbClr val="000000"/>
                </a:solidFill>
              </a:rPr>
              <a:t>p</a:t>
            </a:r>
            <a:endParaRPr lang="en-US" sz="3000">
              <a:solidFill>
                <a:srgbClr val="0F116A"/>
              </a:solidFill>
            </a:endParaRPr>
          </a:p>
        </p:txBody>
      </p:sp>
      <p:sp>
        <p:nvSpPr>
          <p:cNvPr id="448574" name="AutoShape 62"/>
          <p:cNvSpPr>
            <a:spLocks noChangeArrowheads="1"/>
          </p:cNvSpPr>
          <p:nvPr/>
        </p:nvSpPr>
        <p:spPr bwMode="auto">
          <a:xfrm>
            <a:off x="5024438" y="6283325"/>
            <a:ext cx="3951287" cy="465138"/>
          </a:xfrm>
          <a:prstGeom prst="roundRect">
            <a:avLst>
              <a:gd name="adj" fmla="val 16667"/>
            </a:avLst>
          </a:prstGeom>
          <a:solidFill>
            <a:srgbClr val="FFEA1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>
            <a:spAutoFit/>
          </a:bodyPr>
          <a:lstStyle/>
          <a:p>
            <a:r>
              <a:rPr lang="en-US" sz="2200"/>
              <a:t>50% </a:t>
            </a:r>
            <a:r>
              <a:rPr lang="en-US" sz="2200">
                <a:solidFill>
                  <a:srgbClr val="5B03B3"/>
                </a:solidFill>
              </a:rPr>
              <a:t>purple</a:t>
            </a:r>
            <a:r>
              <a:rPr lang="en-US" sz="2200">
                <a:solidFill>
                  <a:srgbClr val="0F116A"/>
                </a:solidFill>
              </a:rPr>
              <a:t>:</a:t>
            </a:r>
            <a:r>
              <a:rPr lang="en-US" sz="2200"/>
              <a:t>50% </a:t>
            </a:r>
            <a:r>
              <a:rPr lang="en-US" sz="2200">
                <a:solidFill>
                  <a:srgbClr val="000000"/>
                </a:solidFill>
              </a:rPr>
              <a:t>white</a:t>
            </a:r>
            <a:r>
              <a:rPr lang="en-US" sz="2200"/>
              <a:t> </a:t>
            </a:r>
            <a:r>
              <a:rPr lang="en-US" sz="1800">
                <a:solidFill>
                  <a:srgbClr val="0F116A"/>
                </a:solidFill>
              </a:rPr>
              <a:t>or</a:t>
            </a:r>
            <a:r>
              <a:rPr lang="en-US" sz="2200"/>
              <a:t> 1:1</a:t>
            </a:r>
            <a:endParaRPr lang="en-US" sz="2200">
              <a:solidFill>
                <a:srgbClr val="000000"/>
              </a:solidFill>
            </a:endParaRPr>
          </a:p>
        </p:txBody>
      </p:sp>
      <p:pic>
        <p:nvPicPr>
          <p:cNvPr id="448591" name="Picture 79" descr="13_11b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51" t="66000" r="4500" b="7500"/>
          <a:stretch>
            <a:fillRect/>
          </a:stretch>
        </p:blipFill>
        <p:spPr bwMode="auto">
          <a:xfrm>
            <a:off x="5553075" y="4886325"/>
            <a:ext cx="758825" cy="893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8564" name="Rectangle 52"/>
          <p:cNvSpPr>
            <a:spLocks noChangeArrowheads="1"/>
          </p:cNvSpPr>
          <p:nvPr/>
        </p:nvSpPr>
        <p:spPr bwMode="auto">
          <a:xfrm>
            <a:off x="6149975" y="5334000"/>
            <a:ext cx="649288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 i="1">
                <a:solidFill>
                  <a:srgbClr val="000000"/>
                </a:solidFill>
              </a:rPr>
              <a:t>pp</a:t>
            </a:r>
            <a:endParaRPr lang="en-US" sz="3000">
              <a:solidFill>
                <a:srgbClr val="000000"/>
              </a:solidFill>
            </a:endParaRPr>
          </a:p>
        </p:txBody>
      </p:sp>
      <p:sp>
        <p:nvSpPr>
          <p:cNvPr id="448592" name="AutoShape 80"/>
          <p:cNvSpPr>
            <a:spLocks noChangeArrowheads="1"/>
          </p:cNvSpPr>
          <p:nvPr/>
        </p:nvSpPr>
        <p:spPr bwMode="auto">
          <a:xfrm>
            <a:off x="134938" y="1468438"/>
            <a:ext cx="1227137" cy="796925"/>
          </a:xfrm>
          <a:prstGeom prst="wedgeEllipseCallout">
            <a:avLst>
              <a:gd name="adj1" fmla="val 57245"/>
              <a:gd name="adj2" fmla="val 67528"/>
            </a:avLst>
          </a:prstGeom>
          <a:solidFill>
            <a:srgbClr val="FFEA18"/>
          </a:solidFill>
          <a:ln w="38100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sz="1800">
                <a:solidFill>
                  <a:srgbClr val="0F116A"/>
                </a:solidFill>
                <a:latin typeface="Comic Sans MS" pitchFamily="48" charset="0"/>
                <a:ea typeface="Geneva" pitchFamily="48" charset="-128"/>
              </a:rPr>
              <a:t>Am I </a:t>
            </a:r>
            <a:br>
              <a:rPr lang="en-US" sz="1800">
                <a:solidFill>
                  <a:srgbClr val="0F116A"/>
                </a:solidFill>
                <a:latin typeface="Comic Sans MS" pitchFamily="48" charset="0"/>
                <a:ea typeface="Geneva" pitchFamily="48" charset="-128"/>
              </a:rPr>
            </a:br>
            <a:r>
              <a:rPr lang="en-US" sz="1800">
                <a:solidFill>
                  <a:srgbClr val="0F116A"/>
                </a:solidFill>
                <a:latin typeface="Comic Sans MS" pitchFamily="48" charset="0"/>
                <a:ea typeface="Geneva" pitchFamily="48" charset="-128"/>
              </a:rPr>
              <a:t>this? </a:t>
            </a:r>
          </a:p>
        </p:txBody>
      </p:sp>
      <p:sp>
        <p:nvSpPr>
          <p:cNvPr id="448593" name="AutoShape 81"/>
          <p:cNvSpPr>
            <a:spLocks noChangeArrowheads="1"/>
          </p:cNvSpPr>
          <p:nvPr/>
        </p:nvSpPr>
        <p:spPr bwMode="auto">
          <a:xfrm>
            <a:off x="4521200" y="1468438"/>
            <a:ext cx="1227138" cy="796925"/>
          </a:xfrm>
          <a:prstGeom prst="wedgeEllipseCallout">
            <a:avLst>
              <a:gd name="adj1" fmla="val 59704"/>
              <a:gd name="adj2" fmla="val 68329"/>
            </a:avLst>
          </a:prstGeom>
          <a:solidFill>
            <a:srgbClr val="FFEA18"/>
          </a:solidFill>
          <a:ln w="38100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sz="1800">
                <a:solidFill>
                  <a:srgbClr val="0F116A"/>
                </a:solidFill>
                <a:latin typeface="Comic Sans MS" pitchFamily="48" charset="0"/>
                <a:ea typeface="Geneva" pitchFamily="48" charset="-128"/>
              </a:rPr>
              <a:t>Or am I </a:t>
            </a:r>
            <a:br>
              <a:rPr lang="en-US" sz="1800">
                <a:solidFill>
                  <a:srgbClr val="0F116A"/>
                </a:solidFill>
                <a:latin typeface="Comic Sans MS" pitchFamily="48" charset="0"/>
                <a:ea typeface="Geneva" pitchFamily="48" charset="-128"/>
              </a:rPr>
            </a:br>
            <a:r>
              <a:rPr lang="en-US" sz="1800">
                <a:solidFill>
                  <a:srgbClr val="0F116A"/>
                </a:solidFill>
                <a:latin typeface="Comic Sans MS" pitchFamily="48" charset="0"/>
                <a:ea typeface="Geneva" pitchFamily="48" charset="-128"/>
              </a:rPr>
              <a:t>this?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85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85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85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85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485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85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85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48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4859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Qua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4859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Qua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485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48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48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48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48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48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48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485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48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4854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4854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4854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4854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44857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44858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44858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44858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8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44854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448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448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448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448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 nodeType="clickPar">
                      <p:stCondLst>
                        <p:cond delay="indefinite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448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448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448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448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 nodeType="clickPar">
                      <p:stCondLst>
                        <p:cond delay="indefinite"/>
                      </p:stCondLst>
                      <p:childTnLst>
                        <p:par>
                          <p:cTn id="1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500"/>
                                        <p:tgtEl>
                                          <p:spTgt spid="44856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 nodeType="clickPar">
                      <p:stCondLst>
                        <p:cond delay="indefinite"/>
                      </p:stCondLst>
                      <p:childTnLst>
                        <p:par>
                          <p:cTn id="1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44856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 nodeType="clickPar">
                      <p:stCondLst>
                        <p:cond delay="indefinite"/>
                      </p:stCondLst>
                      <p:childTnLst>
                        <p:par>
                          <p:cTn id="1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44856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 nodeType="clickPar">
                      <p:stCondLst>
                        <p:cond delay="indefinite"/>
                      </p:stCondLst>
                      <p:childTnLst>
                        <p:par>
                          <p:cTn id="1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9" dur="500"/>
                                        <p:tgtEl>
                                          <p:spTgt spid="44856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 nodeType="clickPar">
                      <p:stCondLst>
                        <p:cond delay="indefinite"/>
                      </p:stCondLst>
                      <p:childTnLst>
                        <p:par>
                          <p:cTn id="1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4" dur="500"/>
                                        <p:tgtEl>
                                          <p:spTgt spid="4485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 nodeType="clickPar">
                      <p:stCondLst>
                        <p:cond delay="indefinite"/>
                      </p:stCondLst>
                      <p:childTnLst>
                        <p:par>
                          <p:cTn id="1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9" dur="500"/>
                                        <p:tgtEl>
                                          <p:spTgt spid="44858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 nodeType="clickPar">
                      <p:stCondLst>
                        <p:cond delay="indefinite"/>
                      </p:stCondLst>
                      <p:childTnLst>
                        <p:par>
                          <p:cTn id="1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4" dur="500"/>
                                        <p:tgtEl>
                                          <p:spTgt spid="44859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 nodeType="clickPar">
                      <p:stCondLst>
                        <p:cond delay="indefinite"/>
                      </p:stCondLst>
                      <p:childTnLst>
                        <p:par>
                          <p:cTn id="1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500"/>
                                        <p:tgtEl>
                                          <p:spTgt spid="44859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 nodeType="clickPar">
                      <p:stCondLst>
                        <p:cond delay="indefinite"/>
                      </p:stCondLst>
                      <p:childTnLst>
                        <p:par>
                          <p:cTn id="1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8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8518" grpId="0" build="p" autoUpdateAnimBg="0"/>
      <p:bldP spid="448519" grpId="0" build="p" autoUpdateAnimBg="0" advAuto="1000"/>
      <p:bldP spid="448540" grpId="0" autoUpdateAnimBg="0"/>
      <p:bldP spid="448541" grpId="0" autoUpdateAnimBg="0"/>
      <p:bldP spid="448542" grpId="0" autoUpdateAnimBg="0"/>
      <p:bldP spid="448543" grpId="0" autoUpdateAnimBg="0"/>
      <p:bldP spid="448559" grpId="0" autoUpdateAnimBg="0"/>
      <p:bldP spid="448560" grpId="0" autoUpdateAnimBg="0"/>
      <p:bldP spid="448561" grpId="0" autoUpdateAnimBg="0"/>
      <p:bldP spid="448562" grpId="0" autoUpdateAnimBg="0"/>
      <p:bldP spid="448571" grpId="0" autoUpdateAnimBg="0"/>
      <p:bldP spid="448572" grpId="0" autoUpdateAnimBg="0"/>
      <p:bldP spid="448544" grpId="0" autoUpdateAnimBg="0"/>
      <p:bldP spid="448545" grpId="0" autoUpdateAnimBg="0"/>
      <p:bldP spid="448546" grpId="0" autoUpdateAnimBg="0"/>
      <p:bldP spid="448547" grpId="0" autoUpdateAnimBg="0"/>
      <p:bldP spid="448573" grpId="0" animBg="1" autoUpdateAnimBg="0"/>
      <p:bldP spid="448563" grpId="0" autoUpdateAnimBg="0"/>
      <p:bldP spid="448565" grpId="0" autoUpdateAnimBg="0"/>
      <p:bldP spid="448566" grpId="0" autoUpdateAnimBg="0"/>
      <p:bldP spid="448574" grpId="0" animBg="1" autoUpdateAnimBg="0"/>
      <p:bldP spid="448564" grpId="0" autoUpdateAnimBg="0"/>
      <p:bldP spid="448592" grpId="0" animBg="1" autoUpdateAnimBg="0"/>
      <p:bldP spid="448593" grpId="0" animBg="1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Mendel’s 1</a:t>
            </a:r>
            <a:r>
              <a:rPr lang="en-US" baseline="30000"/>
              <a:t>st </a:t>
            </a:r>
            <a:r>
              <a:rPr lang="en-US"/>
              <a:t>law of heredity</a:t>
            </a:r>
          </a:p>
        </p:txBody>
      </p:sp>
      <p:sp>
        <p:nvSpPr>
          <p:cNvPr id="40448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371600"/>
            <a:ext cx="7499350" cy="2768600"/>
          </a:xfrm>
        </p:spPr>
        <p:txBody>
          <a:bodyPr/>
          <a:lstStyle/>
          <a:p>
            <a:r>
              <a:rPr lang="en-US"/>
              <a:t>Law of </a:t>
            </a:r>
            <a:r>
              <a:rPr lang="en-US" u="sng">
                <a:solidFill>
                  <a:srgbClr val="CC0000"/>
                </a:solidFill>
              </a:rPr>
              <a:t>segregation</a:t>
            </a:r>
            <a:r>
              <a:rPr lang="en-US"/>
              <a:t> </a:t>
            </a:r>
          </a:p>
          <a:p>
            <a:pPr lvl="1"/>
            <a:r>
              <a:rPr lang="en-US"/>
              <a:t>during meiosis, </a:t>
            </a:r>
            <a:r>
              <a:rPr lang="en-US" u="sng">
                <a:solidFill>
                  <a:srgbClr val="CC0000"/>
                </a:solidFill>
              </a:rPr>
              <a:t>alleles segregate</a:t>
            </a:r>
          </a:p>
          <a:p>
            <a:pPr marL="1085850" lvl="2"/>
            <a:r>
              <a:rPr lang="en-US"/>
              <a:t>homologous chromosomes separate</a:t>
            </a:r>
          </a:p>
          <a:p>
            <a:pPr lvl="1"/>
            <a:r>
              <a:rPr lang="en-US"/>
              <a:t>each allele for a trait is packaged into a separate gamete</a:t>
            </a:r>
          </a:p>
        </p:txBody>
      </p:sp>
      <p:grpSp>
        <p:nvGrpSpPr>
          <p:cNvPr id="404639" name="Group 159"/>
          <p:cNvGrpSpPr>
            <a:grpSpLocks/>
          </p:cNvGrpSpPr>
          <p:nvPr/>
        </p:nvGrpSpPr>
        <p:grpSpPr bwMode="auto">
          <a:xfrm>
            <a:off x="6781800" y="623888"/>
            <a:ext cx="2049463" cy="1752600"/>
            <a:chOff x="869" y="2784"/>
            <a:chExt cx="1291" cy="1104"/>
          </a:xfrm>
        </p:grpSpPr>
        <p:grpSp>
          <p:nvGrpSpPr>
            <p:cNvPr id="404640" name="Group 160"/>
            <p:cNvGrpSpPr>
              <a:grpSpLocks/>
            </p:cNvGrpSpPr>
            <p:nvPr/>
          </p:nvGrpSpPr>
          <p:grpSpPr bwMode="auto">
            <a:xfrm>
              <a:off x="869" y="3097"/>
              <a:ext cx="528" cy="528"/>
              <a:chOff x="1008" y="3024"/>
              <a:chExt cx="528" cy="528"/>
            </a:xfrm>
          </p:grpSpPr>
          <p:sp>
            <p:nvSpPr>
              <p:cNvPr id="404641" name="Oval 161"/>
              <p:cNvSpPr>
                <a:spLocks noChangeArrowheads="1"/>
              </p:cNvSpPr>
              <p:nvPr/>
            </p:nvSpPr>
            <p:spPr bwMode="auto">
              <a:xfrm>
                <a:off x="1008" y="3024"/>
                <a:ext cx="528" cy="528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4642" name="Rectangle 162"/>
              <p:cNvSpPr>
                <a:spLocks noChangeArrowheads="1"/>
              </p:cNvSpPr>
              <p:nvPr/>
            </p:nvSpPr>
            <p:spPr bwMode="auto">
              <a:xfrm>
                <a:off x="1056" y="3120"/>
                <a:ext cx="436" cy="34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3000">
                    <a:solidFill>
                      <a:srgbClr val="000000"/>
                    </a:solidFill>
                  </a:rPr>
                  <a:t>PP</a:t>
                </a:r>
                <a:endParaRPr lang="en-US" sz="3000">
                  <a:solidFill>
                    <a:schemeClr val="tx2"/>
                  </a:solidFill>
                </a:endParaRPr>
              </a:p>
            </p:txBody>
          </p:sp>
        </p:grpSp>
        <p:grpSp>
          <p:nvGrpSpPr>
            <p:cNvPr id="404643" name="Group 163"/>
            <p:cNvGrpSpPr>
              <a:grpSpLocks/>
            </p:cNvGrpSpPr>
            <p:nvPr/>
          </p:nvGrpSpPr>
          <p:grpSpPr bwMode="auto">
            <a:xfrm>
              <a:off x="1776" y="2784"/>
              <a:ext cx="384" cy="384"/>
              <a:chOff x="1776" y="2784"/>
              <a:chExt cx="384" cy="384"/>
            </a:xfrm>
          </p:grpSpPr>
          <p:sp>
            <p:nvSpPr>
              <p:cNvPr id="404644" name="Oval 164"/>
              <p:cNvSpPr>
                <a:spLocks noChangeArrowheads="1"/>
              </p:cNvSpPr>
              <p:nvPr/>
            </p:nvSpPr>
            <p:spPr bwMode="auto">
              <a:xfrm>
                <a:off x="1776" y="2784"/>
                <a:ext cx="384" cy="384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4645" name="Rectangle 165"/>
              <p:cNvSpPr>
                <a:spLocks noChangeArrowheads="1"/>
              </p:cNvSpPr>
              <p:nvPr/>
            </p:nvSpPr>
            <p:spPr bwMode="auto">
              <a:xfrm>
                <a:off x="1830" y="2803"/>
                <a:ext cx="276" cy="34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3000">
                    <a:solidFill>
                      <a:srgbClr val="000000"/>
                    </a:solidFill>
                  </a:rPr>
                  <a:t>P</a:t>
                </a:r>
                <a:endParaRPr lang="en-US" sz="3000">
                  <a:solidFill>
                    <a:schemeClr val="tx2"/>
                  </a:solidFill>
                </a:endParaRPr>
              </a:p>
            </p:txBody>
          </p:sp>
        </p:grpSp>
        <p:grpSp>
          <p:nvGrpSpPr>
            <p:cNvPr id="404646" name="Group 166"/>
            <p:cNvGrpSpPr>
              <a:grpSpLocks/>
            </p:cNvGrpSpPr>
            <p:nvPr/>
          </p:nvGrpSpPr>
          <p:grpSpPr bwMode="auto">
            <a:xfrm>
              <a:off x="1776" y="3504"/>
              <a:ext cx="384" cy="384"/>
              <a:chOff x="1776" y="2784"/>
              <a:chExt cx="384" cy="384"/>
            </a:xfrm>
          </p:grpSpPr>
          <p:sp>
            <p:nvSpPr>
              <p:cNvPr id="404647" name="Oval 167"/>
              <p:cNvSpPr>
                <a:spLocks noChangeArrowheads="1"/>
              </p:cNvSpPr>
              <p:nvPr/>
            </p:nvSpPr>
            <p:spPr bwMode="auto">
              <a:xfrm>
                <a:off x="1776" y="2784"/>
                <a:ext cx="384" cy="384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4648" name="Rectangle 168"/>
              <p:cNvSpPr>
                <a:spLocks noChangeArrowheads="1"/>
              </p:cNvSpPr>
              <p:nvPr/>
            </p:nvSpPr>
            <p:spPr bwMode="auto">
              <a:xfrm>
                <a:off x="1830" y="2803"/>
                <a:ext cx="276" cy="34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3000">
                    <a:solidFill>
                      <a:srgbClr val="000000"/>
                    </a:solidFill>
                  </a:rPr>
                  <a:t>P</a:t>
                </a:r>
                <a:endParaRPr lang="en-US" sz="300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404649" name="AutoShape 169"/>
            <p:cNvSpPr>
              <a:spLocks noChangeArrowheads="1"/>
            </p:cNvSpPr>
            <p:nvPr/>
          </p:nvSpPr>
          <p:spPr bwMode="auto">
            <a:xfrm rot="1800000">
              <a:off x="1392" y="3456"/>
              <a:ext cx="384" cy="96"/>
            </a:xfrm>
            <a:prstGeom prst="rightArrow">
              <a:avLst>
                <a:gd name="adj1" fmla="val 50000"/>
                <a:gd name="adj2" fmla="val 100000"/>
              </a:avLst>
            </a:prstGeom>
            <a:solidFill>
              <a:srgbClr val="CC0000"/>
            </a:solidFill>
            <a:ln w="9525">
              <a:solidFill>
                <a:srgbClr val="66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4650" name="AutoShape 170"/>
            <p:cNvSpPr>
              <a:spLocks noChangeArrowheads="1"/>
            </p:cNvSpPr>
            <p:nvPr/>
          </p:nvSpPr>
          <p:spPr bwMode="auto">
            <a:xfrm rot="19800000" flipV="1">
              <a:off x="1392" y="3120"/>
              <a:ext cx="384" cy="96"/>
            </a:xfrm>
            <a:prstGeom prst="rightArrow">
              <a:avLst>
                <a:gd name="adj1" fmla="val 50000"/>
                <a:gd name="adj2" fmla="val 100000"/>
              </a:avLst>
            </a:prstGeom>
            <a:solidFill>
              <a:srgbClr val="CC0000"/>
            </a:solidFill>
            <a:ln w="9525">
              <a:solidFill>
                <a:srgbClr val="66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04651" name="Group 171"/>
          <p:cNvGrpSpPr>
            <a:grpSpLocks/>
          </p:cNvGrpSpPr>
          <p:nvPr/>
        </p:nvGrpSpPr>
        <p:grpSpPr bwMode="auto">
          <a:xfrm>
            <a:off x="6781800" y="2816225"/>
            <a:ext cx="2049463" cy="1752600"/>
            <a:chOff x="2448" y="2784"/>
            <a:chExt cx="1291" cy="1104"/>
          </a:xfrm>
        </p:grpSpPr>
        <p:grpSp>
          <p:nvGrpSpPr>
            <p:cNvPr id="404652" name="Group 172"/>
            <p:cNvGrpSpPr>
              <a:grpSpLocks/>
            </p:cNvGrpSpPr>
            <p:nvPr/>
          </p:nvGrpSpPr>
          <p:grpSpPr bwMode="auto">
            <a:xfrm>
              <a:off x="2448" y="3097"/>
              <a:ext cx="528" cy="528"/>
              <a:chOff x="2448" y="3097"/>
              <a:chExt cx="528" cy="528"/>
            </a:xfrm>
          </p:grpSpPr>
          <p:sp>
            <p:nvSpPr>
              <p:cNvPr id="404653" name="Oval 173"/>
              <p:cNvSpPr>
                <a:spLocks noChangeArrowheads="1"/>
              </p:cNvSpPr>
              <p:nvPr/>
            </p:nvSpPr>
            <p:spPr bwMode="auto">
              <a:xfrm>
                <a:off x="2448" y="3097"/>
                <a:ext cx="528" cy="528"/>
              </a:xfrm>
              <a:prstGeom prst="ellipse">
                <a:avLst/>
              </a:prstGeom>
              <a:solidFill>
                <a:srgbClr val="BA64CC"/>
              </a:solidFill>
              <a:ln w="9525">
                <a:solidFill>
                  <a:srgbClr val="BA64CC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4654" name="Rectangle 174"/>
              <p:cNvSpPr>
                <a:spLocks noChangeArrowheads="1"/>
              </p:cNvSpPr>
              <p:nvPr/>
            </p:nvSpPr>
            <p:spPr bwMode="auto">
              <a:xfrm>
                <a:off x="2508" y="3188"/>
                <a:ext cx="409" cy="34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C00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3000" i="1">
                    <a:solidFill>
                      <a:srgbClr val="000000"/>
                    </a:solidFill>
                  </a:rPr>
                  <a:t>pp</a:t>
                </a:r>
                <a:endParaRPr lang="en-US" sz="3000">
                  <a:solidFill>
                    <a:schemeClr val="tx2"/>
                  </a:solidFill>
                </a:endParaRPr>
              </a:p>
            </p:txBody>
          </p:sp>
        </p:grpSp>
        <p:grpSp>
          <p:nvGrpSpPr>
            <p:cNvPr id="404655" name="Group 175"/>
            <p:cNvGrpSpPr>
              <a:grpSpLocks/>
            </p:cNvGrpSpPr>
            <p:nvPr/>
          </p:nvGrpSpPr>
          <p:grpSpPr bwMode="auto">
            <a:xfrm>
              <a:off x="3355" y="2784"/>
              <a:ext cx="384" cy="384"/>
              <a:chOff x="3355" y="2784"/>
              <a:chExt cx="384" cy="384"/>
            </a:xfrm>
          </p:grpSpPr>
          <p:sp>
            <p:nvSpPr>
              <p:cNvPr id="404656" name="Oval 176"/>
              <p:cNvSpPr>
                <a:spLocks noChangeArrowheads="1"/>
              </p:cNvSpPr>
              <p:nvPr/>
            </p:nvSpPr>
            <p:spPr bwMode="auto">
              <a:xfrm>
                <a:off x="3355" y="2784"/>
                <a:ext cx="384" cy="384"/>
              </a:xfrm>
              <a:prstGeom prst="ellipse">
                <a:avLst/>
              </a:prstGeom>
              <a:solidFill>
                <a:srgbClr val="BA64CC"/>
              </a:solidFill>
              <a:ln w="9525">
                <a:solidFill>
                  <a:srgbClr val="BA64CC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4657" name="Rectangle 177"/>
              <p:cNvSpPr>
                <a:spLocks noChangeArrowheads="1"/>
              </p:cNvSpPr>
              <p:nvPr/>
            </p:nvSpPr>
            <p:spPr bwMode="auto">
              <a:xfrm>
                <a:off x="3415" y="2803"/>
                <a:ext cx="263" cy="34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3000" i="1">
                    <a:solidFill>
                      <a:srgbClr val="000000"/>
                    </a:solidFill>
                  </a:rPr>
                  <a:t>p</a:t>
                </a:r>
                <a:endParaRPr lang="en-US" sz="3000">
                  <a:solidFill>
                    <a:schemeClr val="tx2"/>
                  </a:solidFill>
                </a:endParaRPr>
              </a:p>
            </p:txBody>
          </p:sp>
        </p:grpSp>
        <p:grpSp>
          <p:nvGrpSpPr>
            <p:cNvPr id="404658" name="Group 178"/>
            <p:cNvGrpSpPr>
              <a:grpSpLocks/>
            </p:cNvGrpSpPr>
            <p:nvPr/>
          </p:nvGrpSpPr>
          <p:grpSpPr bwMode="auto">
            <a:xfrm>
              <a:off x="3355" y="3504"/>
              <a:ext cx="384" cy="384"/>
              <a:chOff x="3355" y="3504"/>
              <a:chExt cx="384" cy="384"/>
            </a:xfrm>
          </p:grpSpPr>
          <p:sp>
            <p:nvSpPr>
              <p:cNvPr id="404659" name="Oval 179"/>
              <p:cNvSpPr>
                <a:spLocks noChangeArrowheads="1"/>
              </p:cNvSpPr>
              <p:nvPr/>
            </p:nvSpPr>
            <p:spPr bwMode="auto">
              <a:xfrm>
                <a:off x="3355" y="3504"/>
                <a:ext cx="384" cy="384"/>
              </a:xfrm>
              <a:prstGeom prst="ellipse">
                <a:avLst/>
              </a:prstGeom>
              <a:solidFill>
                <a:srgbClr val="BA64CC"/>
              </a:solidFill>
              <a:ln w="9525">
                <a:solidFill>
                  <a:srgbClr val="BA64CC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4660" name="Rectangle 180"/>
              <p:cNvSpPr>
                <a:spLocks noChangeArrowheads="1"/>
              </p:cNvSpPr>
              <p:nvPr/>
            </p:nvSpPr>
            <p:spPr bwMode="auto">
              <a:xfrm>
                <a:off x="3415" y="3523"/>
                <a:ext cx="263" cy="34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3000" i="1">
                    <a:solidFill>
                      <a:srgbClr val="000000"/>
                    </a:solidFill>
                  </a:rPr>
                  <a:t>p</a:t>
                </a:r>
                <a:endParaRPr lang="en-US" sz="300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404661" name="AutoShape 181"/>
            <p:cNvSpPr>
              <a:spLocks noChangeArrowheads="1"/>
            </p:cNvSpPr>
            <p:nvPr/>
          </p:nvSpPr>
          <p:spPr bwMode="auto">
            <a:xfrm rot="1800000">
              <a:off x="2971" y="3456"/>
              <a:ext cx="384" cy="96"/>
            </a:xfrm>
            <a:prstGeom prst="rightArrow">
              <a:avLst>
                <a:gd name="adj1" fmla="val 50000"/>
                <a:gd name="adj2" fmla="val 100000"/>
              </a:avLst>
            </a:prstGeom>
            <a:solidFill>
              <a:srgbClr val="CC0000"/>
            </a:solidFill>
            <a:ln w="9525">
              <a:solidFill>
                <a:srgbClr val="66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4662" name="AutoShape 182"/>
            <p:cNvSpPr>
              <a:spLocks noChangeArrowheads="1"/>
            </p:cNvSpPr>
            <p:nvPr/>
          </p:nvSpPr>
          <p:spPr bwMode="auto">
            <a:xfrm rot="19800000" flipV="1">
              <a:off x="2971" y="3120"/>
              <a:ext cx="384" cy="96"/>
            </a:xfrm>
            <a:prstGeom prst="rightArrow">
              <a:avLst>
                <a:gd name="adj1" fmla="val 50000"/>
                <a:gd name="adj2" fmla="val 100000"/>
              </a:avLst>
            </a:prstGeom>
            <a:solidFill>
              <a:srgbClr val="CC0000"/>
            </a:solidFill>
            <a:ln w="9525">
              <a:solidFill>
                <a:srgbClr val="66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04752" name="Group 272"/>
          <p:cNvGrpSpPr>
            <a:grpSpLocks/>
          </p:cNvGrpSpPr>
          <p:nvPr/>
        </p:nvGrpSpPr>
        <p:grpSpPr bwMode="auto">
          <a:xfrm>
            <a:off x="6781800" y="5010150"/>
            <a:ext cx="2049463" cy="1752600"/>
            <a:chOff x="4272" y="3156"/>
            <a:chExt cx="1291" cy="1104"/>
          </a:xfrm>
        </p:grpSpPr>
        <p:grpSp>
          <p:nvGrpSpPr>
            <p:cNvPr id="404664" name="Group 184"/>
            <p:cNvGrpSpPr>
              <a:grpSpLocks/>
            </p:cNvGrpSpPr>
            <p:nvPr/>
          </p:nvGrpSpPr>
          <p:grpSpPr bwMode="auto">
            <a:xfrm>
              <a:off x="4272" y="3469"/>
              <a:ext cx="528" cy="528"/>
              <a:chOff x="1008" y="3024"/>
              <a:chExt cx="528" cy="528"/>
            </a:xfrm>
          </p:grpSpPr>
          <p:sp>
            <p:nvSpPr>
              <p:cNvPr id="404665" name="Oval 185"/>
              <p:cNvSpPr>
                <a:spLocks noChangeArrowheads="1"/>
              </p:cNvSpPr>
              <p:nvPr/>
            </p:nvSpPr>
            <p:spPr bwMode="auto">
              <a:xfrm>
                <a:off x="1008" y="3024"/>
                <a:ext cx="528" cy="528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4666" name="Rectangle 186"/>
              <p:cNvSpPr>
                <a:spLocks noChangeArrowheads="1"/>
              </p:cNvSpPr>
              <p:nvPr/>
            </p:nvSpPr>
            <p:spPr bwMode="auto">
              <a:xfrm>
                <a:off x="1062" y="3120"/>
                <a:ext cx="423" cy="34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3000">
                    <a:solidFill>
                      <a:srgbClr val="000000"/>
                    </a:solidFill>
                  </a:rPr>
                  <a:t>P</a:t>
                </a:r>
                <a:r>
                  <a:rPr lang="en-US" sz="3000" i="1">
                    <a:solidFill>
                      <a:srgbClr val="000000"/>
                    </a:solidFill>
                  </a:rPr>
                  <a:t>p</a:t>
                </a:r>
                <a:endParaRPr lang="en-US" sz="3000">
                  <a:solidFill>
                    <a:schemeClr val="tx2"/>
                  </a:solidFill>
                </a:endParaRPr>
              </a:p>
            </p:txBody>
          </p:sp>
        </p:grpSp>
        <p:grpSp>
          <p:nvGrpSpPr>
            <p:cNvPr id="404667" name="Group 187"/>
            <p:cNvGrpSpPr>
              <a:grpSpLocks/>
            </p:cNvGrpSpPr>
            <p:nvPr/>
          </p:nvGrpSpPr>
          <p:grpSpPr bwMode="auto">
            <a:xfrm>
              <a:off x="5179" y="3156"/>
              <a:ext cx="384" cy="384"/>
              <a:chOff x="1776" y="2784"/>
              <a:chExt cx="384" cy="384"/>
            </a:xfrm>
          </p:grpSpPr>
          <p:sp>
            <p:nvSpPr>
              <p:cNvPr id="404668" name="Oval 188"/>
              <p:cNvSpPr>
                <a:spLocks noChangeArrowheads="1"/>
              </p:cNvSpPr>
              <p:nvPr/>
            </p:nvSpPr>
            <p:spPr bwMode="auto">
              <a:xfrm>
                <a:off x="1776" y="2784"/>
                <a:ext cx="384" cy="384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4669" name="Rectangle 189"/>
              <p:cNvSpPr>
                <a:spLocks noChangeArrowheads="1"/>
              </p:cNvSpPr>
              <p:nvPr/>
            </p:nvSpPr>
            <p:spPr bwMode="auto">
              <a:xfrm>
                <a:off x="1830" y="2803"/>
                <a:ext cx="276" cy="34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3000">
                    <a:solidFill>
                      <a:srgbClr val="000000"/>
                    </a:solidFill>
                  </a:rPr>
                  <a:t>P</a:t>
                </a:r>
                <a:endParaRPr lang="en-US" sz="3000">
                  <a:solidFill>
                    <a:schemeClr val="tx2"/>
                  </a:solidFill>
                </a:endParaRPr>
              </a:p>
            </p:txBody>
          </p:sp>
        </p:grpSp>
        <p:grpSp>
          <p:nvGrpSpPr>
            <p:cNvPr id="404751" name="Group 271"/>
            <p:cNvGrpSpPr>
              <a:grpSpLocks/>
            </p:cNvGrpSpPr>
            <p:nvPr/>
          </p:nvGrpSpPr>
          <p:grpSpPr bwMode="auto">
            <a:xfrm>
              <a:off x="5179" y="3876"/>
              <a:ext cx="384" cy="384"/>
              <a:chOff x="5179" y="3876"/>
              <a:chExt cx="384" cy="384"/>
            </a:xfrm>
          </p:grpSpPr>
          <p:sp>
            <p:nvSpPr>
              <p:cNvPr id="404671" name="Oval 191"/>
              <p:cNvSpPr>
                <a:spLocks noChangeArrowheads="1"/>
              </p:cNvSpPr>
              <p:nvPr/>
            </p:nvSpPr>
            <p:spPr bwMode="auto">
              <a:xfrm>
                <a:off x="5179" y="3876"/>
                <a:ext cx="384" cy="384"/>
              </a:xfrm>
              <a:prstGeom prst="ellipse">
                <a:avLst/>
              </a:prstGeom>
              <a:solidFill>
                <a:srgbClr val="BA64CC"/>
              </a:solidFill>
              <a:ln w="9525">
                <a:solidFill>
                  <a:srgbClr val="BA64CC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4672" name="Rectangle 192"/>
              <p:cNvSpPr>
                <a:spLocks noChangeArrowheads="1"/>
              </p:cNvSpPr>
              <p:nvPr/>
            </p:nvSpPr>
            <p:spPr bwMode="auto">
              <a:xfrm>
                <a:off x="5239" y="3895"/>
                <a:ext cx="263" cy="34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3000" i="1">
                    <a:solidFill>
                      <a:srgbClr val="000000"/>
                    </a:solidFill>
                  </a:rPr>
                  <a:t>p</a:t>
                </a:r>
                <a:endParaRPr lang="en-US" sz="300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404673" name="AutoShape 193"/>
            <p:cNvSpPr>
              <a:spLocks noChangeArrowheads="1"/>
            </p:cNvSpPr>
            <p:nvPr/>
          </p:nvSpPr>
          <p:spPr bwMode="auto">
            <a:xfrm rot="1800000">
              <a:off x="4795" y="3828"/>
              <a:ext cx="384" cy="96"/>
            </a:xfrm>
            <a:prstGeom prst="rightArrow">
              <a:avLst>
                <a:gd name="adj1" fmla="val 50000"/>
                <a:gd name="adj2" fmla="val 100000"/>
              </a:avLst>
            </a:prstGeom>
            <a:solidFill>
              <a:srgbClr val="CC0000"/>
            </a:solidFill>
            <a:ln w="9525">
              <a:solidFill>
                <a:srgbClr val="66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4674" name="AutoShape 194"/>
            <p:cNvSpPr>
              <a:spLocks noChangeArrowheads="1"/>
            </p:cNvSpPr>
            <p:nvPr/>
          </p:nvSpPr>
          <p:spPr bwMode="auto">
            <a:xfrm rot="19800000" flipV="1">
              <a:off x="4795" y="3492"/>
              <a:ext cx="384" cy="96"/>
            </a:xfrm>
            <a:prstGeom prst="rightArrow">
              <a:avLst>
                <a:gd name="adj1" fmla="val 50000"/>
                <a:gd name="adj2" fmla="val 100000"/>
              </a:avLst>
            </a:prstGeom>
            <a:solidFill>
              <a:srgbClr val="CC0000"/>
            </a:solidFill>
            <a:ln w="9525">
              <a:solidFill>
                <a:srgbClr val="66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04675" name="Group 195"/>
          <p:cNvGrpSpPr>
            <a:grpSpLocks/>
          </p:cNvGrpSpPr>
          <p:nvPr/>
        </p:nvGrpSpPr>
        <p:grpSpPr bwMode="auto">
          <a:xfrm>
            <a:off x="55563" y="4318000"/>
            <a:ext cx="2590800" cy="1828800"/>
            <a:chOff x="0" y="3216"/>
            <a:chExt cx="1632" cy="1152"/>
          </a:xfrm>
        </p:grpSpPr>
        <p:sp>
          <p:nvSpPr>
            <p:cNvPr id="404676" name="Oval 196"/>
            <p:cNvSpPr>
              <a:spLocks noChangeArrowheads="1"/>
            </p:cNvSpPr>
            <p:nvPr/>
          </p:nvSpPr>
          <p:spPr bwMode="auto">
            <a:xfrm>
              <a:off x="0" y="3216"/>
              <a:ext cx="1632" cy="1152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04677" name="Group 197"/>
            <p:cNvGrpSpPr>
              <a:grpSpLocks/>
            </p:cNvGrpSpPr>
            <p:nvPr/>
          </p:nvGrpSpPr>
          <p:grpSpPr bwMode="auto">
            <a:xfrm>
              <a:off x="336" y="3408"/>
              <a:ext cx="415" cy="816"/>
              <a:chOff x="336" y="3408"/>
              <a:chExt cx="415" cy="816"/>
            </a:xfrm>
          </p:grpSpPr>
          <p:grpSp>
            <p:nvGrpSpPr>
              <p:cNvPr id="404678" name="Group 198"/>
              <p:cNvGrpSpPr>
                <a:grpSpLocks/>
              </p:cNvGrpSpPr>
              <p:nvPr/>
            </p:nvGrpSpPr>
            <p:grpSpPr bwMode="auto">
              <a:xfrm>
                <a:off x="576" y="3408"/>
                <a:ext cx="175" cy="816"/>
                <a:chOff x="1433" y="3408"/>
                <a:chExt cx="175" cy="816"/>
              </a:xfrm>
            </p:grpSpPr>
            <p:sp>
              <p:nvSpPr>
                <p:cNvPr id="404679" name="Freeform 199"/>
                <p:cNvSpPr>
                  <a:spLocks/>
                </p:cNvSpPr>
                <p:nvPr/>
              </p:nvSpPr>
              <p:spPr bwMode="auto">
                <a:xfrm flipH="1">
                  <a:off x="1433" y="3408"/>
                  <a:ext cx="175" cy="816"/>
                </a:xfrm>
                <a:custGeom>
                  <a:avLst/>
                  <a:gdLst>
                    <a:gd name="T0" fmla="*/ 0 w 288"/>
                    <a:gd name="T1" fmla="*/ 0 h 1344"/>
                    <a:gd name="T2" fmla="*/ 288 w 288"/>
                    <a:gd name="T3" fmla="*/ 528 h 1344"/>
                    <a:gd name="T4" fmla="*/ 0 w 288"/>
                    <a:gd name="T5" fmla="*/ 1344 h 1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88" h="1344">
                      <a:moveTo>
                        <a:pt x="0" y="0"/>
                      </a:moveTo>
                      <a:cubicBezTo>
                        <a:pt x="144" y="152"/>
                        <a:pt x="288" y="304"/>
                        <a:pt x="288" y="528"/>
                      </a:cubicBezTo>
                      <a:cubicBezTo>
                        <a:pt x="288" y="752"/>
                        <a:pt x="48" y="1208"/>
                        <a:pt x="0" y="1344"/>
                      </a:cubicBezTo>
                    </a:path>
                  </a:pathLst>
                </a:custGeom>
                <a:noFill/>
                <a:ln w="1524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EA18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4680" name="Line 200"/>
                <p:cNvSpPr>
                  <a:spLocks noChangeShapeType="1"/>
                </p:cNvSpPr>
                <p:nvPr/>
              </p:nvSpPr>
              <p:spPr bwMode="auto">
                <a:xfrm>
                  <a:off x="1505" y="3466"/>
                  <a:ext cx="53" cy="59"/>
                </a:xfrm>
                <a:prstGeom prst="line">
                  <a:avLst/>
                </a:prstGeom>
                <a:noFill/>
                <a:ln w="76200">
                  <a:solidFill>
                    <a:srgbClr val="FFEA18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4681" name="Line 201"/>
                <p:cNvSpPr>
                  <a:spLocks noChangeShapeType="1"/>
                </p:cNvSpPr>
                <p:nvPr/>
              </p:nvSpPr>
              <p:spPr bwMode="auto">
                <a:xfrm rot="-4500000">
                  <a:off x="1552" y="4105"/>
                  <a:ext cx="53" cy="58"/>
                </a:xfrm>
                <a:prstGeom prst="line">
                  <a:avLst/>
                </a:prstGeom>
                <a:noFill/>
                <a:ln w="76200">
                  <a:solidFill>
                    <a:srgbClr val="85DAB9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04682" name="Group 202"/>
              <p:cNvGrpSpPr>
                <a:grpSpLocks/>
              </p:cNvGrpSpPr>
              <p:nvPr/>
            </p:nvGrpSpPr>
            <p:grpSpPr bwMode="auto">
              <a:xfrm flipH="1">
                <a:off x="336" y="3408"/>
                <a:ext cx="175" cy="816"/>
                <a:chOff x="1433" y="3408"/>
                <a:chExt cx="175" cy="816"/>
              </a:xfrm>
            </p:grpSpPr>
            <p:sp>
              <p:nvSpPr>
                <p:cNvPr id="404683" name="Freeform 203"/>
                <p:cNvSpPr>
                  <a:spLocks/>
                </p:cNvSpPr>
                <p:nvPr/>
              </p:nvSpPr>
              <p:spPr bwMode="auto">
                <a:xfrm flipH="1">
                  <a:off x="1433" y="3408"/>
                  <a:ext cx="175" cy="816"/>
                </a:xfrm>
                <a:custGeom>
                  <a:avLst/>
                  <a:gdLst>
                    <a:gd name="T0" fmla="*/ 0 w 288"/>
                    <a:gd name="T1" fmla="*/ 0 h 1344"/>
                    <a:gd name="T2" fmla="*/ 288 w 288"/>
                    <a:gd name="T3" fmla="*/ 528 h 1344"/>
                    <a:gd name="T4" fmla="*/ 0 w 288"/>
                    <a:gd name="T5" fmla="*/ 1344 h 1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88" h="1344">
                      <a:moveTo>
                        <a:pt x="0" y="0"/>
                      </a:moveTo>
                      <a:cubicBezTo>
                        <a:pt x="144" y="152"/>
                        <a:pt x="288" y="304"/>
                        <a:pt x="288" y="528"/>
                      </a:cubicBezTo>
                      <a:cubicBezTo>
                        <a:pt x="288" y="752"/>
                        <a:pt x="48" y="1208"/>
                        <a:pt x="0" y="1344"/>
                      </a:cubicBezTo>
                    </a:path>
                  </a:pathLst>
                </a:custGeom>
                <a:noFill/>
                <a:ln w="1524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EA18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4684" name="Line 204"/>
                <p:cNvSpPr>
                  <a:spLocks noChangeShapeType="1"/>
                </p:cNvSpPr>
                <p:nvPr/>
              </p:nvSpPr>
              <p:spPr bwMode="auto">
                <a:xfrm>
                  <a:off x="1505" y="3466"/>
                  <a:ext cx="53" cy="59"/>
                </a:xfrm>
                <a:prstGeom prst="line">
                  <a:avLst/>
                </a:prstGeom>
                <a:noFill/>
                <a:ln w="76200">
                  <a:solidFill>
                    <a:srgbClr val="FFEA18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4685" name="Line 205"/>
                <p:cNvSpPr>
                  <a:spLocks noChangeShapeType="1"/>
                </p:cNvSpPr>
                <p:nvPr/>
              </p:nvSpPr>
              <p:spPr bwMode="auto">
                <a:xfrm rot="-4500000">
                  <a:off x="1552" y="4105"/>
                  <a:ext cx="53" cy="58"/>
                </a:xfrm>
                <a:prstGeom prst="line">
                  <a:avLst/>
                </a:prstGeom>
                <a:noFill/>
                <a:ln w="76200">
                  <a:solidFill>
                    <a:srgbClr val="85DAB9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404686" name="Group 206"/>
            <p:cNvGrpSpPr>
              <a:grpSpLocks/>
            </p:cNvGrpSpPr>
            <p:nvPr/>
          </p:nvGrpSpPr>
          <p:grpSpPr bwMode="auto">
            <a:xfrm>
              <a:off x="864" y="3408"/>
              <a:ext cx="415" cy="816"/>
              <a:chOff x="864" y="3408"/>
              <a:chExt cx="415" cy="816"/>
            </a:xfrm>
          </p:grpSpPr>
          <p:grpSp>
            <p:nvGrpSpPr>
              <p:cNvPr id="404687" name="Group 207"/>
              <p:cNvGrpSpPr>
                <a:grpSpLocks/>
              </p:cNvGrpSpPr>
              <p:nvPr/>
            </p:nvGrpSpPr>
            <p:grpSpPr bwMode="auto">
              <a:xfrm>
                <a:off x="1104" y="3408"/>
                <a:ext cx="175" cy="816"/>
                <a:chOff x="2256" y="3408"/>
                <a:chExt cx="175" cy="816"/>
              </a:xfrm>
            </p:grpSpPr>
            <p:sp>
              <p:nvSpPr>
                <p:cNvPr id="404688" name="Freeform 208"/>
                <p:cNvSpPr>
                  <a:spLocks/>
                </p:cNvSpPr>
                <p:nvPr/>
              </p:nvSpPr>
              <p:spPr bwMode="auto">
                <a:xfrm flipH="1">
                  <a:off x="2256" y="3408"/>
                  <a:ext cx="175" cy="816"/>
                </a:xfrm>
                <a:custGeom>
                  <a:avLst/>
                  <a:gdLst>
                    <a:gd name="T0" fmla="*/ 0 w 288"/>
                    <a:gd name="T1" fmla="*/ 0 h 1344"/>
                    <a:gd name="T2" fmla="*/ 288 w 288"/>
                    <a:gd name="T3" fmla="*/ 528 h 1344"/>
                    <a:gd name="T4" fmla="*/ 0 w 288"/>
                    <a:gd name="T5" fmla="*/ 1344 h 1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88" h="1344">
                      <a:moveTo>
                        <a:pt x="0" y="0"/>
                      </a:moveTo>
                      <a:cubicBezTo>
                        <a:pt x="144" y="152"/>
                        <a:pt x="288" y="304"/>
                        <a:pt x="288" y="528"/>
                      </a:cubicBezTo>
                      <a:cubicBezTo>
                        <a:pt x="288" y="752"/>
                        <a:pt x="48" y="1208"/>
                        <a:pt x="0" y="1344"/>
                      </a:cubicBezTo>
                    </a:path>
                  </a:pathLst>
                </a:custGeom>
                <a:noFill/>
                <a:ln w="152400" cap="flat" cmpd="sng">
                  <a:solidFill>
                    <a:srgbClr val="CC000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EA18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4689" name="Line 209"/>
                <p:cNvSpPr>
                  <a:spLocks noChangeShapeType="1"/>
                </p:cNvSpPr>
                <p:nvPr/>
              </p:nvSpPr>
              <p:spPr bwMode="auto">
                <a:xfrm>
                  <a:off x="2328" y="3466"/>
                  <a:ext cx="53" cy="59"/>
                </a:xfrm>
                <a:prstGeom prst="line">
                  <a:avLst/>
                </a:prstGeom>
                <a:noFill/>
                <a:ln w="76200">
                  <a:solidFill>
                    <a:srgbClr val="FF9418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4690" name="Line 210"/>
                <p:cNvSpPr>
                  <a:spLocks noChangeShapeType="1"/>
                </p:cNvSpPr>
                <p:nvPr/>
              </p:nvSpPr>
              <p:spPr bwMode="auto">
                <a:xfrm rot="-4500000">
                  <a:off x="2375" y="4105"/>
                  <a:ext cx="53" cy="58"/>
                </a:xfrm>
                <a:prstGeom prst="line">
                  <a:avLst/>
                </a:prstGeom>
                <a:noFill/>
                <a:ln w="76200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04691" name="Group 211"/>
              <p:cNvGrpSpPr>
                <a:grpSpLocks/>
              </p:cNvGrpSpPr>
              <p:nvPr/>
            </p:nvGrpSpPr>
            <p:grpSpPr bwMode="auto">
              <a:xfrm flipH="1">
                <a:off x="864" y="3408"/>
                <a:ext cx="175" cy="816"/>
                <a:chOff x="2256" y="3408"/>
                <a:chExt cx="175" cy="816"/>
              </a:xfrm>
            </p:grpSpPr>
            <p:sp>
              <p:nvSpPr>
                <p:cNvPr id="404692" name="Freeform 212"/>
                <p:cNvSpPr>
                  <a:spLocks/>
                </p:cNvSpPr>
                <p:nvPr/>
              </p:nvSpPr>
              <p:spPr bwMode="auto">
                <a:xfrm flipH="1">
                  <a:off x="2256" y="3408"/>
                  <a:ext cx="175" cy="816"/>
                </a:xfrm>
                <a:custGeom>
                  <a:avLst/>
                  <a:gdLst>
                    <a:gd name="T0" fmla="*/ 0 w 288"/>
                    <a:gd name="T1" fmla="*/ 0 h 1344"/>
                    <a:gd name="T2" fmla="*/ 288 w 288"/>
                    <a:gd name="T3" fmla="*/ 528 h 1344"/>
                    <a:gd name="T4" fmla="*/ 0 w 288"/>
                    <a:gd name="T5" fmla="*/ 1344 h 1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88" h="1344">
                      <a:moveTo>
                        <a:pt x="0" y="0"/>
                      </a:moveTo>
                      <a:cubicBezTo>
                        <a:pt x="144" y="152"/>
                        <a:pt x="288" y="304"/>
                        <a:pt x="288" y="528"/>
                      </a:cubicBezTo>
                      <a:cubicBezTo>
                        <a:pt x="288" y="752"/>
                        <a:pt x="48" y="1208"/>
                        <a:pt x="0" y="1344"/>
                      </a:cubicBezTo>
                    </a:path>
                  </a:pathLst>
                </a:custGeom>
                <a:noFill/>
                <a:ln w="152400" cap="flat" cmpd="sng">
                  <a:solidFill>
                    <a:srgbClr val="CC000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EA18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4693" name="Line 213"/>
                <p:cNvSpPr>
                  <a:spLocks noChangeShapeType="1"/>
                </p:cNvSpPr>
                <p:nvPr/>
              </p:nvSpPr>
              <p:spPr bwMode="auto">
                <a:xfrm>
                  <a:off x="2328" y="3466"/>
                  <a:ext cx="53" cy="59"/>
                </a:xfrm>
                <a:prstGeom prst="line">
                  <a:avLst/>
                </a:prstGeom>
                <a:noFill/>
                <a:ln w="76200">
                  <a:solidFill>
                    <a:srgbClr val="FF9418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4694" name="Line 214"/>
                <p:cNvSpPr>
                  <a:spLocks noChangeShapeType="1"/>
                </p:cNvSpPr>
                <p:nvPr/>
              </p:nvSpPr>
              <p:spPr bwMode="auto">
                <a:xfrm rot="-4500000">
                  <a:off x="2375" y="4105"/>
                  <a:ext cx="53" cy="58"/>
                </a:xfrm>
                <a:prstGeom prst="line">
                  <a:avLst/>
                </a:prstGeom>
                <a:noFill/>
                <a:ln w="76200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404695" name="Group 215"/>
          <p:cNvGrpSpPr>
            <a:grpSpLocks/>
          </p:cNvGrpSpPr>
          <p:nvPr/>
        </p:nvGrpSpPr>
        <p:grpSpPr bwMode="auto">
          <a:xfrm>
            <a:off x="2646363" y="4851400"/>
            <a:ext cx="609600" cy="685800"/>
            <a:chOff x="1632" y="3552"/>
            <a:chExt cx="384" cy="432"/>
          </a:xfrm>
        </p:grpSpPr>
        <p:sp>
          <p:nvSpPr>
            <p:cNvPr id="404696" name="AutoShape 216"/>
            <p:cNvSpPr>
              <a:spLocks noChangeArrowheads="1"/>
            </p:cNvSpPr>
            <p:nvPr/>
          </p:nvSpPr>
          <p:spPr bwMode="auto">
            <a:xfrm rot="1800000">
              <a:off x="1632" y="3888"/>
              <a:ext cx="384" cy="96"/>
            </a:xfrm>
            <a:prstGeom prst="rightArrow">
              <a:avLst>
                <a:gd name="adj1" fmla="val 50000"/>
                <a:gd name="adj2" fmla="val 100000"/>
              </a:avLst>
            </a:prstGeom>
            <a:solidFill>
              <a:srgbClr val="CC0000"/>
            </a:solidFill>
            <a:ln w="9525">
              <a:solidFill>
                <a:srgbClr val="66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4697" name="AutoShape 217"/>
            <p:cNvSpPr>
              <a:spLocks noChangeArrowheads="1"/>
            </p:cNvSpPr>
            <p:nvPr/>
          </p:nvSpPr>
          <p:spPr bwMode="auto">
            <a:xfrm rot="19800000" flipV="1">
              <a:off x="1632" y="3552"/>
              <a:ext cx="384" cy="96"/>
            </a:xfrm>
            <a:prstGeom prst="rightArrow">
              <a:avLst>
                <a:gd name="adj1" fmla="val 50000"/>
                <a:gd name="adj2" fmla="val 100000"/>
              </a:avLst>
            </a:prstGeom>
            <a:solidFill>
              <a:srgbClr val="CC0000"/>
            </a:solidFill>
            <a:ln w="9525">
              <a:solidFill>
                <a:srgbClr val="66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04698" name="Group 218"/>
          <p:cNvGrpSpPr>
            <a:grpSpLocks/>
          </p:cNvGrpSpPr>
          <p:nvPr/>
        </p:nvGrpSpPr>
        <p:grpSpPr bwMode="auto">
          <a:xfrm>
            <a:off x="3255963" y="4318000"/>
            <a:ext cx="1371600" cy="1752600"/>
            <a:chOff x="2016" y="3216"/>
            <a:chExt cx="864" cy="1104"/>
          </a:xfrm>
        </p:grpSpPr>
        <p:sp>
          <p:nvSpPr>
            <p:cNvPr id="404699" name="Oval 219"/>
            <p:cNvSpPr>
              <a:spLocks noChangeArrowheads="1"/>
            </p:cNvSpPr>
            <p:nvPr/>
          </p:nvSpPr>
          <p:spPr bwMode="auto">
            <a:xfrm rot="-5400000">
              <a:off x="1896" y="3336"/>
              <a:ext cx="1104" cy="864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04700" name="Group 220"/>
            <p:cNvGrpSpPr>
              <a:grpSpLocks/>
            </p:cNvGrpSpPr>
            <p:nvPr/>
          </p:nvGrpSpPr>
          <p:grpSpPr bwMode="auto">
            <a:xfrm>
              <a:off x="2225" y="3360"/>
              <a:ext cx="415" cy="816"/>
              <a:chOff x="336" y="3408"/>
              <a:chExt cx="415" cy="816"/>
            </a:xfrm>
          </p:grpSpPr>
          <p:grpSp>
            <p:nvGrpSpPr>
              <p:cNvPr id="404701" name="Group 221"/>
              <p:cNvGrpSpPr>
                <a:grpSpLocks/>
              </p:cNvGrpSpPr>
              <p:nvPr/>
            </p:nvGrpSpPr>
            <p:grpSpPr bwMode="auto">
              <a:xfrm>
                <a:off x="576" y="3408"/>
                <a:ext cx="175" cy="816"/>
                <a:chOff x="1433" y="3408"/>
                <a:chExt cx="175" cy="816"/>
              </a:xfrm>
            </p:grpSpPr>
            <p:sp>
              <p:nvSpPr>
                <p:cNvPr id="404702" name="Freeform 222"/>
                <p:cNvSpPr>
                  <a:spLocks/>
                </p:cNvSpPr>
                <p:nvPr/>
              </p:nvSpPr>
              <p:spPr bwMode="auto">
                <a:xfrm flipH="1">
                  <a:off x="1433" y="3408"/>
                  <a:ext cx="175" cy="816"/>
                </a:xfrm>
                <a:custGeom>
                  <a:avLst/>
                  <a:gdLst>
                    <a:gd name="T0" fmla="*/ 0 w 288"/>
                    <a:gd name="T1" fmla="*/ 0 h 1344"/>
                    <a:gd name="T2" fmla="*/ 288 w 288"/>
                    <a:gd name="T3" fmla="*/ 528 h 1344"/>
                    <a:gd name="T4" fmla="*/ 0 w 288"/>
                    <a:gd name="T5" fmla="*/ 1344 h 1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88" h="1344">
                      <a:moveTo>
                        <a:pt x="0" y="0"/>
                      </a:moveTo>
                      <a:cubicBezTo>
                        <a:pt x="144" y="152"/>
                        <a:pt x="288" y="304"/>
                        <a:pt x="288" y="528"/>
                      </a:cubicBezTo>
                      <a:cubicBezTo>
                        <a:pt x="288" y="752"/>
                        <a:pt x="48" y="1208"/>
                        <a:pt x="0" y="1344"/>
                      </a:cubicBezTo>
                    </a:path>
                  </a:pathLst>
                </a:custGeom>
                <a:noFill/>
                <a:ln w="1524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EA18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4703" name="Line 223"/>
                <p:cNvSpPr>
                  <a:spLocks noChangeShapeType="1"/>
                </p:cNvSpPr>
                <p:nvPr/>
              </p:nvSpPr>
              <p:spPr bwMode="auto">
                <a:xfrm>
                  <a:off x="1505" y="3466"/>
                  <a:ext cx="53" cy="59"/>
                </a:xfrm>
                <a:prstGeom prst="line">
                  <a:avLst/>
                </a:prstGeom>
                <a:noFill/>
                <a:ln w="76200">
                  <a:solidFill>
                    <a:srgbClr val="FFEA18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4704" name="Line 224"/>
                <p:cNvSpPr>
                  <a:spLocks noChangeShapeType="1"/>
                </p:cNvSpPr>
                <p:nvPr/>
              </p:nvSpPr>
              <p:spPr bwMode="auto">
                <a:xfrm rot="-4500000">
                  <a:off x="1552" y="4105"/>
                  <a:ext cx="53" cy="58"/>
                </a:xfrm>
                <a:prstGeom prst="line">
                  <a:avLst/>
                </a:prstGeom>
                <a:noFill/>
                <a:ln w="76200">
                  <a:solidFill>
                    <a:srgbClr val="85DAB9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04705" name="Group 225"/>
              <p:cNvGrpSpPr>
                <a:grpSpLocks/>
              </p:cNvGrpSpPr>
              <p:nvPr/>
            </p:nvGrpSpPr>
            <p:grpSpPr bwMode="auto">
              <a:xfrm flipH="1">
                <a:off x="336" y="3408"/>
                <a:ext cx="175" cy="816"/>
                <a:chOff x="1433" y="3408"/>
                <a:chExt cx="175" cy="816"/>
              </a:xfrm>
            </p:grpSpPr>
            <p:sp>
              <p:nvSpPr>
                <p:cNvPr id="404706" name="Freeform 226"/>
                <p:cNvSpPr>
                  <a:spLocks/>
                </p:cNvSpPr>
                <p:nvPr/>
              </p:nvSpPr>
              <p:spPr bwMode="auto">
                <a:xfrm flipH="1">
                  <a:off x="1433" y="3408"/>
                  <a:ext cx="175" cy="816"/>
                </a:xfrm>
                <a:custGeom>
                  <a:avLst/>
                  <a:gdLst>
                    <a:gd name="T0" fmla="*/ 0 w 288"/>
                    <a:gd name="T1" fmla="*/ 0 h 1344"/>
                    <a:gd name="T2" fmla="*/ 288 w 288"/>
                    <a:gd name="T3" fmla="*/ 528 h 1344"/>
                    <a:gd name="T4" fmla="*/ 0 w 288"/>
                    <a:gd name="T5" fmla="*/ 1344 h 1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88" h="1344">
                      <a:moveTo>
                        <a:pt x="0" y="0"/>
                      </a:moveTo>
                      <a:cubicBezTo>
                        <a:pt x="144" y="152"/>
                        <a:pt x="288" y="304"/>
                        <a:pt x="288" y="528"/>
                      </a:cubicBezTo>
                      <a:cubicBezTo>
                        <a:pt x="288" y="752"/>
                        <a:pt x="48" y="1208"/>
                        <a:pt x="0" y="1344"/>
                      </a:cubicBezTo>
                    </a:path>
                  </a:pathLst>
                </a:custGeom>
                <a:noFill/>
                <a:ln w="1524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EA18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4707" name="Line 227"/>
                <p:cNvSpPr>
                  <a:spLocks noChangeShapeType="1"/>
                </p:cNvSpPr>
                <p:nvPr/>
              </p:nvSpPr>
              <p:spPr bwMode="auto">
                <a:xfrm>
                  <a:off x="1505" y="3466"/>
                  <a:ext cx="53" cy="59"/>
                </a:xfrm>
                <a:prstGeom prst="line">
                  <a:avLst/>
                </a:prstGeom>
                <a:noFill/>
                <a:ln w="76200">
                  <a:solidFill>
                    <a:srgbClr val="FFEA18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4708" name="Line 228"/>
                <p:cNvSpPr>
                  <a:spLocks noChangeShapeType="1"/>
                </p:cNvSpPr>
                <p:nvPr/>
              </p:nvSpPr>
              <p:spPr bwMode="auto">
                <a:xfrm rot="-4500000">
                  <a:off x="1552" y="4105"/>
                  <a:ext cx="53" cy="58"/>
                </a:xfrm>
                <a:prstGeom prst="line">
                  <a:avLst/>
                </a:prstGeom>
                <a:noFill/>
                <a:ln w="76200">
                  <a:solidFill>
                    <a:srgbClr val="85DAB9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404709" name="Group 229"/>
          <p:cNvGrpSpPr>
            <a:grpSpLocks/>
          </p:cNvGrpSpPr>
          <p:nvPr/>
        </p:nvGrpSpPr>
        <p:grpSpPr bwMode="auto">
          <a:xfrm>
            <a:off x="4856163" y="4318000"/>
            <a:ext cx="1371600" cy="1752600"/>
            <a:chOff x="3024" y="3216"/>
            <a:chExt cx="864" cy="1104"/>
          </a:xfrm>
        </p:grpSpPr>
        <p:sp>
          <p:nvSpPr>
            <p:cNvPr id="404710" name="Oval 230"/>
            <p:cNvSpPr>
              <a:spLocks noChangeArrowheads="1"/>
            </p:cNvSpPr>
            <p:nvPr/>
          </p:nvSpPr>
          <p:spPr bwMode="auto">
            <a:xfrm rot="-5400000">
              <a:off x="2904" y="3336"/>
              <a:ext cx="1104" cy="864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04711" name="Group 231"/>
            <p:cNvGrpSpPr>
              <a:grpSpLocks/>
            </p:cNvGrpSpPr>
            <p:nvPr/>
          </p:nvGrpSpPr>
          <p:grpSpPr bwMode="auto">
            <a:xfrm>
              <a:off x="3264" y="3360"/>
              <a:ext cx="415" cy="816"/>
              <a:chOff x="864" y="3408"/>
              <a:chExt cx="415" cy="816"/>
            </a:xfrm>
          </p:grpSpPr>
          <p:grpSp>
            <p:nvGrpSpPr>
              <p:cNvPr id="404712" name="Group 232"/>
              <p:cNvGrpSpPr>
                <a:grpSpLocks/>
              </p:cNvGrpSpPr>
              <p:nvPr/>
            </p:nvGrpSpPr>
            <p:grpSpPr bwMode="auto">
              <a:xfrm>
                <a:off x="1104" y="3408"/>
                <a:ext cx="175" cy="816"/>
                <a:chOff x="2256" y="3408"/>
                <a:chExt cx="175" cy="816"/>
              </a:xfrm>
            </p:grpSpPr>
            <p:sp>
              <p:nvSpPr>
                <p:cNvPr id="404713" name="Freeform 233"/>
                <p:cNvSpPr>
                  <a:spLocks/>
                </p:cNvSpPr>
                <p:nvPr/>
              </p:nvSpPr>
              <p:spPr bwMode="auto">
                <a:xfrm flipH="1">
                  <a:off x="2256" y="3408"/>
                  <a:ext cx="175" cy="816"/>
                </a:xfrm>
                <a:custGeom>
                  <a:avLst/>
                  <a:gdLst>
                    <a:gd name="T0" fmla="*/ 0 w 288"/>
                    <a:gd name="T1" fmla="*/ 0 h 1344"/>
                    <a:gd name="T2" fmla="*/ 288 w 288"/>
                    <a:gd name="T3" fmla="*/ 528 h 1344"/>
                    <a:gd name="T4" fmla="*/ 0 w 288"/>
                    <a:gd name="T5" fmla="*/ 1344 h 1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88" h="1344">
                      <a:moveTo>
                        <a:pt x="0" y="0"/>
                      </a:moveTo>
                      <a:cubicBezTo>
                        <a:pt x="144" y="152"/>
                        <a:pt x="288" y="304"/>
                        <a:pt x="288" y="528"/>
                      </a:cubicBezTo>
                      <a:cubicBezTo>
                        <a:pt x="288" y="752"/>
                        <a:pt x="48" y="1208"/>
                        <a:pt x="0" y="1344"/>
                      </a:cubicBezTo>
                    </a:path>
                  </a:pathLst>
                </a:custGeom>
                <a:noFill/>
                <a:ln w="152400" cap="flat" cmpd="sng">
                  <a:solidFill>
                    <a:srgbClr val="CC000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EA18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4714" name="Line 234"/>
                <p:cNvSpPr>
                  <a:spLocks noChangeShapeType="1"/>
                </p:cNvSpPr>
                <p:nvPr/>
              </p:nvSpPr>
              <p:spPr bwMode="auto">
                <a:xfrm>
                  <a:off x="2328" y="3466"/>
                  <a:ext cx="53" cy="59"/>
                </a:xfrm>
                <a:prstGeom prst="line">
                  <a:avLst/>
                </a:prstGeom>
                <a:noFill/>
                <a:ln w="76200">
                  <a:solidFill>
                    <a:srgbClr val="FF9418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4715" name="Line 235"/>
                <p:cNvSpPr>
                  <a:spLocks noChangeShapeType="1"/>
                </p:cNvSpPr>
                <p:nvPr/>
              </p:nvSpPr>
              <p:spPr bwMode="auto">
                <a:xfrm rot="-4500000">
                  <a:off x="2375" y="4105"/>
                  <a:ext cx="53" cy="58"/>
                </a:xfrm>
                <a:prstGeom prst="line">
                  <a:avLst/>
                </a:prstGeom>
                <a:noFill/>
                <a:ln w="76200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04716" name="Group 236"/>
              <p:cNvGrpSpPr>
                <a:grpSpLocks/>
              </p:cNvGrpSpPr>
              <p:nvPr/>
            </p:nvGrpSpPr>
            <p:grpSpPr bwMode="auto">
              <a:xfrm flipH="1">
                <a:off x="864" y="3408"/>
                <a:ext cx="175" cy="816"/>
                <a:chOff x="2256" y="3408"/>
                <a:chExt cx="175" cy="816"/>
              </a:xfrm>
            </p:grpSpPr>
            <p:sp>
              <p:nvSpPr>
                <p:cNvPr id="404717" name="Freeform 237"/>
                <p:cNvSpPr>
                  <a:spLocks/>
                </p:cNvSpPr>
                <p:nvPr/>
              </p:nvSpPr>
              <p:spPr bwMode="auto">
                <a:xfrm flipH="1">
                  <a:off x="2256" y="3408"/>
                  <a:ext cx="175" cy="816"/>
                </a:xfrm>
                <a:custGeom>
                  <a:avLst/>
                  <a:gdLst>
                    <a:gd name="T0" fmla="*/ 0 w 288"/>
                    <a:gd name="T1" fmla="*/ 0 h 1344"/>
                    <a:gd name="T2" fmla="*/ 288 w 288"/>
                    <a:gd name="T3" fmla="*/ 528 h 1344"/>
                    <a:gd name="T4" fmla="*/ 0 w 288"/>
                    <a:gd name="T5" fmla="*/ 1344 h 1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88" h="1344">
                      <a:moveTo>
                        <a:pt x="0" y="0"/>
                      </a:moveTo>
                      <a:cubicBezTo>
                        <a:pt x="144" y="152"/>
                        <a:pt x="288" y="304"/>
                        <a:pt x="288" y="528"/>
                      </a:cubicBezTo>
                      <a:cubicBezTo>
                        <a:pt x="288" y="752"/>
                        <a:pt x="48" y="1208"/>
                        <a:pt x="0" y="1344"/>
                      </a:cubicBezTo>
                    </a:path>
                  </a:pathLst>
                </a:custGeom>
                <a:noFill/>
                <a:ln w="152400" cap="flat" cmpd="sng">
                  <a:solidFill>
                    <a:srgbClr val="CC000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EA18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4718" name="Line 238"/>
                <p:cNvSpPr>
                  <a:spLocks noChangeShapeType="1"/>
                </p:cNvSpPr>
                <p:nvPr/>
              </p:nvSpPr>
              <p:spPr bwMode="auto">
                <a:xfrm>
                  <a:off x="2328" y="3466"/>
                  <a:ext cx="53" cy="59"/>
                </a:xfrm>
                <a:prstGeom prst="line">
                  <a:avLst/>
                </a:prstGeom>
                <a:noFill/>
                <a:ln w="76200">
                  <a:solidFill>
                    <a:srgbClr val="FF9418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4719" name="Line 239"/>
                <p:cNvSpPr>
                  <a:spLocks noChangeShapeType="1"/>
                </p:cNvSpPr>
                <p:nvPr/>
              </p:nvSpPr>
              <p:spPr bwMode="auto">
                <a:xfrm rot="-4500000">
                  <a:off x="2375" y="4105"/>
                  <a:ext cx="53" cy="58"/>
                </a:xfrm>
                <a:prstGeom prst="line">
                  <a:avLst/>
                </a:prstGeom>
                <a:noFill/>
                <a:ln w="76200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404720" name="Group 240"/>
          <p:cNvGrpSpPr>
            <a:grpSpLocks/>
          </p:cNvGrpSpPr>
          <p:nvPr/>
        </p:nvGrpSpPr>
        <p:grpSpPr bwMode="auto">
          <a:xfrm>
            <a:off x="3921125" y="4089400"/>
            <a:ext cx="1636713" cy="2133600"/>
            <a:chOff x="2435" y="3024"/>
            <a:chExt cx="1031" cy="1344"/>
          </a:xfrm>
        </p:grpSpPr>
        <p:sp>
          <p:nvSpPr>
            <p:cNvPr id="404721" name="Line 241"/>
            <p:cNvSpPr>
              <a:spLocks noChangeShapeType="1"/>
            </p:cNvSpPr>
            <p:nvPr/>
          </p:nvSpPr>
          <p:spPr bwMode="auto">
            <a:xfrm>
              <a:off x="2435" y="3024"/>
              <a:ext cx="0" cy="1344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4722" name="Line 242"/>
            <p:cNvSpPr>
              <a:spLocks noChangeShapeType="1"/>
            </p:cNvSpPr>
            <p:nvPr/>
          </p:nvSpPr>
          <p:spPr bwMode="auto">
            <a:xfrm>
              <a:off x="3466" y="3024"/>
              <a:ext cx="0" cy="1344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04723" name="Group 243"/>
          <p:cNvGrpSpPr>
            <a:grpSpLocks/>
          </p:cNvGrpSpPr>
          <p:nvPr/>
        </p:nvGrpSpPr>
        <p:grpSpPr bwMode="auto">
          <a:xfrm>
            <a:off x="3217863" y="3937000"/>
            <a:ext cx="3505200" cy="2133600"/>
            <a:chOff x="1992" y="2976"/>
            <a:chExt cx="2208" cy="1344"/>
          </a:xfrm>
        </p:grpSpPr>
        <p:sp>
          <p:nvSpPr>
            <p:cNvPr id="404724" name="Rectangle 244"/>
            <p:cNvSpPr>
              <a:spLocks noChangeArrowheads="1"/>
            </p:cNvSpPr>
            <p:nvPr/>
          </p:nvSpPr>
          <p:spPr bwMode="auto">
            <a:xfrm>
              <a:off x="1992" y="2976"/>
              <a:ext cx="2208" cy="13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04725" name="Group 245"/>
            <p:cNvGrpSpPr>
              <a:grpSpLocks/>
            </p:cNvGrpSpPr>
            <p:nvPr/>
          </p:nvGrpSpPr>
          <p:grpSpPr bwMode="auto">
            <a:xfrm>
              <a:off x="2016" y="3216"/>
              <a:ext cx="2112" cy="1104"/>
              <a:chOff x="2016" y="3216"/>
              <a:chExt cx="2112" cy="1104"/>
            </a:xfrm>
          </p:grpSpPr>
          <p:grpSp>
            <p:nvGrpSpPr>
              <p:cNvPr id="404726" name="Group 246"/>
              <p:cNvGrpSpPr>
                <a:grpSpLocks/>
              </p:cNvGrpSpPr>
              <p:nvPr/>
            </p:nvGrpSpPr>
            <p:grpSpPr bwMode="auto">
              <a:xfrm>
                <a:off x="2016" y="3216"/>
                <a:ext cx="528" cy="1104"/>
                <a:chOff x="2016" y="3216"/>
                <a:chExt cx="528" cy="1104"/>
              </a:xfrm>
            </p:grpSpPr>
            <p:sp>
              <p:nvSpPr>
                <p:cNvPr id="404727" name="Oval 247"/>
                <p:cNvSpPr>
                  <a:spLocks noChangeArrowheads="1"/>
                </p:cNvSpPr>
                <p:nvPr/>
              </p:nvSpPr>
              <p:spPr bwMode="auto">
                <a:xfrm rot="-5400000">
                  <a:off x="1728" y="3504"/>
                  <a:ext cx="1104" cy="528"/>
                </a:xfrm>
                <a:prstGeom prst="ellipse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404728" name="Group 248"/>
                <p:cNvGrpSpPr>
                  <a:grpSpLocks/>
                </p:cNvGrpSpPr>
                <p:nvPr/>
              </p:nvGrpSpPr>
              <p:grpSpPr bwMode="auto">
                <a:xfrm flipH="1">
                  <a:off x="2208" y="3360"/>
                  <a:ext cx="175" cy="816"/>
                  <a:chOff x="1433" y="3408"/>
                  <a:chExt cx="175" cy="816"/>
                </a:xfrm>
              </p:grpSpPr>
              <p:sp>
                <p:nvSpPr>
                  <p:cNvPr id="404729" name="Freeform 249"/>
                  <p:cNvSpPr>
                    <a:spLocks/>
                  </p:cNvSpPr>
                  <p:nvPr/>
                </p:nvSpPr>
                <p:spPr bwMode="auto">
                  <a:xfrm flipH="1">
                    <a:off x="1433" y="3408"/>
                    <a:ext cx="175" cy="816"/>
                  </a:xfrm>
                  <a:custGeom>
                    <a:avLst/>
                    <a:gdLst>
                      <a:gd name="T0" fmla="*/ 0 w 288"/>
                      <a:gd name="T1" fmla="*/ 0 h 1344"/>
                      <a:gd name="T2" fmla="*/ 288 w 288"/>
                      <a:gd name="T3" fmla="*/ 528 h 1344"/>
                      <a:gd name="T4" fmla="*/ 0 w 288"/>
                      <a:gd name="T5" fmla="*/ 1344 h 13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88" h="1344">
                        <a:moveTo>
                          <a:pt x="0" y="0"/>
                        </a:moveTo>
                        <a:cubicBezTo>
                          <a:pt x="144" y="152"/>
                          <a:pt x="288" y="304"/>
                          <a:pt x="288" y="528"/>
                        </a:cubicBezTo>
                        <a:cubicBezTo>
                          <a:pt x="288" y="752"/>
                          <a:pt x="48" y="1208"/>
                          <a:pt x="0" y="1344"/>
                        </a:cubicBezTo>
                      </a:path>
                    </a:pathLst>
                  </a:custGeom>
                  <a:noFill/>
                  <a:ln w="15240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EA18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04730" name="Line 250"/>
                  <p:cNvSpPr>
                    <a:spLocks noChangeShapeType="1"/>
                  </p:cNvSpPr>
                  <p:nvPr/>
                </p:nvSpPr>
                <p:spPr bwMode="auto">
                  <a:xfrm>
                    <a:off x="1505" y="3466"/>
                    <a:ext cx="53" cy="59"/>
                  </a:xfrm>
                  <a:prstGeom prst="line">
                    <a:avLst/>
                  </a:prstGeom>
                  <a:noFill/>
                  <a:ln w="76200">
                    <a:solidFill>
                      <a:srgbClr val="FFEA18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04731" name="Line 251"/>
                  <p:cNvSpPr>
                    <a:spLocks noChangeShapeType="1"/>
                  </p:cNvSpPr>
                  <p:nvPr/>
                </p:nvSpPr>
                <p:spPr bwMode="auto">
                  <a:xfrm rot="-4500000">
                    <a:off x="1552" y="4105"/>
                    <a:ext cx="53" cy="58"/>
                  </a:xfrm>
                  <a:prstGeom prst="line">
                    <a:avLst/>
                  </a:prstGeom>
                  <a:noFill/>
                  <a:ln w="76200">
                    <a:solidFill>
                      <a:srgbClr val="85DAB9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404732" name="Group 252"/>
              <p:cNvGrpSpPr>
                <a:grpSpLocks/>
              </p:cNvGrpSpPr>
              <p:nvPr/>
            </p:nvGrpSpPr>
            <p:grpSpPr bwMode="auto">
              <a:xfrm>
                <a:off x="2544" y="3216"/>
                <a:ext cx="528" cy="1104"/>
                <a:chOff x="2544" y="3216"/>
                <a:chExt cx="528" cy="1104"/>
              </a:xfrm>
            </p:grpSpPr>
            <p:sp>
              <p:nvSpPr>
                <p:cNvPr id="404733" name="Oval 253"/>
                <p:cNvSpPr>
                  <a:spLocks noChangeArrowheads="1"/>
                </p:cNvSpPr>
                <p:nvPr/>
              </p:nvSpPr>
              <p:spPr bwMode="auto">
                <a:xfrm rot="-5400000">
                  <a:off x="2256" y="3504"/>
                  <a:ext cx="1104" cy="528"/>
                </a:xfrm>
                <a:prstGeom prst="ellipse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404734" name="Group 254"/>
                <p:cNvGrpSpPr>
                  <a:grpSpLocks/>
                </p:cNvGrpSpPr>
                <p:nvPr/>
              </p:nvGrpSpPr>
              <p:grpSpPr bwMode="auto">
                <a:xfrm>
                  <a:off x="2705" y="3360"/>
                  <a:ext cx="175" cy="816"/>
                  <a:chOff x="1433" y="3408"/>
                  <a:chExt cx="175" cy="816"/>
                </a:xfrm>
              </p:grpSpPr>
              <p:sp>
                <p:nvSpPr>
                  <p:cNvPr id="404735" name="Freeform 255"/>
                  <p:cNvSpPr>
                    <a:spLocks/>
                  </p:cNvSpPr>
                  <p:nvPr/>
                </p:nvSpPr>
                <p:spPr bwMode="auto">
                  <a:xfrm flipH="1">
                    <a:off x="1433" y="3408"/>
                    <a:ext cx="175" cy="816"/>
                  </a:xfrm>
                  <a:custGeom>
                    <a:avLst/>
                    <a:gdLst>
                      <a:gd name="T0" fmla="*/ 0 w 288"/>
                      <a:gd name="T1" fmla="*/ 0 h 1344"/>
                      <a:gd name="T2" fmla="*/ 288 w 288"/>
                      <a:gd name="T3" fmla="*/ 528 h 1344"/>
                      <a:gd name="T4" fmla="*/ 0 w 288"/>
                      <a:gd name="T5" fmla="*/ 1344 h 13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88" h="1344">
                        <a:moveTo>
                          <a:pt x="0" y="0"/>
                        </a:moveTo>
                        <a:cubicBezTo>
                          <a:pt x="144" y="152"/>
                          <a:pt x="288" y="304"/>
                          <a:pt x="288" y="528"/>
                        </a:cubicBezTo>
                        <a:cubicBezTo>
                          <a:pt x="288" y="752"/>
                          <a:pt x="48" y="1208"/>
                          <a:pt x="0" y="1344"/>
                        </a:cubicBezTo>
                      </a:path>
                    </a:pathLst>
                  </a:custGeom>
                  <a:noFill/>
                  <a:ln w="15240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EA18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04736" name="Line 256"/>
                  <p:cNvSpPr>
                    <a:spLocks noChangeShapeType="1"/>
                  </p:cNvSpPr>
                  <p:nvPr/>
                </p:nvSpPr>
                <p:spPr bwMode="auto">
                  <a:xfrm>
                    <a:off x="1505" y="3466"/>
                    <a:ext cx="53" cy="59"/>
                  </a:xfrm>
                  <a:prstGeom prst="line">
                    <a:avLst/>
                  </a:prstGeom>
                  <a:noFill/>
                  <a:ln w="76200">
                    <a:solidFill>
                      <a:srgbClr val="FFEA18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04737" name="Line 257"/>
                  <p:cNvSpPr>
                    <a:spLocks noChangeShapeType="1"/>
                  </p:cNvSpPr>
                  <p:nvPr/>
                </p:nvSpPr>
                <p:spPr bwMode="auto">
                  <a:xfrm rot="-4500000">
                    <a:off x="1552" y="4105"/>
                    <a:ext cx="53" cy="58"/>
                  </a:xfrm>
                  <a:prstGeom prst="line">
                    <a:avLst/>
                  </a:prstGeom>
                  <a:noFill/>
                  <a:ln w="76200">
                    <a:solidFill>
                      <a:srgbClr val="85DAB9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404738" name="Group 258"/>
              <p:cNvGrpSpPr>
                <a:grpSpLocks/>
              </p:cNvGrpSpPr>
              <p:nvPr/>
            </p:nvGrpSpPr>
            <p:grpSpPr bwMode="auto">
              <a:xfrm>
                <a:off x="3600" y="3216"/>
                <a:ext cx="528" cy="1104"/>
                <a:chOff x="3600" y="3216"/>
                <a:chExt cx="528" cy="1104"/>
              </a:xfrm>
            </p:grpSpPr>
            <p:sp>
              <p:nvSpPr>
                <p:cNvPr id="404739" name="Oval 259"/>
                <p:cNvSpPr>
                  <a:spLocks noChangeArrowheads="1"/>
                </p:cNvSpPr>
                <p:nvPr/>
              </p:nvSpPr>
              <p:spPr bwMode="auto">
                <a:xfrm rot="-5400000">
                  <a:off x="3312" y="3504"/>
                  <a:ext cx="1104" cy="528"/>
                </a:xfrm>
                <a:prstGeom prst="ellipse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404740" name="Group 260"/>
                <p:cNvGrpSpPr>
                  <a:grpSpLocks/>
                </p:cNvGrpSpPr>
                <p:nvPr/>
              </p:nvGrpSpPr>
              <p:grpSpPr bwMode="auto">
                <a:xfrm>
                  <a:off x="3761" y="3360"/>
                  <a:ext cx="175" cy="816"/>
                  <a:chOff x="2256" y="3408"/>
                  <a:chExt cx="175" cy="816"/>
                </a:xfrm>
              </p:grpSpPr>
              <p:sp>
                <p:nvSpPr>
                  <p:cNvPr id="404741" name="Freeform 261"/>
                  <p:cNvSpPr>
                    <a:spLocks/>
                  </p:cNvSpPr>
                  <p:nvPr/>
                </p:nvSpPr>
                <p:spPr bwMode="auto">
                  <a:xfrm flipH="1">
                    <a:off x="2256" y="3408"/>
                    <a:ext cx="175" cy="816"/>
                  </a:xfrm>
                  <a:custGeom>
                    <a:avLst/>
                    <a:gdLst>
                      <a:gd name="T0" fmla="*/ 0 w 288"/>
                      <a:gd name="T1" fmla="*/ 0 h 1344"/>
                      <a:gd name="T2" fmla="*/ 288 w 288"/>
                      <a:gd name="T3" fmla="*/ 528 h 1344"/>
                      <a:gd name="T4" fmla="*/ 0 w 288"/>
                      <a:gd name="T5" fmla="*/ 1344 h 13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88" h="1344">
                        <a:moveTo>
                          <a:pt x="0" y="0"/>
                        </a:moveTo>
                        <a:cubicBezTo>
                          <a:pt x="144" y="152"/>
                          <a:pt x="288" y="304"/>
                          <a:pt x="288" y="528"/>
                        </a:cubicBezTo>
                        <a:cubicBezTo>
                          <a:pt x="288" y="752"/>
                          <a:pt x="48" y="1208"/>
                          <a:pt x="0" y="1344"/>
                        </a:cubicBezTo>
                      </a:path>
                    </a:pathLst>
                  </a:custGeom>
                  <a:noFill/>
                  <a:ln w="152400" cap="flat" cmpd="sng">
                    <a:solidFill>
                      <a:srgbClr val="CC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EA18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04742" name="Line 262"/>
                  <p:cNvSpPr>
                    <a:spLocks noChangeShapeType="1"/>
                  </p:cNvSpPr>
                  <p:nvPr/>
                </p:nvSpPr>
                <p:spPr bwMode="auto">
                  <a:xfrm>
                    <a:off x="2328" y="3466"/>
                    <a:ext cx="53" cy="59"/>
                  </a:xfrm>
                  <a:prstGeom prst="line">
                    <a:avLst/>
                  </a:prstGeom>
                  <a:noFill/>
                  <a:ln w="76200">
                    <a:solidFill>
                      <a:srgbClr val="FF9418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04743" name="Line 263"/>
                  <p:cNvSpPr>
                    <a:spLocks noChangeShapeType="1"/>
                  </p:cNvSpPr>
                  <p:nvPr/>
                </p:nvSpPr>
                <p:spPr bwMode="auto">
                  <a:xfrm rot="-4500000">
                    <a:off x="2375" y="4105"/>
                    <a:ext cx="53" cy="58"/>
                  </a:xfrm>
                  <a:prstGeom prst="line">
                    <a:avLst/>
                  </a:prstGeom>
                  <a:noFill/>
                  <a:ln w="76200">
                    <a:solidFill>
                      <a:srgbClr val="808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404744" name="Group 264"/>
              <p:cNvGrpSpPr>
                <a:grpSpLocks/>
              </p:cNvGrpSpPr>
              <p:nvPr/>
            </p:nvGrpSpPr>
            <p:grpSpPr bwMode="auto">
              <a:xfrm>
                <a:off x="3072" y="3216"/>
                <a:ext cx="528" cy="1104"/>
                <a:chOff x="3072" y="3216"/>
                <a:chExt cx="528" cy="1104"/>
              </a:xfrm>
            </p:grpSpPr>
            <p:sp>
              <p:nvSpPr>
                <p:cNvPr id="404745" name="Oval 265"/>
                <p:cNvSpPr>
                  <a:spLocks noChangeArrowheads="1"/>
                </p:cNvSpPr>
                <p:nvPr/>
              </p:nvSpPr>
              <p:spPr bwMode="auto">
                <a:xfrm rot="-5400000">
                  <a:off x="2784" y="3504"/>
                  <a:ext cx="1104" cy="528"/>
                </a:xfrm>
                <a:prstGeom prst="ellipse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404746" name="Group 266"/>
                <p:cNvGrpSpPr>
                  <a:grpSpLocks/>
                </p:cNvGrpSpPr>
                <p:nvPr/>
              </p:nvGrpSpPr>
              <p:grpSpPr bwMode="auto">
                <a:xfrm flipH="1">
                  <a:off x="3264" y="3360"/>
                  <a:ext cx="175" cy="816"/>
                  <a:chOff x="2256" y="3408"/>
                  <a:chExt cx="175" cy="816"/>
                </a:xfrm>
              </p:grpSpPr>
              <p:sp>
                <p:nvSpPr>
                  <p:cNvPr id="404747" name="Freeform 267"/>
                  <p:cNvSpPr>
                    <a:spLocks/>
                  </p:cNvSpPr>
                  <p:nvPr/>
                </p:nvSpPr>
                <p:spPr bwMode="auto">
                  <a:xfrm flipH="1">
                    <a:off x="2256" y="3408"/>
                    <a:ext cx="175" cy="816"/>
                  </a:xfrm>
                  <a:custGeom>
                    <a:avLst/>
                    <a:gdLst>
                      <a:gd name="T0" fmla="*/ 0 w 288"/>
                      <a:gd name="T1" fmla="*/ 0 h 1344"/>
                      <a:gd name="T2" fmla="*/ 288 w 288"/>
                      <a:gd name="T3" fmla="*/ 528 h 1344"/>
                      <a:gd name="T4" fmla="*/ 0 w 288"/>
                      <a:gd name="T5" fmla="*/ 1344 h 13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88" h="1344">
                        <a:moveTo>
                          <a:pt x="0" y="0"/>
                        </a:moveTo>
                        <a:cubicBezTo>
                          <a:pt x="144" y="152"/>
                          <a:pt x="288" y="304"/>
                          <a:pt x="288" y="528"/>
                        </a:cubicBezTo>
                        <a:cubicBezTo>
                          <a:pt x="288" y="752"/>
                          <a:pt x="48" y="1208"/>
                          <a:pt x="0" y="1344"/>
                        </a:cubicBezTo>
                      </a:path>
                    </a:pathLst>
                  </a:custGeom>
                  <a:noFill/>
                  <a:ln w="152400" cap="flat" cmpd="sng">
                    <a:solidFill>
                      <a:srgbClr val="CC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EA18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04748" name="Line 268"/>
                  <p:cNvSpPr>
                    <a:spLocks noChangeShapeType="1"/>
                  </p:cNvSpPr>
                  <p:nvPr/>
                </p:nvSpPr>
                <p:spPr bwMode="auto">
                  <a:xfrm>
                    <a:off x="2328" y="3466"/>
                    <a:ext cx="53" cy="59"/>
                  </a:xfrm>
                  <a:prstGeom prst="line">
                    <a:avLst/>
                  </a:prstGeom>
                  <a:noFill/>
                  <a:ln w="76200">
                    <a:solidFill>
                      <a:srgbClr val="FF9418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04749" name="Line 269"/>
                  <p:cNvSpPr>
                    <a:spLocks noChangeShapeType="1"/>
                  </p:cNvSpPr>
                  <p:nvPr/>
                </p:nvSpPr>
                <p:spPr bwMode="auto">
                  <a:xfrm rot="-4500000">
                    <a:off x="2375" y="4105"/>
                    <a:ext cx="53" cy="58"/>
                  </a:xfrm>
                  <a:prstGeom prst="line">
                    <a:avLst/>
                  </a:prstGeom>
                  <a:noFill/>
                  <a:ln w="76200">
                    <a:solidFill>
                      <a:srgbClr val="808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</p:grpSp>
      </p:grpSp>
      <p:sp>
        <p:nvSpPr>
          <p:cNvPr id="404750" name="Line 270"/>
          <p:cNvSpPr>
            <a:spLocks noChangeShapeType="1"/>
          </p:cNvSpPr>
          <p:nvPr/>
        </p:nvSpPr>
        <p:spPr bwMode="auto">
          <a:xfrm>
            <a:off x="1350963" y="4165600"/>
            <a:ext cx="0" cy="2133600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4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4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4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4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4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4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046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046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047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0" dur="1000"/>
                                        <p:tgtEl>
                                          <p:spTgt spid="40467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o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0475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0469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2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4" dur="1000"/>
                                        <p:tgtEl>
                                          <p:spTgt spid="40469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6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8" dur="1000"/>
                                        <p:tgtEl>
                                          <p:spTgt spid="40470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4047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4047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9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0" dur="500"/>
                                        <p:tgtEl>
                                          <p:spTgt spid="4047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4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4483" grpId="0" build="p" autoUpdateAnimBg="0"/>
      <p:bldP spid="404750" grpId="0" animBg="1"/>
      <p:bldP spid="404750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53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Law of Segregation</a:t>
            </a:r>
          </a:p>
        </p:txBody>
      </p:sp>
      <p:sp>
        <p:nvSpPr>
          <p:cNvPr id="406532" name="Rectangle 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371600"/>
            <a:ext cx="4267200" cy="1828800"/>
          </a:xfrm>
        </p:spPr>
        <p:txBody>
          <a:bodyPr/>
          <a:lstStyle/>
          <a:p>
            <a:r>
              <a:rPr lang="en-US"/>
              <a:t>Which stage of  meiosis creates the </a:t>
            </a:r>
            <a:br>
              <a:rPr lang="en-US"/>
            </a:br>
            <a:r>
              <a:rPr lang="en-US"/>
              <a:t>law of segregation?</a:t>
            </a:r>
          </a:p>
        </p:txBody>
      </p:sp>
      <p:pic>
        <p:nvPicPr>
          <p:cNvPr id="406542" name="Picture 14" descr="penguin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82563" y="5562600"/>
            <a:ext cx="1274762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6543" name="AutoShape 15"/>
          <p:cNvSpPr>
            <a:spLocks noChangeArrowheads="1"/>
          </p:cNvSpPr>
          <p:nvPr/>
        </p:nvSpPr>
        <p:spPr bwMode="auto">
          <a:xfrm flipH="1">
            <a:off x="293688" y="3648075"/>
            <a:ext cx="2443162" cy="1517650"/>
          </a:xfrm>
          <a:prstGeom prst="wedgeEllipseCallout">
            <a:avLst>
              <a:gd name="adj1" fmla="val 14324"/>
              <a:gd name="adj2" fmla="val 87130"/>
            </a:avLst>
          </a:prstGeom>
          <a:solidFill>
            <a:srgbClr val="FFEA18"/>
          </a:solidFill>
          <a:ln w="38100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sz="1800">
                <a:solidFill>
                  <a:srgbClr val="0F116A"/>
                </a:solidFill>
                <a:latin typeface="Comic Sans MS" pitchFamily="48" charset="0"/>
                <a:ea typeface="ＭＳ Ｐゴシック" pitchFamily="1" charset="-128"/>
              </a:rPr>
              <a:t>Whoa</a:t>
            </a:r>
            <a:r>
              <a:rPr lang="en-US" sz="1800" i="1">
                <a:solidFill>
                  <a:srgbClr val="0F116A"/>
                </a:solidFill>
                <a:latin typeface="Comic Sans MS" pitchFamily="48" charset="0"/>
                <a:ea typeface="ＭＳ Ｐゴシック" pitchFamily="1" charset="-128"/>
              </a:rPr>
              <a:t>!</a:t>
            </a:r>
            <a:r>
              <a:rPr lang="en-US" sz="1800">
                <a:solidFill>
                  <a:srgbClr val="0F116A"/>
                </a:solidFill>
                <a:latin typeface="Comic Sans MS" pitchFamily="48" charset="0"/>
                <a:ea typeface="ＭＳ Ｐゴシック" pitchFamily="1" charset="-128"/>
              </a:rPr>
              <a:t/>
            </a:r>
            <a:br>
              <a:rPr lang="en-US" sz="1800">
                <a:solidFill>
                  <a:srgbClr val="0F116A"/>
                </a:solidFill>
                <a:latin typeface="Comic Sans MS" pitchFamily="48" charset="0"/>
                <a:ea typeface="ＭＳ Ｐゴシック" pitchFamily="1" charset="-128"/>
              </a:rPr>
            </a:br>
            <a:r>
              <a:rPr lang="en-US" sz="1800">
                <a:solidFill>
                  <a:srgbClr val="0F116A"/>
                </a:solidFill>
                <a:latin typeface="Comic Sans MS" pitchFamily="48" charset="0"/>
                <a:ea typeface="ＭＳ Ｐゴシック" pitchFamily="1" charset="-128"/>
              </a:rPr>
              <a:t>And Mendel</a:t>
            </a:r>
            <a:br>
              <a:rPr lang="en-US" sz="1800">
                <a:solidFill>
                  <a:srgbClr val="0F116A"/>
                </a:solidFill>
                <a:latin typeface="Comic Sans MS" pitchFamily="48" charset="0"/>
                <a:ea typeface="ＭＳ Ｐゴシック" pitchFamily="1" charset="-128"/>
              </a:rPr>
            </a:br>
            <a:r>
              <a:rPr lang="en-US" sz="1800">
                <a:solidFill>
                  <a:srgbClr val="0F116A"/>
                </a:solidFill>
                <a:latin typeface="Comic Sans MS" pitchFamily="48" charset="0"/>
                <a:ea typeface="ＭＳ Ｐゴシック" pitchFamily="1" charset="-128"/>
              </a:rPr>
              <a:t>didn</a:t>
            </a:r>
            <a:r>
              <a:rPr lang="en-US" sz="1800">
                <a:solidFill>
                  <a:srgbClr val="0F116A"/>
                </a:solidFill>
                <a:latin typeface="Arial"/>
                <a:ea typeface="ＭＳ Ｐゴシック" pitchFamily="1" charset="-128"/>
              </a:rPr>
              <a:t>’</a:t>
            </a:r>
            <a:r>
              <a:rPr lang="en-US" sz="1800">
                <a:solidFill>
                  <a:srgbClr val="0F116A"/>
                </a:solidFill>
                <a:latin typeface="Comic Sans MS" pitchFamily="48" charset="0"/>
                <a:ea typeface="ＭＳ Ｐゴシック" pitchFamily="1" charset="-128"/>
              </a:rPr>
              <a:t>t even know</a:t>
            </a:r>
            <a:br>
              <a:rPr lang="en-US" sz="1800">
                <a:solidFill>
                  <a:srgbClr val="0F116A"/>
                </a:solidFill>
                <a:latin typeface="Comic Sans MS" pitchFamily="48" charset="0"/>
                <a:ea typeface="ＭＳ Ｐゴシック" pitchFamily="1" charset="-128"/>
              </a:rPr>
            </a:br>
            <a:r>
              <a:rPr lang="en-US" sz="1800">
                <a:solidFill>
                  <a:srgbClr val="0F116A"/>
                </a:solidFill>
                <a:latin typeface="Comic Sans MS" pitchFamily="48" charset="0"/>
                <a:ea typeface="ＭＳ Ｐゴシック" pitchFamily="1" charset="-128"/>
              </a:rPr>
              <a:t>DNA or genes</a:t>
            </a:r>
            <a:br>
              <a:rPr lang="en-US" sz="1800">
                <a:solidFill>
                  <a:srgbClr val="0F116A"/>
                </a:solidFill>
                <a:latin typeface="Comic Sans MS" pitchFamily="48" charset="0"/>
                <a:ea typeface="ＭＳ Ｐゴシック" pitchFamily="1" charset="-128"/>
              </a:rPr>
            </a:br>
            <a:r>
              <a:rPr lang="en-US" sz="1800">
                <a:solidFill>
                  <a:srgbClr val="0F116A"/>
                </a:solidFill>
                <a:latin typeface="Comic Sans MS" pitchFamily="48" charset="0"/>
                <a:ea typeface="ＭＳ Ｐゴシック" pitchFamily="1" charset="-128"/>
              </a:rPr>
              <a:t>existed</a:t>
            </a:r>
            <a:r>
              <a:rPr lang="en-US" sz="1800" i="1">
                <a:solidFill>
                  <a:srgbClr val="0F116A"/>
                </a:solidFill>
                <a:latin typeface="Comic Sans MS" pitchFamily="48" charset="0"/>
                <a:ea typeface="ＭＳ Ｐゴシック" pitchFamily="1" charset="-128"/>
              </a:rPr>
              <a:t>!</a:t>
            </a:r>
            <a:endParaRPr lang="en-US" sz="1800">
              <a:solidFill>
                <a:srgbClr val="0F116A"/>
              </a:solidFill>
              <a:latin typeface="Comic Sans MS" pitchFamily="48" charset="0"/>
              <a:ea typeface="Geneva" pitchFamily="48" charset="-128"/>
            </a:endParaRPr>
          </a:p>
        </p:txBody>
      </p:sp>
      <p:pic>
        <p:nvPicPr>
          <p:cNvPr id="406544" name="Picture 1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00"/>
          <a:stretch>
            <a:fillRect/>
          </a:stretch>
        </p:blipFill>
        <p:spPr bwMode="auto">
          <a:xfrm>
            <a:off x="5251450" y="520700"/>
            <a:ext cx="3779838" cy="6192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06545" name="Group 17"/>
          <p:cNvGrpSpPr>
            <a:grpSpLocks/>
          </p:cNvGrpSpPr>
          <p:nvPr/>
        </p:nvGrpSpPr>
        <p:grpSpPr bwMode="auto">
          <a:xfrm>
            <a:off x="2579688" y="3152775"/>
            <a:ext cx="2725737" cy="854075"/>
            <a:chOff x="1625" y="2011"/>
            <a:chExt cx="1717" cy="538"/>
          </a:xfrm>
        </p:grpSpPr>
        <p:sp>
          <p:nvSpPr>
            <p:cNvPr id="406535" name="AutoShape 7"/>
            <p:cNvSpPr>
              <a:spLocks noChangeArrowheads="1"/>
            </p:cNvSpPr>
            <p:nvPr/>
          </p:nvSpPr>
          <p:spPr bwMode="auto">
            <a:xfrm>
              <a:off x="1998" y="2213"/>
              <a:ext cx="1344" cy="336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CC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6536" name="Rectangle 8"/>
            <p:cNvSpPr>
              <a:spLocks noChangeArrowheads="1"/>
            </p:cNvSpPr>
            <p:nvPr/>
          </p:nvSpPr>
          <p:spPr bwMode="auto">
            <a:xfrm>
              <a:off x="1625" y="2011"/>
              <a:ext cx="1365" cy="3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/>
                <a:t>Metaphase 1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6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6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0654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06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065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Qua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6543" grpId="0" animBg="1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Monohybrid cross</a:t>
            </a:r>
          </a:p>
        </p:txBody>
      </p:sp>
      <p:sp>
        <p:nvSpPr>
          <p:cNvPr id="41472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371600"/>
            <a:ext cx="7772400" cy="2743200"/>
          </a:xfrm>
        </p:spPr>
        <p:txBody>
          <a:bodyPr/>
          <a:lstStyle/>
          <a:p>
            <a:r>
              <a:rPr lang="en-US"/>
              <a:t>Some of Mendel’s experiments followed the inheritance of single characters</a:t>
            </a:r>
            <a:r>
              <a:rPr lang="en-US">
                <a:solidFill>
                  <a:srgbClr val="000000"/>
                </a:solidFill>
              </a:rPr>
              <a:t> </a:t>
            </a:r>
          </a:p>
          <a:p>
            <a:pPr lvl="1"/>
            <a:r>
              <a:rPr lang="en-US"/>
              <a:t>flower color</a:t>
            </a:r>
          </a:p>
          <a:p>
            <a:pPr lvl="1"/>
            <a:r>
              <a:rPr lang="en-US"/>
              <a:t>seed color </a:t>
            </a:r>
          </a:p>
          <a:p>
            <a:pPr lvl="1"/>
            <a:r>
              <a:rPr lang="en-US" u="sng">
                <a:solidFill>
                  <a:srgbClr val="CC0000"/>
                </a:solidFill>
              </a:rPr>
              <a:t>monohybrid</a:t>
            </a:r>
            <a:r>
              <a:rPr lang="en-US"/>
              <a:t> crosses</a:t>
            </a:r>
          </a:p>
        </p:txBody>
      </p:sp>
      <p:pic>
        <p:nvPicPr>
          <p:cNvPr id="4147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4495800"/>
            <a:ext cx="7010400" cy="230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4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4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4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4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4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4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4723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3765" name="Picture 5" descr="13_0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0" t="3000" r="16875" b="1500"/>
          <a:stretch>
            <a:fillRect/>
          </a:stretch>
        </p:blipFill>
        <p:spPr bwMode="auto">
          <a:xfrm>
            <a:off x="5949950" y="3603625"/>
            <a:ext cx="3167063" cy="315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3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Gregor Mendel</a:t>
            </a:r>
          </a:p>
        </p:txBody>
      </p:sp>
      <p:sp>
        <p:nvSpPr>
          <p:cNvPr id="37376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79450" y="1371600"/>
            <a:ext cx="6483350" cy="5257800"/>
          </a:xfrm>
        </p:spPr>
        <p:txBody>
          <a:bodyPr/>
          <a:lstStyle/>
          <a:p>
            <a:pPr>
              <a:buClrTx/>
            </a:pPr>
            <a:r>
              <a:rPr lang="en-US"/>
              <a:t>Modern genetics began in the mid-1800s in an abbey garden, where a monk named Gregor Mendel documented inheritance in peas</a:t>
            </a:r>
          </a:p>
          <a:p>
            <a:pPr lvl="1">
              <a:buClrTx/>
            </a:pPr>
            <a:r>
              <a:rPr lang="en-US"/>
              <a:t>used experimental method</a:t>
            </a:r>
          </a:p>
          <a:p>
            <a:pPr lvl="1"/>
            <a:r>
              <a:rPr lang="en-US"/>
              <a:t>used</a:t>
            </a:r>
            <a:r>
              <a:rPr lang="en-US">
                <a:solidFill>
                  <a:srgbClr val="0F116A"/>
                </a:solidFill>
              </a:rPr>
              <a:t> </a:t>
            </a:r>
            <a:r>
              <a:rPr lang="en-US"/>
              <a:t>quantitative analysis</a:t>
            </a:r>
          </a:p>
          <a:p>
            <a:pPr lvl="2"/>
            <a:r>
              <a:rPr lang="en-US"/>
              <a:t>collected data &amp; counted them</a:t>
            </a:r>
          </a:p>
          <a:p>
            <a:pPr lvl="1"/>
            <a:r>
              <a:rPr lang="en-US"/>
              <a:t>excellent example of scientific method</a:t>
            </a:r>
          </a:p>
        </p:txBody>
      </p:sp>
      <p:pic>
        <p:nvPicPr>
          <p:cNvPr id="37376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089775" y="381000"/>
            <a:ext cx="1893888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3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3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3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3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3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3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3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3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3763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6777" name="Picture 9" descr="f13-10_seed_shape_a_me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99" t="2251" r="19125" b="1500"/>
          <a:stretch>
            <a:fillRect/>
          </a:stretch>
        </p:blipFill>
        <p:spPr bwMode="auto">
          <a:xfrm>
            <a:off x="5162550" y="1308100"/>
            <a:ext cx="3603625" cy="414178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6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Dihybrid cross</a:t>
            </a:r>
          </a:p>
        </p:txBody>
      </p:sp>
      <p:sp>
        <p:nvSpPr>
          <p:cNvPr id="41677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7388" y="1371600"/>
            <a:ext cx="4875212" cy="3733800"/>
          </a:xfrm>
        </p:spPr>
        <p:txBody>
          <a:bodyPr/>
          <a:lstStyle/>
          <a:p>
            <a:r>
              <a:rPr lang="en-US"/>
              <a:t>Other of Mendel’s experiments followed the inheritance of 2 different characters</a:t>
            </a:r>
            <a:r>
              <a:rPr lang="en-US">
                <a:solidFill>
                  <a:srgbClr val="000000"/>
                </a:solidFill>
              </a:rPr>
              <a:t> </a:t>
            </a:r>
          </a:p>
          <a:p>
            <a:pPr lvl="1"/>
            <a:r>
              <a:rPr lang="en-US"/>
              <a:t>seed color </a:t>
            </a:r>
            <a:r>
              <a:rPr lang="en-US" u="sng">
                <a:solidFill>
                  <a:srgbClr val="CC0000"/>
                </a:solidFill>
              </a:rPr>
              <a:t>and</a:t>
            </a:r>
            <a:r>
              <a:rPr lang="en-US"/>
              <a:t> </a:t>
            </a:r>
            <a:br>
              <a:rPr lang="en-US"/>
            </a:br>
            <a:r>
              <a:rPr lang="en-US"/>
              <a:t>seed shape</a:t>
            </a:r>
          </a:p>
          <a:p>
            <a:pPr lvl="1"/>
            <a:r>
              <a:rPr lang="en-US" u="sng">
                <a:solidFill>
                  <a:srgbClr val="CC0000"/>
                </a:solidFill>
              </a:rPr>
              <a:t>dihybrid</a:t>
            </a:r>
            <a:r>
              <a:rPr lang="en-US"/>
              <a:t> crosses</a:t>
            </a:r>
          </a:p>
        </p:txBody>
      </p:sp>
      <p:pic>
        <p:nvPicPr>
          <p:cNvPr id="416779" name="Picture 11" descr="penguinL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74625" y="5562600"/>
            <a:ext cx="1274763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6780" name="AutoShape 12"/>
          <p:cNvSpPr>
            <a:spLocks noChangeArrowheads="1"/>
          </p:cNvSpPr>
          <p:nvPr/>
        </p:nvSpPr>
        <p:spPr bwMode="auto">
          <a:xfrm flipH="1">
            <a:off x="1966913" y="5238750"/>
            <a:ext cx="2533650" cy="1430338"/>
          </a:xfrm>
          <a:prstGeom prst="wedgeEllipseCallout">
            <a:avLst>
              <a:gd name="adj1" fmla="val 76190"/>
              <a:gd name="adj2" fmla="val -7940"/>
            </a:avLst>
          </a:prstGeom>
          <a:solidFill>
            <a:srgbClr val="FFEA18"/>
          </a:solidFill>
          <a:ln w="38100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sz="1800">
                <a:solidFill>
                  <a:srgbClr val="0F116A"/>
                </a:solidFill>
                <a:latin typeface="Comic Sans MS" pitchFamily="48" charset="0"/>
                <a:ea typeface="ＭＳ Ｐゴシック" pitchFamily="1" charset="-128"/>
              </a:rPr>
              <a:t>Mendel</a:t>
            </a:r>
            <a:br>
              <a:rPr lang="en-US" sz="1800">
                <a:solidFill>
                  <a:srgbClr val="0F116A"/>
                </a:solidFill>
                <a:latin typeface="Comic Sans MS" pitchFamily="48" charset="0"/>
                <a:ea typeface="ＭＳ Ｐゴシック" pitchFamily="1" charset="-128"/>
              </a:rPr>
            </a:br>
            <a:r>
              <a:rPr lang="en-US" sz="1800">
                <a:solidFill>
                  <a:srgbClr val="0F116A"/>
                </a:solidFill>
                <a:latin typeface="Comic Sans MS" pitchFamily="48" charset="0"/>
                <a:ea typeface="ＭＳ Ｐゴシック" pitchFamily="1" charset="-128"/>
              </a:rPr>
              <a:t>was working out</a:t>
            </a:r>
            <a:br>
              <a:rPr lang="en-US" sz="1800">
                <a:solidFill>
                  <a:srgbClr val="0F116A"/>
                </a:solidFill>
                <a:latin typeface="Comic Sans MS" pitchFamily="48" charset="0"/>
                <a:ea typeface="ＭＳ Ｐゴシック" pitchFamily="1" charset="-128"/>
              </a:rPr>
            </a:br>
            <a:r>
              <a:rPr lang="en-US" sz="1800">
                <a:solidFill>
                  <a:srgbClr val="0F116A"/>
                </a:solidFill>
                <a:latin typeface="Comic Sans MS" pitchFamily="48" charset="0"/>
                <a:ea typeface="ＭＳ Ｐゴシック" pitchFamily="1" charset="-128"/>
              </a:rPr>
              <a:t>many of the </a:t>
            </a:r>
            <a:br>
              <a:rPr lang="en-US" sz="1800">
                <a:solidFill>
                  <a:srgbClr val="0F116A"/>
                </a:solidFill>
                <a:latin typeface="Comic Sans MS" pitchFamily="48" charset="0"/>
                <a:ea typeface="ＭＳ Ｐゴシック" pitchFamily="1" charset="-128"/>
              </a:rPr>
            </a:br>
            <a:r>
              <a:rPr lang="en-US" sz="1800">
                <a:solidFill>
                  <a:srgbClr val="0F116A"/>
                </a:solidFill>
                <a:latin typeface="Comic Sans MS" pitchFamily="48" charset="0"/>
                <a:ea typeface="ＭＳ Ｐゴシック" pitchFamily="1" charset="-128"/>
              </a:rPr>
              <a:t>genetic rules</a:t>
            </a:r>
            <a:r>
              <a:rPr lang="en-US" sz="1800" i="1">
                <a:solidFill>
                  <a:srgbClr val="0F116A"/>
                </a:solidFill>
                <a:latin typeface="Comic Sans MS" pitchFamily="48" charset="0"/>
                <a:ea typeface="ＭＳ Ｐゴシック" pitchFamily="1" charset="-128"/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6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6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6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6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16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1678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Qua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6771" grpId="0" build="p" autoUpdateAnimBg="0"/>
      <p:bldP spid="416780" grpId="0" animBg="1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Dihybrid cross</a:t>
            </a:r>
          </a:p>
        </p:txBody>
      </p:sp>
      <p:sp>
        <p:nvSpPr>
          <p:cNvPr id="420867" name="Rectangle 3"/>
          <p:cNvSpPr>
            <a:spLocks noChangeArrowheads="1"/>
          </p:cNvSpPr>
          <p:nvPr/>
        </p:nvSpPr>
        <p:spPr bwMode="auto">
          <a:xfrm>
            <a:off x="1212850" y="1600200"/>
            <a:ext cx="269875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>
              <a:lnSpc>
                <a:spcPct val="70000"/>
              </a:lnSpc>
              <a:spcBef>
                <a:spcPct val="20000"/>
              </a:spcBef>
              <a:buClr>
                <a:srgbClr val="0F116A"/>
              </a:buClr>
              <a:buSzPct val="120000"/>
            </a:pPr>
            <a:r>
              <a:rPr lang="en-US" sz="2200">
                <a:solidFill>
                  <a:srgbClr val="0F116A"/>
                </a:solidFill>
              </a:rPr>
              <a:t>true-breeding</a:t>
            </a:r>
          </a:p>
          <a:p>
            <a:pPr eaLnBrk="1" hangingPunct="1">
              <a:lnSpc>
                <a:spcPct val="70000"/>
              </a:lnSpc>
              <a:spcBef>
                <a:spcPct val="20000"/>
              </a:spcBef>
              <a:buClr>
                <a:srgbClr val="0F116A"/>
              </a:buClr>
              <a:buSzPct val="120000"/>
            </a:pPr>
            <a:r>
              <a:rPr lang="en-US" sz="2200">
                <a:solidFill>
                  <a:srgbClr val="0F116A"/>
                </a:solidFill>
              </a:rPr>
              <a:t>yellow, round peas</a:t>
            </a:r>
          </a:p>
        </p:txBody>
      </p:sp>
      <p:sp>
        <p:nvSpPr>
          <p:cNvPr id="420868" name="Oval 4"/>
          <p:cNvSpPr>
            <a:spLocks noChangeArrowheads="1"/>
          </p:cNvSpPr>
          <p:nvPr/>
        </p:nvSpPr>
        <p:spPr bwMode="auto">
          <a:xfrm>
            <a:off x="4116388" y="1676400"/>
            <a:ext cx="457200" cy="457200"/>
          </a:xfrm>
          <a:prstGeom prst="ellipse">
            <a:avLst/>
          </a:prstGeom>
          <a:solidFill>
            <a:srgbClr val="FFEA18"/>
          </a:solidFill>
          <a:ln w="9525">
            <a:solidFill>
              <a:srgbClr val="66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869" name="Rectangle 5"/>
          <p:cNvSpPr>
            <a:spLocks noChangeArrowheads="1"/>
          </p:cNvSpPr>
          <p:nvPr/>
        </p:nvSpPr>
        <p:spPr bwMode="auto">
          <a:xfrm>
            <a:off x="5967413" y="1600200"/>
            <a:ext cx="2947987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>
              <a:lnSpc>
                <a:spcPct val="70000"/>
              </a:lnSpc>
              <a:spcBef>
                <a:spcPct val="20000"/>
              </a:spcBef>
              <a:buClr>
                <a:srgbClr val="0F116A"/>
              </a:buClr>
              <a:buSzPct val="120000"/>
            </a:pPr>
            <a:r>
              <a:rPr lang="en-US" sz="2200">
                <a:solidFill>
                  <a:srgbClr val="0F116A"/>
                </a:solidFill>
              </a:rPr>
              <a:t>true-breeding</a:t>
            </a:r>
          </a:p>
          <a:p>
            <a:pPr eaLnBrk="1" hangingPunct="1">
              <a:lnSpc>
                <a:spcPct val="70000"/>
              </a:lnSpc>
              <a:spcBef>
                <a:spcPct val="20000"/>
              </a:spcBef>
              <a:buClr>
                <a:srgbClr val="0F116A"/>
              </a:buClr>
              <a:buSzPct val="120000"/>
            </a:pPr>
            <a:r>
              <a:rPr lang="en-US" sz="2200">
                <a:solidFill>
                  <a:srgbClr val="0F116A"/>
                </a:solidFill>
              </a:rPr>
              <a:t>green, wrinkled peas</a:t>
            </a:r>
          </a:p>
        </p:txBody>
      </p:sp>
      <p:sp>
        <p:nvSpPr>
          <p:cNvPr id="420870" name="Rectangle 6"/>
          <p:cNvSpPr>
            <a:spLocks noChangeArrowheads="1"/>
          </p:cNvSpPr>
          <p:nvPr/>
        </p:nvSpPr>
        <p:spPr bwMode="auto">
          <a:xfrm>
            <a:off x="4816475" y="1730375"/>
            <a:ext cx="36830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>
              <a:lnSpc>
                <a:spcPct val="70000"/>
              </a:lnSpc>
              <a:spcBef>
                <a:spcPct val="20000"/>
              </a:spcBef>
              <a:buClr>
                <a:srgbClr val="0F116A"/>
              </a:buClr>
              <a:buSzPct val="120000"/>
            </a:pPr>
            <a:r>
              <a:rPr lang="en-US">
                <a:solidFill>
                  <a:srgbClr val="0F116A"/>
                </a:solidFill>
              </a:rPr>
              <a:t>x</a:t>
            </a:r>
            <a:endParaRPr lang="en-US" sz="2200">
              <a:solidFill>
                <a:srgbClr val="0F116A"/>
              </a:solidFill>
            </a:endParaRPr>
          </a:p>
        </p:txBody>
      </p:sp>
      <p:sp>
        <p:nvSpPr>
          <p:cNvPr id="420871" name="Rectangle 7"/>
          <p:cNvSpPr>
            <a:spLocks noChangeArrowheads="1"/>
          </p:cNvSpPr>
          <p:nvPr/>
        </p:nvSpPr>
        <p:spPr bwMode="auto">
          <a:xfrm>
            <a:off x="3651250" y="2041525"/>
            <a:ext cx="1243013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>
                <a:solidFill>
                  <a:srgbClr val="660000"/>
                </a:solidFill>
              </a:rPr>
              <a:t>YYRR</a:t>
            </a:r>
            <a:endParaRPr lang="en-US" sz="3000">
              <a:solidFill>
                <a:schemeClr val="tx2"/>
              </a:solidFill>
            </a:endParaRPr>
          </a:p>
        </p:txBody>
      </p:sp>
      <p:sp>
        <p:nvSpPr>
          <p:cNvPr id="420872" name="Rectangle 8"/>
          <p:cNvSpPr>
            <a:spLocks noChangeArrowheads="1"/>
          </p:cNvSpPr>
          <p:nvPr/>
        </p:nvSpPr>
        <p:spPr bwMode="auto">
          <a:xfrm>
            <a:off x="5191125" y="2041525"/>
            <a:ext cx="90487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>
                <a:solidFill>
                  <a:srgbClr val="660000"/>
                </a:solidFill>
              </a:rPr>
              <a:t>yyrr</a:t>
            </a:r>
            <a:endParaRPr lang="en-US" sz="3000">
              <a:solidFill>
                <a:schemeClr val="tx2"/>
              </a:solidFill>
            </a:endParaRPr>
          </a:p>
        </p:txBody>
      </p:sp>
      <p:grpSp>
        <p:nvGrpSpPr>
          <p:cNvPr id="420873" name="Group 9"/>
          <p:cNvGrpSpPr>
            <a:grpSpLocks/>
          </p:cNvGrpSpPr>
          <p:nvPr/>
        </p:nvGrpSpPr>
        <p:grpSpPr bwMode="auto">
          <a:xfrm>
            <a:off x="5403850" y="1714500"/>
            <a:ext cx="457200" cy="381000"/>
            <a:chOff x="3216" y="1080"/>
            <a:chExt cx="288" cy="240"/>
          </a:xfrm>
        </p:grpSpPr>
        <p:sp>
          <p:nvSpPr>
            <p:cNvPr id="420874" name="Oval 10"/>
            <p:cNvSpPr>
              <a:spLocks noChangeArrowheads="1"/>
            </p:cNvSpPr>
            <p:nvPr/>
          </p:nvSpPr>
          <p:spPr bwMode="auto">
            <a:xfrm>
              <a:off x="3216" y="1128"/>
              <a:ext cx="96" cy="96"/>
            </a:xfrm>
            <a:prstGeom prst="ellipse">
              <a:avLst/>
            </a:prstGeom>
            <a:solidFill>
              <a:srgbClr val="006301"/>
            </a:solidFill>
            <a:ln w="9525">
              <a:solidFill>
                <a:srgbClr val="66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875" name="Oval 11"/>
            <p:cNvSpPr>
              <a:spLocks noChangeArrowheads="1"/>
            </p:cNvSpPr>
            <p:nvPr/>
          </p:nvSpPr>
          <p:spPr bwMode="auto">
            <a:xfrm>
              <a:off x="3264" y="1080"/>
              <a:ext cx="96" cy="96"/>
            </a:xfrm>
            <a:prstGeom prst="ellipse">
              <a:avLst/>
            </a:prstGeom>
            <a:solidFill>
              <a:srgbClr val="006301"/>
            </a:solidFill>
            <a:ln w="9525">
              <a:solidFill>
                <a:srgbClr val="66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876" name="Oval 12"/>
            <p:cNvSpPr>
              <a:spLocks noChangeArrowheads="1"/>
            </p:cNvSpPr>
            <p:nvPr/>
          </p:nvSpPr>
          <p:spPr bwMode="auto">
            <a:xfrm>
              <a:off x="3408" y="1176"/>
              <a:ext cx="96" cy="96"/>
            </a:xfrm>
            <a:prstGeom prst="ellipse">
              <a:avLst/>
            </a:prstGeom>
            <a:solidFill>
              <a:srgbClr val="006301"/>
            </a:solidFill>
            <a:ln w="9525">
              <a:solidFill>
                <a:srgbClr val="66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877" name="Oval 13"/>
            <p:cNvSpPr>
              <a:spLocks noChangeArrowheads="1"/>
            </p:cNvSpPr>
            <p:nvPr/>
          </p:nvSpPr>
          <p:spPr bwMode="auto">
            <a:xfrm>
              <a:off x="3408" y="1128"/>
              <a:ext cx="96" cy="96"/>
            </a:xfrm>
            <a:prstGeom prst="ellipse">
              <a:avLst/>
            </a:prstGeom>
            <a:solidFill>
              <a:srgbClr val="006301"/>
            </a:solidFill>
            <a:ln w="9525">
              <a:solidFill>
                <a:srgbClr val="66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878" name="Oval 14"/>
            <p:cNvSpPr>
              <a:spLocks noChangeArrowheads="1"/>
            </p:cNvSpPr>
            <p:nvPr/>
          </p:nvSpPr>
          <p:spPr bwMode="auto">
            <a:xfrm>
              <a:off x="3360" y="1080"/>
              <a:ext cx="96" cy="96"/>
            </a:xfrm>
            <a:prstGeom prst="ellipse">
              <a:avLst/>
            </a:prstGeom>
            <a:solidFill>
              <a:srgbClr val="006301"/>
            </a:solidFill>
            <a:ln w="9525">
              <a:solidFill>
                <a:srgbClr val="66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879" name="Oval 15"/>
            <p:cNvSpPr>
              <a:spLocks noChangeArrowheads="1"/>
            </p:cNvSpPr>
            <p:nvPr/>
          </p:nvSpPr>
          <p:spPr bwMode="auto">
            <a:xfrm>
              <a:off x="3264" y="1176"/>
              <a:ext cx="96" cy="96"/>
            </a:xfrm>
            <a:prstGeom prst="ellipse">
              <a:avLst/>
            </a:prstGeom>
            <a:solidFill>
              <a:srgbClr val="006301"/>
            </a:solidFill>
            <a:ln w="9525">
              <a:solidFill>
                <a:srgbClr val="00630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880" name="Oval 16"/>
            <p:cNvSpPr>
              <a:spLocks noChangeArrowheads="1"/>
            </p:cNvSpPr>
            <p:nvPr/>
          </p:nvSpPr>
          <p:spPr bwMode="auto">
            <a:xfrm>
              <a:off x="3360" y="1224"/>
              <a:ext cx="96" cy="96"/>
            </a:xfrm>
            <a:prstGeom prst="ellipse">
              <a:avLst/>
            </a:prstGeom>
            <a:solidFill>
              <a:srgbClr val="006301"/>
            </a:solidFill>
            <a:ln w="9525">
              <a:solidFill>
                <a:srgbClr val="66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881" name="Oval 17"/>
            <p:cNvSpPr>
              <a:spLocks noChangeArrowheads="1"/>
            </p:cNvSpPr>
            <p:nvPr/>
          </p:nvSpPr>
          <p:spPr bwMode="auto">
            <a:xfrm>
              <a:off x="3264" y="1224"/>
              <a:ext cx="96" cy="96"/>
            </a:xfrm>
            <a:prstGeom prst="ellipse">
              <a:avLst/>
            </a:prstGeom>
            <a:solidFill>
              <a:srgbClr val="006301"/>
            </a:solidFill>
            <a:ln w="9525">
              <a:solidFill>
                <a:srgbClr val="66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882" name="Oval 18"/>
            <p:cNvSpPr>
              <a:spLocks noChangeArrowheads="1"/>
            </p:cNvSpPr>
            <p:nvPr/>
          </p:nvSpPr>
          <p:spPr bwMode="auto">
            <a:xfrm>
              <a:off x="3312" y="1128"/>
              <a:ext cx="144" cy="144"/>
            </a:xfrm>
            <a:prstGeom prst="ellipse">
              <a:avLst/>
            </a:prstGeom>
            <a:solidFill>
              <a:srgbClr val="006301"/>
            </a:solidFill>
            <a:ln w="9525">
              <a:solidFill>
                <a:srgbClr val="00630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20883" name="AutoShape 19"/>
          <p:cNvSpPr>
            <a:spLocks noChangeArrowheads="1"/>
          </p:cNvSpPr>
          <p:nvPr/>
        </p:nvSpPr>
        <p:spPr bwMode="auto">
          <a:xfrm>
            <a:off x="4897438" y="2362200"/>
            <a:ext cx="228600" cy="838200"/>
          </a:xfrm>
          <a:prstGeom prst="downArrow">
            <a:avLst>
              <a:gd name="adj1" fmla="val 50000"/>
              <a:gd name="adj2" fmla="val 91667"/>
            </a:avLst>
          </a:prstGeom>
          <a:solidFill>
            <a:srgbClr val="0F116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885" name="Rectangle 21"/>
          <p:cNvSpPr>
            <a:spLocks noChangeArrowheads="1"/>
          </p:cNvSpPr>
          <p:nvPr/>
        </p:nvSpPr>
        <p:spPr bwMode="auto">
          <a:xfrm>
            <a:off x="220663" y="1597025"/>
            <a:ext cx="438150" cy="503238"/>
          </a:xfrm>
          <a:prstGeom prst="rect">
            <a:avLst/>
          </a:prstGeom>
          <a:solidFill>
            <a:srgbClr val="FFEA1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137160" anchor="ctr">
            <a:spAutoFit/>
          </a:bodyPr>
          <a:lstStyle/>
          <a:p>
            <a:pPr algn="l" eaLnBrk="1" hangingPunct="1">
              <a:lnSpc>
                <a:spcPct val="70000"/>
              </a:lnSpc>
              <a:spcBef>
                <a:spcPct val="20000"/>
              </a:spcBef>
              <a:buClr>
                <a:srgbClr val="0F116A"/>
              </a:buClr>
              <a:buSzPct val="120000"/>
            </a:pPr>
            <a:r>
              <a:rPr lang="en-US" sz="3000"/>
              <a:t>P</a:t>
            </a:r>
          </a:p>
        </p:txBody>
      </p:sp>
      <p:grpSp>
        <p:nvGrpSpPr>
          <p:cNvPr id="420938" name="Group 74"/>
          <p:cNvGrpSpPr>
            <a:grpSpLocks/>
          </p:cNvGrpSpPr>
          <p:nvPr/>
        </p:nvGrpSpPr>
        <p:grpSpPr bwMode="auto">
          <a:xfrm>
            <a:off x="220663" y="3246438"/>
            <a:ext cx="8710612" cy="1049337"/>
            <a:chOff x="139" y="2045"/>
            <a:chExt cx="5487" cy="661"/>
          </a:xfrm>
        </p:grpSpPr>
        <p:sp>
          <p:nvSpPr>
            <p:cNvPr id="420888" name="Rectangle 24"/>
            <p:cNvSpPr>
              <a:spLocks noChangeArrowheads="1"/>
            </p:cNvSpPr>
            <p:nvPr/>
          </p:nvSpPr>
          <p:spPr bwMode="auto">
            <a:xfrm>
              <a:off x="4896" y="2180"/>
              <a:ext cx="730" cy="31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137160" anchor="ctr">
              <a:spAutoFit/>
            </a:bodyPr>
            <a:lstStyle/>
            <a:p>
              <a:pPr eaLnBrk="1" hangingPunct="1">
                <a:lnSpc>
                  <a:spcPct val="70000"/>
                </a:lnSpc>
                <a:spcBef>
                  <a:spcPct val="20000"/>
                </a:spcBef>
                <a:buClr>
                  <a:srgbClr val="0F116A"/>
                </a:buClr>
                <a:buSzPct val="120000"/>
              </a:pPr>
              <a:r>
                <a:rPr lang="en-US" sz="3000">
                  <a:solidFill>
                    <a:srgbClr val="0F116A"/>
                  </a:solidFill>
                </a:rPr>
                <a:t>100%</a:t>
              </a:r>
            </a:p>
          </p:txBody>
        </p:sp>
        <p:sp>
          <p:nvSpPr>
            <p:cNvPr id="420889" name="Rectangle 25"/>
            <p:cNvSpPr>
              <a:spLocks noChangeArrowheads="1"/>
            </p:cNvSpPr>
            <p:nvPr/>
          </p:nvSpPr>
          <p:spPr bwMode="auto">
            <a:xfrm>
              <a:off x="139" y="2045"/>
              <a:ext cx="934" cy="661"/>
            </a:xfrm>
            <a:prstGeom prst="rect">
              <a:avLst/>
            </a:prstGeom>
            <a:solidFill>
              <a:srgbClr val="FFEA1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137160" anchor="ctr">
              <a:spAutoFit/>
            </a:bodyPr>
            <a:lstStyle/>
            <a:p>
              <a:pPr algn="l" eaLnBrk="1" hangingPunct="1">
                <a:lnSpc>
                  <a:spcPct val="70000"/>
                </a:lnSpc>
                <a:spcBef>
                  <a:spcPct val="20000"/>
                </a:spcBef>
                <a:buClr>
                  <a:srgbClr val="0F116A"/>
                </a:buClr>
                <a:buSzPct val="120000"/>
              </a:pPr>
              <a:r>
                <a:rPr lang="en-US" sz="3000"/>
                <a:t>F</a:t>
              </a:r>
              <a:r>
                <a:rPr lang="en-US" sz="3000" baseline="-25000"/>
                <a:t>1</a:t>
              </a:r>
            </a:p>
            <a:p>
              <a:pPr algn="l" eaLnBrk="1" hangingPunct="1">
                <a:lnSpc>
                  <a:spcPct val="70000"/>
                </a:lnSpc>
                <a:spcBef>
                  <a:spcPct val="20000"/>
                </a:spcBef>
                <a:buClr>
                  <a:srgbClr val="0F116A"/>
                </a:buClr>
                <a:buSzPct val="120000"/>
              </a:pPr>
              <a:r>
                <a:rPr lang="en-US" sz="2000"/>
                <a:t>generation</a:t>
              </a:r>
            </a:p>
            <a:p>
              <a:pPr algn="l" eaLnBrk="1" hangingPunct="1">
                <a:lnSpc>
                  <a:spcPct val="70000"/>
                </a:lnSpc>
                <a:spcBef>
                  <a:spcPct val="20000"/>
                </a:spcBef>
                <a:buClr>
                  <a:srgbClr val="0F116A"/>
                </a:buClr>
                <a:buSzPct val="120000"/>
              </a:pPr>
              <a:r>
                <a:rPr lang="en-US" sz="2000"/>
                <a:t>(hybrids)</a:t>
              </a:r>
              <a:endParaRPr lang="en-US" sz="3000"/>
            </a:p>
          </p:txBody>
        </p:sp>
        <p:sp>
          <p:nvSpPr>
            <p:cNvPr id="420891" name="Oval 27"/>
            <p:cNvSpPr>
              <a:spLocks noChangeArrowheads="1"/>
            </p:cNvSpPr>
            <p:nvPr/>
          </p:nvSpPr>
          <p:spPr bwMode="auto">
            <a:xfrm>
              <a:off x="3020" y="2294"/>
              <a:ext cx="288" cy="288"/>
            </a:xfrm>
            <a:prstGeom prst="ellipse">
              <a:avLst/>
            </a:prstGeom>
            <a:solidFill>
              <a:srgbClr val="FFEA18"/>
            </a:solidFill>
            <a:ln w="9525">
              <a:solidFill>
                <a:srgbClr val="66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892" name="Oval 28"/>
            <p:cNvSpPr>
              <a:spLocks noChangeArrowheads="1"/>
            </p:cNvSpPr>
            <p:nvPr/>
          </p:nvSpPr>
          <p:spPr bwMode="auto">
            <a:xfrm>
              <a:off x="3356" y="2294"/>
              <a:ext cx="288" cy="288"/>
            </a:xfrm>
            <a:prstGeom prst="ellipse">
              <a:avLst/>
            </a:prstGeom>
            <a:solidFill>
              <a:srgbClr val="FFEA18"/>
            </a:solidFill>
            <a:ln w="9525">
              <a:solidFill>
                <a:srgbClr val="66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893" name="Oval 29"/>
            <p:cNvSpPr>
              <a:spLocks noChangeArrowheads="1"/>
            </p:cNvSpPr>
            <p:nvPr/>
          </p:nvSpPr>
          <p:spPr bwMode="auto">
            <a:xfrm>
              <a:off x="3692" y="2294"/>
              <a:ext cx="288" cy="288"/>
            </a:xfrm>
            <a:prstGeom prst="ellipse">
              <a:avLst/>
            </a:prstGeom>
            <a:solidFill>
              <a:srgbClr val="FFEA18"/>
            </a:solidFill>
            <a:ln w="9525">
              <a:solidFill>
                <a:srgbClr val="66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894" name="Oval 30"/>
            <p:cNvSpPr>
              <a:spLocks noChangeArrowheads="1"/>
            </p:cNvSpPr>
            <p:nvPr/>
          </p:nvSpPr>
          <p:spPr bwMode="auto">
            <a:xfrm>
              <a:off x="4028" y="2294"/>
              <a:ext cx="288" cy="288"/>
            </a:xfrm>
            <a:prstGeom prst="ellipse">
              <a:avLst/>
            </a:prstGeom>
            <a:solidFill>
              <a:srgbClr val="FFEA18"/>
            </a:solidFill>
            <a:ln w="9525">
              <a:solidFill>
                <a:srgbClr val="66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895" name="Oval 31"/>
            <p:cNvSpPr>
              <a:spLocks noChangeArrowheads="1"/>
            </p:cNvSpPr>
            <p:nvPr/>
          </p:nvSpPr>
          <p:spPr bwMode="auto">
            <a:xfrm>
              <a:off x="1676" y="2294"/>
              <a:ext cx="288" cy="288"/>
            </a:xfrm>
            <a:prstGeom prst="ellipse">
              <a:avLst/>
            </a:prstGeom>
            <a:solidFill>
              <a:srgbClr val="FFEA18"/>
            </a:solidFill>
            <a:ln w="9525">
              <a:solidFill>
                <a:srgbClr val="66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896" name="Oval 32"/>
            <p:cNvSpPr>
              <a:spLocks noChangeArrowheads="1"/>
            </p:cNvSpPr>
            <p:nvPr/>
          </p:nvSpPr>
          <p:spPr bwMode="auto">
            <a:xfrm>
              <a:off x="2012" y="2294"/>
              <a:ext cx="288" cy="288"/>
            </a:xfrm>
            <a:prstGeom prst="ellipse">
              <a:avLst/>
            </a:prstGeom>
            <a:solidFill>
              <a:srgbClr val="FFEA18"/>
            </a:solidFill>
            <a:ln w="9525">
              <a:solidFill>
                <a:srgbClr val="66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897" name="Oval 33"/>
            <p:cNvSpPr>
              <a:spLocks noChangeArrowheads="1"/>
            </p:cNvSpPr>
            <p:nvPr/>
          </p:nvSpPr>
          <p:spPr bwMode="auto">
            <a:xfrm>
              <a:off x="2348" y="2294"/>
              <a:ext cx="288" cy="288"/>
            </a:xfrm>
            <a:prstGeom prst="ellipse">
              <a:avLst/>
            </a:prstGeom>
            <a:solidFill>
              <a:srgbClr val="FFEA18"/>
            </a:solidFill>
            <a:ln w="9525">
              <a:solidFill>
                <a:srgbClr val="66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898" name="Oval 34"/>
            <p:cNvSpPr>
              <a:spLocks noChangeArrowheads="1"/>
            </p:cNvSpPr>
            <p:nvPr/>
          </p:nvSpPr>
          <p:spPr bwMode="auto">
            <a:xfrm>
              <a:off x="2684" y="2294"/>
              <a:ext cx="288" cy="288"/>
            </a:xfrm>
            <a:prstGeom prst="ellipse">
              <a:avLst/>
            </a:prstGeom>
            <a:solidFill>
              <a:srgbClr val="FFEA18"/>
            </a:solidFill>
            <a:ln w="9525">
              <a:solidFill>
                <a:srgbClr val="66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899" name="Oval 35"/>
            <p:cNvSpPr>
              <a:spLocks noChangeArrowheads="1"/>
            </p:cNvSpPr>
            <p:nvPr/>
          </p:nvSpPr>
          <p:spPr bwMode="auto">
            <a:xfrm>
              <a:off x="4364" y="2294"/>
              <a:ext cx="288" cy="288"/>
            </a:xfrm>
            <a:prstGeom prst="ellipse">
              <a:avLst/>
            </a:prstGeom>
            <a:solidFill>
              <a:srgbClr val="FFEA18"/>
            </a:solidFill>
            <a:ln w="9525">
              <a:solidFill>
                <a:srgbClr val="66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900" name="Rectangle 36"/>
            <p:cNvSpPr>
              <a:spLocks noChangeArrowheads="1"/>
            </p:cNvSpPr>
            <p:nvPr/>
          </p:nvSpPr>
          <p:spPr bwMode="auto">
            <a:xfrm>
              <a:off x="2304" y="2054"/>
              <a:ext cx="1700" cy="206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eaLnBrk="1" hangingPunct="1">
                <a:lnSpc>
                  <a:spcPct val="70000"/>
                </a:lnSpc>
                <a:spcBef>
                  <a:spcPct val="20000"/>
                </a:spcBef>
                <a:buClr>
                  <a:srgbClr val="0F116A"/>
                </a:buClr>
                <a:buSzPct val="120000"/>
              </a:pPr>
              <a:r>
                <a:rPr lang="en-US" sz="2200">
                  <a:solidFill>
                    <a:srgbClr val="0F116A"/>
                  </a:solidFill>
                </a:rPr>
                <a:t>yellow, round peas</a:t>
              </a:r>
            </a:p>
          </p:txBody>
        </p:sp>
      </p:grpSp>
      <p:sp>
        <p:nvSpPr>
          <p:cNvPr id="420936" name="AutoShape 72"/>
          <p:cNvSpPr>
            <a:spLocks noChangeArrowheads="1"/>
          </p:cNvSpPr>
          <p:nvPr/>
        </p:nvSpPr>
        <p:spPr bwMode="auto">
          <a:xfrm>
            <a:off x="1800225" y="2179638"/>
            <a:ext cx="1355725" cy="701675"/>
          </a:xfrm>
          <a:prstGeom prst="roundRect">
            <a:avLst>
              <a:gd name="adj" fmla="val 16667"/>
            </a:avLst>
          </a:prstGeom>
          <a:solidFill>
            <a:srgbClr val="CC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1800">
                <a:solidFill>
                  <a:srgbClr val="660000"/>
                </a:solidFill>
              </a:rPr>
              <a:t>Y = yellow</a:t>
            </a:r>
          </a:p>
          <a:p>
            <a:pPr algn="l"/>
            <a:r>
              <a:rPr lang="en-US" sz="1800">
                <a:solidFill>
                  <a:srgbClr val="660000"/>
                </a:solidFill>
              </a:rPr>
              <a:t>R = round</a:t>
            </a:r>
            <a:endParaRPr lang="en-US" sz="1800">
              <a:solidFill>
                <a:schemeClr val="tx2"/>
              </a:solidFill>
            </a:endParaRPr>
          </a:p>
        </p:txBody>
      </p:sp>
      <p:sp>
        <p:nvSpPr>
          <p:cNvPr id="420937" name="AutoShape 73"/>
          <p:cNvSpPr>
            <a:spLocks noChangeArrowheads="1"/>
          </p:cNvSpPr>
          <p:nvPr/>
        </p:nvSpPr>
        <p:spPr bwMode="auto">
          <a:xfrm>
            <a:off x="6823075" y="2179638"/>
            <a:ext cx="1520825" cy="701675"/>
          </a:xfrm>
          <a:prstGeom prst="roundRect">
            <a:avLst>
              <a:gd name="adj" fmla="val 16667"/>
            </a:avLst>
          </a:prstGeom>
          <a:solidFill>
            <a:srgbClr val="CC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1800">
                <a:solidFill>
                  <a:srgbClr val="660000"/>
                </a:solidFill>
              </a:rPr>
              <a:t>y = green</a:t>
            </a:r>
          </a:p>
          <a:p>
            <a:pPr algn="l"/>
            <a:r>
              <a:rPr lang="en-US" sz="1800">
                <a:solidFill>
                  <a:srgbClr val="660000"/>
                </a:solidFill>
              </a:rPr>
              <a:t>r = wrinkled</a:t>
            </a:r>
            <a:endParaRPr lang="en-US" sz="1800">
              <a:solidFill>
                <a:schemeClr val="tx2"/>
              </a:solidFill>
            </a:endParaRPr>
          </a:p>
        </p:txBody>
      </p:sp>
      <p:sp>
        <p:nvSpPr>
          <p:cNvPr id="420964" name="AutoShape 100"/>
          <p:cNvSpPr>
            <a:spLocks noChangeArrowheads="1"/>
          </p:cNvSpPr>
          <p:nvPr/>
        </p:nvSpPr>
        <p:spPr bwMode="auto">
          <a:xfrm flipH="1">
            <a:off x="4375150" y="4422775"/>
            <a:ext cx="1079500" cy="1079500"/>
          </a:xfrm>
          <a:custGeom>
            <a:avLst/>
            <a:gdLst>
              <a:gd name="G0" fmla="+- 997664 0 0"/>
              <a:gd name="G1" fmla="+- 5853427 0 0"/>
              <a:gd name="G2" fmla="+- 997664 0 5853427"/>
              <a:gd name="G3" fmla="+- 10800 0 0"/>
              <a:gd name="G4" fmla="+- 0 0 997664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6287 0 0"/>
              <a:gd name="G9" fmla="+- 0 0 5853427"/>
              <a:gd name="G10" fmla="+- 6287 0 2700"/>
              <a:gd name="G11" fmla="cos G10 997664"/>
              <a:gd name="G12" fmla="sin G10 997664"/>
              <a:gd name="G13" fmla="cos 13500 997664"/>
              <a:gd name="G14" fmla="sin 13500 997664"/>
              <a:gd name="G15" fmla="+- G11 10800 0"/>
              <a:gd name="G16" fmla="+- G12 10800 0"/>
              <a:gd name="G17" fmla="+- G13 10800 0"/>
              <a:gd name="G18" fmla="+- G14 10800 0"/>
              <a:gd name="G19" fmla="*/ 6287 1 2"/>
              <a:gd name="G20" fmla="+- G19 5400 0"/>
              <a:gd name="G21" fmla="cos G20 997664"/>
              <a:gd name="G22" fmla="sin G20 997664"/>
              <a:gd name="G23" fmla="+- G21 10800 0"/>
              <a:gd name="G24" fmla="+- G12 G23 G22"/>
              <a:gd name="G25" fmla="+- G22 G23 G11"/>
              <a:gd name="G26" fmla="cos 10800 997664"/>
              <a:gd name="G27" fmla="sin 10800 997664"/>
              <a:gd name="G28" fmla="cos 6287 997664"/>
              <a:gd name="G29" fmla="sin 6287 997664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5853427"/>
              <a:gd name="G36" fmla="sin G34 5853427"/>
              <a:gd name="G37" fmla="+/ 5853427 997664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6287 G39"/>
              <a:gd name="G43" fmla="sin 6287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4190 w 21600"/>
              <a:gd name="T5" fmla="*/ 2258 h 21600"/>
              <a:gd name="T6" fmla="*/ 10901 w 21600"/>
              <a:gd name="T7" fmla="*/ 19343 h 21600"/>
              <a:gd name="T8" fmla="*/ 6952 w 21600"/>
              <a:gd name="T9" fmla="*/ 5827 h 21600"/>
              <a:gd name="T10" fmla="*/ 23826 w 21600"/>
              <a:gd name="T11" fmla="*/ 14344 h 21600"/>
              <a:gd name="T12" fmla="*/ 17742 w 21600"/>
              <a:gd name="T13" fmla="*/ 17826 h 21600"/>
              <a:gd name="T14" fmla="*/ 14261 w 21600"/>
              <a:gd name="T15" fmla="*/ 11741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6866" y="12450"/>
                </a:moveTo>
                <a:cubicBezTo>
                  <a:pt x="17012" y="11912"/>
                  <a:pt x="17087" y="11357"/>
                  <a:pt x="17087" y="10800"/>
                </a:cubicBezTo>
                <a:cubicBezTo>
                  <a:pt x="17087" y="7327"/>
                  <a:pt x="14272" y="4513"/>
                  <a:pt x="10800" y="4513"/>
                </a:cubicBezTo>
                <a:cubicBezTo>
                  <a:pt x="7327" y="4513"/>
                  <a:pt x="4513" y="7327"/>
                  <a:pt x="4513" y="10800"/>
                </a:cubicBezTo>
                <a:cubicBezTo>
                  <a:pt x="4513" y="14272"/>
                  <a:pt x="7327" y="17087"/>
                  <a:pt x="10800" y="17087"/>
                </a:cubicBezTo>
                <a:cubicBezTo>
                  <a:pt x="10825" y="17087"/>
                  <a:pt x="10850" y="17086"/>
                  <a:pt x="10875" y="17086"/>
                </a:cubicBezTo>
                <a:lnTo>
                  <a:pt x="10928" y="21599"/>
                </a:lnTo>
                <a:cubicBezTo>
                  <a:pt x="10885" y="21599"/>
                  <a:pt x="10842" y="21599"/>
                  <a:pt x="10800" y="21600"/>
                </a:cubicBezTo>
                <a:cubicBezTo>
                  <a:pt x="4835" y="21600"/>
                  <a:pt x="0" y="16764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1757"/>
                  <a:pt x="21472" y="12711"/>
                  <a:pt x="21221" y="13635"/>
                </a:cubicBezTo>
                <a:lnTo>
                  <a:pt x="23826" y="14344"/>
                </a:lnTo>
                <a:lnTo>
                  <a:pt x="17742" y="17826"/>
                </a:lnTo>
                <a:lnTo>
                  <a:pt x="14261" y="11741"/>
                </a:lnTo>
                <a:lnTo>
                  <a:pt x="16866" y="12450"/>
                </a:lnTo>
                <a:close/>
              </a:path>
            </a:pathLst>
          </a:custGeom>
          <a:solidFill>
            <a:schemeClr val="tx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965" name="Rectangle 101"/>
          <p:cNvSpPr>
            <a:spLocks noChangeArrowheads="1"/>
          </p:cNvSpPr>
          <p:nvPr/>
        </p:nvSpPr>
        <p:spPr bwMode="auto">
          <a:xfrm>
            <a:off x="4883150" y="4756150"/>
            <a:ext cx="1344613" cy="244475"/>
          </a:xfrm>
          <a:prstGeom prst="rect">
            <a:avLst/>
          </a:prstGeom>
          <a:solidFill>
            <a:srgbClr val="CC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tIns="0" rIns="45720" bIns="0" anchor="ctr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</a:rPr>
              <a:t>self-pollinate</a:t>
            </a:r>
          </a:p>
        </p:txBody>
      </p:sp>
      <p:sp>
        <p:nvSpPr>
          <p:cNvPr id="420966" name="Rectangle 102"/>
          <p:cNvSpPr>
            <a:spLocks noChangeArrowheads="1"/>
          </p:cNvSpPr>
          <p:nvPr/>
        </p:nvSpPr>
        <p:spPr bwMode="auto">
          <a:xfrm>
            <a:off x="298450" y="6321425"/>
            <a:ext cx="1905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967" name="AutoShape 103"/>
          <p:cNvSpPr>
            <a:spLocks noChangeArrowheads="1"/>
          </p:cNvSpPr>
          <p:nvPr/>
        </p:nvSpPr>
        <p:spPr bwMode="auto">
          <a:xfrm>
            <a:off x="7651750" y="5035550"/>
            <a:ext cx="1460500" cy="538163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137160" anchor="ctr">
            <a:spAutoFit/>
          </a:bodyPr>
          <a:lstStyle/>
          <a:p>
            <a:pPr eaLnBrk="1" hangingPunct="1">
              <a:lnSpc>
                <a:spcPct val="70000"/>
              </a:lnSpc>
              <a:spcBef>
                <a:spcPct val="20000"/>
              </a:spcBef>
              <a:buClr>
                <a:srgbClr val="0F116A"/>
              </a:buClr>
              <a:buSzPct val="120000"/>
            </a:pPr>
            <a:r>
              <a:rPr lang="en-US" sz="3000">
                <a:solidFill>
                  <a:srgbClr val="0F116A"/>
                </a:solidFill>
              </a:rPr>
              <a:t>9:3:3:1</a:t>
            </a:r>
          </a:p>
        </p:txBody>
      </p:sp>
      <p:sp>
        <p:nvSpPr>
          <p:cNvPr id="420992" name="AutoShape 128"/>
          <p:cNvSpPr>
            <a:spLocks noChangeArrowheads="1"/>
          </p:cNvSpPr>
          <p:nvPr/>
        </p:nvSpPr>
        <p:spPr bwMode="auto">
          <a:xfrm>
            <a:off x="2270125" y="5700713"/>
            <a:ext cx="1144588" cy="1058862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bIns="0" anchor="ctr">
            <a:spAutoFit/>
          </a:bodyPr>
          <a:lstStyle/>
          <a:p>
            <a:pPr eaLnBrk="1" hangingPunct="1">
              <a:lnSpc>
                <a:spcPct val="60000"/>
              </a:lnSpc>
              <a:spcBef>
                <a:spcPct val="20000"/>
              </a:spcBef>
              <a:buClr>
                <a:srgbClr val="0F116A"/>
              </a:buClr>
              <a:buSzPct val="120000"/>
            </a:pPr>
            <a:r>
              <a:rPr lang="en-US" sz="2000">
                <a:solidFill>
                  <a:srgbClr val="0F116A"/>
                </a:solidFill>
              </a:rPr>
              <a:t>9/16</a:t>
            </a:r>
          </a:p>
          <a:p>
            <a:pPr eaLnBrk="1" hangingPunct="1">
              <a:lnSpc>
                <a:spcPct val="60000"/>
              </a:lnSpc>
              <a:spcBef>
                <a:spcPct val="20000"/>
              </a:spcBef>
              <a:buClr>
                <a:srgbClr val="0F116A"/>
              </a:buClr>
              <a:buSzPct val="120000"/>
            </a:pPr>
            <a:r>
              <a:rPr lang="en-US" sz="2000">
                <a:solidFill>
                  <a:srgbClr val="0F116A"/>
                </a:solidFill>
              </a:rPr>
              <a:t>yellow</a:t>
            </a:r>
          </a:p>
          <a:p>
            <a:pPr eaLnBrk="1" hangingPunct="1">
              <a:lnSpc>
                <a:spcPct val="60000"/>
              </a:lnSpc>
              <a:spcBef>
                <a:spcPct val="20000"/>
              </a:spcBef>
              <a:buClr>
                <a:srgbClr val="0F116A"/>
              </a:buClr>
              <a:buSzPct val="120000"/>
            </a:pPr>
            <a:r>
              <a:rPr lang="en-US" sz="2000">
                <a:solidFill>
                  <a:srgbClr val="0F116A"/>
                </a:solidFill>
              </a:rPr>
              <a:t>round </a:t>
            </a:r>
          </a:p>
          <a:p>
            <a:pPr eaLnBrk="1" hangingPunct="1">
              <a:lnSpc>
                <a:spcPct val="60000"/>
              </a:lnSpc>
              <a:spcBef>
                <a:spcPct val="20000"/>
              </a:spcBef>
              <a:buClr>
                <a:srgbClr val="0F116A"/>
              </a:buClr>
              <a:buSzPct val="120000"/>
            </a:pPr>
            <a:r>
              <a:rPr lang="en-US" sz="2000">
                <a:solidFill>
                  <a:srgbClr val="0F116A"/>
                </a:solidFill>
              </a:rPr>
              <a:t>peas</a:t>
            </a:r>
          </a:p>
        </p:txBody>
      </p:sp>
      <p:sp>
        <p:nvSpPr>
          <p:cNvPr id="420993" name="AutoShape 129"/>
          <p:cNvSpPr>
            <a:spLocks noChangeArrowheads="1"/>
          </p:cNvSpPr>
          <p:nvPr/>
        </p:nvSpPr>
        <p:spPr bwMode="auto">
          <a:xfrm>
            <a:off x="3570288" y="5700713"/>
            <a:ext cx="1144587" cy="1058862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bIns="0" anchor="ctr">
            <a:spAutoFit/>
          </a:bodyPr>
          <a:lstStyle/>
          <a:p>
            <a:pPr eaLnBrk="1" hangingPunct="1">
              <a:lnSpc>
                <a:spcPct val="60000"/>
              </a:lnSpc>
              <a:spcBef>
                <a:spcPct val="20000"/>
              </a:spcBef>
              <a:buClr>
                <a:srgbClr val="0F116A"/>
              </a:buClr>
              <a:buSzPct val="120000"/>
            </a:pPr>
            <a:r>
              <a:rPr lang="en-US" sz="2000">
                <a:solidFill>
                  <a:srgbClr val="0F116A"/>
                </a:solidFill>
              </a:rPr>
              <a:t>3/16</a:t>
            </a:r>
          </a:p>
          <a:p>
            <a:pPr eaLnBrk="1" hangingPunct="1">
              <a:lnSpc>
                <a:spcPct val="60000"/>
              </a:lnSpc>
              <a:spcBef>
                <a:spcPct val="20000"/>
              </a:spcBef>
              <a:buClr>
                <a:srgbClr val="0F116A"/>
              </a:buClr>
              <a:buSzPct val="120000"/>
            </a:pPr>
            <a:r>
              <a:rPr lang="en-US" sz="2000">
                <a:solidFill>
                  <a:srgbClr val="0F116A"/>
                </a:solidFill>
              </a:rPr>
              <a:t>green</a:t>
            </a:r>
          </a:p>
          <a:p>
            <a:pPr eaLnBrk="1" hangingPunct="1">
              <a:lnSpc>
                <a:spcPct val="60000"/>
              </a:lnSpc>
              <a:spcBef>
                <a:spcPct val="20000"/>
              </a:spcBef>
              <a:buClr>
                <a:srgbClr val="0F116A"/>
              </a:buClr>
              <a:buSzPct val="120000"/>
            </a:pPr>
            <a:r>
              <a:rPr lang="en-US" sz="2000">
                <a:solidFill>
                  <a:srgbClr val="0F116A"/>
                </a:solidFill>
              </a:rPr>
              <a:t>round </a:t>
            </a:r>
          </a:p>
          <a:p>
            <a:pPr eaLnBrk="1" hangingPunct="1">
              <a:lnSpc>
                <a:spcPct val="60000"/>
              </a:lnSpc>
              <a:spcBef>
                <a:spcPct val="20000"/>
              </a:spcBef>
              <a:buClr>
                <a:srgbClr val="0F116A"/>
              </a:buClr>
              <a:buSzPct val="120000"/>
            </a:pPr>
            <a:r>
              <a:rPr lang="en-US" sz="2000">
                <a:solidFill>
                  <a:srgbClr val="0F116A"/>
                </a:solidFill>
              </a:rPr>
              <a:t>peas</a:t>
            </a:r>
          </a:p>
        </p:txBody>
      </p:sp>
      <p:sp>
        <p:nvSpPr>
          <p:cNvPr id="420994" name="AutoShape 130"/>
          <p:cNvSpPr>
            <a:spLocks noChangeArrowheads="1"/>
          </p:cNvSpPr>
          <p:nvPr/>
        </p:nvSpPr>
        <p:spPr bwMode="auto">
          <a:xfrm>
            <a:off x="4852988" y="5700713"/>
            <a:ext cx="1406525" cy="1058862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bIns="0" anchor="ctr">
            <a:spAutoFit/>
          </a:bodyPr>
          <a:lstStyle/>
          <a:p>
            <a:pPr eaLnBrk="1" hangingPunct="1">
              <a:lnSpc>
                <a:spcPct val="60000"/>
              </a:lnSpc>
              <a:spcBef>
                <a:spcPct val="20000"/>
              </a:spcBef>
              <a:buClr>
                <a:srgbClr val="0F116A"/>
              </a:buClr>
              <a:buSzPct val="120000"/>
            </a:pPr>
            <a:r>
              <a:rPr lang="en-US" sz="2000">
                <a:solidFill>
                  <a:srgbClr val="0F116A"/>
                </a:solidFill>
              </a:rPr>
              <a:t>3/16</a:t>
            </a:r>
          </a:p>
          <a:p>
            <a:pPr eaLnBrk="1" hangingPunct="1">
              <a:lnSpc>
                <a:spcPct val="60000"/>
              </a:lnSpc>
              <a:spcBef>
                <a:spcPct val="20000"/>
              </a:spcBef>
              <a:buClr>
                <a:srgbClr val="0F116A"/>
              </a:buClr>
              <a:buSzPct val="120000"/>
            </a:pPr>
            <a:r>
              <a:rPr lang="en-US" sz="2000">
                <a:solidFill>
                  <a:srgbClr val="0F116A"/>
                </a:solidFill>
              </a:rPr>
              <a:t>yellow</a:t>
            </a:r>
          </a:p>
          <a:p>
            <a:pPr eaLnBrk="1" hangingPunct="1">
              <a:lnSpc>
                <a:spcPct val="60000"/>
              </a:lnSpc>
              <a:spcBef>
                <a:spcPct val="20000"/>
              </a:spcBef>
              <a:buClr>
                <a:srgbClr val="0F116A"/>
              </a:buClr>
              <a:buSzPct val="120000"/>
            </a:pPr>
            <a:r>
              <a:rPr lang="en-US" sz="2000">
                <a:solidFill>
                  <a:srgbClr val="0F116A"/>
                </a:solidFill>
              </a:rPr>
              <a:t>wrinkled</a:t>
            </a:r>
          </a:p>
          <a:p>
            <a:pPr eaLnBrk="1" hangingPunct="1">
              <a:lnSpc>
                <a:spcPct val="60000"/>
              </a:lnSpc>
              <a:spcBef>
                <a:spcPct val="20000"/>
              </a:spcBef>
              <a:buClr>
                <a:srgbClr val="0F116A"/>
              </a:buClr>
              <a:buSzPct val="120000"/>
            </a:pPr>
            <a:r>
              <a:rPr lang="en-US" sz="2000">
                <a:solidFill>
                  <a:srgbClr val="0F116A"/>
                </a:solidFill>
              </a:rPr>
              <a:t>peas</a:t>
            </a:r>
          </a:p>
        </p:txBody>
      </p:sp>
      <p:sp>
        <p:nvSpPr>
          <p:cNvPr id="420995" name="AutoShape 131"/>
          <p:cNvSpPr>
            <a:spLocks noChangeArrowheads="1"/>
          </p:cNvSpPr>
          <p:nvPr/>
        </p:nvSpPr>
        <p:spPr bwMode="auto">
          <a:xfrm>
            <a:off x="6389688" y="5700713"/>
            <a:ext cx="1374775" cy="1058862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bIns="0" anchor="ctr">
            <a:spAutoFit/>
          </a:bodyPr>
          <a:lstStyle/>
          <a:p>
            <a:pPr eaLnBrk="1" hangingPunct="1">
              <a:lnSpc>
                <a:spcPct val="60000"/>
              </a:lnSpc>
              <a:spcBef>
                <a:spcPct val="20000"/>
              </a:spcBef>
              <a:buClr>
                <a:srgbClr val="0F116A"/>
              </a:buClr>
              <a:buSzPct val="120000"/>
            </a:pPr>
            <a:r>
              <a:rPr lang="en-US" sz="2000">
                <a:solidFill>
                  <a:srgbClr val="0F116A"/>
                </a:solidFill>
              </a:rPr>
              <a:t>1/16</a:t>
            </a:r>
          </a:p>
          <a:p>
            <a:pPr eaLnBrk="1" hangingPunct="1">
              <a:lnSpc>
                <a:spcPct val="60000"/>
              </a:lnSpc>
              <a:spcBef>
                <a:spcPct val="20000"/>
              </a:spcBef>
              <a:buClr>
                <a:srgbClr val="0F116A"/>
              </a:buClr>
              <a:buSzPct val="120000"/>
            </a:pPr>
            <a:r>
              <a:rPr lang="en-US" sz="2000">
                <a:solidFill>
                  <a:srgbClr val="0F116A"/>
                </a:solidFill>
              </a:rPr>
              <a:t>green</a:t>
            </a:r>
          </a:p>
          <a:p>
            <a:pPr eaLnBrk="1" hangingPunct="1">
              <a:lnSpc>
                <a:spcPct val="60000"/>
              </a:lnSpc>
              <a:spcBef>
                <a:spcPct val="20000"/>
              </a:spcBef>
              <a:buClr>
                <a:srgbClr val="0F116A"/>
              </a:buClr>
              <a:buSzPct val="120000"/>
            </a:pPr>
            <a:r>
              <a:rPr lang="en-US" sz="2000">
                <a:solidFill>
                  <a:srgbClr val="0F116A"/>
                </a:solidFill>
              </a:rPr>
              <a:t>wrinkled</a:t>
            </a:r>
          </a:p>
          <a:p>
            <a:pPr eaLnBrk="1" hangingPunct="1">
              <a:lnSpc>
                <a:spcPct val="60000"/>
              </a:lnSpc>
              <a:spcBef>
                <a:spcPct val="20000"/>
              </a:spcBef>
              <a:buClr>
                <a:srgbClr val="0F116A"/>
              </a:buClr>
              <a:buSzPct val="120000"/>
            </a:pPr>
            <a:r>
              <a:rPr lang="en-US" sz="2000">
                <a:solidFill>
                  <a:srgbClr val="0F116A"/>
                </a:solidFill>
              </a:rPr>
              <a:t>peas</a:t>
            </a:r>
          </a:p>
        </p:txBody>
      </p:sp>
      <p:grpSp>
        <p:nvGrpSpPr>
          <p:cNvPr id="420968" name="Group 104"/>
          <p:cNvGrpSpPr>
            <a:grpSpLocks/>
          </p:cNvGrpSpPr>
          <p:nvPr/>
        </p:nvGrpSpPr>
        <p:grpSpPr bwMode="auto">
          <a:xfrm>
            <a:off x="212725" y="5124450"/>
            <a:ext cx="7092950" cy="982663"/>
            <a:chOff x="134" y="3228"/>
            <a:chExt cx="4468" cy="619"/>
          </a:xfrm>
        </p:grpSpPr>
        <p:sp>
          <p:nvSpPr>
            <p:cNvPr id="420969" name="Rectangle 105"/>
            <p:cNvSpPr>
              <a:spLocks noChangeArrowheads="1"/>
            </p:cNvSpPr>
            <p:nvPr/>
          </p:nvSpPr>
          <p:spPr bwMode="auto">
            <a:xfrm>
              <a:off x="134" y="3358"/>
              <a:ext cx="934" cy="489"/>
            </a:xfrm>
            <a:prstGeom prst="rect">
              <a:avLst/>
            </a:prstGeom>
            <a:solidFill>
              <a:srgbClr val="FFEA1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137160" anchor="ctr">
              <a:spAutoFit/>
            </a:bodyPr>
            <a:lstStyle/>
            <a:p>
              <a:pPr algn="l" eaLnBrk="1" hangingPunct="1">
                <a:lnSpc>
                  <a:spcPct val="70000"/>
                </a:lnSpc>
                <a:spcBef>
                  <a:spcPct val="20000"/>
                </a:spcBef>
                <a:buClr>
                  <a:srgbClr val="0F116A"/>
                </a:buClr>
                <a:buSzPct val="120000"/>
              </a:pPr>
              <a:r>
                <a:rPr lang="en-US" sz="3000"/>
                <a:t>F</a:t>
              </a:r>
              <a:r>
                <a:rPr lang="en-US" sz="3000" baseline="-25000"/>
                <a:t>2</a:t>
              </a:r>
            </a:p>
            <a:p>
              <a:pPr algn="l" eaLnBrk="1" hangingPunct="1">
                <a:lnSpc>
                  <a:spcPct val="70000"/>
                </a:lnSpc>
                <a:spcBef>
                  <a:spcPct val="20000"/>
                </a:spcBef>
                <a:buClr>
                  <a:srgbClr val="0F116A"/>
                </a:buClr>
                <a:buSzPct val="120000"/>
              </a:pPr>
              <a:r>
                <a:rPr lang="en-US" sz="2000"/>
                <a:t>generation</a:t>
              </a:r>
              <a:endParaRPr lang="en-US" sz="3000">
                <a:solidFill>
                  <a:srgbClr val="0F116A"/>
                </a:solidFill>
              </a:endParaRPr>
            </a:p>
          </p:txBody>
        </p:sp>
        <p:sp>
          <p:nvSpPr>
            <p:cNvPr id="420970" name="Oval 106"/>
            <p:cNvSpPr>
              <a:spLocks noChangeArrowheads="1"/>
            </p:cNvSpPr>
            <p:nvPr/>
          </p:nvSpPr>
          <p:spPr bwMode="auto">
            <a:xfrm>
              <a:off x="1647" y="3228"/>
              <a:ext cx="288" cy="288"/>
            </a:xfrm>
            <a:prstGeom prst="ellipse">
              <a:avLst/>
            </a:prstGeom>
            <a:solidFill>
              <a:srgbClr val="FFEA18"/>
            </a:solidFill>
            <a:ln w="9525">
              <a:solidFill>
                <a:srgbClr val="66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971" name="Oval 107"/>
            <p:cNvSpPr>
              <a:spLocks noChangeArrowheads="1"/>
            </p:cNvSpPr>
            <p:nvPr/>
          </p:nvSpPr>
          <p:spPr bwMode="auto">
            <a:xfrm>
              <a:off x="2466" y="3228"/>
              <a:ext cx="288" cy="288"/>
            </a:xfrm>
            <a:prstGeom prst="ellipse">
              <a:avLst/>
            </a:prstGeom>
            <a:solidFill>
              <a:srgbClr val="006301"/>
            </a:solidFill>
            <a:ln w="9525">
              <a:solidFill>
                <a:srgbClr val="66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20972" name="Group 108"/>
            <p:cNvGrpSpPr>
              <a:grpSpLocks/>
            </p:cNvGrpSpPr>
            <p:nvPr/>
          </p:nvGrpSpPr>
          <p:grpSpPr bwMode="auto">
            <a:xfrm>
              <a:off x="3356" y="3261"/>
              <a:ext cx="288" cy="240"/>
              <a:chOff x="3344" y="3888"/>
              <a:chExt cx="288" cy="240"/>
            </a:xfrm>
          </p:grpSpPr>
          <p:sp>
            <p:nvSpPr>
              <p:cNvPr id="420973" name="Oval 109"/>
              <p:cNvSpPr>
                <a:spLocks noChangeArrowheads="1"/>
              </p:cNvSpPr>
              <p:nvPr/>
            </p:nvSpPr>
            <p:spPr bwMode="auto">
              <a:xfrm>
                <a:off x="3344" y="3936"/>
                <a:ext cx="96" cy="96"/>
              </a:xfrm>
              <a:prstGeom prst="ellipse">
                <a:avLst/>
              </a:prstGeom>
              <a:solidFill>
                <a:srgbClr val="FFEA18"/>
              </a:solidFill>
              <a:ln w="9525">
                <a:solidFill>
                  <a:srgbClr val="66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0974" name="Oval 110"/>
              <p:cNvSpPr>
                <a:spLocks noChangeArrowheads="1"/>
              </p:cNvSpPr>
              <p:nvPr/>
            </p:nvSpPr>
            <p:spPr bwMode="auto">
              <a:xfrm>
                <a:off x="3392" y="3888"/>
                <a:ext cx="96" cy="96"/>
              </a:xfrm>
              <a:prstGeom prst="ellipse">
                <a:avLst/>
              </a:prstGeom>
              <a:solidFill>
                <a:srgbClr val="FFEA18"/>
              </a:solidFill>
              <a:ln w="9525">
                <a:solidFill>
                  <a:srgbClr val="66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0975" name="Oval 111"/>
              <p:cNvSpPr>
                <a:spLocks noChangeArrowheads="1"/>
              </p:cNvSpPr>
              <p:nvPr/>
            </p:nvSpPr>
            <p:spPr bwMode="auto">
              <a:xfrm>
                <a:off x="3536" y="3984"/>
                <a:ext cx="96" cy="96"/>
              </a:xfrm>
              <a:prstGeom prst="ellipse">
                <a:avLst/>
              </a:prstGeom>
              <a:solidFill>
                <a:srgbClr val="FFEA18"/>
              </a:solidFill>
              <a:ln w="9525">
                <a:solidFill>
                  <a:srgbClr val="66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0976" name="Oval 112"/>
              <p:cNvSpPr>
                <a:spLocks noChangeArrowheads="1"/>
              </p:cNvSpPr>
              <p:nvPr/>
            </p:nvSpPr>
            <p:spPr bwMode="auto">
              <a:xfrm>
                <a:off x="3536" y="3936"/>
                <a:ext cx="96" cy="96"/>
              </a:xfrm>
              <a:prstGeom prst="ellipse">
                <a:avLst/>
              </a:prstGeom>
              <a:solidFill>
                <a:srgbClr val="FFEA18"/>
              </a:solidFill>
              <a:ln w="9525">
                <a:solidFill>
                  <a:srgbClr val="66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0977" name="Oval 113"/>
              <p:cNvSpPr>
                <a:spLocks noChangeArrowheads="1"/>
              </p:cNvSpPr>
              <p:nvPr/>
            </p:nvSpPr>
            <p:spPr bwMode="auto">
              <a:xfrm>
                <a:off x="3488" y="3888"/>
                <a:ext cx="96" cy="96"/>
              </a:xfrm>
              <a:prstGeom prst="ellipse">
                <a:avLst/>
              </a:prstGeom>
              <a:solidFill>
                <a:srgbClr val="FFEA18"/>
              </a:solidFill>
              <a:ln w="9525">
                <a:solidFill>
                  <a:srgbClr val="66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0978" name="Oval 114"/>
              <p:cNvSpPr>
                <a:spLocks noChangeArrowheads="1"/>
              </p:cNvSpPr>
              <p:nvPr/>
            </p:nvSpPr>
            <p:spPr bwMode="auto">
              <a:xfrm>
                <a:off x="3392" y="3984"/>
                <a:ext cx="96" cy="96"/>
              </a:xfrm>
              <a:prstGeom prst="ellipse">
                <a:avLst/>
              </a:prstGeom>
              <a:solidFill>
                <a:srgbClr val="FFEA18"/>
              </a:solidFill>
              <a:ln w="9525">
                <a:solidFill>
                  <a:srgbClr val="FFCC18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0979" name="Oval 115"/>
              <p:cNvSpPr>
                <a:spLocks noChangeArrowheads="1"/>
              </p:cNvSpPr>
              <p:nvPr/>
            </p:nvSpPr>
            <p:spPr bwMode="auto">
              <a:xfrm>
                <a:off x="3488" y="4032"/>
                <a:ext cx="96" cy="96"/>
              </a:xfrm>
              <a:prstGeom prst="ellipse">
                <a:avLst/>
              </a:prstGeom>
              <a:solidFill>
                <a:srgbClr val="FFEA18"/>
              </a:solidFill>
              <a:ln w="9525">
                <a:solidFill>
                  <a:srgbClr val="66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0980" name="Oval 116"/>
              <p:cNvSpPr>
                <a:spLocks noChangeArrowheads="1"/>
              </p:cNvSpPr>
              <p:nvPr/>
            </p:nvSpPr>
            <p:spPr bwMode="auto">
              <a:xfrm>
                <a:off x="3392" y="4032"/>
                <a:ext cx="96" cy="96"/>
              </a:xfrm>
              <a:prstGeom prst="ellipse">
                <a:avLst/>
              </a:prstGeom>
              <a:solidFill>
                <a:srgbClr val="FFEA18"/>
              </a:solidFill>
              <a:ln w="9525">
                <a:solidFill>
                  <a:srgbClr val="66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0981" name="Oval 117"/>
              <p:cNvSpPr>
                <a:spLocks noChangeArrowheads="1"/>
              </p:cNvSpPr>
              <p:nvPr/>
            </p:nvSpPr>
            <p:spPr bwMode="auto">
              <a:xfrm>
                <a:off x="3440" y="3936"/>
                <a:ext cx="144" cy="144"/>
              </a:xfrm>
              <a:prstGeom prst="ellipse">
                <a:avLst/>
              </a:prstGeom>
              <a:solidFill>
                <a:srgbClr val="FFEA18"/>
              </a:solidFill>
              <a:ln w="9525">
                <a:solidFill>
                  <a:srgbClr val="FFEA18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20982" name="Group 118"/>
            <p:cNvGrpSpPr>
              <a:grpSpLocks/>
            </p:cNvGrpSpPr>
            <p:nvPr/>
          </p:nvGrpSpPr>
          <p:grpSpPr bwMode="auto">
            <a:xfrm>
              <a:off x="4314" y="3261"/>
              <a:ext cx="288" cy="240"/>
              <a:chOff x="3216" y="1080"/>
              <a:chExt cx="288" cy="240"/>
            </a:xfrm>
          </p:grpSpPr>
          <p:sp>
            <p:nvSpPr>
              <p:cNvPr id="420983" name="Oval 119"/>
              <p:cNvSpPr>
                <a:spLocks noChangeArrowheads="1"/>
              </p:cNvSpPr>
              <p:nvPr/>
            </p:nvSpPr>
            <p:spPr bwMode="auto">
              <a:xfrm>
                <a:off x="3216" y="1128"/>
                <a:ext cx="96" cy="96"/>
              </a:xfrm>
              <a:prstGeom prst="ellipse">
                <a:avLst/>
              </a:prstGeom>
              <a:solidFill>
                <a:srgbClr val="006301"/>
              </a:solidFill>
              <a:ln w="9525">
                <a:solidFill>
                  <a:srgbClr val="66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0984" name="Oval 120"/>
              <p:cNvSpPr>
                <a:spLocks noChangeArrowheads="1"/>
              </p:cNvSpPr>
              <p:nvPr/>
            </p:nvSpPr>
            <p:spPr bwMode="auto">
              <a:xfrm>
                <a:off x="3264" y="1080"/>
                <a:ext cx="96" cy="96"/>
              </a:xfrm>
              <a:prstGeom prst="ellipse">
                <a:avLst/>
              </a:prstGeom>
              <a:solidFill>
                <a:srgbClr val="006301"/>
              </a:solidFill>
              <a:ln w="9525">
                <a:solidFill>
                  <a:srgbClr val="66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0985" name="Oval 121"/>
              <p:cNvSpPr>
                <a:spLocks noChangeArrowheads="1"/>
              </p:cNvSpPr>
              <p:nvPr/>
            </p:nvSpPr>
            <p:spPr bwMode="auto">
              <a:xfrm>
                <a:off x="3408" y="1176"/>
                <a:ext cx="96" cy="96"/>
              </a:xfrm>
              <a:prstGeom prst="ellipse">
                <a:avLst/>
              </a:prstGeom>
              <a:solidFill>
                <a:srgbClr val="006301"/>
              </a:solidFill>
              <a:ln w="9525">
                <a:solidFill>
                  <a:srgbClr val="66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0986" name="Oval 122"/>
              <p:cNvSpPr>
                <a:spLocks noChangeArrowheads="1"/>
              </p:cNvSpPr>
              <p:nvPr/>
            </p:nvSpPr>
            <p:spPr bwMode="auto">
              <a:xfrm>
                <a:off x="3408" y="1128"/>
                <a:ext cx="96" cy="96"/>
              </a:xfrm>
              <a:prstGeom prst="ellipse">
                <a:avLst/>
              </a:prstGeom>
              <a:solidFill>
                <a:srgbClr val="006301"/>
              </a:solidFill>
              <a:ln w="9525">
                <a:solidFill>
                  <a:srgbClr val="66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0987" name="Oval 123"/>
              <p:cNvSpPr>
                <a:spLocks noChangeArrowheads="1"/>
              </p:cNvSpPr>
              <p:nvPr/>
            </p:nvSpPr>
            <p:spPr bwMode="auto">
              <a:xfrm>
                <a:off x="3360" y="1080"/>
                <a:ext cx="96" cy="96"/>
              </a:xfrm>
              <a:prstGeom prst="ellipse">
                <a:avLst/>
              </a:prstGeom>
              <a:solidFill>
                <a:srgbClr val="006301"/>
              </a:solidFill>
              <a:ln w="9525">
                <a:solidFill>
                  <a:srgbClr val="66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0988" name="Oval 124"/>
              <p:cNvSpPr>
                <a:spLocks noChangeArrowheads="1"/>
              </p:cNvSpPr>
              <p:nvPr/>
            </p:nvSpPr>
            <p:spPr bwMode="auto">
              <a:xfrm>
                <a:off x="3264" y="1176"/>
                <a:ext cx="96" cy="96"/>
              </a:xfrm>
              <a:prstGeom prst="ellipse">
                <a:avLst/>
              </a:prstGeom>
              <a:solidFill>
                <a:srgbClr val="006301"/>
              </a:solidFill>
              <a:ln w="9525">
                <a:solidFill>
                  <a:srgbClr val="00630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0989" name="Oval 125"/>
              <p:cNvSpPr>
                <a:spLocks noChangeArrowheads="1"/>
              </p:cNvSpPr>
              <p:nvPr/>
            </p:nvSpPr>
            <p:spPr bwMode="auto">
              <a:xfrm>
                <a:off x="3360" y="1224"/>
                <a:ext cx="96" cy="96"/>
              </a:xfrm>
              <a:prstGeom prst="ellipse">
                <a:avLst/>
              </a:prstGeom>
              <a:solidFill>
                <a:srgbClr val="006301"/>
              </a:solidFill>
              <a:ln w="9525">
                <a:solidFill>
                  <a:srgbClr val="66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0990" name="Oval 126"/>
              <p:cNvSpPr>
                <a:spLocks noChangeArrowheads="1"/>
              </p:cNvSpPr>
              <p:nvPr/>
            </p:nvSpPr>
            <p:spPr bwMode="auto">
              <a:xfrm>
                <a:off x="3264" y="1224"/>
                <a:ext cx="96" cy="96"/>
              </a:xfrm>
              <a:prstGeom prst="ellipse">
                <a:avLst/>
              </a:prstGeom>
              <a:solidFill>
                <a:srgbClr val="006301"/>
              </a:solidFill>
              <a:ln w="9525">
                <a:solidFill>
                  <a:srgbClr val="66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0991" name="Oval 127"/>
              <p:cNvSpPr>
                <a:spLocks noChangeArrowheads="1"/>
              </p:cNvSpPr>
              <p:nvPr/>
            </p:nvSpPr>
            <p:spPr bwMode="auto">
              <a:xfrm>
                <a:off x="3312" y="1128"/>
                <a:ext cx="144" cy="144"/>
              </a:xfrm>
              <a:prstGeom prst="ellipse">
                <a:avLst/>
              </a:prstGeom>
              <a:solidFill>
                <a:srgbClr val="006301"/>
              </a:solidFill>
              <a:ln w="9525">
                <a:solidFill>
                  <a:srgbClr val="00630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420886" name="Rectangle 22"/>
          <p:cNvSpPr>
            <a:spLocks noChangeArrowheads="1"/>
          </p:cNvSpPr>
          <p:nvPr/>
        </p:nvSpPr>
        <p:spPr bwMode="auto">
          <a:xfrm>
            <a:off x="4489450" y="4022725"/>
            <a:ext cx="107315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>
                <a:solidFill>
                  <a:srgbClr val="660000"/>
                </a:solidFill>
              </a:rPr>
              <a:t>YyRr</a:t>
            </a:r>
            <a:endParaRPr lang="en-US" sz="300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093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209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2093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208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208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208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500"/>
                                        <p:tgtEl>
                                          <p:spTgt spid="42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2096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2096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2099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2099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2099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2099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2096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0871" grpId="0" build="p" autoUpdateAnimBg="0"/>
      <p:bldP spid="420872" grpId="0" build="p" autoUpdateAnimBg="0"/>
      <p:bldP spid="420936" grpId="0" animBg="1" autoUpdateAnimBg="0"/>
      <p:bldP spid="420937" grpId="0" animBg="1" autoUpdateAnimBg="0"/>
      <p:bldP spid="420964" grpId="0" animBg="1"/>
      <p:bldP spid="420965" grpId="0" animBg="1" autoUpdateAnimBg="0"/>
      <p:bldP spid="420967" grpId="0" animBg="1" autoUpdateAnimBg="0"/>
      <p:bldP spid="420992" grpId="0" animBg="1" autoUpdateAnimBg="0"/>
      <p:bldP spid="420993" grpId="0" animBg="1" autoUpdateAnimBg="0"/>
      <p:bldP spid="420994" grpId="0" animBg="1" autoUpdateAnimBg="0"/>
      <p:bldP spid="420995" grpId="0" animBg="1" autoUpdateAnimBg="0"/>
      <p:bldP spid="420886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What’s going on here?</a:t>
            </a:r>
          </a:p>
        </p:txBody>
      </p:sp>
      <p:sp>
        <p:nvSpPr>
          <p:cNvPr id="42291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371600"/>
            <a:ext cx="8305800" cy="1524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If </a:t>
            </a:r>
            <a:r>
              <a:rPr lang="en-US" u="sng"/>
              <a:t>genes</a:t>
            </a:r>
            <a:r>
              <a:rPr lang="en-US"/>
              <a:t> are on different chromosomes…</a:t>
            </a:r>
          </a:p>
          <a:p>
            <a:pPr lvl="1">
              <a:lnSpc>
                <a:spcPct val="90000"/>
              </a:lnSpc>
            </a:pPr>
            <a:r>
              <a:rPr lang="en-US"/>
              <a:t>how do they assort in the gametes?</a:t>
            </a:r>
          </a:p>
          <a:p>
            <a:pPr lvl="1">
              <a:lnSpc>
                <a:spcPct val="90000"/>
              </a:lnSpc>
            </a:pPr>
            <a:r>
              <a:rPr lang="en-US" u="sng"/>
              <a:t>together</a:t>
            </a:r>
            <a:r>
              <a:rPr lang="en-US"/>
              <a:t> or </a:t>
            </a:r>
            <a:r>
              <a:rPr lang="en-US" u="sng"/>
              <a:t>independently</a:t>
            </a:r>
            <a:r>
              <a:rPr lang="en-US"/>
              <a:t>?</a:t>
            </a:r>
          </a:p>
        </p:txBody>
      </p:sp>
      <p:grpSp>
        <p:nvGrpSpPr>
          <p:cNvPr id="422954" name="Group 42"/>
          <p:cNvGrpSpPr>
            <a:grpSpLocks/>
          </p:cNvGrpSpPr>
          <p:nvPr/>
        </p:nvGrpSpPr>
        <p:grpSpPr bwMode="auto">
          <a:xfrm>
            <a:off x="1257300" y="2941638"/>
            <a:ext cx="1143000" cy="1143000"/>
            <a:chOff x="792" y="1853"/>
            <a:chExt cx="720" cy="720"/>
          </a:xfrm>
        </p:grpSpPr>
        <p:sp>
          <p:nvSpPr>
            <p:cNvPr id="422917" name="Oval 5"/>
            <p:cNvSpPr>
              <a:spLocks noChangeArrowheads="1"/>
            </p:cNvSpPr>
            <p:nvPr/>
          </p:nvSpPr>
          <p:spPr bwMode="auto">
            <a:xfrm>
              <a:off x="792" y="1853"/>
              <a:ext cx="720" cy="720"/>
            </a:xfrm>
            <a:prstGeom prst="ellipse">
              <a:avLst/>
            </a:prstGeom>
            <a:solidFill>
              <a:srgbClr val="FFEA18"/>
            </a:solidFill>
            <a:ln w="9525">
              <a:solidFill>
                <a:srgbClr val="440044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2918" name="Rectangle 6"/>
            <p:cNvSpPr>
              <a:spLocks noChangeArrowheads="1"/>
            </p:cNvSpPr>
            <p:nvPr/>
          </p:nvSpPr>
          <p:spPr bwMode="auto">
            <a:xfrm>
              <a:off x="814" y="2040"/>
              <a:ext cx="676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3000">
                  <a:solidFill>
                    <a:srgbClr val="660000"/>
                  </a:solidFill>
                </a:rPr>
                <a:t>YyRr</a:t>
              </a:r>
              <a:endParaRPr lang="en-US" sz="3000">
                <a:solidFill>
                  <a:schemeClr val="tx2"/>
                </a:solidFill>
              </a:endParaRPr>
            </a:p>
          </p:txBody>
        </p:sp>
      </p:grpSp>
      <p:grpSp>
        <p:nvGrpSpPr>
          <p:cNvPr id="422920" name="Group 8"/>
          <p:cNvGrpSpPr>
            <a:grpSpLocks/>
          </p:cNvGrpSpPr>
          <p:nvPr/>
        </p:nvGrpSpPr>
        <p:grpSpPr bwMode="auto">
          <a:xfrm>
            <a:off x="838200" y="4876800"/>
            <a:ext cx="838200" cy="838200"/>
            <a:chOff x="624" y="1920"/>
            <a:chExt cx="528" cy="528"/>
          </a:xfrm>
        </p:grpSpPr>
        <p:sp>
          <p:nvSpPr>
            <p:cNvPr id="422921" name="Oval 9"/>
            <p:cNvSpPr>
              <a:spLocks noChangeArrowheads="1"/>
            </p:cNvSpPr>
            <p:nvPr/>
          </p:nvSpPr>
          <p:spPr bwMode="auto">
            <a:xfrm>
              <a:off x="624" y="1920"/>
              <a:ext cx="528" cy="528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2922" name="Rectangle 10"/>
            <p:cNvSpPr>
              <a:spLocks noChangeArrowheads="1"/>
            </p:cNvSpPr>
            <p:nvPr/>
          </p:nvSpPr>
          <p:spPr bwMode="auto">
            <a:xfrm>
              <a:off x="666" y="2016"/>
              <a:ext cx="449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3000">
                  <a:solidFill>
                    <a:srgbClr val="660000"/>
                  </a:solidFill>
                </a:rPr>
                <a:t>YR</a:t>
              </a:r>
              <a:endParaRPr lang="en-US" sz="3000">
                <a:solidFill>
                  <a:schemeClr val="tx2"/>
                </a:solidFill>
              </a:endParaRPr>
            </a:p>
          </p:txBody>
        </p:sp>
      </p:grpSp>
      <p:grpSp>
        <p:nvGrpSpPr>
          <p:cNvPr id="422923" name="Group 11"/>
          <p:cNvGrpSpPr>
            <a:grpSpLocks/>
          </p:cNvGrpSpPr>
          <p:nvPr/>
        </p:nvGrpSpPr>
        <p:grpSpPr bwMode="auto">
          <a:xfrm>
            <a:off x="1981200" y="4876800"/>
            <a:ext cx="838200" cy="838200"/>
            <a:chOff x="624" y="1920"/>
            <a:chExt cx="528" cy="528"/>
          </a:xfrm>
        </p:grpSpPr>
        <p:sp>
          <p:nvSpPr>
            <p:cNvPr id="422924" name="Oval 12"/>
            <p:cNvSpPr>
              <a:spLocks noChangeArrowheads="1"/>
            </p:cNvSpPr>
            <p:nvPr/>
          </p:nvSpPr>
          <p:spPr bwMode="auto">
            <a:xfrm>
              <a:off x="624" y="1920"/>
              <a:ext cx="528" cy="528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2925" name="Rectangle 13"/>
            <p:cNvSpPr>
              <a:spLocks noChangeArrowheads="1"/>
            </p:cNvSpPr>
            <p:nvPr/>
          </p:nvSpPr>
          <p:spPr bwMode="auto">
            <a:xfrm>
              <a:off x="719" y="2016"/>
              <a:ext cx="343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3000">
                  <a:solidFill>
                    <a:srgbClr val="660000"/>
                  </a:solidFill>
                </a:rPr>
                <a:t>yr</a:t>
              </a:r>
              <a:endParaRPr lang="en-US" sz="3000">
                <a:solidFill>
                  <a:schemeClr val="tx2"/>
                </a:solidFill>
              </a:endParaRPr>
            </a:p>
          </p:txBody>
        </p:sp>
      </p:grpSp>
      <p:sp>
        <p:nvSpPr>
          <p:cNvPr id="422926" name="AutoShape 14"/>
          <p:cNvSpPr>
            <a:spLocks noChangeArrowheads="1"/>
          </p:cNvSpPr>
          <p:nvPr/>
        </p:nvSpPr>
        <p:spPr bwMode="auto">
          <a:xfrm>
            <a:off x="1714500" y="4152900"/>
            <a:ext cx="228600" cy="838200"/>
          </a:xfrm>
          <a:prstGeom prst="downArrow">
            <a:avLst>
              <a:gd name="adj1" fmla="val 50000"/>
              <a:gd name="adj2" fmla="val 91667"/>
            </a:avLst>
          </a:prstGeom>
          <a:solidFill>
            <a:srgbClr val="0F116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2928" name="Oval 16"/>
          <p:cNvSpPr>
            <a:spLocks noChangeArrowheads="1"/>
          </p:cNvSpPr>
          <p:nvPr/>
        </p:nvSpPr>
        <p:spPr bwMode="auto">
          <a:xfrm>
            <a:off x="6284913" y="2933700"/>
            <a:ext cx="1143000" cy="1143000"/>
          </a:xfrm>
          <a:prstGeom prst="ellipse">
            <a:avLst/>
          </a:prstGeom>
          <a:solidFill>
            <a:srgbClr val="FFEA18"/>
          </a:solidFill>
          <a:ln w="9525">
            <a:solidFill>
              <a:srgbClr val="4400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2929" name="Rectangle 17"/>
          <p:cNvSpPr>
            <a:spLocks noChangeArrowheads="1"/>
          </p:cNvSpPr>
          <p:nvPr/>
        </p:nvSpPr>
        <p:spPr bwMode="auto">
          <a:xfrm>
            <a:off x="6319838" y="3230563"/>
            <a:ext cx="107315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>
                <a:solidFill>
                  <a:srgbClr val="660000"/>
                </a:solidFill>
              </a:rPr>
              <a:t>YyRr</a:t>
            </a:r>
            <a:endParaRPr lang="en-US" sz="3000">
              <a:solidFill>
                <a:schemeClr val="tx2"/>
              </a:solidFill>
            </a:endParaRPr>
          </a:p>
        </p:txBody>
      </p:sp>
      <p:grpSp>
        <p:nvGrpSpPr>
          <p:cNvPr id="422930" name="Group 18"/>
          <p:cNvGrpSpPr>
            <a:grpSpLocks/>
          </p:cNvGrpSpPr>
          <p:nvPr/>
        </p:nvGrpSpPr>
        <p:grpSpPr bwMode="auto">
          <a:xfrm>
            <a:off x="5865813" y="4876800"/>
            <a:ext cx="838200" cy="838200"/>
            <a:chOff x="624" y="1920"/>
            <a:chExt cx="528" cy="528"/>
          </a:xfrm>
        </p:grpSpPr>
        <p:sp>
          <p:nvSpPr>
            <p:cNvPr id="422931" name="Oval 19"/>
            <p:cNvSpPr>
              <a:spLocks noChangeArrowheads="1"/>
            </p:cNvSpPr>
            <p:nvPr/>
          </p:nvSpPr>
          <p:spPr bwMode="auto">
            <a:xfrm>
              <a:off x="624" y="1920"/>
              <a:ext cx="528" cy="528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2932" name="Rectangle 20"/>
            <p:cNvSpPr>
              <a:spLocks noChangeArrowheads="1"/>
            </p:cNvSpPr>
            <p:nvPr/>
          </p:nvSpPr>
          <p:spPr bwMode="auto">
            <a:xfrm>
              <a:off x="706" y="2016"/>
              <a:ext cx="369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3000">
                  <a:solidFill>
                    <a:srgbClr val="660000"/>
                  </a:solidFill>
                </a:rPr>
                <a:t>Yr</a:t>
              </a:r>
              <a:endParaRPr lang="en-US" sz="3000">
                <a:solidFill>
                  <a:schemeClr val="tx2"/>
                </a:solidFill>
              </a:endParaRPr>
            </a:p>
          </p:txBody>
        </p:sp>
      </p:grpSp>
      <p:grpSp>
        <p:nvGrpSpPr>
          <p:cNvPr id="422933" name="Group 21"/>
          <p:cNvGrpSpPr>
            <a:grpSpLocks/>
          </p:cNvGrpSpPr>
          <p:nvPr/>
        </p:nvGrpSpPr>
        <p:grpSpPr bwMode="auto">
          <a:xfrm>
            <a:off x="7008813" y="4876800"/>
            <a:ext cx="838200" cy="838200"/>
            <a:chOff x="624" y="1920"/>
            <a:chExt cx="528" cy="528"/>
          </a:xfrm>
        </p:grpSpPr>
        <p:sp>
          <p:nvSpPr>
            <p:cNvPr id="422934" name="Oval 22"/>
            <p:cNvSpPr>
              <a:spLocks noChangeArrowheads="1"/>
            </p:cNvSpPr>
            <p:nvPr/>
          </p:nvSpPr>
          <p:spPr bwMode="auto">
            <a:xfrm>
              <a:off x="624" y="1920"/>
              <a:ext cx="528" cy="528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2935" name="Rectangle 23"/>
            <p:cNvSpPr>
              <a:spLocks noChangeArrowheads="1"/>
            </p:cNvSpPr>
            <p:nvPr/>
          </p:nvSpPr>
          <p:spPr bwMode="auto">
            <a:xfrm>
              <a:off x="679" y="2016"/>
              <a:ext cx="423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3000">
                  <a:solidFill>
                    <a:srgbClr val="660000"/>
                  </a:solidFill>
                </a:rPr>
                <a:t>yR</a:t>
              </a:r>
              <a:endParaRPr lang="en-US" sz="3000">
                <a:solidFill>
                  <a:schemeClr val="tx2"/>
                </a:solidFill>
              </a:endParaRPr>
            </a:p>
          </p:txBody>
        </p:sp>
      </p:grpSp>
      <p:sp>
        <p:nvSpPr>
          <p:cNvPr id="422936" name="AutoShape 24"/>
          <p:cNvSpPr>
            <a:spLocks noChangeArrowheads="1"/>
          </p:cNvSpPr>
          <p:nvPr/>
        </p:nvSpPr>
        <p:spPr bwMode="auto">
          <a:xfrm>
            <a:off x="6742113" y="4160838"/>
            <a:ext cx="228600" cy="838200"/>
          </a:xfrm>
          <a:prstGeom prst="downArrow">
            <a:avLst>
              <a:gd name="adj1" fmla="val 50000"/>
              <a:gd name="adj2" fmla="val 91667"/>
            </a:avLst>
          </a:prstGeom>
          <a:solidFill>
            <a:srgbClr val="0F116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22937" name="Group 25"/>
          <p:cNvGrpSpPr>
            <a:grpSpLocks/>
          </p:cNvGrpSpPr>
          <p:nvPr/>
        </p:nvGrpSpPr>
        <p:grpSpPr bwMode="auto">
          <a:xfrm>
            <a:off x="4837113" y="4876800"/>
            <a:ext cx="838200" cy="838200"/>
            <a:chOff x="624" y="1920"/>
            <a:chExt cx="528" cy="528"/>
          </a:xfrm>
        </p:grpSpPr>
        <p:sp>
          <p:nvSpPr>
            <p:cNvPr id="422938" name="Oval 26"/>
            <p:cNvSpPr>
              <a:spLocks noChangeArrowheads="1"/>
            </p:cNvSpPr>
            <p:nvPr/>
          </p:nvSpPr>
          <p:spPr bwMode="auto">
            <a:xfrm>
              <a:off x="624" y="1920"/>
              <a:ext cx="528" cy="528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2939" name="Rectangle 27"/>
            <p:cNvSpPr>
              <a:spLocks noChangeArrowheads="1"/>
            </p:cNvSpPr>
            <p:nvPr/>
          </p:nvSpPr>
          <p:spPr bwMode="auto">
            <a:xfrm>
              <a:off x="666" y="2016"/>
              <a:ext cx="449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3000">
                  <a:solidFill>
                    <a:srgbClr val="660000"/>
                  </a:solidFill>
                </a:rPr>
                <a:t>YR</a:t>
              </a:r>
              <a:endParaRPr lang="en-US" sz="3000">
                <a:solidFill>
                  <a:schemeClr val="tx2"/>
                </a:solidFill>
              </a:endParaRPr>
            </a:p>
          </p:txBody>
        </p:sp>
      </p:grpSp>
      <p:grpSp>
        <p:nvGrpSpPr>
          <p:cNvPr id="422940" name="Group 28"/>
          <p:cNvGrpSpPr>
            <a:grpSpLocks/>
          </p:cNvGrpSpPr>
          <p:nvPr/>
        </p:nvGrpSpPr>
        <p:grpSpPr bwMode="auto">
          <a:xfrm>
            <a:off x="8029575" y="4884738"/>
            <a:ext cx="838200" cy="838200"/>
            <a:chOff x="624" y="1920"/>
            <a:chExt cx="528" cy="528"/>
          </a:xfrm>
        </p:grpSpPr>
        <p:sp>
          <p:nvSpPr>
            <p:cNvPr id="422941" name="Oval 29"/>
            <p:cNvSpPr>
              <a:spLocks noChangeArrowheads="1"/>
            </p:cNvSpPr>
            <p:nvPr/>
          </p:nvSpPr>
          <p:spPr bwMode="auto">
            <a:xfrm>
              <a:off x="624" y="1920"/>
              <a:ext cx="528" cy="528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2942" name="Rectangle 30"/>
            <p:cNvSpPr>
              <a:spLocks noChangeArrowheads="1"/>
            </p:cNvSpPr>
            <p:nvPr/>
          </p:nvSpPr>
          <p:spPr bwMode="auto">
            <a:xfrm>
              <a:off x="719" y="2016"/>
              <a:ext cx="343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3000">
                  <a:solidFill>
                    <a:srgbClr val="660000"/>
                  </a:solidFill>
                </a:rPr>
                <a:t>yr</a:t>
              </a:r>
              <a:endParaRPr lang="en-US" sz="3000">
                <a:solidFill>
                  <a:schemeClr val="tx2"/>
                </a:solidFill>
              </a:endParaRPr>
            </a:p>
          </p:txBody>
        </p:sp>
      </p:grpSp>
      <p:sp>
        <p:nvSpPr>
          <p:cNvPr id="422948" name="AutoShape 36"/>
          <p:cNvSpPr>
            <a:spLocks noChangeArrowheads="1"/>
          </p:cNvSpPr>
          <p:nvPr/>
        </p:nvSpPr>
        <p:spPr bwMode="auto">
          <a:xfrm flipH="1">
            <a:off x="2455863" y="3152775"/>
            <a:ext cx="1841500" cy="488950"/>
          </a:xfrm>
          <a:prstGeom prst="homePlate">
            <a:avLst>
              <a:gd name="adj" fmla="val 94156"/>
            </a:avLst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Is it this?</a:t>
            </a:r>
          </a:p>
        </p:txBody>
      </p:sp>
      <p:sp>
        <p:nvSpPr>
          <p:cNvPr id="422950" name="AutoShape 38"/>
          <p:cNvSpPr>
            <a:spLocks noChangeArrowheads="1"/>
          </p:cNvSpPr>
          <p:nvPr/>
        </p:nvSpPr>
        <p:spPr bwMode="auto">
          <a:xfrm>
            <a:off x="4552950" y="3152775"/>
            <a:ext cx="1630363" cy="488950"/>
          </a:xfrm>
          <a:prstGeom prst="homePlate">
            <a:avLst>
              <a:gd name="adj" fmla="val 83360"/>
            </a:avLst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Or this?</a:t>
            </a:r>
          </a:p>
        </p:txBody>
      </p:sp>
      <p:pic>
        <p:nvPicPr>
          <p:cNvPr id="422951" name="Picture 39" descr="penguinL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635250" y="5562600"/>
            <a:ext cx="1274763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2952" name="AutoShape 40"/>
          <p:cNvSpPr>
            <a:spLocks noChangeArrowheads="1"/>
          </p:cNvSpPr>
          <p:nvPr/>
        </p:nvSpPr>
        <p:spPr bwMode="auto">
          <a:xfrm flipH="1">
            <a:off x="4294188" y="5792788"/>
            <a:ext cx="2274887" cy="993775"/>
          </a:xfrm>
          <a:prstGeom prst="wedgeEllipseCallout">
            <a:avLst>
              <a:gd name="adj1" fmla="val 77704"/>
              <a:gd name="adj2" fmla="val -38981"/>
            </a:avLst>
          </a:prstGeom>
          <a:solidFill>
            <a:srgbClr val="FFEA18"/>
          </a:solidFill>
          <a:ln w="38100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sz="1800">
                <a:solidFill>
                  <a:srgbClr val="0F116A"/>
                </a:solidFill>
                <a:latin typeface="Comic Sans MS" pitchFamily="48" charset="0"/>
                <a:ea typeface="ＭＳ Ｐゴシック" pitchFamily="1" charset="-128"/>
              </a:rPr>
              <a:t>Which system</a:t>
            </a:r>
            <a:br>
              <a:rPr lang="en-US" sz="1800">
                <a:solidFill>
                  <a:srgbClr val="0F116A"/>
                </a:solidFill>
                <a:latin typeface="Comic Sans MS" pitchFamily="48" charset="0"/>
                <a:ea typeface="ＭＳ Ｐゴシック" pitchFamily="1" charset="-128"/>
              </a:rPr>
            </a:br>
            <a:r>
              <a:rPr lang="en-US" sz="1800">
                <a:solidFill>
                  <a:srgbClr val="0F116A"/>
                </a:solidFill>
                <a:latin typeface="Comic Sans MS" pitchFamily="48" charset="0"/>
                <a:ea typeface="ＭＳ Ｐゴシック" pitchFamily="1" charset="-128"/>
              </a:rPr>
              <a:t>explains the </a:t>
            </a:r>
            <a:br>
              <a:rPr lang="en-US" sz="1800">
                <a:solidFill>
                  <a:srgbClr val="0F116A"/>
                </a:solidFill>
                <a:latin typeface="Comic Sans MS" pitchFamily="48" charset="0"/>
                <a:ea typeface="ＭＳ Ｐゴシック" pitchFamily="1" charset="-128"/>
              </a:rPr>
            </a:br>
            <a:r>
              <a:rPr lang="en-US" sz="1800">
                <a:solidFill>
                  <a:srgbClr val="0F116A"/>
                </a:solidFill>
                <a:latin typeface="Comic Sans MS" pitchFamily="48" charset="0"/>
                <a:ea typeface="ＭＳ Ｐゴシック" pitchFamily="1" charset="-128"/>
              </a:rPr>
              <a:t>data?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2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2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2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22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42294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229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2292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2292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229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2292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2292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229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2295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4229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2294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2294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22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2293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2293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229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2293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2293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229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2293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2293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229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422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4229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Qua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2915" grpId="0" build="p" autoUpdateAnimBg="0"/>
      <p:bldP spid="422926" grpId="0" animBg="1"/>
      <p:bldP spid="422936" grpId="0" animBg="1"/>
      <p:bldP spid="422948" grpId="0" animBg="1" autoUpdateAnimBg="0"/>
      <p:bldP spid="422950" grpId="0" animBg="1" autoUpdateAnimBg="0"/>
      <p:bldP spid="422952" grpId="0" animBg="1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346" name="Rectangle 386"/>
          <p:cNvSpPr>
            <a:spLocks noChangeArrowheads="1"/>
          </p:cNvSpPr>
          <p:nvPr/>
        </p:nvSpPr>
        <p:spPr bwMode="auto">
          <a:xfrm>
            <a:off x="6934200" y="1447800"/>
            <a:ext cx="2133600" cy="5334000"/>
          </a:xfrm>
          <a:prstGeom prst="rect">
            <a:avLst/>
          </a:prstGeom>
          <a:solidFill>
            <a:schemeClr val="bg2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400" b="0">
              <a:solidFill>
                <a:schemeClr val="tx1"/>
              </a:solidFill>
            </a:endParaRPr>
          </a:p>
        </p:txBody>
      </p:sp>
      <p:grpSp>
        <p:nvGrpSpPr>
          <p:cNvPr id="425347" name="Group 387"/>
          <p:cNvGrpSpPr>
            <a:grpSpLocks/>
          </p:cNvGrpSpPr>
          <p:nvPr/>
        </p:nvGrpSpPr>
        <p:grpSpPr bwMode="auto">
          <a:xfrm>
            <a:off x="7315200" y="2066925"/>
            <a:ext cx="1670050" cy="760413"/>
            <a:chOff x="4608" y="787"/>
            <a:chExt cx="1052" cy="479"/>
          </a:xfrm>
        </p:grpSpPr>
        <p:sp>
          <p:nvSpPr>
            <p:cNvPr id="425348" name="Oval 388"/>
            <p:cNvSpPr>
              <a:spLocks noChangeArrowheads="1"/>
            </p:cNvSpPr>
            <p:nvPr/>
          </p:nvSpPr>
          <p:spPr bwMode="auto">
            <a:xfrm>
              <a:off x="4608" y="883"/>
              <a:ext cx="288" cy="288"/>
            </a:xfrm>
            <a:prstGeom prst="ellipse">
              <a:avLst/>
            </a:prstGeom>
            <a:solidFill>
              <a:srgbClr val="FFEA18"/>
            </a:solidFill>
            <a:ln w="9525">
              <a:solidFill>
                <a:srgbClr val="FFCC18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5349" name="Rectangle 389"/>
            <p:cNvSpPr>
              <a:spLocks noChangeArrowheads="1"/>
            </p:cNvSpPr>
            <p:nvPr/>
          </p:nvSpPr>
          <p:spPr bwMode="auto">
            <a:xfrm>
              <a:off x="4997" y="787"/>
              <a:ext cx="663" cy="4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eaLnBrk="1" hangingPunct="1">
                <a:lnSpc>
                  <a:spcPct val="60000"/>
                </a:lnSpc>
                <a:spcBef>
                  <a:spcPct val="20000"/>
                </a:spcBef>
                <a:buClr>
                  <a:srgbClr val="0F116A"/>
                </a:buClr>
                <a:buSzPct val="120000"/>
              </a:pPr>
              <a:r>
                <a:rPr lang="en-US" sz="2000">
                  <a:solidFill>
                    <a:srgbClr val="0F116A"/>
                  </a:solidFill>
                </a:rPr>
                <a:t>9/16</a:t>
              </a:r>
            </a:p>
            <a:p>
              <a:pPr eaLnBrk="1" hangingPunct="1">
                <a:lnSpc>
                  <a:spcPct val="60000"/>
                </a:lnSpc>
                <a:spcBef>
                  <a:spcPct val="20000"/>
                </a:spcBef>
                <a:buClr>
                  <a:srgbClr val="0F116A"/>
                </a:buClr>
                <a:buSzPct val="120000"/>
              </a:pPr>
              <a:r>
                <a:rPr lang="en-US" sz="2000">
                  <a:solidFill>
                    <a:srgbClr val="0F116A"/>
                  </a:solidFill>
                </a:rPr>
                <a:t>yellow</a:t>
              </a:r>
            </a:p>
            <a:p>
              <a:pPr eaLnBrk="1" hangingPunct="1">
                <a:lnSpc>
                  <a:spcPct val="60000"/>
                </a:lnSpc>
                <a:spcBef>
                  <a:spcPct val="20000"/>
                </a:spcBef>
                <a:buClr>
                  <a:srgbClr val="0F116A"/>
                </a:buClr>
                <a:buSzPct val="120000"/>
              </a:pPr>
              <a:r>
                <a:rPr lang="en-US" sz="2000">
                  <a:solidFill>
                    <a:srgbClr val="0F116A"/>
                  </a:solidFill>
                </a:rPr>
                <a:t>round</a:t>
              </a:r>
            </a:p>
          </p:txBody>
        </p:sp>
      </p:grpSp>
      <p:grpSp>
        <p:nvGrpSpPr>
          <p:cNvPr id="425350" name="Group 390"/>
          <p:cNvGrpSpPr>
            <a:grpSpLocks/>
          </p:cNvGrpSpPr>
          <p:nvPr/>
        </p:nvGrpSpPr>
        <p:grpSpPr bwMode="auto">
          <a:xfrm>
            <a:off x="7315200" y="3308350"/>
            <a:ext cx="1670050" cy="760413"/>
            <a:chOff x="4608" y="1643"/>
            <a:chExt cx="1052" cy="479"/>
          </a:xfrm>
        </p:grpSpPr>
        <p:sp>
          <p:nvSpPr>
            <p:cNvPr id="425351" name="Oval 391"/>
            <p:cNvSpPr>
              <a:spLocks noChangeArrowheads="1"/>
            </p:cNvSpPr>
            <p:nvPr/>
          </p:nvSpPr>
          <p:spPr bwMode="auto">
            <a:xfrm>
              <a:off x="4608" y="1739"/>
              <a:ext cx="288" cy="288"/>
            </a:xfrm>
            <a:prstGeom prst="ellipse">
              <a:avLst/>
            </a:prstGeom>
            <a:solidFill>
              <a:srgbClr val="006301"/>
            </a:solidFill>
            <a:ln w="9525">
              <a:solidFill>
                <a:srgbClr val="66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5352" name="Rectangle 392"/>
            <p:cNvSpPr>
              <a:spLocks noChangeArrowheads="1"/>
            </p:cNvSpPr>
            <p:nvPr/>
          </p:nvSpPr>
          <p:spPr bwMode="auto">
            <a:xfrm>
              <a:off x="4997" y="1643"/>
              <a:ext cx="663" cy="4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eaLnBrk="1" hangingPunct="1">
                <a:lnSpc>
                  <a:spcPct val="60000"/>
                </a:lnSpc>
                <a:spcBef>
                  <a:spcPct val="20000"/>
                </a:spcBef>
                <a:buClr>
                  <a:srgbClr val="0F116A"/>
                </a:buClr>
                <a:buSzPct val="120000"/>
              </a:pPr>
              <a:r>
                <a:rPr lang="en-US" sz="2000">
                  <a:solidFill>
                    <a:srgbClr val="0F116A"/>
                  </a:solidFill>
                </a:rPr>
                <a:t>3/16</a:t>
              </a:r>
            </a:p>
            <a:p>
              <a:pPr eaLnBrk="1" hangingPunct="1">
                <a:lnSpc>
                  <a:spcPct val="60000"/>
                </a:lnSpc>
                <a:spcBef>
                  <a:spcPct val="20000"/>
                </a:spcBef>
                <a:buClr>
                  <a:srgbClr val="0F116A"/>
                </a:buClr>
                <a:buSzPct val="120000"/>
              </a:pPr>
              <a:r>
                <a:rPr lang="en-US" sz="2000">
                  <a:solidFill>
                    <a:srgbClr val="0F116A"/>
                  </a:solidFill>
                </a:rPr>
                <a:t>green</a:t>
              </a:r>
            </a:p>
            <a:p>
              <a:pPr eaLnBrk="1" hangingPunct="1">
                <a:lnSpc>
                  <a:spcPct val="60000"/>
                </a:lnSpc>
                <a:spcBef>
                  <a:spcPct val="20000"/>
                </a:spcBef>
                <a:buClr>
                  <a:srgbClr val="0F116A"/>
                </a:buClr>
                <a:buSzPct val="120000"/>
              </a:pPr>
              <a:r>
                <a:rPr lang="en-US" sz="2000">
                  <a:solidFill>
                    <a:srgbClr val="0F116A"/>
                  </a:solidFill>
                </a:rPr>
                <a:t>round </a:t>
              </a:r>
            </a:p>
          </p:txBody>
        </p:sp>
      </p:grpSp>
      <p:grpSp>
        <p:nvGrpSpPr>
          <p:cNvPr id="425353" name="Group 393"/>
          <p:cNvGrpSpPr>
            <a:grpSpLocks/>
          </p:cNvGrpSpPr>
          <p:nvPr/>
        </p:nvGrpSpPr>
        <p:grpSpPr bwMode="auto">
          <a:xfrm>
            <a:off x="7315200" y="4549775"/>
            <a:ext cx="1809750" cy="760413"/>
            <a:chOff x="4608" y="2499"/>
            <a:chExt cx="1140" cy="479"/>
          </a:xfrm>
        </p:grpSpPr>
        <p:grpSp>
          <p:nvGrpSpPr>
            <p:cNvPr id="425354" name="Group 394"/>
            <p:cNvGrpSpPr>
              <a:grpSpLocks/>
            </p:cNvGrpSpPr>
            <p:nvPr/>
          </p:nvGrpSpPr>
          <p:grpSpPr bwMode="auto">
            <a:xfrm>
              <a:off x="4608" y="2619"/>
              <a:ext cx="288" cy="240"/>
              <a:chOff x="3344" y="3888"/>
              <a:chExt cx="288" cy="240"/>
            </a:xfrm>
          </p:grpSpPr>
          <p:sp>
            <p:nvSpPr>
              <p:cNvPr id="425355" name="Oval 395"/>
              <p:cNvSpPr>
                <a:spLocks noChangeArrowheads="1"/>
              </p:cNvSpPr>
              <p:nvPr/>
            </p:nvSpPr>
            <p:spPr bwMode="auto">
              <a:xfrm>
                <a:off x="3344" y="3936"/>
                <a:ext cx="96" cy="96"/>
              </a:xfrm>
              <a:prstGeom prst="ellipse">
                <a:avLst/>
              </a:prstGeom>
              <a:solidFill>
                <a:srgbClr val="FFEA18"/>
              </a:solidFill>
              <a:ln w="9525">
                <a:solidFill>
                  <a:srgbClr val="66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5356" name="Oval 396"/>
              <p:cNvSpPr>
                <a:spLocks noChangeArrowheads="1"/>
              </p:cNvSpPr>
              <p:nvPr/>
            </p:nvSpPr>
            <p:spPr bwMode="auto">
              <a:xfrm>
                <a:off x="3392" y="3888"/>
                <a:ext cx="96" cy="96"/>
              </a:xfrm>
              <a:prstGeom prst="ellipse">
                <a:avLst/>
              </a:prstGeom>
              <a:solidFill>
                <a:srgbClr val="FFEA18"/>
              </a:solidFill>
              <a:ln w="9525">
                <a:solidFill>
                  <a:srgbClr val="66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5357" name="Oval 397"/>
              <p:cNvSpPr>
                <a:spLocks noChangeArrowheads="1"/>
              </p:cNvSpPr>
              <p:nvPr/>
            </p:nvSpPr>
            <p:spPr bwMode="auto">
              <a:xfrm>
                <a:off x="3536" y="3984"/>
                <a:ext cx="96" cy="96"/>
              </a:xfrm>
              <a:prstGeom prst="ellipse">
                <a:avLst/>
              </a:prstGeom>
              <a:solidFill>
                <a:srgbClr val="FFEA18"/>
              </a:solidFill>
              <a:ln w="9525">
                <a:solidFill>
                  <a:srgbClr val="66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5358" name="Oval 398"/>
              <p:cNvSpPr>
                <a:spLocks noChangeArrowheads="1"/>
              </p:cNvSpPr>
              <p:nvPr/>
            </p:nvSpPr>
            <p:spPr bwMode="auto">
              <a:xfrm>
                <a:off x="3536" y="3936"/>
                <a:ext cx="96" cy="96"/>
              </a:xfrm>
              <a:prstGeom prst="ellipse">
                <a:avLst/>
              </a:prstGeom>
              <a:solidFill>
                <a:srgbClr val="FFEA18"/>
              </a:solidFill>
              <a:ln w="9525">
                <a:solidFill>
                  <a:srgbClr val="66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5359" name="Oval 399"/>
              <p:cNvSpPr>
                <a:spLocks noChangeArrowheads="1"/>
              </p:cNvSpPr>
              <p:nvPr/>
            </p:nvSpPr>
            <p:spPr bwMode="auto">
              <a:xfrm>
                <a:off x="3488" y="3888"/>
                <a:ext cx="96" cy="96"/>
              </a:xfrm>
              <a:prstGeom prst="ellipse">
                <a:avLst/>
              </a:prstGeom>
              <a:solidFill>
                <a:srgbClr val="FFEA18"/>
              </a:solidFill>
              <a:ln w="9525">
                <a:solidFill>
                  <a:srgbClr val="66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5360" name="Oval 400"/>
              <p:cNvSpPr>
                <a:spLocks noChangeArrowheads="1"/>
              </p:cNvSpPr>
              <p:nvPr/>
            </p:nvSpPr>
            <p:spPr bwMode="auto">
              <a:xfrm>
                <a:off x="3392" y="3984"/>
                <a:ext cx="96" cy="96"/>
              </a:xfrm>
              <a:prstGeom prst="ellipse">
                <a:avLst/>
              </a:prstGeom>
              <a:solidFill>
                <a:srgbClr val="FFEA18"/>
              </a:solidFill>
              <a:ln w="9525">
                <a:solidFill>
                  <a:srgbClr val="FFCC18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5361" name="Oval 401"/>
              <p:cNvSpPr>
                <a:spLocks noChangeArrowheads="1"/>
              </p:cNvSpPr>
              <p:nvPr/>
            </p:nvSpPr>
            <p:spPr bwMode="auto">
              <a:xfrm>
                <a:off x="3488" y="4032"/>
                <a:ext cx="96" cy="96"/>
              </a:xfrm>
              <a:prstGeom prst="ellipse">
                <a:avLst/>
              </a:prstGeom>
              <a:solidFill>
                <a:srgbClr val="FFEA18"/>
              </a:solidFill>
              <a:ln w="9525">
                <a:solidFill>
                  <a:srgbClr val="66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5362" name="Oval 402"/>
              <p:cNvSpPr>
                <a:spLocks noChangeArrowheads="1"/>
              </p:cNvSpPr>
              <p:nvPr/>
            </p:nvSpPr>
            <p:spPr bwMode="auto">
              <a:xfrm>
                <a:off x="3392" y="4032"/>
                <a:ext cx="96" cy="96"/>
              </a:xfrm>
              <a:prstGeom prst="ellipse">
                <a:avLst/>
              </a:prstGeom>
              <a:solidFill>
                <a:srgbClr val="FFEA18"/>
              </a:solidFill>
              <a:ln w="9525">
                <a:solidFill>
                  <a:srgbClr val="66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5363" name="Oval 403"/>
              <p:cNvSpPr>
                <a:spLocks noChangeArrowheads="1"/>
              </p:cNvSpPr>
              <p:nvPr/>
            </p:nvSpPr>
            <p:spPr bwMode="auto">
              <a:xfrm>
                <a:off x="3440" y="3936"/>
                <a:ext cx="144" cy="144"/>
              </a:xfrm>
              <a:prstGeom prst="ellipse">
                <a:avLst/>
              </a:prstGeom>
              <a:solidFill>
                <a:srgbClr val="FFEA18"/>
              </a:solidFill>
              <a:ln w="9525">
                <a:solidFill>
                  <a:srgbClr val="FFEA18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25364" name="Rectangle 404"/>
            <p:cNvSpPr>
              <a:spLocks noChangeArrowheads="1"/>
            </p:cNvSpPr>
            <p:nvPr/>
          </p:nvSpPr>
          <p:spPr bwMode="auto">
            <a:xfrm>
              <a:off x="4909" y="2499"/>
              <a:ext cx="839" cy="4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eaLnBrk="1" hangingPunct="1">
                <a:lnSpc>
                  <a:spcPct val="60000"/>
                </a:lnSpc>
                <a:spcBef>
                  <a:spcPct val="20000"/>
                </a:spcBef>
                <a:buClr>
                  <a:srgbClr val="0F116A"/>
                </a:buClr>
                <a:buSzPct val="120000"/>
              </a:pPr>
              <a:r>
                <a:rPr lang="en-US" sz="2000">
                  <a:solidFill>
                    <a:srgbClr val="0F116A"/>
                  </a:solidFill>
                </a:rPr>
                <a:t>3/16</a:t>
              </a:r>
            </a:p>
            <a:p>
              <a:pPr eaLnBrk="1" hangingPunct="1">
                <a:lnSpc>
                  <a:spcPct val="60000"/>
                </a:lnSpc>
                <a:spcBef>
                  <a:spcPct val="20000"/>
                </a:spcBef>
                <a:buClr>
                  <a:srgbClr val="0F116A"/>
                </a:buClr>
                <a:buSzPct val="120000"/>
              </a:pPr>
              <a:r>
                <a:rPr lang="en-US" sz="2000">
                  <a:solidFill>
                    <a:srgbClr val="0F116A"/>
                  </a:solidFill>
                </a:rPr>
                <a:t>yellow</a:t>
              </a:r>
            </a:p>
            <a:p>
              <a:pPr eaLnBrk="1" hangingPunct="1">
                <a:lnSpc>
                  <a:spcPct val="60000"/>
                </a:lnSpc>
                <a:spcBef>
                  <a:spcPct val="20000"/>
                </a:spcBef>
                <a:buClr>
                  <a:srgbClr val="0F116A"/>
                </a:buClr>
                <a:buSzPct val="120000"/>
              </a:pPr>
              <a:r>
                <a:rPr lang="en-US" sz="2000">
                  <a:solidFill>
                    <a:srgbClr val="0F116A"/>
                  </a:solidFill>
                </a:rPr>
                <a:t>wrinkled</a:t>
              </a:r>
            </a:p>
          </p:txBody>
        </p:sp>
      </p:grpSp>
      <p:grpSp>
        <p:nvGrpSpPr>
          <p:cNvPr id="425365" name="Group 405"/>
          <p:cNvGrpSpPr>
            <a:grpSpLocks/>
          </p:cNvGrpSpPr>
          <p:nvPr/>
        </p:nvGrpSpPr>
        <p:grpSpPr bwMode="auto">
          <a:xfrm>
            <a:off x="7315200" y="5792788"/>
            <a:ext cx="1809750" cy="760412"/>
            <a:chOff x="4608" y="3355"/>
            <a:chExt cx="1140" cy="479"/>
          </a:xfrm>
        </p:grpSpPr>
        <p:grpSp>
          <p:nvGrpSpPr>
            <p:cNvPr id="425366" name="Group 406"/>
            <p:cNvGrpSpPr>
              <a:grpSpLocks/>
            </p:cNvGrpSpPr>
            <p:nvPr/>
          </p:nvGrpSpPr>
          <p:grpSpPr bwMode="auto">
            <a:xfrm>
              <a:off x="4608" y="3475"/>
              <a:ext cx="288" cy="240"/>
              <a:chOff x="3216" y="1080"/>
              <a:chExt cx="288" cy="240"/>
            </a:xfrm>
          </p:grpSpPr>
          <p:sp>
            <p:nvSpPr>
              <p:cNvPr id="425367" name="Oval 407"/>
              <p:cNvSpPr>
                <a:spLocks noChangeArrowheads="1"/>
              </p:cNvSpPr>
              <p:nvPr/>
            </p:nvSpPr>
            <p:spPr bwMode="auto">
              <a:xfrm>
                <a:off x="3216" y="1128"/>
                <a:ext cx="96" cy="96"/>
              </a:xfrm>
              <a:prstGeom prst="ellipse">
                <a:avLst/>
              </a:prstGeom>
              <a:solidFill>
                <a:srgbClr val="006301"/>
              </a:solidFill>
              <a:ln w="9525">
                <a:solidFill>
                  <a:srgbClr val="66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5368" name="Oval 408"/>
              <p:cNvSpPr>
                <a:spLocks noChangeArrowheads="1"/>
              </p:cNvSpPr>
              <p:nvPr/>
            </p:nvSpPr>
            <p:spPr bwMode="auto">
              <a:xfrm>
                <a:off x="3264" y="1080"/>
                <a:ext cx="96" cy="96"/>
              </a:xfrm>
              <a:prstGeom prst="ellipse">
                <a:avLst/>
              </a:prstGeom>
              <a:solidFill>
                <a:srgbClr val="006301"/>
              </a:solidFill>
              <a:ln w="9525">
                <a:solidFill>
                  <a:srgbClr val="66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5369" name="Oval 409"/>
              <p:cNvSpPr>
                <a:spLocks noChangeArrowheads="1"/>
              </p:cNvSpPr>
              <p:nvPr/>
            </p:nvSpPr>
            <p:spPr bwMode="auto">
              <a:xfrm>
                <a:off x="3408" y="1176"/>
                <a:ext cx="96" cy="96"/>
              </a:xfrm>
              <a:prstGeom prst="ellipse">
                <a:avLst/>
              </a:prstGeom>
              <a:solidFill>
                <a:srgbClr val="006301"/>
              </a:solidFill>
              <a:ln w="9525">
                <a:solidFill>
                  <a:srgbClr val="66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5370" name="Oval 410"/>
              <p:cNvSpPr>
                <a:spLocks noChangeArrowheads="1"/>
              </p:cNvSpPr>
              <p:nvPr/>
            </p:nvSpPr>
            <p:spPr bwMode="auto">
              <a:xfrm>
                <a:off x="3408" y="1128"/>
                <a:ext cx="96" cy="96"/>
              </a:xfrm>
              <a:prstGeom prst="ellipse">
                <a:avLst/>
              </a:prstGeom>
              <a:solidFill>
                <a:srgbClr val="006301"/>
              </a:solidFill>
              <a:ln w="9525">
                <a:solidFill>
                  <a:srgbClr val="66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5371" name="Oval 411"/>
              <p:cNvSpPr>
                <a:spLocks noChangeArrowheads="1"/>
              </p:cNvSpPr>
              <p:nvPr/>
            </p:nvSpPr>
            <p:spPr bwMode="auto">
              <a:xfrm>
                <a:off x="3360" y="1080"/>
                <a:ext cx="96" cy="96"/>
              </a:xfrm>
              <a:prstGeom prst="ellipse">
                <a:avLst/>
              </a:prstGeom>
              <a:solidFill>
                <a:srgbClr val="006301"/>
              </a:solidFill>
              <a:ln w="9525">
                <a:solidFill>
                  <a:srgbClr val="66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5372" name="Oval 412"/>
              <p:cNvSpPr>
                <a:spLocks noChangeArrowheads="1"/>
              </p:cNvSpPr>
              <p:nvPr/>
            </p:nvSpPr>
            <p:spPr bwMode="auto">
              <a:xfrm>
                <a:off x="3264" y="1176"/>
                <a:ext cx="96" cy="96"/>
              </a:xfrm>
              <a:prstGeom prst="ellipse">
                <a:avLst/>
              </a:prstGeom>
              <a:solidFill>
                <a:srgbClr val="006301"/>
              </a:solidFill>
              <a:ln w="9525">
                <a:solidFill>
                  <a:srgbClr val="00630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5373" name="Oval 413"/>
              <p:cNvSpPr>
                <a:spLocks noChangeArrowheads="1"/>
              </p:cNvSpPr>
              <p:nvPr/>
            </p:nvSpPr>
            <p:spPr bwMode="auto">
              <a:xfrm>
                <a:off x="3360" y="1224"/>
                <a:ext cx="96" cy="96"/>
              </a:xfrm>
              <a:prstGeom prst="ellipse">
                <a:avLst/>
              </a:prstGeom>
              <a:solidFill>
                <a:srgbClr val="006301"/>
              </a:solidFill>
              <a:ln w="9525">
                <a:solidFill>
                  <a:srgbClr val="66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5374" name="Oval 414"/>
              <p:cNvSpPr>
                <a:spLocks noChangeArrowheads="1"/>
              </p:cNvSpPr>
              <p:nvPr/>
            </p:nvSpPr>
            <p:spPr bwMode="auto">
              <a:xfrm>
                <a:off x="3264" y="1224"/>
                <a:ext cx="96" cy="96"/>
              </a:xfrm>
              <a:prstGeom prst="ellipse">
                <a:avLst/>
              </a:prstGeom>
              <a:solidFill>
                <a:srgbClr val="006301"/>
              </a:solidFill>
              <a:ln w="9525">
                <a:solidFill>
                  <a:srgbClr val="66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5375" name="Oval 415"/>
              <p:cNvSpPr>
                <a:spLocks noChangeArrowheads="1"/>
              </p:cNvSpPr>
              <p:nvPr/>
            </p:nvSpPr>
            <p:spPr bwMode="auto">
              <a:xfrm>
                <a:off x="3312" y="1128"/>
                <a:ext cx="144" cy="144"/>
              </a:xfrm>
              <a:prstGeom prst="ellipse">
                <a:avLst/>
              </a:prstGeom>
              <a:solidFill>
                <a:srgbClr val="006301"/>
              </a:solidFill>
              <a:ln w="9525">
                <a:solidFill>
                  <a:srgbClr val="00630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25376" name="Rectangle 416"/>
            <p:cNvSpPr>
              <a:spLocks noChangeArrowheads="1"/>
            </p:cNvSpPr>
            <p:nvPr/>
          </p:nvSpPr>
          <p:spPr bwMode="auto">
            <a:xfrm>
              <a:off x="4909" y="3355"/>
              <a:ext cx="839" cy="4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eaLnBrk="1" hangingPunct="1">
                <a:lnSpc>
                  <a:spcPct val="60000"/>
                </a:lnSpc>
                <a:spcBef>
                  <a:spcPct val="20000"/>
                </a:spcBef>
                <a:buClr>
                  <a:srgbClr val="0F116A"/>
                </a:buClr>
                <a:buSzPct val="120000"/>
              </a:pPr>
              <a:r>
                <a:rPr lang="en-US" sz="2000">
                  <a:solidFill>
                    <a:srgbClr val="0F116A"/>
                  </a:solidFill>
                </a:rPr>
                <a:t>1/16</a:t>
              </a:r>
            </a:p>
            <a:p>
              <a:pPr eaLnBrk="1" hangingPunct="1">
                <a:lnSpc>
                  <a:spcPct val="60000"/>
                </a:lnSpc>
                <a:spcBef>
                  <a:spcPct val="20000"/>
                </a:spcBef>
                <a:buClr>
                  <a:srgbClr val="0F116A"/>
                </a:buClr>
                <a:buSzPct val="120000"/>
              </a:pPr>
              <a:r>
                <a:rPr lang="en-US" sz="2000">
                  <a:solidFill>
                    <a:srgbClr val="0F116A"/>
                  </a:solidFill>
                </a:rPr>
                <a:t>green</a:t>
              </a:r>
            </a:p>
            <a:p>
              <a:pPr eaLnBrk="1" hangingPunct="1">
                <a:lnSpc>
                  <a:spcPct val="60000"/>
                </a:lnSpc>
                <a:spcBef>
                  <a:spcPct val="20000"/>
                </a:spcBef>
                <a:buClr>
                  <a:srgbClr val="0F116A"/>
                </a:buClr>
                <a:buSzPct val="120000"/>
              </a:pPr>
              <a:r>
                <a:rPr lang="en-US" sz="2000">
                  <a:solidFill>
                    <a:srgbClr val="0F116A"/>
                  </a:solidFill>
                </a:rPr>
                <a:t>wrinkled</a:t>
              </a:r>
            </a:p>
          </p:txBody>
        </p:sp>
      </p:grpSp>
      <p:graphicFrame>
        <p:nvGraphicFramePr>
          <p:cNvPr id="425328" name="Group 368"/>
          <p:cNvGraphicFramePr>
            <a:graphicFrameLocks noGrp="1"/>
          </p:cNvGraphicFramePr>
          <p:nvPr/>
        </p:nvGraphicFramePr>
        <p:xfrm>
          <a:off x="1873250" y="3497263"/>
          <a:ext cx="3487738" cy="2343150"/>
        </p:xfrm>
        <a:graphic>
          <a:graphicData uri="http://schemas.openxmlformats.org/drawingml/2006/table">
            <a:tbl>
              <a:tblPr/>
              <a:tblGrid>
                <a:gridCol w="1744663"/>
                <a:gridCol w="1743075"/>
              </a:tblGrid>
              <a:tr h="1211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F116A"/>
                        </a:buClr>
                        <a:buSzPct val="120000"/>
                        <a:buFont typeface="Wingdings" pitchFamily="48" charset="2"/>
                        <a:buNone/>
                        <a:tabLst/>
                      </a:pPr>
                      <a:endParaRPr kumimoji="0" lang="en-US" sz="2600" b="1" i="0" u="none" strike="noStrike" cap="none" normalizeH="0" baseline="0" smtClean="0">
                        <a:ln>
                          <a:noFill/>
                        </a:ln>
                        <a:solidFill>
                          <a:srgbClr val="0F116A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F116A"/>
                        </a:buClr>
                        <a:buSzPct val="120000"/>
                        <a:buFont typeface="Wingdings" pitchFamily="48" charset="2"/>
                        <a:buNone/>
                        <a:tabLst/>
                      </a:pPr>
                      <a:endParaRPr kumimoji="0" lang="en-US" sz="2600" b="1" i="0" u="none" strike="noStrike" cap="none" normalizeH="0" baseline="0" smtClean="0">
                        <a:ln>
                          <a:noFill/>
                        </a:ln>
                        <a:solidFill>
                          <a:srgbClr val="0F116A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1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F116A"/>
                        </a:buClr>
                        <a:buSzPct val="120000"/>
                        <a:buFont typeface="Wingdings" pitchFamily="48" charset="2"/>
                        <a:buNone/>
                        <a:tabLst/>
                      </a:pPr>
                      <a:endParaRPr kumimoji="0" lang="en-US" sz="2600" b="1" i="0" u="none" strike="noStrike" cap="none" normalizeH="0" baseline="0" smtClean="0">
                        <a:ln>
                          <a:noFill/>
                        </a:ln>
                        <a:solidFill>
                          <a:srgbClr val="0F116A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F116A"/>
                        </a:buClr>
                        <a:buSzPct val="120000"/>
                        <a:buFont typeface="Wingdings" pitchFamily="48" charset="2"/>
                        <a:buNone/>
                        <a:tabLst/>
                      </a:pPr>
                      <a:endParaRPr kumimoji="0" lang="en-US" sz="2600" b="1" i="0" u="none" strike="noStrike" cap="none" normalizeH="0" baseline="0" smtClean="0">
                        <a:ln>
                          <a:noFill/>
                        </a:ln>
                        <a:solidFill>
                          <a:srgbClr val="0F116A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25042" name="Rectangle 8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Is this the way it works?</a:t>
            </a:r>
          </a:p>
        </p:txBody>
      </p:sp>
      <p:sp>
        <p:nvSpPr>
          <p:cNvPr id="425043" name="Rectangle 83"/>
          <p:cNvSpPr>
            <a:spLocks noChangeArrowheads="1"/>
          </p:cNvSpPr>
          <p:nvPr/>
        </p:nvSpPr>
        <p:spPr bwMode="auto">
          <a:xfrm>
            <a:off x="914400" y="1371600"/>
            <a:ext cx="107315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>
                <a:solidFill>
                  <a:srgbClr val="660000"/>
                </a:solidFill>
              </a:rPr>
              <a:t>YyRr</a:t>
            </a:r>
            <a:endParaRPr lang="en-US" sz="3000">
              <a:solidFill>
                <a:schemeClr val="tx2"/>
              </a:solidFill>
            </a:endParaRPr>
          </a:p>
        </p:txBody>
      </p:sp>
      <p:sp>
        <p:nvSpPr>
          <p:cNvPr id="425044" name="Rectangle 84"/>
          <p:cNvSpPr>
            <a:spLocks noChangeArrowheads="1"/>
          </p:cNvSpPr>
          <p:nvPr/>
        </p:nvSpPr>
        <p:spPr bwMode="auto">
          <a:xfrm>
            <a:off x="2584450" y="1371600"/>
            <a:ext cx="107315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>
                <a:solidFill>
                  <a:srgbClr val="660000"/>
                </a:solidFill>
              </a:rPr>
              <a:t>YyRr</a:t>
            </a:r>
            <a:endParaRPr lang="en-US" sz="3000">
              <a:solidFill>
                <a:schemeClr val="tx2"/>
              </a:solidFill>
            </a:endParaRPr>
          </a:p>
        </p:txBody>
      </p:sp>
      <p:sp>
        <p:nvSpPr>
          <p:cNvPr id="425045" name="Rectangle 85"/>
          <p:cNvSpPr>
            <a:spLocks noChangeArrowheads="1"/>
          </p:cNvSpPr>
          <p:nvPr/>
        </p:nvSpPr>
        <p:spPr bwMode="auto">
          <a:xfrm>
            <a:off x="2366963" y="2986088"/>
            <a:ext cx="712787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>
                <a:solidFill>
                  <a:srgbClr val="660000"/>
                </a:solidFill>
              </a:rPr>
              <a:t>YR</a:t>
            </a:r>
          </a:p>
        </p:txBody>
      </p:sp>
      <p:sp>
        <p:nvSpPr>
          <p:cNvPr id="425048" name="Rectangle 88"/>
          <p:cNvSpPr>
            <a:spLocks noChangeArrowheads="1"/>
          </p:cNvSpPr>
          <p:nvPr/>
        </p:nvSpPr>
        <p:spPr bwMode="auto">
          <a:xfrm>
            <a:off x="4241800" y="2986088"/>
            <a:ext cx="544513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>
                <a:solidFill>
                  <a:srgbClr val="660000"/>
                </a:solidFill>
              </a:rPr>
              <a:t>yr</a:t>
            </a:r>
          </a:p>
        </p:txBody>
      </p:sp>
      <p:sp>
        <p:nvSpPr>
          <p:cNvPr id="425050" name="Rectangle 90"/>
          <p:cNvSpPr>
            <a:spLocks noChangeArrowheads="1"/>
          </p:cNvSpPr>
          <p:nvPr/>
        </p:nvSpPr>
        <p:spPr bwMode="auto">
          <a:xfrm>
            <a:off x="1019175" y="3825875"/>
            <a:ext cx="712788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>
                <a:solidFill>
                  <a:srgbClr val="660000"/>
                </a:solidFill>
              </a:rPr>
              <a:t>YR</a:t>
            </a:r>
          </a:p>
        </p:txBody>
      </p:sp>
      <p:sp>
        <p:nvSpPr>
          <p:cNvPr id="425053" name="Rectangle 93"/>
          <p:cNvSpPr>
            <a:spLocks noChangeArrowheads="1"/>
          </p:cNvSpPr>
          <p:nvPr/>
        </p:nvSpPr>
        <p:spPr bwMode="auto">
          <a:xfrm>
            <a:off x="1187450" y="5068888"/>
            <a:ext cx="544513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>
                <a:solidFill>
                  <a:srgbClr val="660000"/>
                </a:solidFill>
              </a:rPr>
              <a:t>yr</a:t>
            </a:r>
          </a:p>
        </p:txBody>
      </p:sp>
      <p:sp>
        <p:nvSpPr>
          <p:cNvPr id="425070" name="Rectangle 110"/>
          <p:cNvSpPr>
            <a:spLocks noChangeArrowheads="1"/>
          </p:cNvSpPr>
          <p:nvPr/>
        </p:nvSpPr>
        <p:spPr bwMode="auto">
          <a:xfrm>
            <a:off x="2090738" y="1371600"/>
            <a:ext cx="395287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>
                <a:solidFill>
                  <a:srgbClr val="0F116A"/>
                </a:solidFill>
              </a:rPr>
              <a:t>x</a:t>
            </a:r>
          </a:p>
        </p:txBody>
      </p:sp>
      <p:sp>
        <p:nvSpPr>
          <p:cNvPr id="425071" name="Oval 111"/>
          <p:cNvSpPr>
            <a:spLocks noChangeArrowheads="1"/>
          </p:cNvSpPr>
          <p:nvPr/>
        </p:nvSpPr>
        <p:spPr bwMode="auto">
          <a:xfrm>
            <a:off x="1219200" y="1905000"/>
            <a:ext cx="457200" cy="457200"/>
          </a:xfrm>
          <a:prstGeom prst="ellipse">
            <a:avLst/>
          </a:prstGeom>
          <a:solidFill>
            <a:srgbClr val="FFEA18"/>
          </a:solidFill>
          <a:ln w="9525">
            <a:solidFill>
              <a:srgbClr val="66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5072" name="Oval 112"/>
          <p:cNvSpPr>
            <a:spLocks noChangeArrowheads="1"/>
          </p:cNvSpPr>
          <p:nvPr/>
        </p:nvSpPr>
        <p:spPr bwMode="auto">
          <a:xfrm>
            <a:off x="2895600" y="1905000"/>
            <a:ext cx="457200" cy="457200"/>
          </a:xfrm>
          <a:prstGeom prst="ellipse">
            <a:avLst/>
          </a:prstGeom>
          <a:solidFill>
            <a:srgbClr val="FFEA18"/>
          </a:solidFill>
          <a:ln w="9525">
            <a:solidFill>
              <a:srgbClr val="66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25310" name="Group 350"/>
          <p:cNvGrpSpPr>
            <a:grpSpLocks/>
          </p:cNvGrpSpPr>
          <p:nvPr/>
        </p:nvGrpSpPr>
        <p:grpSpPr bwMode="auto">
          <a:xfrm>
            <a:off x="7018338" y="346075"/>
            <a:ext cx="1966912" cy="1322388"/>
            <a:chOff x="2981" y="1848"/>
            <a:chExt cx="2612" cy="1757"/>
          </a:xfrm>
        </p:grpSpPr>
        <p:grpSp>
          <p:nvGrpSpPr>
            <p:cNvPr id="425294" name="Group 334"/>
            <p:cNvGrpSpPr>
              <a:grpSpLocks/>
            </p:cNvGrpSpPr>
            <p:nvPr/>
          </p:nvGrpSpPr>
          <p:grpSpPr bwMode="auto">
            <a:xfrm>
              <a:off x="3846" y="1848"/>
              <a:ext cx="952" cy="720"/>
              <a:chOff x="513" y="960"/>
              <a:chExt cx="952" cy="720"/>
            </a:xfrm>
          </p:grpSpPr>
          <p:sp>
            <p:nvSpPr>
              <p:cNvPr id="425295" name="Oval 335"/>
              <p:cNvSpPr>
                <a:spLocks noChangeArrowheads="1"/>
              </p:cNvSpPr>
              <p:nvPr/>
            </p:nvSpPr>
            <p:spPr bwMode="auto">
              <a:xfrm>
                <a:off x="626" y="960"/>
                <a:ext cx="720" cy="720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5296" name="Rectangle 336"/>
              <p:cNvSpPr>
                <a:spLocks noChangeArrowheads="1"/>
              </p:cNvSpPr>
              <p:nvPr/>
            </p:nvSpPr>
            <p:spPr bwMode="auto">
              <a:xfrm>
                <a:off x="513" y="1074"/>
                <a:ext cx="952" cy="4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1800">
                    <a:solidFill>
                      <a:srgbClr val="660000"/>
                    </a:solidFill>
                  </a:rPr>
                  <a:t>YyRr</a:t>
                </a:r>
                <a:endParaRPr lang="en-US" sz="1800">
                  <a:solidFill>
                    <a:schemeClr val="tx2"/>
                  </a:solidFill>
                </a:endParaRPr>
              </a:p>
            </p:txBody>
          </p:sp>
        </p:grpSp>
        <p:grpSp>
          <p:nvGrpSpPr>
            <p:cNvPr id="425297" name="Group 337"/>
            <p:cNvGrpSpPr>
              <a:grpSpLocks/>
            </p:cNvGrpSpPr>
            <p:nvPr/>
          </p:nvGrpSpPr>
          <p:grpSpPr bwMode="auto">
            <a:xfrm>
              <a:off x="3681" y="3072"/>
              <a:ext cx="565" cy="528"/>
              <a:chOff x="610" y="1920"/>
              <a:chExt cx="565" cy="528"/>
            </a:xfrm>
          </p:grpSpPr>
          <p:sp>
            <p:nvSpPr>
              <p:cNvPr id="425298" name="Oval 338"/>
              <p:cNvSpPr>
                <a:spLocks noChangeArrowheads="1"/>
              </p:cNvSpPr>
              <p:nvPr/>
            </p:nvSpPr>
            <p:spPr bwMode="auto">
              <a:xfrm>
                <a:off x="624" y="1920"/>
                <a:ext cx="528" cy="528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5299" name="Rectangle 339"/>
              <p:cNvSpPr>
                <a:spLocks noChangeArrowheads="1"/>
              </p:cNvSpPr>
              <p:nvPr/>
            </p:nvSpPr>
            <p:spPr bwMode="auto">
              <a:xfrm>
                <a:off x="610" y="1940"/>
                <a:ext cx="565" cy="4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1800">
                    <a:solidFill>
                      <a:srgbClr val="660000"/>
                    </a:solidFill>
                  </a:rPr>
                  <a:t>Yr</a:t>
                </a:r>
                <a:endParaRPr lang="en-US" sz="1800">
                  <a:solidFill>
                    <a:schemeClr val="tx2"/>
                  </a:solidFill>
                </a:endParaRPr>
              </a:p>
            </p:txBody>
          </p:sp>
        </p:grpSp>
        <p:grpSp>
          <p:nvGrpSpPr>
            <p:cNvPr id="425300" name="Group 340"/>
            <p:cNvGrpSpPr>
              <a:grpSpLocks/>
            </p:cNvGrpSpPr>
            <p:nvPr/>
          </p:nvGrpSpPr>
          <p:grpSpPr bwMode="auto">
            <a:xfrm>
              <a:off x="4368" y="3072"/>
              <a:ext cx="633" cy="528"/>
              <a:chOff x="577" y="1920"/>
              <a:chExt cx="633" cy="528"/>
            </a:xfrm>
          </p:grpSpPr>
          <p:sp>
            <p:nvSpPr>
              <p:cNvPr id="425301" name="Oval 341"/>
              <p:cNvSpPr>
                <a:spLocks noChangeArrowheads="1"/>
              </p:cNvSpPr>
              <p:nvPr/>
            </p:nvSpPr>
            <p:spPr bwMode="auto">
              <a:xfrm>
                <a:off x="624" y="1920"/>
                <a:ext cx="528" cy="528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5302" name="Rectangle 342"/>
              <p:cNvSpPr>
                <a:spLocks noChangeArrowheads="1"/>
              </p:cNvSpPr>
              <p:nvPr/>
            </p:nvSpPr>
            <p:spPr bwMode="auto">
              <a:xfrm>
                <a:off x="577" y="1940"/>
                <a:ext cx="633" cy="4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1800">
                    <a:solidFill>
                      <a:srgbClr val="660000"/>
                    </a:solidFill>
                  </a:rPr>
                  <a:t>yR</a:t>
                </a:r>
                <a:endParaRPr lang="en-US" sz="180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425303" name="AutoShape 343"/>
            <p:cNvSpPr>
              <a:spLocks noChangeArrowheads="1"/>
            </p:cNvSpPr>
            <p:nvPr/>
          </p:nvSpPr>
          <p:spPr bwMode="auto">
            <a:xfrm>
              <a:off x="4247" y="2621"/>
              <a:ext cx="144" cy="528"/>
            </a:xfrm>
            <a:prstGeom prst="downArrow">
              <a:avLst>
                <a:gd name="adj1" fmla="val 50000"/>
                <a:gd name="adj2" fmla="val 91667"/>
              </a:avLst>
            </a:prstGeom>
            <a:solidFill>
              <a:srgbClr val="0F116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25304" name="Group 344"/>
            <p:cNvGrpSpPr>
              <a:grpSpLocks/>
            </p:cNvGrpSpPr>
            <p:nvPr/>
          </p:nvGrpSpPr>
          <p:grpSpPr bwMode="auto">
            <a:xfrm>
              <a:off x="2981" y="3072"/>
              <a:ext cx="666" cy="528"/>
              <a:chOff x="558" y="1920"/>
              <a:chExt cx="666" cy="528"/>
            </a:xfrm>
          </p:grpSpPr>
          <p:sp>
            <p:nvSpPr>
              <p:cNvPr id="425305" name="Oval 345"/>
              <p:cNvSpPr>
                <a:spLocks noChangeArrowheads="1"/>
              </p:cNvSpPr>
              <p:nvPr/>
            </p:nvSpPr>
            <p:spPr bwMode="auto">
              <a:xfrm>
                <a:off x="624" y="1920"/>
                <a:ext cx="528" cy="528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5306" name="Rectangle 346"/>
              <p:cNvSpPr>
                <a:spLocks noChangeArrowheads="1"/>
              </p:cNvSpPr>
              <p:nvPr/>
            </p:nvSpPr>
            <p:spPr bwMode="auto">
              <a:xfrm>
                <a:off x="558" y="1940"/>
                <a:ext cx="666" cy="4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1800">
                    <a:solidFill>
                      <a:srgbClr val="660000"/>
                    </a:solidFill>
                  </a:rPr>
                  <a:t>YR</a:t>
                </a:r>
                <a:endParaRPr lang="en-US" sz="1800">
                  <a:solidFill>
                    <a:schemeClr val="tx2"/>
                  </a:solidFill>
                </a:endParaRPr>
              </a:p>
            </p:txBody>
          </p:sp>
        </p:grpSp>
        <p:grpSp>
          <p:nvGrpSpPr>
            <p:cNvPr id="425307" name="Group 347"/>
            <p:cNvGrpSpPr>
              <a:grpSpLocks/>
            </p:cNvGrpSpPr>
            <p:nvPr/>
          </p:nvGrpSpPr>
          <p:grpSpPr bwMode="auto">
            <a:xfrm>
              <a:off x="5058" y="3077"/>
              <a:ext cx="535" cy="528"/>
              <a:chOff x="624" y="1920"/>
              <a:chExt cx="535" cy="528"/>
            </a:xfrm>
          </p:grpSpPr>
          <p:sp>
            <p:nvSpPr>
              <p:cNvPr id="425308" name="Oval 348"/>
              <p:cNvSpPr>
                <a:spLocks noChangeArrowheads="1"/>
              </p:cNvSpPr>
              <p:nvPr/>
            </p:nvSpPr>
            <p:spPr bwMode="auto">
              <a:xfrm>
                <a:off x="624" y="1920"/>
                <a:ext cx="528" cy="528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5309" name="Rectangle 349"/>
              <p:cNvSpPr>
                <a:spLocks noChangeArrowheads="1"/>
              </p:cNvSpPr>
              <p:nvPr/>
            </p:nvSpPr>
            <p:spPr bwMode="auto">
              <a:xfrm>
                <a:off x="628" y="1942"/>
                <a:ext cx="531" cy="4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1800">
                    <a:solidFill>
                      <a:srgbClr val="660000"/>
                    </a:solidFill>
                  </a:rPr>
                  <a:t>yr</a:t>
                </a:r>
                <a:endParaRPr lang="en-US" sz="1800">
                  <a:solidFill>
                    <a:schemeClr val="tx2"/>
                  </a:solidFill>
                </a:endParaRPr>
              </a:p>
            </p:txBody>
          </p:sp>
        </p:grpSp>
      </p:grpSp>
      <p:grpSp>
        <p:nvGrpSpPr>
          <p:cNvPr id="425321" name="Group 361"/>
          <p:cNvGrpSpPr>
            <a:grpSpLocks noChangeAspect="1"/>
          </p:cNvGrpSpPr>
          <p:nvPr/>
        </p:nvGrpSpPr>
        <p:grpSpPr bwMode="auto">
          <a:xfrm>
            <a:off x="5656263" y="363538"/>
            <a:ext cx="981075" cy="1287462"/>
            <a:chOff x="456" y="1848"/>
            <a:chExt cx="1336" cy="1752"/>
          </a:xfrm>
        </p:grpSpPr>
        <p:grpSp>
          <p:nvGrpSpPr>
            <p:cNvPr id="425311" name="Group 351"/>
            <p:cNvGrpSpPr>
              <a:grpSpLocks noChangeAspect="1"/>
            </p:cNvGrpSpPr>
            <p:nvPr/>
          </p:nvGrpSpPr>
          <p:grpSpPr bwMode="auto">
            <a:xfrm>
              <a:off x="668" y="1848"/>
              <a:ext cx="977" cy="720"/>
              <a:chOff x="502" y="960"/>
              <a:chExt cx="977" cy="720"/>
            </a:xfrm>
          </p:grpSpPr>
          <p:sp>
            <p:nvSpPr>
              <p:cNvPr id="425312" name="Oval 352"/>
              <p:cNvSpPr>
                <a:spLocks noChangeAspect="1" noChangeArrowheads="1"/>
              </p:cNvSpPr>
              <p:nvPr/>
            </p:nvSpPr>
            <p:spPr bwMode="auto">
              <a:xfrm>
                <a:off x="626" y="960"/>
                <a:ext cx="720" cy="720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5313" name="Rectangle 353"/>
              <p:cNvSpPr>
                <a:spLocks noChangeAspect="1" noChangeArrowheads="1"/>
              </p:cNvSpPr>
              <p:nvPr/>
            </p:nvSpPr>
            <p:spPr bwMode="auto">
              <a:xfrm>
                <a:off x="502" y="1068"/>
                <a:ext cx="977" cy="4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1800">
                    <a:solidFill>
                      <a:srgbClr val="660000"/>
                    </a:solidFill>
                  </a:rPr>
                  <a:t>YyRr</a:t>
                </a:r>
                <a:endParaRPr lang="en-US" sz="1800">
                  <a:solidFill>
                    <a:schemeClr val="tx2"/>
                  </a:solidFill>
                </a:endParaRPr>
              </a:p>
            </p:txBody>
          </p:sp>
        </p:grpSp>
        <p:grpSp>
          <p:nvGrpSpPr>
            <p:cNvPr id="425314" name="Group 354"/>
            <p:cNvGrpSpPr>
              <a:grpSpLocks noChangeAspect="1"/>
            </p:cNvGrpSpPr>
            <p:nvPr/>
          </p:nvGrpSpPr>
          <p:grpSpPr bwMode="auto">
            <a:xfrm>
              <a:off x="456" y="3072"/>
              <a:ext cx="683" cy="528"/>
              <a:chOff x="552" y="1920"/>
              <a:chExt cx="683" cy="528"/>
            </a:xfrm>
          </p:grpSpPr>
          <p:sp>
            <p:nvSpPr>
              <p:cNvPr id="425315" name="Oval 355"/>
              <p:cNvSpPr>
                <a:spLocks noChangeAspect="1" noChangeArrowheads="1"/>
              </p:cNvSpPr>
              <p:nvPr/>
            </p:nvSpPr>
            <p:spPr bwMode="auto">
              <a:xfrm>
                <a:off x="624" y="1920"/>
                <a:ext cx="528" cy="528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5316" name="Rectangle 356"/>
              <p:cNvSpPr>
                <a:spLocks noChangeAspect="1" noChangeArrowheads="1"/>
              </p:cNvSpPr>
              <p:nvPr/>
            </p:nvSpPr>
            <p:spPr bwMode="auto">
              <a:xfrm>
                <a:off x="552" y="1938"/>
                <a:ext cx="683" cy="4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1800">
                    <a:solidFill>
                      <a:srgbClr val="660000"/>
                    </a:solidFill>
                  </a:rPr>
                  <a:t>YR</a:t>
                </a:r>
                <a:endParaRPr lang="en-US" sz="1800">
                  <a:solidFill>
                    <a:schemeClr val="tx2"/>
                  </a:solidFill>
                </a:endParaRPr>
              </a:p>
            </p:txBody>
          </p:sp>
        </p:grpSp>
        <p:grpSp>
          <p:nvGrpSpPr>
            <p:cNvPr id="425317" name="Group 357"/>
            <p:cNvGrpSpPr>
              <a:grpSpLocks noChangeAspect="1"/>
            </p:cNvGrpSpPr>
            <p:nvPr/>
          </p:nvGrpSpPr>
          <p:grpSpPr bwMode="auto">
            <a:xfrm>
              <a:off x="1247" y="3072"/>
              <a:ext cx="545" cy="528"/>
              <a:chOff x="623" y="1920"/>
              <a:chExt cx="545" cy="528"/>
            </a:xfrm>
          </p:grpSpPr>
          <p:sp>
            <p:nvSpPr>
              <p:cNvPr id="425318" name="Oval 358"/>
              <p:cNvSpPr>
                <a:spLocks noChangeAspect="1" noChangeArrowheads="1"/>
              </p:cNvSpPr>
              <p:nvPr/>
            </p:nvSpPr>
            <p:spPr bwMode="auto">
              <a:xfrm>
                <a:off x="624" y="1920"/>
                <a:ext cx="528" cy="528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5319" name="Rectangle 359"/>
              <p:cNvSpPr>
                <a:spLocks noChangeAspect="1" noChangeArrowheads="1"/>
              </p:cNvSpPr>
              <p:nvPr/>
            </p:nvSpPr>
            <p:spPr bwMode="auto">
              <a:xfrm>
                <a:off x="623" y="1938"/>
                <a:ext cx="545" cy="4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1800">
                    <a:solidFill>
                      <a:srgbClr val="660000"/>
                    </a:solidFill>
                  </a:rPr>
                  <a:t>yr</a:t>
                </a:r>
                <a:endParaRPr lang="en-US" sz="180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425320" name="AutoShape 360"/>
            <p:cNvSpPr>
              <a:spLocks noChangeAspect="1" noChangeArrowheads="1"/>
            </p:cNvSpPr>
            <p:nvPr/>
          </p:nvSpPr>
          <p:spPr bwMode="auto">
            <a:xfrm>
              <a:off x="1080" y="2616"/>
              <a:ext cx="144" cy="528"/>
            </a:xfrm>
            <a:prstGeom prst="downArrow">
              <a:avLst>
                <a:gd name="adj1" fmla="val 50000"/>
                <a:gd name="adj2" fmla="val 91667"/>
              </a:avLst>
            </a:prstGeom>
            <a:solidFill>
              <a:srgbClr val="0F116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25322" name="Rectangle 362"/>
          <p:cNvSpPr>
            <a:spLocks noChangeArrowheads="1"/>
          </p:cNvSpPr>
          <p:nvPr/>
        </p:nvSpPr>
        <p:spPr bwMode="auto">
          <a:xfrm>
            <a:off x="6780213" y="541338"/>
            <a:ext cx="5397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2800"/>
              <a:t>or</a:t>
            </a:r>
          </a:p>
        </p:txBody>
      </p:sp>
      <p:sp>
        <p:nvSpPr>
          <p:cNvPr id="425329" name="Rectangle 369"/>
          <p:cNvSpPr>
            <a:spLocks noChangeArrowheads="1"/>
          </p:cNvSpPr>
          <p:nvPr/>
        </p:nvSpPr>
        <p:spPr bwMode="auto">
          <a:xfrm>
            <a:off x="2101850" y="4060825"/>
            <a:ext cx="1243013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>
                <a:solidFill>
                  <a:srgbClr val="660000"/>
                </a:solidFill>
              </a:rPr>
              <a:t>YYRR</a:t>
            </a:r>
          </a:p>
        </p:txBody>
      </p:sp>
      <p:sp>
        <p:nvSpPr>
          <p:cNvPr id="425330" name="Rectangle 370"/>
          <p:cNvSpPr>
            <a:spLocks noChangeArrowheads="1"/>
          </p:cNvSpPr>
          <p:nvPr/>
        </p:nvSpPr>
        <p:spPr bwMode="auto">
          <a:xfrm>
            <a:off x="3976688" y="4060825"/>
            <a:ext cx="107315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>
                <a:solidFill>
                  <a:srgbClr val="660000"/>
                </a:solidFill>
              </a:rPr>
              <a:t>YyRr</a:t>
            </a:r>
          </a:p>
        </p:txBody>
      </p:sp>
      <p:sp>
        <p:nvSpPr>
          <p:cNvPr id="425331" name="Rectangle 371"/>
          <p:cNvSpPr>
            <a:spLocks noChangeArrowheads="1"/>
          </p:cNvSpPr>
          <p:nvPr/>
        </p:nvSpPr>
        <p:spPr bwMode="auto">
          <a:xfrm>
            <a:off x="2185988" y="5246688"/>
            <a:ext cx="107315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>
                <a:solidFill>
                  <a:srgbClr val="660000"/>
                </a:solidFill>
              </a:rPr>
              <a:t>YyRr</a:t>
            </a:r>
          </a:p>
        </p:txBody>
      </p:sp>
      <p:sp>
        <p:nvSpPr>
          <p:cNvPr id="425332" name="Rectangle 372"/>
          <p:cNvSpPr>
            <a:spLocks noChangeArrowheads="1"/>
          </p:cNvSpPr>
          <p:nvPr/>
        </p:nvSpPr>
        <p:spPr bwMode="auto">
          <a:xfrm>
            <a:off x="4060825" y="5246688"/>
            <a:ext cx="90487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>
                <a:solidFill>
                  <a:srgbClr val="660000"/>
                </a:solidFill>
              </a:rPr>
              <a:t>yyrr</a:t>
            </a:r>
          </a:p>
        </p:txBody>
      </p:sp>
      <p:sp>
        <p:nvSpPr>
          <p:cNvPr id="425333" name="Oval 373"/>
          <p:cNvSpPr>
            <a:spLocks noChangeArrowheads="1"/>
          </p:cNvSpPr>
          <p:nvPr/>
        </p:nvSpPr>
        <p:spPr bwMode="auto">
          <a:xfrm>
            <a:off x="2495550" y="3668713"/>
            <a:ext cx="457200" cy="457200"/>
          </a:xfrm>
          <a:prstGeom prst="ellipse">
            <a:avLst/>
          </a:prstGeom>
          <a:solidFill>
            <a:srgbClr val="FFEA18"/>
          </a:solidFill>
          <a:ln w="9525">
            <a:solidFill>
              <a:srgbClr val="66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5334" name="Oval 374"/>
          <p:cNvSpPr>
            <a:spLocks noChangeArrowheads="1"/>
          </p:cNvSpPr>
          <p:nvPr/>
        </p:nvSpPr>
        <p:spPr bwMode="auto">
          <a:xfrm>
            <a:off x="4284663" y="3668713"/>
            <a:ext cx="457200" cy="457200"/>
          </a:xfrm>
          <a:prstGeom prst="ellipse">
            <a:avLst/>
          </a:prstGeom>
          <a:solidFill>
            <a:srgbClr val="FFEA18"/>
          </a:solidFill>
          <a:ln w="9525">
            <a:solidFill>
              <a:srgbClr val="66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5335" name="Oval 375"/>
          <p:cNvSpPr>
            <a:spLocks noChangeArrowheads="1"/>
          </p:cNvSpPr>
          <p:nvPr/>
        </p:nvSpPr>
        <p:spPr bwMode="auto">
          <a:xfrm>
            <a:off x="2493963" y="4872038"/>
            <a:ext cx="457200" cy="457200"/>
          </a:xfrm>
          <a:prstGeom prst="ellipse">
            <a:avLst/>
          </a:prstGeom>
          <a:solidFill>
            <a:srgbClr val="FFEA18"/>
          </a:solidFill>
          <a:ln w="9525">
            <a:solidFill>
              <a:srgbClr val="66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25336" name="Group 376"/>
          <p:cNvGrpSpPr>
            <a:grpSpLocks/>
          </p:cNvGrpSpPr>
          <p:nvPr/>
        </p:nvGrpSpPr>
        <p:grpSpPr bwMode="auto">
          <a:xfrm>
            <a:off x="4284663" y="4910138"/>
            <a:ext cx="457200" cy="381000"/>
            <a:chOff x="3216" y="1080"/>
            <a:chExt cx="288" cy="240"/>
          </a:xfrm>
        </p:grpSpPr>
        <p:sp>
          <p:nvSpPr>
            <p:cNvPr id="425337" name="Oval 377"/>
            <p:cNvSpPr>
              <a:spLocks noChangeArrowheads="1"/>
            </p:cNvSpPr>
            <p:nvPr/>
          </p:nvSpPr>
          <p:spPr bwMode="auto">
            <a:xfrm>
              <a:off x="3216" y="1128"/>
              <a:ext cx="96" cy="96"/>
            </a:xfrm>
            <a:prstGeom prst="ellipse">
              <a:avLst/>
            </a:prstGeom>
            <a:solidFill>
              <a:srgbClr val="006301"/>
            </a:solidFill>
            <a:ln w="9525">
              <a:solidFill>
                <a:srgbClr val="66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5338" name="Oval 378"/>
            <p:cNvSpPr>
              <a:spLocks noChangeArrowheads="1"/>
            </p:cNvSpPr>
            <p:nvPr/>
          </p:nvSpPr>
          <p:spPr bwMode="auto">
            <a:xfrm>
              <a:off x="3264" y="1080"/>
              <a:ext cx="96" cy="96"/>
            </a:xfrm>
            <a:prstGeom prst="ellipse">
              <a:avLst/>
            </a:prstGeom>
            <a:solidFill>
              <a:srgbClr val="006301"/>
            </a:solidFill>
            <a:ln w="9525">
              <a:solidFill>
                <a:srgbClr val="66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5339" name="Oval 379"/>
            <p:cNvSpPr>
              <a:spLocks noChangeArrowheads="1"/>
            </p:cNvSpPr>
            <p:nvPr/>
          </p:nvSpPr>
          <p:spPr bwMode="auto">
            <a:xfrm>
              <a:off x="3408" y="1176"/>
              <a:ext cx="96" cy="96"/>
            </a:xfrm>
            <a:prstGeom prst="ellipse">
              <a:avLst/>
            </a:prstGeom>
            <a:solidFill>
              <a:srgbClr val="006301"/>
            </a:solidFill>
            <a:ln w="9525">
              <a:solidFill>
                <a:srgbClr val="66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5340" name="Oval 380"/>
            <p:cNvSpPr>
              <a:spLocks noChangeArrowheads="1"/>
            </p:cNvSpPr>
            <p:nvPr/>
          </p:nvSpPr>
          <p:spPr bwMode="auto">
            <a:xfrm>
              <a:off x="3408" y="1128"/>
              <a:ext cx="96" cy="96"/>
            </a:xfrm>
            <a:prstGeom prst="ellipse">
              <a:avLst/>
            </a:prstGeom>
            <a:solidFill>
              <a:srgbClr val="006301"/>
            </a:solidFill>
            <a:ln w="9525">
              <a:solidFill>
                <a:srgbClr val="66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5341" name="Oval 381"/>
            <p:cNvSpPr>
              <a:spLocks noChangeArrowheads="1"/>
            </p:cNvSpPr>
            <p:nvPr/>
          </p:nvSpPr>
          <p:spPr bwMode="auto">
            <a:xfrm>
              <a:off x="3360" y="1080"/>
              <a:ext cx="96" cy="96"/>
            </a:xfrm>
            <a:prstGeom prst="ellipse">
              <a:avLst/>
            </a:prstGeom>
            <a:solidFill>
              <a:srgbClr val="006301"/>
            </a:solidFill>
            <a:ln w="9525">
              <a:solidFill>
                <a:srgbClr val="66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5342" name="Oval 382"/>
            <p:cNvSpPr>
              <a:spLocks noChangeArrowheads="1"/>
            </p:cNvSpPr>
            <p:nvPr/>
          </p:nvSpPr>
          <p:spPr bwMode="auto">
            <a:xfrm>
              <a:off x="3264" y="1176"/>
              <a:ext cx="96" cy="96"/>
            </a:xfrm>
            <a:prstGeom prst="ellipse">
              <a:avLst/>
            </a:prstGeom>
            <a:solidFill>
              <a:srgbClr val="006301"/>
            </a:solidFill>
            <a:ln w="9525">
              <a:solidFill>
                <a:srgbClr val="00630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5343" name="Oval 383"/>
            <p:cNvSpPr>
              <a:spLocks noChangeArrowheads="1"/>
            </p:cNvSpPr>
            <p:nvPr/>
          </p:nvSpPr>
          <p:spPr bwMode="auto">
            <a:xfrm>
              <a:off x="3360" y="1224"/>
              <a:ext cx="96" cy="96"/>
            </a:xfrm>
            <a:prstGeom prst="ellipse">
              <a:avLst/>
            </a:prstGeom>
            <a:solidFill>
              <a:srgbClr val="006301"/>
            </a:solidFill>
            <a:ln w="9525">
              <a:solidFill>
                <a:srgbClr val="66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5344" name="Oval 384"/>
            <p:cNvSpPr>
              <a:spLocks noChangeArrowheads="1"/>
            </p:cNvSpPr>
            <p:nvPr/>
          </p:nvSpPr>
          <p:spPr bwMode="auto">
            <a:xfrm>
              <a:off x="3264" y="1224"/>
              <a:ext cx="96" cy="96"/>
            </a:xfrm>
            <a:prstGeom prst="ellipse">
              <a:avLst/>
            </a:prstGeom>
            <a:solidFill>
              <a:srgbClr val="006301"/>
            </a:solidFill>
            <a:ln w="9525">
              <a:solidFill>
                <a:srgbClr val="66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5345" name="Oval 385"/>
            <p:cNvSpPr>
              <a:spLocks noChangeArrowheads="1"/>
            </p:cNvSpPr>
            <p:nvPr/>
          </p:nvSpPr>
          <p:spPr bwMode="auto">
            <a:xfrm>
              <a:off x="3312" y="1128"/>
              <a:ext cx="144" cy="144"/>
            </a:xfrm>
            <a:prstGeom prst="ellipse">
              <a:avLst/>
            </a:prstGeom>
            <a:solidFill>
              <a:srgbClr val="006301"/>
            </a:solidFill>
            <a:ln w="9525">
              <a:solidFill>
                <a:srgbClr val="00630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25378" name="Oval 418"/>
          <p:cNvSpPr>
            <a:spLocks noChangeArrowheads="1"/>
          </p:cNvSpPr>
          <p:nvPr/>
        </p:nvSpPr>
        <p:spPr bwMode="auto">
          <a:xfrm>
            <a:off x="5453063" y="174625"/>
            <a:ext cx="1414462" cy="1809750"/>
          </a:xfrm>
          <a:prstGeom prst="ellipse">
            <a:avLst/>
          </a:prstGeom>
          <a:noFill/>
          <a:ln w="5715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425379" name="Picture 419" descr="penguinL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9588" y="5467350"/>
            <a:ext cx="1274762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5380" name="AutoShape 420"/>
          <p:cNvSpPr>
            <a:spLocks noChangeArrowheads="1"/>
          </p:cNvSpPr>
          <p:nvPr/>
        </p:nvSpPr>
        <p:spPr bwMode="auto">
          <a:xfrm>
            <a:off x="5345113" y="3711575"/>
            <a:ext cx="1779587" cy="930275"/>
          </a:xfrm>
          <a:prstGeom prst="wedgeEllipseCallout">
            <a:avLst>
              <a:gd name="adj1" fmla="val -18153"/>
              <a:gd name="adj2" fmla="val 152218"/>
            </a:avLst>
          </a:prstGeom>
          <a:solidFill>
            <a:srgbClr val="FFEA18"/>
          </a:solidFill>
          <a:ln w="38100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sz="1800">
                <a:solidFill>
                  <a:srgbClr val="0F116A"/>
                </a:solidFill>
                <a:latin typeface="Comic Sans MS" pitchFamily="48" charset="0"/>
                <a:ea typeface="Geneva" pitchFamily="48" charset="-128"/>
              </a:rPr>
              <a:t>Well, that’s</a:t>
            </a:r>
            <a:br>
              <a:rPr lang="en-US" sz="1800">
                <a:solidFill>
                  <a:srgbClr val="0F116A"/>
                </a:solidFill>
                <a:latin typeface="Comic Sans MS" pitchFamily="48" charset="0"/>
                <a:ea typeface="Geneva" pitchFamily="48" charset="-128"/>
              </a:rPr>
            </a:br>
            <a:r>
              <a:rPr lang="en-US" sz="1800" i="1" u="sng">
                <a:solidFill>
                  <a:srgbClr val="0F116A"/>
                </a:solidFill>
                <a:latin typeface="Comic Sans MS" pitchFamily="48" charset="0"/>
                <a:ea typeface="Geneva" pitchFamily="48" charset="-128"/>
              </a:rPr>
              <a:t>NOT</a:t>
            </a:r>
            <a:r>
              <a:rPr lang="en-US" sz="1800">
                <a:solidFill>
                  <a:srgbClr val="0F116A"/>
                </a:solidFill>
                <a:latin typeface="Comic Sans MS" pitchFamily="48" charset="0"/>
                <a:ea typeface="Geneva" pitchFamily="48" charset="-128"/>
              </a:rPr>
              <a:t> right</a:t>
            </a:r>
            <a:r>
              <a:rPr lang="en-US" sz="1800" i="1">
                <a:solidFill>
                  <a:srgbClr val="0F116A"/>
                </a:solidFill>
                <a:latin typeface="Comic Sans MS" pitchFamily="48" charset="0"/>
                <a:ea typeface="Geneva" pitchFamily="48" charset="-128"/>
              </a:rPr>
              <a:t>!</a:t>
            </a:r>
            <a:r>
              <a:rPr lang="en-US" sz="1800">
                <a:solidFill>
                  <a:srgbClr val="0F116A"/>
                </a:solidFill>
                <a:latin typeface="Comic Sans MS" pitchFamily="48" charset="0"/>
                <a:ea typeface="Geneva" pitchFamily="48" charset="-128"/>
              </a:rPr>
              <a:t> </a:t>
            </a:r>
          </a:p>
        </p:txBody>
      </p:sp>
      <p:sp>
        <p:nvSpPr>
          <p:cNvPr id="425381" name="Text Box 421"/>
          <p:cNvSpPr txBox="1">
            <a:spLocks noChangeArrowheads="1"/>
          </p:cNvSpPr>
          <p:nvPr/>
        </p:nvSpPr>
        <p:spPr bwMode="auto">
          <a:xfrm>
            <a:off x="2336800" y="2995613"/>
            <a:ext cx="2633663" cy="369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lnSpc>
                <a:spcPct val="70000"/>
              </a:lnSpc>
            </a:pPr>
            <a:r>
              <a:rPr lang="en-US" sz="33800" b="0">
                <a:sym typeface="Zapf Dingbats" pitchFamily="48" charset="2"/>
              </a:rPr>
              <a:t></a:t>
            </a:r>
            <a:endParaRPr lang="en-US" sz="25400" b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537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5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250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250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250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250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25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25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25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25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253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253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253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253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253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2533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4253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4253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425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2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2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25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25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25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25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25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25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425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42538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Qua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 nodeType="clickPar">
                      <p:stCondLst>
                        <p:cond delay="indefinite"/>
                      </p:stCondLst>
                      <p:childTnLst>
                        <p:par>
                          <p:cTn id="1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3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4253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Stri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5346" grpId="0" animBg="1" autoUpdateAnimBg="0"/>
      <p:bldP spid="425045" grpId="0" autoUpdateAnimBg="0"/>
      <p:bldP spid="425048" grpId="0" autoUpdateAnimBg="0"/>
      <p:bldP spid="425050" grpId="0" build="p" autoUpdateAnimBg="0"/>
      <p:bldP spid="425053" grpId="0" build="p" autoUpdateAnimBg="0"/>
      <p:bldP spid="425329" grpId="0" autoUpdateAnimBg="0"/>
      <p:bldP spid="425330" grpId="0" autoUpdateAnimBg="0"/>
      <p:bldP spid="425331" grpId="0" autoUpdateAnimBg="0"/>
      <p:bldP spid="425332" grpId="0" autoUpdateAnimBg="0"/>
      <p:bldP spid="425333" grpId="0" animBg="1"/>
      <p:bldP spid="425334" grpId="0" animBg="1"/>
      <p:bldP spid="425335" grpId="0" animBg="1"/>
      <p:bldP spid="425378" grpId="0" animBg="1"/>
      <p:bldP spid="425380" grpId="0" animBg="1" autoUpdateAnimBg="0"/>
      <p:bldP spid="425381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1042" name="Group 2"/>
          <p:cNvGraphicFramePr>
            <a:graphicFrameLocks noGrp="1"/>
          </p:cNvGraphicFramePr>
          <p:nvPr/>
        </p:nvGraphicFramePr>
        <p:xfrm>
          <a:off x="1524000" y="3048000"/>
          <a:ext cx="5181600" cy="3360738"/>
        </p:xfrm>
        <a:graphic>
          <a:graphicData uri="http://schemas.openxmlformats.org/drawingml/2006/table">
            <a:tbl>
              <a:tblPr/>
              <a:tblGrid>
                <a:gridCol w="1295400"/>
                <a:gridCol w="1295400"/>
                <a:gridCol w="1295400"/>
                <a:gridCol w="1295400"/>
              </a:tblGrid>
              <a:tr h="860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F116A"/>
                        </a:buClr>
                        <a:buSzPct val="120000"/>
                        <a:buFont typeface="Wingdings" pitchFamily="48" charset="2"/>
                        <a:buNone/>
                        <a:tabLst/>
                      </a:pPr>
                      <a:endParaRPr kumimoji="0" lang="en-US" sz="2600" b="1" i="0" u="none" strike="noStrike" cap="none" normalizeH="0" baseline="0" smtClean="0">
                        <a:ln>
                          <a:noFill/>
                        </a:ln>
                        <a:solidFill>
                          <a:srgbClr val="0F116A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F116A"/>
                        </a:buClr>
                        <a:buSzPct val="120000"/>
                        <a:buFont typeface="Wingdings" pitchFamily="48" charset="2"/>
                        <a:buNone/>
                        <a:tabLst/>
                      </a:pPr>
                      <a:endParaRPr kumimoji="0" lang="en-US" sz="2600" b="1" i="0" u="none" strike="noStrike" cap="none" normalizeH="0" baseline="0" smtClean="0">
                        <a:ln>
                          <a:noFill/>
                        </a:ln>
                        <a:solidFill>
                          <a:srgbClr val="0F116A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F116A"/>
                        </a:buClr>
                        <a:buSzPct val="120000"/>
                        <a:buFont typeface="Wingdings" pitchFamily="48" charset="2"/>
                        <a:buNone/>
                        <a:tabLst/>
                      </a:pPr>
                      <a:endParaRPr kumimoji="0" lang="en-US" sz="2600" b="1" i="0" u="none" strike="noStrike" cap="none" normalizeH="0" baseline="0" smtClean="0">
                        <a:ln>
                          <a:noFill/>
                        </a:ln>
                        <a:solidFill>
                          <a:srgbClr val="0F116A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F116A"/>
                        </a:buClr>
                        <a:buSzPct val="120000"/>
                        <a:buFont typeface="Wingdings" pitchFamily="48" charset="2"/>
                        <a:buNone/>
                        <a:tabLst/>
                      </a:pPr>
                      <a:endParaRPr kumimoji="0" lang="en-US" sz="2600" b="1" i="0" u="none" strike="noStrike" cap="none" normalizeH="0" baseline="0" smtClean="0">
                        <a:ln>
                          <a:noFill/>
                        </a:ln>
                        <a:solidFill>
                          <a:srgbClr val="0F116A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2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F116A"/>
                        </a:buClr>
                        <a:buSzPct val="120000"/>
                        <a:buFont typeface="Wingdings" pitchFamily="48" charset="2"/>
                        <a:buNone/>
                        <a:tabLst/>
                      </a:pPr>
                      <a:endParaRPr kumimoji="0" lang="en-US" sz="2600" b="1" i="0" u="none" strike="noStrike" cap="none" normalizeH="0" baseline="0" smtClean="0">
                        <a:ln>
                          <a:noFill/>
                        </a:ln>
                        <a:solidFill>
                          <a:srgbClr val="0F116A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F116A"/>
                        </a:buClr>
                        <a:buSzPct val="120000"/>
                        <a:buFont typeface="Wingdings" pitchFamily="48" charset="2"/>
                        <a:buNone/>
                        <a:tabLst/>
                      </a:pPr>
                      <a:endParaRPr kumimoji="0" lang="en-US" sz="2600" b="1" i="0" u="none" strike="noStrike" cap="none" normalizeH="0" baseline="0" smtClean="0">
                        <a:ln>
                          <a:noFill/>
                        </a:ln>
                        <a:solidFill>
                          <a:srgbClr val="0F116A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F116A"/>
                        </a:buClr>
                        <a:buSzPct val="120000"/>
                        <a:buFont typeface="Wingdings" pitchFamily="48" charset="2"/>
                        <a:buNone/>
                        <a:tabLst/>
                      </a:pPr>
                      <a:endParaRPr kumimoji="0" lang="en-US" sz="2600" b="1" i="0" u="none" strike="noStrike" cap="none" normalizeH="0" baseline="0" smtClean="0">
                        <a:ln>
                          <a:noFill/>
                        </a:ln>
                        <a:solidFill>
                          <a:srgbClr val="0F116A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F116A"/>
                        </a:buClr>
                        <a:buSzPct val="120000"/>
                        <a:buFont typeface="Wingdings" pitchFamily="48" charset="2"/>
                        <a:buNone/>
                        <a:tabLst/>
                      </a:pPr>
                      <a:endParaRPr kumimoji="0" lang="en-US" sz="2600" b="1" i="0" u="none" strike="noStrike" cap="none" normalizeH="0" baseline="0" smtClean="0">
                        <a:ln>
                          <a:noFill/>
                        </a:ln>
                        <a:solidFill>
                          <a:srgbClr val="0F116A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3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F116A"/>
                        </a:buClr>
                        <a:buSzPct val="120000"/>
                        <a:buFont typeface="Wingdings" pitchFamily="48" charset="2"/>
                        <a:buNone/>
                        <a:tabLst/>
                      </a:pPr>
                      <a:endParaRPr kumimoji="0" lang="en-US" sz="2600" b="1" i="0" u="none" strike="noStrike" cap="none" normalizeH="0" baseline="0" smtClean="0">
                        <a:ln>
                          <a:noFill/>
                        </a:ln>
                        <a:solidFill>
                          <a:srgbClr val="0F116A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F116A"/>
                        </a:buClr>
                        <a:buSzPct val="120000"/>
                        <a:buFont typeface="Wingdings" pitchFamily="48" charset="2"/>
                        <a:buNone/>
                        <a:tabLst/>
                      </a:pPr>
                      <a:endParaRPr kumimoji="0" lang="en-US" sz="2600" b="1" i="0" u="none" strike="noStrike" cap="none" normalizeH="0" baseline="0" smtClean="0">
                        <a:ln>
                          <a:noFill/>
                        </a:ln>
                        <a:solidFill>
                          <a:srgbClr val="0F116A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F116A"/>
                        </a:buClr>
                        <a:buSzPct val="120000"/>
                        <a:buFont typeface="Wingdings" pitchFamily="48" charset="2"/>
                        <a:buNone/>
                        <a:tabLst/>
                      </a:pPr>
                      <a:endParaRPr kumimoji="0" lang="en-US" sz="2600" b="1" i="0" u="none" strike="noStrike" cap="none" normalizeH="0" baseline="0" smtClean="0">
                        <a:ln>
                          <a:noFill/>
                        </a:ln>
                        <a:solidFill>
                          <a:srgbClr val="0F116A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F116A"/>
                        </a:buClr>
                        <a:buSzPct val="120000"/>
                        <a:buFont typeface="Wingdings" pitchFamily="48" charset="2"/>
                        <a:buNone/>
                        <a:tabLst/>
                      </a:pPr>
                      <a:endParaRPr kumimoji="0" lang="en-US" sz="2600" b="1" i="0" u="none" strike="noStrike" cap="none" normalizeH="0" baseline="0" smtClean="0">
                        <a:ln>
                          <a:noFill/>
                        </a:ln>
                        <a:solidFill>
                          <a:srgbClr val="0F116A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4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F116A"/>
                        </a:buClr>
                        <a:buSzPct val="120000"/>
                        <a:buFont typeface="Wingdings" pitchFamily="48" charset="2"/>
                        <a:buNone/>
                        <a:tabLst/>
                      </a:pPr>
                      <a:endParaRPr kumimoji="0" lang="en-US" sz="2600" b="1" i="0" u="none" strike="noStrike" cap="none" normalizeH="0" baseline="0" smtClean="0">
                        <a:ln>
                          <a:noFill/>
                        </a:ln>
                        <a:solidFill>
                          <a:srgbClr val="0F116A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F116A"/>
                        </a:buClr>
                        <a:buSzPct val="120000"/>
                        <a:buFont typeface="Wingdings" pitchFamily="48" charset="2"/>
                        <a:buNone/>
                        <a:tabLst/>
                      </a:pPr>
                      <a:endParaRPr kumimoji="0" lang="en-US" sz="2600" b="1" i="0" u="none" strike="noStrike" cap="none" normalizeH="0" baseline="0" smtClean="0">
                        <a:ln>
                          <a:noFill/>
                        </a:ln>
                        <a:solidFill>
                          <a:srgbClr val="0F116A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F116A"/>
                        </a:buClr>
                        <a:buSzPct val="120000"/>
                        <a:buFont typeface="Wingdings" pitchFamily="48" charset="2"/>
                        <a:buNone/>
                        <a:tabLst/>
                      </a:pPr>
                      <a:endParaRPr kumimoji="0" lang="en-US" sz="2600" b="1" i="0" u="none" strike="noStrike" cap="none" normalizeH="0" baseline="0" smtClean="0">
                        <a:ln>
                          <a:noFill/>
                        </a:ln>
                        <a:solidFill>
                          <a:srgbClr val="0F116A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F116A"/>
                        </a:buClr>
                        <a:buSzPct val="120000"/>
                        <a:buFont typeface="Wingdings" pitchFamily="48" charset="2"/>
                        <a:buNone/>
                        <a:tabLst/>
                      </a:pPr>
                      <a:endParaRPr kumimoji="0" lang="en-US" sz="2600" b="1" i="0" u="none" strike="noStrike" cap="none" normalizeH="0" baseline="0" smtClean="0">
                        <a:ln>
                          <a:noFill/>
                        </a:ln>
                        <a:solidFill>
                          <a:srgbClr val="0F116A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71069" name="Rectangle 2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Dihybrid cross</a:t>
            </a:r>
          </a:p>
        </p:txBody>
      </p:sp>
      <p:sp>
        <p:nvSpPr>
          <p:cNvPr id="471070" name="Rectangle 30"/>
          <p:cNvSpPr>
            <a:spLocks noChangeArrowheads="1"/>
          </p:cNvSpPr>
          <p:nvPr/>
        </p:nvSpPr>
        <p:spPr bwMode="auto">
          <a:xfrm>
            <a:off x="914400" y="1371600"/>
            <a:ext cx="107315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>
                <a:solidFill>
                  <a:srgbClr val="660000"/>
                </a:solidFill>
              </a:rPr>
              <a:t>YyRr</a:t>
            </a:r>
            <a:endParaRPr lang="en-US" sz="3000">
              <a:solidFill>
                <a:schemeClr val="tx2"/>
              </a:solidFill>
            </a:endParaRPr>
          </a:p>
        </p:txBody>
      </p:sp>
      <p:sp>
        <p:nvSpPr>
          <p:cNvPr id="471071" name="Rectangle 31"/>
          <p:cNvSpPr>
            <a:spLocks noChangeArrowheads="1"/>
          </p:cNvSpPr>
          <p:nvPr/>
        </p:nvSpPr>
        <p:spPr bwMode="auto">
          <a:xfrm>
            <a:off x="2584450" y="1371600"/>
            <a:ext cx="107315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>
                <a:solidFill>
                  <a:srgbClr val="660000"/>
                </a:solidFill>
              </a:rPr>
              <a:t>YyRr</a:t>
            </a:r>
            <a:endParaRPr lang="en-US" sz="3000">
              <a:solidFill>
                <a:schemeClr val="tx2"/>
              </a:solidFill>
            </a:endParaRPr>
          </a:p>
        </p:txBody>
      </p:sp>
      <p:sp>
        <p:nvSpPr>
          <p:cNvPr id="471072" name="Rectangle 32"/>
          <p:cNvSpPr>
            <a:spLocks noChangeArrowheads="1"/>
          </p:cNvSpPr>
          <p:nvPr/>
        </p:nvSpPr>
        <p:spPr bwMode="auto">
          <a:xfrm>
            <a:off x="1801813" y="2514600"/>
            <a:ext cx="712787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>
                <a:solidFill>
                  <a:srgbClr val="660000"/>
                </a:solidFill>
              </a:rPr>
              <a:t>YR</a:t>
            </a:r>
          </a:p>
        </p:txBody>
      </p:sp>
      <p:sp>
        <p:nvSpPr>
          <p:cNvPr id="471073" name="Rectangle 33"/>
          <p:cNvSpPr>
            <a:spLocks noChangeArrowheads="1"/>
          </p:cNvSpPr>
          <p:nvPr/>
        </p:nvSpPr>
        <p:spPr bwMode="auto">
          <a:xfrm>
            <a:off x="3124200" y="2514600"/>
            <a:ext cx="585788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>
                <a:solidFill>
                  <a:srgbClr val="660000"/>
                </a:solidFill>
              </a:rPr>
              <a:t>Yr</a:t>
            </a:r>
          </a:p>
        </p:txBody>
      </p:sp>
      <p:sp>
        <p:nvSpPr>
          <p:cNvPr id="471074" name="Rectangle 34"/>
          <p:cNvSpPr>
            <a:spLocks noChangeArrowheads="1"/>
          </p:cNvSpPr>
          <p:nvPr/>
        </p:nvSpPr>
        <p:spPr bwMode="auto">
          <a:xfrm>
            <a:off x="4357688" y="2514600"/>
            <a:ext cx="671512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>
                <a:solidFill>
                  <a:srgbClr val="660000"/>
                </a:solidFill>
              </a:rPr>
              <a:t>yR</a:t>
            </a:r>
          </a:p>
        </p:txBody>
      </p:sp>
      <p:sp>
        <p:nvSpPr>
          <p:cNvPr id="471075" name="Rectangle 35"/>
          <p:cNvSpPr>
            <a:spLocks noChangeArrowheads="1"/>
          </p:cNvSpPr>
          <p:nvPr/>
        </p:nvSpPr>
        <p:spPr bwMode="auto">
          <a:xfrm>
            <a:off x="5715000" y="2530475"/>
            <a:ext cx="544513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>
                <a:solidFill>
                  <a:srgbClr val="660000"/>
                </a:solidFill>
              </a:rPr>
              <a:t>yr</a:t>
            </a:r>
          </a:p>
        </p:txBody>
      </p:sp>
      <p:grpSp>
        <p:nvGrpSpPr>
          <p:cNvPr id="471076" name="Group 36"/>
          <p:cNvGrpSpPr>
            <a:grpSpLocks/>
          </p:cNvGrpSpPr>
          <p:nvPr/>
        </p:nvGrpSpPr>
        <p:grpSpPr bwMode="auto">
          <a:xfrm>
            <a:off x="685800" y="3276600"/>
            <a:ext cx="712788" cy="3063875"/>
            <a:chOff x="2016" y="1872"/>
            <a:chExt cx="449" cy="1930"/>
          </a:xfrm>
        </p:grpSpPr>
        <p:sp>
          <p:nvSpPr>
            <p:cNvPr id="471077" name="Rectangle 37"/>
            <p:cNvSpPr>
              <a:spLocks noChangeArrowheads="1"/>
            </p:cNvSpPr>
            <p:nvPr/>
          </p:nvSpPr>
          <p:spPr bwMode="auto">
            <a:xfrm>
              <a:off x="2016" y="1872"/>
              <a:ext cx="449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3000">
                  <a:solidFill>
                    <a:srgbClr val="660000"/>
                  </a:solidFill>
                </a:rPr>
                <a:t>YR</a:t>
              </a:r>
            </a:p>
          </p:txBody>
        </p:sp>
        <p:sp>
          <p:nvSpPr>
            <p:cNvPr id="471078" name="Rectangle 38"/>
            <p:cNvSpPr>
              <a:spLocks noChangeArrowheads="1"/>
            </p:cNvSpPr>
            <p:nvPr/>
          </p:nvSpPr>
          <p:spPr bwMode="auto">
            <a:xfrm>
              <a:off x="2056" y="2400"/>
              <a:ext cx="369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3000">
                  <a:solidFill>
                    <a:srgbClr val="660000"/>
                  </a:solidFill>
                </a:rPr>
                <a:t>Yr</a:t>
              </a:r>
            </a:p>
          </p:txBody>
        </p:sp>
        <p:sp>
          <p:nvSpPr>
            <p:cNvPr id="471079" name="Rectangle 39"/>
            <p:cNvSpPr>
              <a:spLocks noChangeArrowheads="1"/>
            </p:cNvSpPr>
            <p:nvPr/>
          </p:nvSpPr>
          <p:spPr bwMode="auto">
            <a:xfrm>
              <a:off x="2029" y="2928"/>
              <a:ext cx="423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3000">
                  <a:solidFill>
                    <a:srgbClr val="660000"/>
                  </a:solidFill>
                </a:rPr>
                <a:t>yR</a:t>
              </a:r>
            </a:p>
          </p:txBody>
        </p:sp>
        <p:sp>
          <p:nvSpPr>
            <p:cNvPr id="471080" name="Rectangle 40"/>
            <p:cNvSpPr>
              <a:spLocks noChangeArrowheads="1"/>
            </p:cNvSpPr>
            <p:nvPr/>
          </p:nvSpPr>
          <p:spPr bwMode="auto">
            <a:xfrm>
              <a:off x="2068" y="3456"/>
              <a:ext cx="343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3000">
                  <a:solidFill>
                    <a:srgbClr val="660000"/>
                  </a:solidFill>
                </a:rPr>
                <a:t>yr</a:t>
              </a:r>
            </a:p>
          </p:txBody>
        </p:sp>
      </p:grpSp>
      <p:sp>
        <p:nvSpPr>
          <p:cNvPr id="471081" name="Rectangle 41"/>
          <p:cNvSpPr>
            <a:spLocks noChangeArrowheads="1"/>
          </p:cNvSpPr>
          <p:nvPr/>
        </p:nvSpPr>
        <p:spPr bwMode="auto">
          <a:xfrm>
            <a:off x="1524000" y="3413125"/>
            <a:ext cx="1243013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>
                <a:solidFill>
                  <a:srgbClr val="660000"/>
                </a:solidFill>
              </a:rPr>
              <a:t>YYRR</a:t>
            </a:r>
          </a:p>
        </p:txBody>
      </p:sp>
      <p:sp>
        <p:nvSpPr>
          <p:cNvPr id="471082" name="Rectangle 42"/>
          <p:cNvSpPr>
            <a:spLocks noChangeArrowheads="1"/>
          </p:cNvSpPr>
          <p:nvPr/>
        </p:nvSpPr>
        <p:spPr bwMode="auto">
          <a:xfrm>
            <a:off x="2090738" y="1371600"/>
            <a:ext cx="395287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>
                <a:solidFill>
                  <a:srgbClr val="0F116A"/>
                </a:solidFill>
              </a:rPr>
              <a:t>x</a:t>
            </a:r>
          </a:p>
        </p:txBody>
      </p:sp>
      <p:sp>
        <p:nvSpPr>
          <p:cNvPr id="471083" name="Oval 43"/>
          <p:cNvSpPr>
            <a:spLocks noChangeArrowheads="1"/>
          </p:cNvSpPr>
          <p:nvPr/>
        </p:nvSpPr>
        <p:spPr bwMode="auto">
          <a:xfrm>
            <a:off x="1219200" y="1905000"/>
            <a:ext cx="457200" cy="457200"/>
          </a:xfrm>
          <a:prstGeom prst="ellipse">
            <a:avLst/>
          </a:prstGeom>
          <a:solidFill>
            <a:srgbClr val="FFEA18"/>
          </a:solidFill>
          <a:ln w="9525">
            <a:solidFill>
              <a:srgbClr val="66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084" name="Oval 44"/>
          <p:cNvSpPr>
            <a:spLocks noChangeArrowheads="1"/>
          </p:cNvSpPr>
          <p:nvPr/>
        </p:nvSpPr>
        <p:spPr bwMode="auto">
          <a:xfrm>
            <a:off x="2895600" y="1905000"/>
            <a:ext cx="457200" cy="457200"/>
          </a:xfrm>
          <a:prstGeom prst="ellipse">
            <a:avLst/>
          </a:prstGeom>
          <a:solidFill>
            <a:srgbClr val="FFEA18"/>
          </a:solidFill>
          <a:ln w="9525">
            <a:solidFill>
              <a:srgbClr val="66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085" name="Rectangle 45"/>
          <p:cNvSpPr>
            <a:spLocks noChangeArrowheads="1"/>
          </p:cNvSpPr>
          <p:nvPr/>
        </p:nvSpPr>
        <p:spPr bwMode="auto">
          <a:xfrm>
            <a:off x="2882900" y="3413125"/>
            <a:ext cx="1116013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>
                <a:solidFill>
                  <a:srgbClr val="660000"/>
                </a:solidFill>
              </a:rPr>
              <a:t>YYRr</a:t>
            </a:r>
          </a:p>
        </p:txBody>
      </p:sp>
      <p:sp>
        <p:nvSpPr>
          <p:cNvPr id="471086" name="Rectangle 46"/>
          <p:cNvSpPr>
            <a:spLocks noChangeArrowheads="1"/>
          </p:cNvSpPr>
          <p:nvPr/>
        </p:nvSpPr>
        <p:spPr bwMode="auto">
          <a:xfrm>
            <a:off x="4138613" y="3413125"/>
            <a:ext cx="120015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>
                <a:solidFill>
                  <a:srgbClr val="660000"/>
                </a:solidFill>
              </a:rPr>
              <a:t>YyRR</a:t>
            </a:r>
          </a:p>
        </p:txBody>
      </p:sp>
      <p:sp>
        <p:nvSpPr>
          <p:cNvPr id="471087" name="Rectangle 47"/>
          <p:cNvSpPr>
            <a:spLocks noChangeArrowheads="1"/>
          </p:cNvSpPr>
          <p:nvPr/>
        </p:nvSpPr>
        <p:spPr bwMode="auto">
          <a:xfrm>
            <a:off x="5499100" y="3413125"/>
            <a:ext cx="107315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>
                <a:solidFill>
                  <a:srgbClr val="660000"/>
                </a:solidFill>
              </a:rPr>
              <a:t>YyRr</a:t>
            </a:r>
          </a:p>
        </p:txBody>
      </p:sp>
      <p:sp>
        <p:nvSpPr>
          <p:cNvPr id="471088" name="Rectangle 48"/>
          <p:cNvSpPr>
            <a:spLocks noChangeArrowheads="1"/>
          </p:cNvSpPr>
          <p:nvPr/>
        </p:nvSpPr>
        <p:spPr bwMode="auto">
          <a:xfrm>
            <a:off x="1587500" y="4298950"/>
            <a:ext cx="1116013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>
                <a:solidFill>
                  <a:srgbClr val="660000"/>
                </a:solidFill>
              </a:rPr>
              <a:t>YYRr</a:t>
            </a:r>
          </a:p>
        </p:txBody>
      </p:sp>
      <p:sp>
        <p:nvSpPr>
          <p:cNvPr id="471089" name="Rectangle 49"/>
          <p:cNvSpPr>
            <a:spLocks noChangeArrowheads="1"/>
          </p:cNvSpPr>
          <p:nvPr/>
        </p:nvSpPr>
        <p:spPr bwMode="auto">
          <a:xfrm>
            <a:off x="2946400" y="4298950"/>
            <a:ext cx="989013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>
                <a:solidFill>
                  <a:srgbClr val="660000"/>
                </a:solidFill>
              </a:rPr>
              <a:t>YYrr</a:t>
            </a:r>
          </a:p>
        </p:txBody>
      </p:sp>
      <p:sp>
        <p:nvSpPr>
          <p:cNvPr id="471090" name="Rectangle 50"/>
          <p:cNvSpPr>
            <a:spLocks noChangeArrowheads="1"/>
          </p:cNvSpPr>
          <p:nvPr/>
        </p:nvSpPr>
        <p:spPr bwMode="auto">
          <a:xfrm>
            <a:off x="4202113" y="4298950"/>
            <a:ext cx="107315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>
                <a:solidFill>
                  <a:srgbClr val="660000"/>
                </a:solidFill>
              </a:rPr>
              <a:t>YyRr</a:t>
            </a:r>
          </a:p>
        </p:txBody>
      </p:sp>
      <p:sp>
        <p:nvSpPr>
          <p:cNvPr id="471091" name="Rectangle 51"/>
          <p:cNvSpPr>
            <a:spLocks noChangeArrowheads="1"/>
          </p:cNvSpPr>
          <p:nvPr/>
        </p:nvSpPr>
        <p:spPr bwMode="auto">
          <a:xfrm>
            <a:off x="5562600" y="4298950"/>
            <a:ext cx="94615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>
                <a:solidFill>
                  <a:srgbClr val="660000"/>
                </a:solidFill>
              </a:rPr>
              <a:t>Yyrr</a:t>
            </a:r>
          </a:p>
        </p:txBody>
      </p:sp>
      <p:sp>
        <p:nvSpPr>
          <p:cNvPr id="471092" name="Rectangle 52"/>
          <p:cNvSpPr>
            <a:spLocks noChangeArrowheads="1"/>
          </p:cNvSpPr>
          <p:nvPr/>
        </p:nvSpPr>
        <p:spPr bwMode="auto">
          <a:xfrm>
            <a:off x="1544638" y="5137150"/>
            <a:ext cx="120015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>
                <a:solidFill>
                  <a:srgbClr val="660000"/>
                </a:solidFill>
              </a:rPr>
              <a:t>YyRR</a:t>
            </a:r>
          </a:p>
        </p:txBody>
      </p:sp>
      <p:sp>
        <p:nvSpPr>
          <p:cNvPr id="471093" name="Rectangle 53"/>
          <p:cNvSpPr>
            <a:spLocks noChangeArrowheads="1"/>
          </p:cNvSpPr>
          <p:nvPr/>
        </p:nvSpPr>
        <p:spPr bwMode="auto">
          <a:xfrm>
            <a:off x="2905125" y="5137150"/>
            <a:ext cx="107315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>
                <a:solidFill>
                  <a:srgbClr val="660000"/>
                </a:solidFill>
              </a:rPr>
              <a:t>YyRr</a:t>
            </a:r>
          </a:p>
        </p:txBody>
      </p:sp>
      <p:sp>
        <p:nvSpPr>
          <p:cNvPr id="471094" name="Rectangle 54"/>
          <p:cNvSpPr>
            <a:spLocks noChangeArrowheads="1"/>
          </p:cNvSpPr>
          <p:nvPr/>
        </p:nvSpPr>
        <p:spPr bwMode="auto">
          <a:xfrm>
            <a:off x="4159250" y="5137150"/>
            <a:ext cx="115887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>
                <a:solidFill>
                  <a:srgbClr val="660000"/>
                </a:solidFill>
              </a:rPr>
              <a:t>yyRR</a:t>
            </a:r>
          </a:p>
        </p:txBody>
      </p:sp>
      <p:sp>
        <p:nvSpPr>
          <p:cNvPr id="471095" name="Rectangle 55"/>
          <p:cNvSpPr>
            <a:spLocks noChangeArrowheads="1"/>
          </p:cNvSpPr>
          <p:nvPr/>
        </p:nvSpPr>
        <p:spPr bwMode="auto">
          <a:xfrm>
            <a:off x="5519738" y="5137150"/>
            <a:ext cx="103187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>
                <a:solidFill>
                  <a:srgbClr val="660000"/>
                </a:solidFill>
              </a:rPr>
              <a:t>yyRr</a:t>
            </a:r>
          </a:p>
        </p:txBody>
      </p:sp>
      <p:sp>
        <p:nvSpPr>
          <p:cNvPr id="471096" name="Rectangle 56"/>
          <p:cNvSpPr>
            <a:spLocks noChangeArrowheads="1"/>
          </p:cNvSpPr>
          <p:nvPr/>
        </p:nvSpPr>
        <p:spPr bwMode="auto">
          <a:xfrm>
            <a:off x="1608138" y="5899150"/>
            <a:ext cx="107315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>
                <a:solidFill>
                  <a:srgbClr val="660000"/>
                </a:solidFill>
              </a:rPr>
              <a:t>YyRr</a:t>
            </a:r>
          </a:p>
        </p:txBody>
      </p:sp>
      <p:sp>
        <p:nvSpPr>
          <p:cNvPr id="471097" name="Rectangle 57"/>
          <p:cNvSpPr>
            <a:spLocks noChangeArrowheads="1"/>
          </p:cNvSpPr>
          <p:nvPr/>
        </p:nvSpPr>
        <p:spPr bwMode="auto">
          <a:xfrm>
            <a:off x="2967038" y="5899150"/>
            <a:ext cx="94615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>
                <a:solidFill>
                  <a:srgbClr val="660000"/>
                </a:solidFill>
              </a:rPr>
              <a:t>Yyrr</a:t>
            </a:r>
          </a:p>
        </p:txBody>
      </p:sp>
      <p:sp>
        <p:nvSpPr>
          <p:cNvPr id="471098" name="Rectangle 58"/>
          <p:cNvSpPr>
            <a:spLocks noChangeArrowheads="1"/>
          </p:cNvSpPr>
          <p:nvPr/>
        </p:nvSpPr>
        <p:spPr bwMode="auto">
          <a:xfrm>
            <a:off x="4222750" y="5899150"/>
            <a:ext cx="103187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>
                <a:solidFill>
                  <a:srgbClr val="660000"/>
                </a:solidFill>
              </a:rPr>
              <a:t>yyRr</a:t>
            </a:r>
          </a:p>
        </p:txBody>
      </p:sp>
      <p:sp>
        <p:nvSpPr>
          <p:cNvPr id="471099" name="Rectangle 59"/>
          <p:cNvSpPr>
            <a:spLocks noChangeArrowheads="1"/>
          </p:cNvSpPr>
          <p:nvPr/>
        </p:nvSpPr>
        <p:spPr bwMode="auto">
          <a:xfrm>
            <a:off x="5583238" y="5899150"/>
            <a:ext cx="90487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>
                <a:solidFill>
                  <a:srgbClr val="660000"/>
                </a:solidFill>
              </a:rPr>
              <a:t>yyrr</a:t>
            </a:r>
          </a:p>
        </p:txBody>
      </p:sp>
      <p:sp>
        <p:nvSpPr>
          <p:cNvPr id="471100" name="Oval 60"/>
          <p:cNvSpPr>
            <a:spLocks noChangeArrowheads="1"/>
          </p:cNvSpPr>
          <p:nvPr/>
        </p:nvSpPr>
        <p:spPr bwMode="auto">
          <a:xfrm>
            <a:off x="1917700" y="3124200"/>
            <a:ext cx="457200" cy="457200"/>
          </a:xfrm>
          <a:prstGeom prst="ellipse">
            <a:avLst/>
          </a:prstGeom>
          <a:solidFill>
            <a:srgbClr val="FFEA18"/>
          </a:solidFill>
          <a:ln w="9525">
            <a:solidFill>
              <a:srgbClr val="66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101" name="Oval 61"/>
          <p:cNvSpPr>
            <a:spLocks noChangeArrowheads="1"/>
          </p:cNvSpPr>
          <p:nvPr/>
        </p:nvSpPr>
        <p:spPr bwMode="auto">
          <a:xfrm>
            <a:off x="3200400" y="3124200"/>
            <a:ext cx="457200" cy="457200"/>
          </a:xfrm>
          <a:prstGeom prst="ellipse">
            <a:avLst/>
          </a:prstGeom>
          <a:solidFill>
            <a:srgbClr val="FFEA18"/>
          </a:solidFill>
          <a:ln w="9525">
            <a:solidFill>
              <a:srgbClr val="66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102" name="Oval 62"/>
          <p:cNvSpPr>
            <a:spLocks noChangeArrowheads="1"/>
          </p:cNvSpPr>
          <p:nvPr/>
        </p:nvSpPr>
        <p:spPr bwMode="auto">
          <a:xfrm>
            <a:off x="4495800" y="3124200"/>
            <a:ext cx="457200" cy="457200"/>
          </a:xfrm>
          <a:prstGeom prst="ellipse">
            <a:avLst/>
          </a:prstGeom>
          <a:solidFill>
            <a:srgbClr val="FFEA18"/>
          </a:solidFill>
          <a:ln w="9525">
            <a:solidFill>
              <a:srgbClr val="66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103" name="Oval 63"/>
          <p:cNvSpPr>
            <a:spLocks noChangeArrowheads="1"/>
          </p:cNvSpPr>
          <p:nvPr/>
        </p:nvSpPr>
        <p:spPr bwMode="auto">
          <a:xfrm>
            <a:off x="5791200" y="3124200"/>
            <a:ext cx="457200" cy="457200"/>
          </a:xfrm>
          <a:prstGeom prst="ellipse">
            <a:avLst/>
          </a:prstGeom>
          <a:solidFill>
            <a:srgbClr val="FFEA18"/>
          </a:solidFill>
          <a:ln w="9525">
            <a:solidFill>
              <a:srgbClr val="66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104" name="Oval 64"/>
          <p:cNvSpPr>
            <a:spLocks noChangeArrowheads="1"/>
          </p:cNvSpPr>
          <p:nvPr/>
        </p:nvSpPr>
        <p:spPr bwMode="auto">
          <a:xfrm>
            <a:off x="1917700" y="3962400"/>
            <a:ext cx="457200" cy="457200"/>
          </a:xfrm>
          <a:prstGeom prst="ellipse">
            <a:avLst/>
          </a:prstGeom>
          <a:solidFill>
            <a:srgbClr val="FFEA18"/>
          </a:solidFill>
          <a:ln w="9525">
            <a:solidFill>
              <a:srgbClr val="66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71105" name="Group 65"/>
          <p:cNvGrpSpPr>
            <a:grpSpLocks/>
          </p:cNvGrpSpPr>
          <p:nvPr/>
        </p:nvGrpSpPr>
        <p:grpSpPr bwMode="auto">
          <a:xfrm>
            <a:off x="3200400" y="3962400"/>
            <a:ext cx="457200" cy="381000"/>
            <a:chOff x="3344" y="3888"/>
            <a:chExt cx="288" cy="240"/>
          </a:xfrm>
        </p:grpSpPr>
        <p:sp>
          <p:nvSpPr>
            <p:cNvPr id="471106" name="Oval 66"/>
            <p:cNvSpPr>
              <a:spLocks noChangeArrowheads="1"/>
            </p:cNvSpPr>
            <p:nvPr/>
          </p:nvSpPr>
          <p:spPr bwMode="auto">
            <a:xfrm>
              <a:off x="3344" y="3936"/>
              <a:ext cx="96" cy="96"/>
            </a:xfrm>
            <a:prstGeom prst="ellipse">
              <a:avLst/>
            </a:prstGeom>
            <a:solidFill>
              <a:srgbClr val="FFEA18"/>
            </a:solidFill>
            <a:ln w="9525">
              <a:solidFill>
                <a:srgbClr val="66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107" name="Oval 67"/>
            <p:cNvSpPr>
              <a:spLocks noChangeArrowheads="1"/>
            </p:cNvSpPr>
            <p:nvPr/>
          </p:nvSpPr>
          <p:spPr bwMode="auto">
            <a:xfrm>
              <a:off x="3392" y="3888"/>
              <a:ext cx="96" cy="96"/>
            </a:xfrm>
            <a:prstGeom prst="ellipse">
              <a:avLst/>
            </a:prstGeom>
            <a:solidFill>
              <a:srgbClr val="FFEA18"/>
            </a:solidFill>
            <a:ln w="9525">
              <a:solidFill>
                <a:srgbClr val="66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108" name="Oval 68"/>
            <p:cNvSpPr>
              <a:spLocks noChangeArrowheads="1"/>
            </p:cNvSpPr>
            <p:nvPr/>
          </p:nvSpPr>
          <p:spPr bwMode="auto">
            <a:xfrm>
              <a:off x="3536" y="3984"/>
              <a:ext cx="96" cy="96"/>
            </a:xfrm>
            <a:prstGeom prst="ellipse">
              <a:avLst/>
            </a:prstGeom>
            <a:solidFill>
              <a:srgbClr val="FFEA18"/>
            </a:solidFill>
            <a:ln w="9525">
              <a:solidFill>
                <a:srgbClr val="66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109" name="Oval 69"/>
            <p:cNvSpPr>
              <a:spLocks noChangeArrowheads="1"/>
            </p:cNvSpPr>
            <p:nvPr/>
          </p:nvSpPr>
          <p:spPr bwMode="auto">
            <a:xfrm>
              <a:off x="3536" y="3936"/>
              <a:ext cx="96" cy="96"/>
            </a:xfrm>
            <a:prstGeom prst="ellipse">
              <a:avLst/>
            </a:prstGeom>
            <a:solidFill>
              <a:srgbClr val="FFEA18"/>
            </a:solidFill>
            <a:ln w="9525">
              <a:solidFill>
                <a:srgbClr val="66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110" name="Oval 70"/>
            <p:cNvSpPr>
              <a:spLocks noChangeArrowheads="1"/>
            </p:cNvSpPr>
            <p:nvPr/>
          </p:nvSpPr>
          <p:spPr bwMode="auto">
            <a:xfrm>
              <a:off x="3488" y="3888"/>
              <a:ext cx="96" cy="96"/>
            </a:xfrm>
            <a:prstGeom prst="ellipse">
              <a:avLst/>
            </a:prstGeom>
            <a:solidFill>
              <a:srgbClr val="FFEA18"/>
            </a:solidFill>
            <a:ln w="9525">
              <a:solidFill>
                <a:srgbClr val="66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111" name="Oval 71"/>
            <p:cNvSpPr>
              <a:spLocks noChangeArrowheads="1"/>
            </p:cNvSpPr>
            <p:nvPr/>
          </p:nvSpPr>
          <p:spPr bwMode="auto">
            <a:xfrm>
              <a:off x="3392" y="3984"/>
              <a:ext cx="96" cy="96"/>
            </a:xfrm>
            <a:prstGeom prst="ellipse">
              <a:avLst/>
            </a:prstGeom>
            <a:solidFill>
              <a:srgbClr val="FFEA18"/>
            </a:solidFill>
            <a:ln w="9525">
              <a:solidFill>
                <a:srgbClr val="FFCC18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112" name="Oval 72"/>
            <p:cNvSpPr>
              <a:spLocks noChangeArrowheads="1"/>
            </p:cNvSpPr>
            <p:nvPr/>
          </p:nvSpPr>
          <p:spPr bwMode="auto">
            <a:xfrm>
              <a:off x="3488" y="4032"/>
              <a:ext cx="96" cy="96"/>
            </a:xfrm>
            <a:prstGeom prst="ellipse">
              <a:avLst/>
            </a:prstGeom>
            <a:solidFill>
              <a:srgbClr val="FFEA18"/>
            </a:solidFill>
            <a:ln w="9525">
              <a:solidFill>
                <a:srgbClr val="66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113" name="Oval 73"/>
            <p:cNvSpPr>
              <a:spLocks noChangeArrowheads="1"/>
            </p:cNvSpPr>
            <p:nvPr/>
          </p:nvSpPr>
          <p:spPr bwMode="auto">
            <a:xfrm>
              <a:off x="3392" y="4032"/>
              <a:ext cx="96" cy="96"/>
            </a:xfrm>
            <a:prstGeom prst="ellipse">
              <a:avLst/>
            </a:prstGeom>
            <a:solidFill>
              <a:srgbClr val="FFEA18"/>
            </a:solidFill>
            <a:ln w="9525">
              <a:solidFill>
                <a:srgbClr val="66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114" name="Oval 74"/>
            <p:cNvSpPr>
              <a:spLocks noChangeArrowheads="1"/>
            </p:cNvSpPr>
            <p:nvPr/>
          </p:nvSpPr>
          <p:spPr bwMode="auto">
            <a:xfrm>
              <a:off x="3440" y="3936"/>
              <a:ext cx="144" cy="144"/>
            </a:xfrm>
            <a:prstGeom prst="ellipse">
              <a:avLst/>
            </a:prstGeom>
            <a:solidFill>
              <a:srgbClr val="FFEA18"/>
            </a:solidFill>
            <a:ln w="9525">
              <a:solidFill>
                <a:srgbClr val="FFEA18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71115" name="Oval 75"/>
          <p:cNvSpPr>
            <a:spLocks noChangeArrowheads="1"/>
          </p:cNvSpPr>
          <p:nvPr/>
        </p:nvSpPr>
        <p:spPr bwMode="auto">
          <a:xfrm>
            <a:off x="4495800" y="3962400"/>
            <a:ext cx="457200" cy="457200"/>
          </a:xfrm>
          <a:prstGeom prst="ellipse">
            <a:avLst/>
          </a:prstGeom>
          <a:solidFill>
            <a:srgbClr val="FFEA18"/>
          </a:solidFill>
          <a:ln w="9525">
            <a:solidFill>
              <a:srgbClr val="66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116" name="Oval 76"/>
          <p:cNvSpPr>
            <a:spLocks noChangeArrowheads="1"/>
          </p:cNvSpPr>
          <p:nvPr/>
        </p:nvSpPr>
        <p:spPr bwMode="auto">
          <a:xfrm>
            <a:off x="1917700" y="4876800"/>
            <a:ext cx="457200" cy="457200"/>
          </a:xfrm>
          <a:prstGeom prst="ellipse">
            <a:avLst/>
          </a:prstGeom>
          <a:solidFill>
            <a:srgbClr val="FFEA18"/>
          </a:solidFill>
          <a:ln w="9525">
            <a:solidFill>
              <a:srgbClr val="66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117" name="Oval 77"/>
          <p:cNvSpPr>
            <a:spLocks noChangeArrowheads="1"/>
          </p:cNvSpPr>
          <p:nvPr/>
        </p:nvSpPr>
        <p:spPr bwMode="auto">
          <a:xfrm>
            <a:off x="3200400" y="4876800"/>
            <a:ext cx="457200" cy="457200"/>
          </a:xfrm>
          <a:prstGeom prst="ellipse">
            <a:avLst/>
          </a:prstGeom>
          <a:solidFill>
            <a:srgbClr val="FFEA18"/>
          </a:solidFill>
          <a:ln w="9525">
            <a:solidFill>
              <a:srgbClr val="66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118" name="Oval 78"/>
          <p:cNvSpPr>
            <a:spLocks noChangeArrowheads="1"/>
          </p:cNvSpPr>
          <p:nvPr/>
        </p:nvSpPr>
        <p:spPr bwMode="auto">
          <a:xfrm>
            <a:off x="4495800" y="4876800"/>
            <a:ext cx="457200" cy="457200"/>
          </a:xfrm>
          <a:prstGeom prst="ellipse">
            <a:avLst/>
          </a:prstGeom>
          <a:solidFill>
            <a:srgbClr val="006301"/>
          </a:solidFill>
          <a:ln w="9525">
            <a:solidFill>
              <a:srgbClr val="66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119" name="Oval 79"/>
          <p:cNvSpPr>
            <a:spLocks noChangeArrowheads="1"/>
          </p:cNvSpPr>
          <p:nvPr/>
        </p:nvSpPr>
        <p:spPr bwMode="auto">
          <a:xfrm>
            <a:off x="5791200" y="4876800"/>
            <a:ext cx="457200" cy="457200"/>
          </a:xfrm>
          <a:prstGeom prst="ellipse">
            <a:avLst/>
          </a:prstGeom>
          <a:solidFill>
            <a:srgbClr val="006301"/>
          </a:solidFill>
          <a:ln w="9525">
            <a:solidFill>
              <a:srgbClr val="66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120" name="Oval 80"/>
          <p:cNvSpPr>
            <a:spLocks noChangeArrowheads="1"/>
          </p:cNvSpPr>
          <p:nvPr/>
        </p:nvSpPr>
        <p:spPr bwMode="auto">
          <a:xfrm>
            <a:off x="1917700" y="5638800"/>
            <a:ext cx="457200" cy="457200"/>
          </a:xfrm>
          <a:prstGeom prst="ellipse">
            <a:avLst/>
          </a:prstGeom>
          <a:solidFill>
            <a:srgbClr val="FFEA18"/>
          </a:solidFill>
          <a:ln w="9525">
            <a:solidFill>
              <a:srgbClr val="66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71121" name="Group 81"/>
          <p:cNvGrpSpPr>
            <a:grpSpLocks/>
          </p:cNvGrpSpPr>
          <p:nvPr/>
        </p:nvGrpSpPr>
        <p:grpSpPr bwMode="auto">
          <a:xfrm>
            <a:off x="3200400" y="5638800"/>
            <a:ext cx="457200" cy="381000"/>
            <a:chOff x="3344" y="3888"/>
            <a:chExt cx="288" cy="240"/>
          </a:xfrm>
        </p:grpSpPr>
        <p:sp>
          <p:nvSpPr>
            <p:cNvPr id="471122" name="Oval 82"/>
            <p:cNvSpPr>
              <a:spLocks noChangeArrowheads="1"/>
            </p:cNvSpPr>
            <p:nvPr/>
          </p:nvSpPr>
          <p:spPr bwMode="auto">
            <a:xfrm>
              <a:off x="3344" y="3936"/>
              <a:ext cx="96" cy="96"/>
            </a:xfrm>
            <a:prstGeom prst="ellipse">
              <a:avLst/>
            </a:prstGeom>
            <a:solidFill>
              <a:srgbClr val="FFEA18"/>
            </a:solidFill>
            <a:ln w="9525">
              <a:solidFill>
                <a:srgbClr val="66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123" name="Oval 83"/>
            <p:cNvSpPr>
              <a:spLocks noChangeArrowheads="1"/>
            </p:cNvSpPr>
            <p:nvPr/>
          </p:nvSpPr>
          <p:spPr bwMode="auto">
            <a:xfrm>
              <a:off x="3392" y="3888"/>
              <a:ext cx="96" cy="96"/>
            </a:xfrm>
            <a:prstGeom prst="ellipse">
              <a:avLst/>
            </a:prstGeom>
            <a:solidFill>
              <a:srgbClr val="FFEA18"/>
            </a:solidFill>
            <a:ln w="9525">
              <a:solidFill>
                <a:srgbClr val="66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124" name="Oval 84"/>
            <p:cNvSpPr>
              <a:spLocks noChangeArrowheads="1"/>
            </p:cNvSpPr>
            <p:nvPr/>
          </p:nvSpPr>
          <p:spPr bwMode="auto">
            <a:xfrm>
              <a:off x="3536" y="3984"/>
              <a:ext cx="96" cy="96"/>
            </a:xfrm>
            <a:prstGeom prst="ellipse">
              <a:avLst/>
            </a:prstGeom>
            <a:solidFill>
              <a:srgbClr val="FFEA18"/>
            </a:solidFill>
            <a:ln w="9525">
              <a:solidFill>
                <a:srgbClr val="66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125" name="Oval 85"/>
            <p:cNvSpPr>
              <a:spLocks noChangeArrowheads="1"/>
            </p:cNvSpPr>
            <p:nvPr/>
          </p:nvSpPr>
          <p:spPr bwMode="auto">
            <a:xfrm>
              <a:off x="3536" y="3936"/>
              <a:ext cx="96" cy="96"/>
            </a:xfrm>
            <a:prstGeom prst="ellipse">
              <a:avLst/>
            </a:prstGeom>
            <a:solidFill>
              <a:srgbClr val="FFEA18"/>
            </a:solidFill>
            <a:ln w="9525">
              <a:solidFill>
                <a:srgbClr val="66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126" name="Oval 86"/>
            <p:cNvSpPr>
              <a:spLocks noChangeArrowheads="1"/>
            </p:cNvSpPr>
            <p:nvPr/>
          </p:nvSpPr>
          <p:spPr bwMode="auto">
            <a:xfrm>
              <a:off x="3488" y="3888"/>
              <a:ext cx="96" cy="96"/>
            </a:xfrm>
            <a:prstGeom prst="ellipse">
              <a:avLst/>
            </a:prstGeom>
            <a:solidFill>
              <a:srgbClr val="FFEA18"/>
            </a:solidFill>
            <a:ln w="9525">
              <a:solidFill>
                <a:srgbClr val="66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127" name="Oval 87"/>
            <p:cNvSpPr>
              <a:spLocks noChangeArrowheads="1"/>
            </p:cNvSpPr>
            <p:nvPr/>
          </p:nvSpPr>
          <p:spPr bwMode="auto">
            <a:xfrm>
              <a:off x="3392" y="3984"/>
              <a:ext cx="96" cy="96"/>
            </a:xfrm>
            <a:prstGeom prst="ellipse">
              <a:avLst/>
            </a:prstGeom>
            <a:solidFill>
              <a:srgbClr val="FFEA18"/>
            </a:solidFill>
            <a:ln w="9525">
              <a:solidFill>
                <a:srgbClr val="FFCC18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128" name="Oval 88"/>
            <p:cNvSpPr>
              <a:spLocks noChangeArrowheads="1"/>
            </p:cNvSpPr>
            <p:nvPr/>
          </p:nvSpPr>
          <p:spPr bwMode="auto">
            <a:xfrm>
              <a:off x="3488" y="4032"/>
              <a:ext cx="96" cy="96"/>
            </a:xfrm>
            <a:prstGeom prst="ellipse">
              <a:avLst/>
            </a:prstGeom>
            <a:solidFill>
              <a:srgbClr val="FFEA18"/>
            </a:solidFill>
            <a:ln w="9525">
              <a:solidFill>
                <a:srgbClr val="66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129" name="Oval 89"/>
            <p:cNvSpPr>
              <a:spLocks noChangeArrowheads="1"/>
            </p:cNvSpPr>
            <p:nvPr/>
          </p:nvSpPr>
          <p:spPr bwMode="auto">
            <a:xfrm>
              <a:off x="3392" y="4032"/>
              <a:ext cx="96" cy="96"/>
            </a:xfrm>
            <a:prstGeom prst="ellipse">
              <a:avLst/>
            </a:prstGeom>
            <a:solidFill>
              <a:srgbClr val="FFEA18"/>
            </a:solidFill>
            <a:ln w="9525">
              <a:solidFill>
                <a:srgbClr val="66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130" name="Oval 90"/>
            <p:cNvSpPr>
              <a:spLocks noChangeArrowheads="1"/>
            </p:cNvSpPr>
            <p:nvPr/>
          </p:nvSpPr>
          <p:spPr bwMode="auto">
            <a:xfrm>
              <a:off x="3440" y="3936"/>
              <a:ext cx="144" cy="144"/>
            </a:xfrm>
            <a:prstGeom prst="ellipse">
              <a:avLst/>
            </a:prstGeom>
            <a:solidFill>
              <a:srgbClr val="FFEA18"/>
            </a:solidFill>
            <a:ln w="9525">
              <a:solidFill>
                <a:srgbClr val="FFEA18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71131" name="Oval 91"/>
          <p:cNvSpPr>
            <a:spLocks noChangeArrowheads="1"/>
          </p:cNvSpPr>
          <p:nvPr/>
        </p:nvSpPr>
        <p:spPr bwMode="auto">
          <a:xfrm>
            <a:off x="4495800" y="5638800"/>
            <a:ext cx="457200" cy="457200"/>
          </a:xfrm>
          <a:prstGeom prst="ellipse">
            <a:avLst/>
          </a:prstGeom>
          <a:solidFill>
            <a:srgbClr val="006301"/>
          </a:solidFill>
          <a:ln w="9525">
            <a:solidFill>
              <a:srgbClr val="66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71132" name="Group 92"/>
          <p:cNvGrpSpPr>
            <a:grpSpLocks/>
          </p:cNvGrpSpPr>
          <p:nvPr/>
        </p:nvGrpSpPr>
        <p:grpSpPr bwMode="auto">
          <a:xfrm>
            <a:off x="5791200" y="5638800"/>
            <a:ext cx="457200" cy="381000"/>
            <a:chOff x="3216" y="1080"/>
            <a:chExt cx="288" cy="240"/>
          </a:xfrm>
        </p:grpSpPr>
        <p:sp>
          <p:nvSpPr>
            <p:cNvPr id="471133" name="Oval 93"/>
            <p:cNvSpPr>
              <a:spLocks noChangeArrowheads="1"/>
            </p:cNvSpPr>
            <p:nvPr/>
          </p:nvSpPr>
          <p:spPr bwMode="auto">
            <a:xfrm>
              <a:off x="3216" y="1128"/>
              <a:ext cx="96" cy="96"/>
            </a:xfrm>
            <a:prstGeom prst="ellipse">
              <a:avLst/>
            </a:prstGeom>
            <a:solidFill>
              <a:srgbClr val="006301"/>
            </a:solidFill>
            <a:ln w="9525">
              <a:solidFill>
                <a:srgbClr val="66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134" name="Oval 94"/>
            <p:cNvSpPr>
              <a:spLocks noChangeArrowheads="1"/>
            </p:cNvSpPr>
            <p:nvPr/>
          </p:nvSpPr>
          <p:spPr bwMode="auto">
            <a:xfrm>
              <a:off x="3264" y="1080"/>
              <a:ext cx="96" cy="96"/>
            </a:xfrm>
            <a:prstGeom prst="ellipse">
              <a:avLst/>
            </a:prstGeom>
            <a:solidFill>
              <a:srgbClr val="006301"/>
            </a:solidFill>
            <a:ln w="9525">
              <a:solidFill>
                <a:srgbClr val="66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135" name="Oval 95"/>
            <p:cNvSpPr>
              <a:spLocks noChangeArrowheads="1"/>
            </p:cNvSpPr>
            <p:nvPr/>
          </p:nvSpPr>
          <p:spPr bwMode="auto">
            <a:xfrm>
              <a:off x="3408" y="1176"/>
              <a:ext cx="96" cy="96"/>
            </a:xfrm>
            <a:prstGeom prst="ellipse">
              <a:avLst/>
            </a:prstGeom>
            <a:solidFill>
              <a:srgbClr val="006301"/>
            </a:solidFill>
            <a:ln w="9525">
              <a:solidFill>
                <a:srgbClr val="66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136" name="Oval 96"/>
            <p:cNvSpPr>
              <a:spLocks noChangeArrowheads="1"/>
            </p:cNvSpPr>
            <p:nvPr/>
          </p:nvSpPr>
          <p:spPr bwMode="auto">
            <a:xfrm>
              <a:off x="3408" y="1128"/>
              <a:ext cx="96" cy="96"/>
            </a:xfrm>
            <a:prstGeom prst="ellipse">
              <a:avLst/>
            </a:prstGeom>
            <a:solidFill>
              <a:srgbClr val="006301"/>
            </a:solidFill>
            <a:ln w="9525">
              <a:solidFill>
                <a:srgbClr val="66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137" name="Oval 97"/>
            <p:cNvSpPr>
              <a:spLocks noChangeArrowheads="1"/>
            </p:cNvSpPr>
            <p:nvPr/>
          </p:nvSpPr>
          <p:spPr bwMode="auto">
            <a:xfrm>
              <a:off x="3360" y="1080"/>
              <a:ext cx="96" cy="96"/>
            </a:xfrm>
            <a:prstGeom prst="ellipse">
              <a:avLst/>
            </a:prstGeom>
            <a:solidFill>
              <a:srgbClr val="006301"/>
            </a:solidFill>
            <a:ln w="9525">
              <a:solidFill>
                <a:srgbClr val="66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138" name="Oval 98"/>
            <p:cNvSpPr>
              <a:spLocks noChangeArrowheads="1"/>
            </p:cNvSpPr>
            <p:nvPr/>
          </p:nvSpPr>
          <p:spPr bwMode="auto">
            <a:xfrm>
              <a:off x="3264" y="1176"/>
              <a:ext cx="96" cy="96"/>
            </a:xfrm>
            <a:prstGeom prst="ellipse">
              <a:avLst/>
            </a:prstGeom>
            <a:solidFill>
              <a:srgbClr val="006301"/>
            </a:solidFill>
            <a:ln w="9525">
              <a:solidFill>
                <a:srgbClr val="00630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139" name="Oval 99"/>
            <p:cNvSpPr>
              <a:spLocks noChangeArrowheads="1"/>
            </p:cNvSpPr>
            <p:nvPr/>
          </p:nvSpPr>
          <p:spPr bwMode="auto">
            <a:xfrm>
              <a:off x="3360" y="1224"/>
              <a:ext cx="96" cy="96"/>
            </a:xfrm>
            <a:prstGeom prst="ellipse">
              <a:avLst/>
            </a:prstGeom>
            <a:solidFill>
              <a:srgbClr val="006301"/>
            </a:solidFill>
            <a:ln w="9525">
              <a:solidFill>
                <a:srgbClr val="66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140" name="Oval 100"/>
            <p:cNvSpPr>
              <a:spLocks noChangeArrowheads="1"/>
            </p:cNvSpPr>
            <p:nvPr/>
          </p:nvSpPr>
          <p:spPr bwMode="auto">
            <a:xfrm>
              <a:off x="3264" y="1224"/>
              <a:ext cx="96" cy="96"/>
            </a:xfrm>
            <a:prstGeom prst="ellipse">
              <a:avLst/>
            </a:prstGeom>
            <a:solidFill>
              <a:srgbClr val="006301"/>
            </a:solidFill>
            <a:ln w="9525">
              <a:solidFill>
                <a:srgbClr val="66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141" name="Oval 101"/>
            <p:cNvSpPr>
              <a:spLocks noChangeArrowheads="1"/>
            </p:cNvSpPr>
            <p:nvPr/>
          </p:nvSpPr>
          <p:spPr bwMode="auto">
            <a:xfrm>
              <a:off x="3312" y="1128"/>
              <a:ext cx="144" cy="144"/>
            </a:xfrm>
            <a:prstGeom prst="ellipse">
              <a:avLst/>
            </a:prstGeom>
            <a:solidFill>
              <a:srgbClr val="006301"/>
            </a:solidFill>
            <a:ln w="9525">
              <a:solidFill>
                <a:srgbClr val="00630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71142" name="Group 102"/>
          <p:cNvGrpSpPr>
            <a:grpSpLocks/>
          </p:cNvGrpSpPr>
          <p:nvPr/>
        </p:nvGrpSpPr>
        <p:grpSpPr bwMode="auto">
          <a:xfrm>
            <a:off x="5791200" y="3962400"/>
            <a:ext cx="457200" cy="381000"/>
            <a:chOff x="3344" y="3888"/>
            <a:chExt cx="288" cy="240"/>
          </a:xfrm>
        </p:grpSpPr>
        <p:sp>
          <p:nvSpPr>
            <p:cNvPr id="471143" name="Oval 103"/>
            <p:cNvSpPr>
              <a:spLocks noChangeArrowheads="1"/>
            </p:cNvSpPr>
            <p:nvPr/>
          </p:nvSpPr>
          <p:spPr bwMode="auto">
            <a:xfrm>
              <a:off x="3344" y="3936"/>
              <a:ext cx="96" cy="96"/>
            </a:xfrm>
            <a:prstGeom prst="ellipse">
              <a:avLst/>
            </a:prstGeom>
            <a:solidFill>
              <a:srgbClr val="FFEA18"/>
            </a:solidFill>
            <a:ln w="9525">
              <a:solidFill>
                <a:srgbClr val="66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144" name="Oval 104"/>
            <p:cNvSpPr>
              <a:spLocks noChangeArrowheads="1"/>
            </p:cNvSpPr>
            <p:nvPr/>
          </p:nvSpPr>
          <p:spPr bwMode="auto">
            <a:xfrm>
              <a:off x="3392" y="3888"/>
              <a:ext cx="96" cy="96"/>
            </a:xfrm>
            <a:prstGeom prst="ellipse">
              <a:avLst/>
            </a:prstGeom>
            <a:solidFill>
              <a:srgbClr val="FFEA18"/>
            </a:solidFill>
            <a:ln w="9525">
              <a:solidFill>
                <a:srgbClr val="66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145" name="Oval 105"/>
            <p:cNvSpPr>
              <a:spLocks noChangeArrowheads="1"/>
            </p:cNvSpPr>
            <p:nvPr/>
          </p:nvSpPr>
          <p:spPr bwMode="auto">
            <a:xfrm>
              <a:off x="3536" y="3984"/>
              <a:ext cx="96" cy="96"/>
            </a:xfrm>
            <a:prstGeom prst="ellipse">
              <a:avLst/>
            </a:prstGeom>
            <a:solidFill>
              <a:srgbClr val="FFEA18"/>
            </a:solidFill>
            <a:ln w="9525">
              <a:solidFill>
                <a:srgbClr val="66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146" name="Oval 106"/>
            <p:cNvSpPr>
              <a:spLocks noChangeArrowheads="1"/>
            </p:cNvSpPr>
            <p:nvPr/>
          </p:nvSpPr>
          <p:spPr bwMode="auto">
            <a:xfrm>
              <a:off x="3536" y="3936"/>
              <a:ext cx="96" cy="96"/>
            </a:xfrm>
            <a:prstGeom prst="ellipse">
              <a:avLst/>
            </a:prstGeom>
            <a:solidFill>
              <a:srgbClr val="FFEA18"/>
            </a:solidFill>
            <a:ln w="9525">
              <a:solidFill>
                <a:srgbClr val="66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147" name="Oval 107"/>
            <p:cNvSpPr>
              <a:spLocks noChangeArrowheads="1"/>
            </p:cNvSpPr>
            <p:nvPr/>
          </p:nvSpPr>
          <p:spPr bwMode="auto">
            <a:xfrm>
              <a:off x="3488" y="3888"/>
              <a:ext cx="96" cy="96"/>
            </a:xfrm>
            <a:prstGeom prst="ellipse">
              <a:avLst/>
            </a:prstGeom>
            <a:solidFill>
              <a:srgbClr val="FFEA18"/>
            </a:solidFill>
            <a:ln w="9525">
              <a:solidFill>
                <a:srgbClr val="66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148" name="Oval 108"/>
            <p:cNvSpPr>
              <a:spLocks noChangeArrowheads="1"/>
            </p:cNvSpPr>
            <p:nvPr/>
          </p:nvSpPr>
          <p:spPr bwMode="auto">
            <a:xfrm>
              <a:off x="3392" y="3984"/>
              <a:ext cx="96" cy="96"/>
            </a:xfrm>
            <a:prstGeom prst="ellipse">
              <a:avLst/>
            </a:prstGeom>
            <a:solidFill>
              <a:srgbClr val="FFEA18"/>
            </a:solidFill>
            <a:ln w="9525">
              <a:solidFill>
                <a:srgbClr val="FFCC18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149" name="Oval 109"/>
            <p:cNvSpPr>
              <a:spLocks noChangeArrowheads="1"/>
            </p:cNvSpPr>
            <p:nvPr/>
          </p:nvSpPr>
          <p:spPr bwMode="auto">
            <a:xfrm>
              <a:off x="3488" y="4032"/>
              <a:ext cx="96" cy="96"/>
            </a:xfrm>
            <a:prstGeom prst="ellipse">
              <a:avLst/>
            </a:prstGeom>
            <a:solidFill>
              <a:srgbClr val="FFEA18"/>
            </a:solidFill>
            <a:ln w="9525">
              <a:solidFill>
                <a:srgbClr val="66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150" name="Oval 110"/>
            <p:cNvSpPr>
              <a:spLocks noChangeArrowheads="1"/>
            </p:cNvSpPr>
            <p:nvPr/>
          </p:nvSpPr>
          <p:spPr bwMode="auto">
            <a:xfrm>
              <a:off x="3392" y="4032"/>
              <a:ext cx="96" cy="96"/>
            </a:xfrm>
            <a:prstGeom prst="ellipse">
              <a:avLst/>
            </a:prstGeom>
            <a:solidFill>
              <a:srgbClr val="FFEA18"/>
            </a:solidFill>
            <a:ln w="9525">
              <a:solidFill>
                <a:srgbClr val="66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151" name="Oval 111"/>
            <p:cNvSpPr>
              <a:spLocks noChangeArrowheads="1"/>
            </p:cNvSpPr>
            <p:nvPr/>
          </p:nvSpPr>
          <p:spPr bwMode="auto">
            <a:xfrm>
              <a:off x="3440" y="3936"/>
              <a:ext cx="144" cy="144"/>
            </a:xfrm>
            <a:prstGeom prst="ellipse">
              <a:avLst/>
            </a:prstGeom>
            <a:solidFill>
              <a:srgbClr val="FFEA18"/>
            </a:solidFill>
            <a:ln w="9525">
              <a:solidFill>
                <a:srgbClr val="FFEA18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71152" name="Rectangle 112"/>
          <p:cNvSpPr>
            <a:spLocks noChangeArrowheads="1"/>
          </p:cNvSpPr>
          <p:nvPr/>
        </p:nvSpPr>
        <p:spPr bwMode="auto">
          <a:xfrm>
            <a:off x="6934200" y="1447800"/>
            <a:ext cx="2133600" cy="5334000"/>
          </a:xfrm>
          <a:prstGeom prst="rect">
            <a:avLst/>
          </a:prstGeom>
          <a:solidFill>
            <a:schemeClr val="bg2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400" b="0">
              <a:solidFill>
                <a:schemeClr val="tx1"/>
              </a:solidFill>
            </a:endParaRPr>
          </a:p>
        </p:txBody>
      </p:sp>
      <p:grpSp>
        <p:nvGrpSpPr>
          <p:cNvPr id="471153" name="Group 113"/>
          <p:cNvGrpSpPr>
            <a:grpSpLocks/>
          </p:cNvGrpSpPr>
          <p:nvPr/>
        </p:nvGrpSpPr>
        <p:grpSpPr bwMode="auto">
          <a:xfrm>
            <a:off x="7315200" y="2066925"/>
            <a:ext cx="1670050" cy="760413"/>
            <a:chOff x="4608" y="787"/>
            <a:chExt cx="1052" cy="479"/>
          </a:xfrm>
        </p:grpSpPr>
        <p:sp>
          <p:nvSpPr>
            <p:cNvPr id="471154" name="Oval 114"/>
            <p:cNvSpPr>
              <a:spLocks noChangeArrowheads="1"/>
            </p:cNvSpPr>
            <p:nvPr/>
          </p:nvSpPr>
          <p:spPr bwMode="auto">
            <a:xfrm>
              <a:off x="4608" y="883"/>
              <a:ext cx="288" cy="288"/>
            </a:xfrm>
            <a:prstGeom prst="ellipse">
              <a:avLst/>
            </a:prstGeom>
            <a:solidFill>
              <a:srgbClr val="FFEA18"/>
            </a:solidFill>
            <a:ln w="9525">
              <a:solidFill>
                <a:srgbClr val="FFCC18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155" name="Rectangle 115"/>
            <p:cNvSpPr>
              <a:spLocks noChangeArrowheads="1"/>
            </p:cNvSpPr>
            <p:nvPr/>
          </p:nvSpPr>
          <p:spPr bwMode="auto">
            <a:xfrm>
              <a:off x="4997" y="787"/>
              <a:ext cx="663" cy="4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eaLnBrk="1" hangingPunct="1">
                <a:lnSpc>
                  <a:spcPct val="60000"/>
                </a:lnSpc>
                <a:spcBef>
                  <a:spcPct val="20000"/>
                </a:spcBef>
                <a:buClr>
                  <a:srgbClr val="0F116A"/>
                </a:buClr>
                <a:buSzPct val="120000"/>
              </a:pPr>
              <a:r>
                <a:rPr lang="en-US" sz="2000">
                  <a:solidFill>
                    <a:srgbClr val="0F116A"/>
                  </a:solidFill>
                </a:rPr>
                <a:t>9/16</a:t>
              </a:r>
            </a:p>
            <a:p>
              <a:pPr eaLnBrk="1" hangingPunct="1">
                <a:lnSpc>
                  <a:spcPct val="60000"/>
                </a:lnSpc>
                <a:spcBef>
                  <a:spcPct val="20000"/>
                </a:spcBef>
                <a:buClr>
                  <a:srgbClr val="0F116A"/>
                </a:buClr>
                <a:buSzPct val="120000"/>
              </a:pPr>
              <a:r>
                <a:rPr lang="en-US" sz="2000">
                  <a:solidFill>
                    <a:srgbClr val="0F116A"/>
                  </a:solidFill>
                </a:rPr>
                <a:t>yellow</a:t>
              </a:r>
            </a:p>
            <a:p>
              <a:pPr eaLnBrk="1" hangingPunct="1">
                <a:lnSpc>
                  <a:spcPct val="60000"/>
                </a:lnSpc>
                <a:spcBef>
                  <a:spcPct val="20000"/>
                </a:spcBef>
                <a:buClr>
                  <a:srgbClr val="0F116A"/>
                </a:buClr>
                <a:buSzPct val="120000"/>
              </a:pPr>
              <a:r>
                <a:rPr lang="en-US" sz="2000">
                  <a:solidFill>
                    <a:srgbClr val="0F116A"/>
                  </a:solidFill>
                </a:rPr>
                <a:t>round</a:t>
              </a:r>
            </a:p>
          </p:txBody>
        </p:sp>
      </p:grpSp>
      <p:grpSp>
        <p:nvGrpSpPr>
          <p:cNvPr id="471156" name="Group 116"/>
          <p:cNvGrpSpPr>
            <a:grpSpLocks/>
          </p:cNvGrpSpPr>
          <p:nvPr/>
        </p:nvGrpSpPr>
        <p:grpSpPr bwMode="auto">
          <a:xfrm>
            <a:off x="7315200" y="3308350"/>
            <a:ext cx="1670050" cy="760413"/>
            <a:chOff x="4608" y="1643"/>
            <a:chExt cx="1052" cy="479"/>
          </a:xfrm>
        </p:grpSpPr>
        <p:sp>
          <p:nvSpPr>
            <p:cNvPr id="471157" name="Oval 117"/>
            <p:cNvSpPr>
              <a:spLocks noChangeArrowheads="1"/>
            </p:cNvSpPr>
            <p:nvPr/>
          </p:nvSpPr>
          <p:spPr bwMode="auto">
            <a:xfrm>
              <a:off x="4608" y="1739"/>
              <a:ext cx="288" cy="288"/>
            </a:xfrm>
            <a:prstGeom prst="ellipse">
              <a:avLst/>
            </a:prstGeom>
            <a:solidFill>
              <a:srgbClr val="006301"/>
            </a:solidFill>
            <a:ln w="9525">
              <a:solidFill>
                <a:srgbClr val="66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158" name="Rectangle 118"/>
            <p:cNvSpPr>
              <a:spLocks noChangeArrowheads="1"/>
            </p:cNvSpPr>
            <p:nvPr/>
          </p:nvSpPr>
          <p:spPr bwMode="auto">
            <a:xfrm>
              <a:off x="4997" y="1643"/>
              <a:ext cx="663" cy="4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eaLnBrk="1" hangingPunct="1">
                <a:lnSpc>
                  <a:spcPct val="60000"/>
                </a:lnSpc>
                <a:spcBef>
                  <a:spcPct val="20000"/>
                </a:spcBef>
                <a:buClr>
                  <a:srgbClr val="0F116A"/>
                </a:buClr>
                <a:buSzPct val="120000"/>
              </a:pPr>
              <a:r>
                <a:rPr lang="en-US" sz="2000">
                  <a:solidFill>
                    <a:srgbClr val="0F116A"/>
                  </a:solidFill>
                </a:rPr>
                <a:t>3/16</a:t>
              </a:r>
            </a:p>
            <a:p>
              <a:pPr eaLnBrk="1" hangingPunct="1">
                <a:lnSpc>
                  <a:spcPct val="60000"/>
                </a:lnSpc>
                <a:spcBef>
                  <a:spcPct val="20000"/>
                </a:spcBef>
                <a:buClr>
                  <a:srgbClr val="0F116A"/>
                </a:buClr>
                <a:buSzPct val="120000"/>
              </a:pPr>
              <a:r>
                <a:rPr lang="en-US" sz="2000">
                  <a:solidFill>
                    <a:srgbClr val="0F116A"/>
                  </a:solidFill>
                </a:rPr>
                <a:t>green</a:t>
              </a:r>
            </a:p>
            <a:p>
              <a:pPr eaLnBrk="1" hangingPunct="1">
                <a:lnSpc>
                  <a:spcPct val="60000"/>
                </a:lnSpc>
                <a:spcBef>
                  <a:spcPct val="20000"/>
                </a:spcBef>
                <a:buClr>
                  <a:srgbClr val="0F116A"/>
                </a:buClr>
                <a:buSzPct val="120000"/>
              </a:pPr>
              <a:r>
                <a:rPr lang="en-US" sz="2000">
                  <a:solidFill>
                    <a:srgbClr val="0F116A"/>
                  </a:solidFill>
                </a:rPr>
                <a:t>round </a:t>
              </a:r>
            </a:p>
          </p:txBody>
        </p:sp>
      </p:grpSp>
      <p:grpSp>
        <p:nvGrpSpPr>
          <p:cNvPr id="471159" name="Group 119"/>
          <p:cNvGrpSpPr>
            <a:grpSpLocks/>
          </p:cNvGrpSpPr>
          <p:nvPr/>
        </p:nvGrpSpPr>
        <p:grpSpPr bwMode="auto">
          <a:xfrm>
            <a:off x="7315200" y="4549775"/>
            <a:ext cx="1809750" cy="760413"/>
            <a:chOff x="4608" y="2499"/>
            <a:chExt cx="1140" cy="479"/>
          </a:xfrm>
        </p:grpSpPr>
        <p:grpSp>
          <p:nvGrpSpPr>
            <p:cNvPr id="471160" name="Group 120"/>
            <p:cNvGrpSpPr>
              <a:grpSpLocks/>
            </p:cNvGrpSpPr>
            <p:nvPr/>
          </p:nvGrpSpPr>
          <p:grpSpPr bwMode="auto">
            <a:xfrm>
              <a:off x="4608" y="2619"/>
              <a:ext cx="288" cy="240"/>
              <a:chOff x="3344" y="3888"/>
              <a:chExt cx="288" cy="240"/>
            </a:xfrm>
          </p:grpSpPr>
          <p:sp>
            <p:nvSpPr>
              <p:cNvPr id="471161" name="Oval 121"/>
              <p:cNvSpPr>
                <a:spLocks noChangeArrowheads="1"/>
              </p:cNvSpPr>
              <p:nvPr/>
            </p:nvSpPr>
            <p:spPr bwMode="auto">
              <a:xfrm>
                <a:off x="3344" y="3936"/>
                <a:ext cx="96" cy="96"/>
              </a:xfrm>
              <a:prstGeom prst="ellipse">
                <a:avLst/>
              </a:prstGeom>
              <a:solidFill>
                <a:srgbClr val="FFEA18"/>
              </a:solidFill>
              <a:ln w="9525">
                <a:solidFill>
                  <a:srgbClr val="66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162" name="Oval 122"/>
              <p:cNvSpPr>
                <a:spLocks noChangeArrowheads="1"/>
              </p:cNvSpPr>
              <p:nvPr/>
            </p:nvSpPr>
            <p:spPr bwMode="auto">
              <a:xfrm>
                <a:off x="3392" y="3888"/>
                <a:ext cx="96" cy="96"/>
              </a:xfrm>
              <a:prstGeom prst="ellipse">
                <a:avLst/>
              </a:prstGeom>
              <a:solidFill>
                <a:srgbClr val="FFEA18"/>
              </a:solidFill>
              <a:ln w="9525">
                <a:solidFill>
                  <a:srgbClr val="66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163" name="Oval 123"/>
              <p:cNvSpPr>
                <a:spLocks noChangeArrowheads="1"/>
              </p:cNvSpPr>
              <p:nvPr/>
            </p:nvSpPr>
            <p:spPr bwMode="auto">
              <a:xfrm>
                <a:off x="3536" y="3984"/>
                <a:ext cx="96" cy="96"/>
              </a:xfrm>
              <a:prstGeom prst="ellipse">
                <a:avLst/>
              </a:prstGeom>
              <a:solidFill>
                <a:srgbClr val="FFEA18"/>
              </a:solidFill>
              <a:ln w="9525">
                <a:solidFill>
                  <a:srgbClr val="66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164" name="Oval 124"/>
              <p:cNvSpPr>
                <a:spLocks noChangeArrowheads="1"/>
              </p:cNvSpPr>
              <p:nvPr/>
            </p:nvSpPr>
            <p:spPr bwMode="auto">
              <a:xfrm>
                <a:off x="3536" y="3936"/>
                <a:ext cx="96" cy="96"/>
              </a:xfrm>
              <a:prstGeom prst="ellipse">
                <a:avLst/>
              </a:prstGeom>
              <a:solidFill>
                <a:srgbClr val="FFEA18"/>
              </a:solidFill>
              <a:ln w="9525">
                <a:solidFill>
                  <a:srgbClr val="66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165" name="Oval 125"/>
              <p:cNvSpPr>
                <a:spLocks noChangeArrowheads="1"/>
              </p:cNvSpPr>
              <p:nvPr/>
            </p:nvSpPr>
            <p:spPr bwMode="auto">
              <a:xfrm>
                <a:off x="3488" y="3888"/>
                <a:ext cx="96" cy="96"/>
              </a:xfrm>
              <a:prstGeom prst="ellipse">
                <a:avLst/>
              </a:prstGeom>
              <a:solidFill>
                <a:srgbClr val="FFEA18"/>
              </a:solidFill>
              <a:ln w="9525">
                <a:solidFill>
                  <a:srgbClr val="66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166" name="Oval 126"/>
              <p:cNvSpPr>
                <a:spLocks noChangeArrowheads="1"/>
              </p:cNvSpPr>
              <p:nvPr/>
            </p:nvSpPr>
            <p:spPr bwMode="auto">
              <a:xfrm>
                <a:off x="3392" y="3984"/>
                <a:ext cx="96" cy="96"/>
              </a:xfrm>
              <a:prstGeom prst="ellipse">
                <a:avLst/>
              </a:prstGeom>
              <a:solidFill>
                <a:srgbClr val="FFEA18"/>
              </a:solidFill>
              <a:ln w="9525">
                <a:solidFill>
                  <a:srgbClr val="FFCC18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167" name="Oval 127"/>
              <p:cNvSpPr>
                <a:spLocks noChangeArrowheads="1"/>
              </p:cNvSpPr>
              <p:nvPr/>
            </p:nvSpPr>
            <p:spPr bwMode="auto">
              <a:xfrm>
                <a:off x="3488" y="4032"/>
                <a:ext cx="96" cy="96"/>
              </a:xfrm>
              <a:prstGeom prst="ellipse">
                <a:avLst/>
              </a:prstGeom>
              <a:solidFill>
                <a:srgbClr val="FFEA18"/>
              </a:solidFill>
              <a:ln w="9525">
                <a:solidFill>
                  <a:srgbClr val="66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168" name="Oval 128"/>
              <p:cNvSpPr>
                <a:spLocks noChangeArrowheads="1"/>
              </p:cNvSpPr>
              <p:nvPr/>
            </p:nvSpPr>
            <p:spPr bwMode="auto">
              <a:xfrm>
                <a:off x="3392" y="4032"/>
                <a:ext cx="96" cy="96"/>
              </a:xfrm>
              <a:prstGeom prst="ellipse">
                <a:avLst/>
              </a:prstGeom>
              <a:solidFill>
                <a:srgbClr val="FFEA18"/>
              </a:solidFill>
              <a:ln w="9525">
                <a:solidFill>
                  <a:srgbClr val="66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169" name="Oval 129"/>
              <p:cNvSpPr>
                <a:spLocks noChangeArrowheads="1"/>
              </p:cNvSpPr>
              <p:nvPr/>
            </p:nvSpPr>
            <p:spPr bwMode="auto">
              <a:xfrm>
                <a:off x="3440" y="3936"/>
                <a:ext cx="144" cy="144"/>
              </a:xfrm>
              <a:prstGeom prst="ellipse">
                <a:avLst/>
              </a:prstGeom>
              <a:solidFill>
                <a:srgbClr val="FFEA18"/>
              </a:solidFill>
              <a:ln w="9525">
                <a:solidFill>
                  <a:srgbClr val="FFEA18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71170" name="Rectangle 130"/>
            <p:cNvSpPr>
              <a:spLocks noChangeArrowheads="1"/>
            </p:cNvSpPr>
            <p:nvPr/>
          </p:nvSpPr>
          <p:spPr bwMode="auto">
            <a:xfrm>
              <a:off x="4909" y="2499"/>
              <a:ext cx="839" cy="4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eaLnBrk="1" hangingPunct="1">
                <a:lnSpc>
                  <a:spcPct val="60000"/>
                </a:lnSpc>
                <a:spcBef>
                  <a:spcPct val="20000"/>
                </a:spcBef>
                <a:buClr>
                  <a:srgbClr val="0F116A"/>
                </a:buClr>
                <a:buSzPct val="120000"/>
              </a:pPr>
              <a:r>
                <a:rPr lang="en-US" sz="2000">
                  <a:solidFill>
                    <a:srgbClr val="0F116A"/>
                  </a:solidFill>
                </a:rPr>
                <a:t>3/16</a:t>
              </a:r>
            </a:p>
            <a:p>
              <a:pPr eaLnBrk="1" hangingPunct="1">
                <a:lnSpc>
                  <a:spcPct val="60000"/>
                </a:lnSpc>
                <a:spcBef>
                  <a:spcPct val="20000"/>
                </a:spcBef>
                <a:buClr>
                  <a:srgbClr val="0F116A"/>
                </a:buClr>
                <a:buSzPct val="120000"/>
              </a:pPr>
              <a:r>
                <a:rPr lang="en-US" sz="2000">
                  <a:solidFill>
                    <a:srgbClr val="0F116A"/>
                  </a:solidFill>
                </a:rPr>
                <a:t>yellow</a:t>
              </a:r>
            </a:p>
            <a:p>
              <a:pPr eaLnBrk="1" hangingPunct="1">
                <a:lnSpc>
                  <a:spcPct val="60000"/>
                </a:lnSpc>
                <a:spcBef>
                  <a:spcPct val="20000"/>
                </a:spcBef>
                <a:buClr>
                  <a:srgbClr val="0F116A"/>
                </a:buClr>
                <a:buSzPct val="120000"/>
              </a:pPr>
              <a:r>
                <a:rPr lang="en-US" sz="2000">
                  <a:solidFill>
                    <a:srgbClr val="0F116A"/>
                  </a:solidFill>
                </a:rPr>
                <a:t>wrinkled</a:t>
              </a:r>
            </a:p>
          </p:txBody>
        </p:sp>
      </p:grpSp>
      <p:grpSp>
        <p:nvGrpSpPr>
          <p:cNvPr id="471171" name="Group 131"/>
          <p:cNvGrpSpPr>
            <a:grpSpLocks/>
          </p:cNvGrpSpPr>
          <p:nvPr/>
        </p:nvGrpSpPr>
        <p:grpSpPr bwMode="auto">
          <a:xfrm>
            <a:off x="7315200" y="5792788"/>
            <a:ext cx="1809750" cy="760412"/>
            <a:chOff x="4608" y="3355"/>
            <a:chExt cx="1140" cy="479"/>
          </a:xfrm>
        </p:grpSpPr>
        <p:grpSp>
          <p:nvGrpSpPr>
            <p:cNvPr id="471172" name="Group 132"/>
            <p:cNvGrpSpPr>
              <a:grpSpLocks/>
            </p:cNvGrpSpPr>
            <p:nvPr/>
          </p:nvGrpSpPr>
          <p:grpSpPr bwMode="auto">
            <a:xfrm>
              <a:off x="4608" y="3475"/>
              <a:ext cx="288" cy="240"/>
              <a:chOff x="3216" y="1080"/>
              <a:chExt cx="288" cy="240"/>
            </a:xfrm>
          </p:grpSpPr>
          <p:sp>
            <p:nvSpPr>
              <p:cNvPr id="471173" name="Oval 133"/>
              <p:cNvSpPr>
                <a:spLocks noChangeArrowheads="1"/>
              </p:cNvSpPr>
              <p:nvPr/>
            </p:nvSpPr>
            <p:spPr bwMode="auto">
              <a:xfrm>
                <a:off x="3216" y="1128"/>
                <a:ext cx="96" cy="96"/>
              </a:xfrm>
              <a:prstGeom prst="ellipse">
                <a:avLst/>
              </a:prstGeom>
              <a:solidFill>
                <a:srgbClr val="006301"/>
              </a:solidFill>
              <a:ln w="9525">
                <a:solidFill>
                  <a:srgbClr val="66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174" name="Oval 134"/>
              <p:cNvSpPr>
                <a:spLocks noChangeArrowheads="1"/>
              </p:cNvSpPr>
              <p:nvPr/>
            </p:nvSpPr>
            <p:spPr bwMode="auto">
              <a:xfrm>
                <a:off x="3264" y="1080"/>
                <a:ext cx="96" cy="96"/>
              </a:xfrm>
              <a:prstGeom prst="ellipse">
                <a:avLst/>
              </a:prstGeom>
              <a:solidFill>
                <a:srgbClr val="006301"/>
              </a:solidFill>
              <a:ln w="9525">
                <a:solidFill>
                  <a:srgbClr val="66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175" name="Oval 135"/>
              <p:cNvSpPr>
                <a:spLocks noChangeArrowheads="1"/>
              </p:cNvSpPr>
              <p:nvPr/>
            </p:nvSpPr>
            <p:spPr bwMode="auto">
              <a:xfrm>
                <a:off x="3408" y="1176"/>
                <a:ext cx="96" cy="96"/>
              </a:xfrm>
              <a:prstGeom prst="ellipse">
                <a:avLst/>
              </a:prstGeom>
              <a:solidFill>
                <a:srgbClr val="006301"/>
              </a:solidFill>
              <a:ln w="9525">
                <a:solidFill>
                  <a:srgbClr val="66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176" name="Oval 136"/>
              <p:cNvSpPr>
                <a:spLocks noChangeArrowheads="1"/>
              </p:cNvSpPr>
              <p:nvPr/>
            </p:nvSpPr>
            <p:spPr bwMode="auto">
              <a:xfrm>
                <a:off x="3408" y="1128"/>
                <a:ext cx="96" cy="96"/>
              </a:xfrm>
              <a:prstGeom prst="ellipse">
                <a:avLst/>
              </a:prstGeom>
              <a:solidFill>
                <a:srgbClr val="006301"/>
              </a:solidFill>
              <a:ln w="9525">
                <a:solidFill>
                  <a:srgbClr val="66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177" name="Oval 137"/>
              <p:cNvSpPr>
                <a:spLocks noChangeArrowheads="1"/>
              </p:cNvSpPr>
              <p:nvPr/>
            </p:nvSpPr>
            <p:spPr bwMode="auto">
              <a:xfrm>
                <a:off x="3360" y="1080"/>
                <a:ext cx="96" cy="96"/>
              </a:xfrm>
              <a:prstGeom prst="ellipse">
                <a:avLst/>
              </a:prstGeom>
              <a:solidFill>
                <a:srgbClr val="006301"/>
              </a:solidFill>
              <a:ln w="9525">
                <a:solidFill>
                  <a:srgbClr val="66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178" name="Oval 138"/>
              <p:cNvSpPr>
                <a:spLocks noChangeArrowheads="1"/>
              </p:cNvSpPr>
              <p:nvPr/>
            </p:nvSpPr>
            <p:spPr bwMode="auto">
              <a:xfrm>
                <a:off x="3264" y="1176"/>
                <a:ext cx="96" cy="96"/>
              </a:xfrm>
              <a:prstGeom prst="ellipse">
                <a:avLst/>
              </a:prstGeom>
              <a:solidFill>
                <a:srgbClr val="006301"/>
              </a:solidFill>
              <a:ln w="9525">
                <a:solidFill>
                  <a:srgbClr val="00630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179" name="Oval 139"/>
              <p:cNvSpPr>
                <a:spLocks noChangeArrowheads="1"/>
              </p:cNvSpPr>
              <p:nvPr/>
            </p:nvSpPr>
            <p:spPr bwMode="auto">
              <a:xfrm>
                <a:off x="3360" y="1224"/>
                <a:ext cx="96" cy="96"/>
              </a:xfrm>
              <a:prstGeom prst="ellipse">
                <a:avLst/>
              </a:prstGeom>
              <a:solidFill>
                <a:srgbClr val="006301"/>
              </a:solidFill>
              <a:ln w="9525">
                <a:solidFill>
                  <a:srgbClr val="66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180" name="Oval 140"/>
              <p:cNvSpPr>
                <a:spLocks noChangeArrowheads="1"/>
              </p:cNvSpPr>
              <p:nvPr/>
            </p:nvSpPr>
            <p:spPr bwMode="auto">
              <a:xfrm>
                <a:off x="3264" y="1224"/>
                <a:ext cx="96" cy="96"/>
              </a:xfrm>
              <a:prstGeom prst="ellipse">
                <a:avLst/>
              </a:prstGeom>
              <a:solidFill>
                <a:srgbClr val="006301"/>
              </a:solidFill>
              <a:ln w="9525">
                <a:solidFill>
                  <a:srgbClr val="66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181" name="Oval 141"/>
              <p:cNvSpPr>
                <a:spLocks noChangeArrowheads="1"/>
              </p:cNvSpPr>
              <p:nvPr/>
            </p:nvSpPr>
            <p:spPr bwMode="auto">
              <a:xfrm>
                <a:off x="3312" y="1128"/>
                <a:ext cx="144" cy="144"/>
              </a:xfrm>
              <a:prstGeom prst="ellipse">
                <a:avLst/>
              </a:prstGeom>
              <a:solidFill>
                <a:srgbClr val="006301"/>
              </a:solidFill>
              <a:ln w="9525">
                <a:solidFill>
                  <a:srgbClr val="00630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71182" name="Rectangle 142"/>
            <p:cNvSpPr>
              <a:spLocks noChangeArrowheads="1"/>
            </p:cNvSpPr>
            <p:nvPr/>
          </p:nvSpPr>
          <p:spPr bwMode="auto">
            <a:xfrm>
              <a:off x="4909" y="3355"/>
              <a:ext cx="839" cy="4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eaLnBrk="1" hangingPunct="1">
                <a:lnSpc>
                  <a:spcPct val="60000"/>
                </a:lnSpc>
                <a:spcBef>
                  <a:spcPct val="20000"/>
                </a:spcBef>
                <a:buClr>
                  <a:srgbClr val="0F116A"/>
                </a:buClr>
                <a:buSzPct val="120000"/>
              </a:pPr>
              <a:r>
                <a:rPr lang="en-US" sz="2000">
                  <a:solidFill>
                    <a:srgbClr val="0F116A"/>
                  </a:solidFill>
                </a:rPr>
                <a:t>1/16</a:t>
              </a:r>
            </a:p>
            <a:p>
              <a:pPr eaLnBrk="1" hangingPunct="1">
                <a:lnSpc>
                  <a:spcPct val="60000"/>
                </a:lnSpc>
                <a:spcBef>
                  <a:spcPct val="20000"/>
                </a:spcBef>
                <a:buClr>
                  <a:srgbClr val="0F116A"/>
                </a:buClr>
                <a:buSzPct val="120000"/>
              </a:pPr>
              <a:r>
                <a:rPr lang="en-US" sz="2000">
                  <a:solidFill>
                    <a:srgbClr val="0F116A"/>
                  </a:solidFill>
                </a:rPr>
                <a:t>green</a:t>
              </a:r>
            </a:p>
            <a:p>
              <a:pPr eaLnBrk="1" hangingPunct="1">
                <a:lnSpc>
                  <a:spcPct val="60000"/>
                </a:lnSpc>
                <a:spcBef>
                  <a:spcPct val="20000"/>
                </a:spcBef>
                <a:buClr>
                  <a:srgbClr val="0F116A"/>
                </a:buClr>
                <a:buSzPct val="120000"/>
              </a:pPr>
              <a:r>
                <a:rPr lang="en-US" sz="2000">
                  <a:solidFill>
                    <a:srgbClr val="0F116A"/>
                  </a:solidFill>
                </a:rPr>
                <a:t>wrinkled</a:t>
              </a:r>
            </a:p>
          </p:txBody>
        </p:sp>
      </p:grpSp>
      <p:grpSp>
        <p:nvGrpSpPr>
          <p:cNvPr id="471183" name="Group 143"/>
          <p:cNvGrpSpPr>
            <a:grpSpLocks/>
          </p:cNvGrpSpPr>
          <p:nvPr/>
        </p:nvGrpSpPr>
        <p:grpSpPr bwMode="auto">
          <a:xfrm>
            <a:off x="7018338" y="346075"/>
            <a:ext cx="1966912" cy="1322388"/>
            <a:chOff x="2981" y="1848"/>
            <a:chExt cx="2612" cy="1757"/>
          </a:xfrm>
        </p:grpSpPr>
        <p:grpSp>
          <p:nvGrpSpPr>
            <p:cNvPr id="471184" name="Group 144"/>
            <p:cNvGrpSpPr>
              <a:grpSpLocks/>
            </p:cNvGrpSpPr>
            <p:nvPr/>
          </p:nvGrpSpPr>
          <p:grpSpPr bwMode="auto">
            <a:xfrm>
              <a:off x="3846" y="1848"/>
              <a:ext cx="952" cy="720"/>
              <a:chOff x="513" y="960"/>
              <a:chExt cx="952" cy="720"/>
            </a:xfrm>
          </p:grpSpPr>
          <p:sp>
            <p:nvSpPr>
              <p:cNvPr id="471185" name="Oval 145"/>
              <p:cNvSpPr>
                <a:spLocks noChangeArrowheads="1"/>
              </p:cNvSpPr>
              <p:nvPr/>
            </p:nvSpPr>
            <p:spPr bwMode="auto">
              <a:xfrm>
                <a:off x="626" y="960"/>
                <a:ext cx="720" cy="720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186" name="Rectangle 146"/>
              <p:cNvSpPr>
                <a:spLocks noChangeArrowheads="1"/>
              </p:cNvSpPr>
              <p:nvPr/>
            </p:nvSpPr>
            <p:spPr bwMode="auto">
              <a:xfrm>
                <a:off x="513" y="1074"/>
                <a:ext cx="952" cy="4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1800">
                    <a:solidFill>
                      <a:srgbClr val="660000"/>
                    </a:solidFill>
                  </a:rPr>
                  <a:t>YyRr</a:t>
                </a:r>
                <a:endParaRPr lang="en-US" sz="1800">
                  <a:solidFill>
                    <a:schemeClr val="tx2"/>
                  </a:solidFill>
                </a:endParaRPr>
              </a:p>
            </p:txBody>
          </p:sp>
        </p:grpSp>
        <p:grpSp>
          <p:nvGrpSpPr>
            <p:cNvPr id="471187" name="Group 147"/>
            <p:cNvGrpSpPr>
              <a:grpSpLocks/>
            </p:cNvGrpSpPr>
            <p:nvPr/>
          </p:nvGrpSpPr>
          <p:grpSpPr bwMode="auto">
            <a:xfrm>
              <a:off x="3681" y="3072"/>
              <a:ext cx="565" cy="528"/>
              <a:chOff x="610" y="1920"/>
              <a:chExt cx="565" cy="528"/>
            </a:xfrm>
          </p:grpSpPr>
          <p:sp>
            <p:nvSpPr>
              <p:cNvPr id="471188" name="Oval 148"/>
              <p:cNvSpPr>
                <a:spLocks noChangeArrowheads="1"/>
              </p:cNvSpPr>
              <p:nvPr/>
            </p:nvSpPr>
            <p:spPr bwMode="auto">
              <a:xfrm>
                <a:off x="624" y="1920"/>
                <a:ext cx="528" cy="528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189" name="Rectangle 149"/>
              <p:cNvSpPr>
                <a:spLocks noChangeArrowheads="1"/>
              </p:cNvSpPr>
              <p:nvPr/>
            </p:nvSpPr>
            <p:spPr bwMode="auto">
              <a:xfrm>
                <a:off x="610" y="1940"/>
                <a:ext cx="565" cy="4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1800">
                    <a:solidFill>
                      <a:srgbClr val="660000"/>
                    </a:solidFill>
                  </a:rPr>
                  <a:t>Yr</a:t>
                </a:r>
                <a:endParaRPr lang="en-US" sz="1800">
                  <a:solidFill>
                    <a:schemeClr val="tx2"/>
                  </a:solidFill>
                </a:endParaRPr>
              </a:p>
            </p:txBody>
          </p:sp>
        </p:grpSp>
        <p:grpSp>
          <p:nvGrpSpPr>
            <p:cNvPr id="471190" name="Group 150"/>
            <p:cNvGrpSpPr>
              <a:grpSpLocks/>
            </p:cNvGrpSpPr>
            <p:nvPr/>
          </p:nvGrpSpPr>
          <p:grpSpPr bwMode="auto">
            <a:xfrm>
              <a:off x="4368" y="3072"/>
              <a:ext cx="633" cy="528"/>
              <a:chOff x="577" y="1920"/>
              <a:chExt cx="633" cy="528"/>
            </a:xfrm>
          </p:grpSpPr>
          <p:sp>
            <p:nvSpPr>
              <p:cNvPr id="471191" name="Oval 151"/>
              <p:cNvSpPr>
                <a:spLocks noChangeArrowheads="1"/>
              </p:cNvSpPr>
              <p:nvPr/>
            </p:nvSpPr>
            <p:spPr bwMode="auto">
              <a:xfrm>
                <a:off x="624" y="1920"/>
                <a:ext cx="528" cy="528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192" name="Rectangle 152"/>
              <p:cNvSpPr>
                <a:spLocks noChangeArrowheads="1"/>
              </p:cNvSpPr>
              <p:nvPr/>
            </p:nvSpPr>
            <p:spPr bwMode="auto">
              <a:xfrm>
                <a:off x="577" y="1940"/>
                <a:ext cx="633" cy="4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1800">
                    <a:solidFill>
                      <a:srgbClr val="660000"/>
                    </a:solidFill>
                  </a:rPr>
                  <a:t>yR</a:t>
                </a:r>
                <a:endParaRPr lang="en-US" sz="180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471193" name="AutoShape 153"/>
            <p:cNvSpPr>
              <a:spLocks noChangeArrowheads="1"/>
            </p:cNvSpPr>
            <p:nvPr/>
          </p:nvSpPr>
          <p:spPr bwMode="auto">
            <a:xfrm>
              <a:off x="4247" y="2621"/>
              <a:ext cx="144" cy="528"/>
            </a:xfrm>
            <a:prstGeom prst="downArrow">
              <a:avLst>
                <a:gd name="adj1" fmla="val 50000"/>
                <a:gd name="adj2" fmla="val 91667"/>
              </a:avLst>
            </a:prstGeom>
            <a:solidFill>
              <a:srgbClr val="0F116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71194" name="Group 154"/>
            <p:cNvGrpSpPr>
              <a:grpSpLocks/>
            </p:cNvGrpSpPr>
            <p:nvPr/>
          </p:nvGrpSpPr>
          <p:grpSpPr bwMode="auto">
            <a:xfrm>
              <a:off x="2981" y="3072"/>
              <a:ext cx="666" cy="528"/>
              <a:chOff x="558" y="1920"/>
              <a:chExt cx="666" cy="528"/>
            </a:xfrm>
          </p:grpSpPr>
          <p:sp>
            <p:nvSpPr>
              <p:cNvPr id="471195" name="Oval 155"/>
              <p:cNvSpPr>
                <a:spLocks noChangeArrowheads="1"/>
              </p:cNvSpPr>
              <p:nvPr/>
            </p:nvSpPr>
            <p:spPr bwMode="auto">
              <a:xfrm>
                <a:off x="624" y="1920"/>
                <a:ext cx="528" cy="528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196" name="Rectangle 156"/>
              <p:cNvSpPr>
                <a:spLocks noChangeArrowheads="1"/>
              </p:cNvSpPr>
              <p:nvPr/>
            </p:nvSpPr>
            <p:spPr bwMode="auto">
              <a:xfrm>
                <a:off x="558" y="1940"/>
                <a:ext cx="666" cy="4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1800">
                    <a:solidFill>
                      <a:srgbClr val="660000"/>
                    </a:solidFill>
                  </a:rPr>
                  <a:t>YR</a:t>
                </a:r>
                <a:endParaRPr lang="en-US" sz="1800">
                  <a:solidFill>
                    <a:schemeClr val="tx2"/>
                  </a:solidFill>
                </a:endParaRPr>
              </a:p>
            </p:txBody>
          </p:sp>
        </p:grpSp>
        <p:grpSp>
          <p:nvGrpSpPr>
            <p:cNvPr id="471197" name="Group 157"/>
            <p:cNvGrpSpPr>
              <a:grpSpLocks/>
            </p:cNvGrpSpPr>
            <p:nvPr/>
          </p:nvGrpSpPr>
          <p:grpSpPr bwMode="auto">
            <a:xfrm>
              <a:off x="5058" y="3077"/>
              <a:ext cx="535" cy="528"/>
              <a:chOff x="624" y="1920"/>
              <a:chExt cx="535" cy="528"/>
            </a:xfrm>
          </p:grpSpPr>
          <p:sp>
            <p:nvSpPr>
              <p:cNvPr id="471198" name="Oval 158"/>
              <p:cNvSpPr>
                <a:spLocks noChangeArrowheads="1"/>
              </p:cNvSpPr>
              <p:nvPr/>
            </p:nvSpPr>
            <p:spPr bwMode="auto">
              <a:xfrm>
                <a:off x="624" y="1920"/>
                <a:ext cx="528" cy="528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199" name="Rectangle 159"/>
              <p:cNvSpPr>
                <a:spLocks noChangeArrowheads="1"/>
              </p:cNvSpPr>
              <p:nvPr/>
            </p:nvSpPr>
            <p:spPr bwMode="auto">
              <a:xfrm>
                <a:off x="628" y="1942"/>
                <a:ext cx="531" cy="4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1800">
                    <a:solidFill>
                      <a:srgbClr val="660000"/>
                    </a:solidFill>
                  </a:rPr>
                  <a:t>yr</a:t>
                </a:r>
                <a:endParaRPr lang="en-US" sz="1800">
                  <a:solidFill>
                    <a:schemeClr val="tx2"/>
                  </a:solidFill>
                </a:endParaRPr>
              </a:p>
            </p:txBody>
          </p:sp>
        </p:grpSp>
      </p:grpSp>
      <p:grpSp>
        <p:nvGrpSpPr>
          <p:cNvPr id="471200" name="Group 160"/>
          <p:cNvGrpSpPr>
            <a:grpSpLocks noChangeAspect="1"/>
          </p:cNvGrpSpPr>
          <p:nvPr/>
        </p:nvGrpSpPr>
        <p:grpSpPr bwMode="auto">
          <a:xfrm>
            <a:off x="5656263" y="363538"/>
            <a:ext cx="981075" cy="1287462"/>
            <a:chOff x="456" y="1848"/>
            <a:chExt cx="1336" cy="1752"/>
          </a:xfrm>
        </p:grpSpPr>
        <p:grpSp>
          <p:nvGrpSpPr>
            <p:cNvPr id="471201" name="Group 161"/>
            <p:cNvGrpSpPr>
              <a:grpSpLocks noChangeAspect="1"/>
            </p:cNvGrpSpPr>
            <p:nvPr/>
          </p:nvGrpSpPr>
          <p:grpSpPr bwMode="auto">
            <a:xfrm>
              <a:off x="668" y="1848"/>
              <a:ext cx="977" cy="720"/>
              <a:chOff x="502" y="960"/>
              <a:chExt cx="977" cy="720"/>
            </a:xfrm>
          </p:grpSpPr>
          <p:sp>
            <p:nvSpPr>
              <p:cNvPr id="471202" name="Oval 162"/>
              <p:cNvSpPr>
                <a:spLocks noChangeAspect="1" noChangeArrowheads="1"/>
              </p:cNvSpPr>
              <p:nvPr/>
            </p:nvSpPr>
            <p:spPr bwMode="auto">
              <a:xfrm>
                <a:off x="626" y="960"/>
                <a:ext cx="720" cy="720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203" name="Rectangle 163"/>
              <p:cNvSpPr>
                <a:spLocks noChangeAspect="1" noChangeArrowheads="1"/>
              </p:cNvSpPr>
              <p:nvPr/>
            </p:nvSpPr>
            <p:spPr bwMode="auto">
              <a:xfrm>
                <a:off x="502" y="1068"/>
                <a:ext cx="977" cy="4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1800">
                    <a:solidFill>
                      <a:srgbClr val="660000"/>
                    </a:solidFill>
                  </a:rPr>
                  <a:t>YyRr</a:t>
                </a:r>
                <a:endParaRPr lang="en-US" sz="1800">
                  <a:solidFill>
                    <a:schemeClr val="tx2"/>
                  </a:solidFill>
                </a:endParaRPr>
              </a:p>
            </p:txBody>
          </p:sp>
        </p:grpSp>
        <p:grpSp>
          <p:nvGrpSpPr>
            <p:cNvPr id="471204" name="Group 164"/>
            <p:cNvGrpSpPr>
              <a:grpSpLocks noChangeAspect="1"/>
            </p:cNvGrpSpPr>
            <p:nvPr/>
          </p:nvGrpSpPr>
          <p:grpSpPr bwMode="auto">
            <a:xfrm>
              <a:off x="456" y="3072"/>
              <a:ext cx="683" cy="528"/>
              <a:chOff x="552" y="1920"/>
              <a:chExt cx="683" cy="528"/>
            </a:xfrm>
          </p:grpSpPr>
          <p:sp>
            <p:nvSpPr>
              <p:cNvPr id="471205" name="Oval 165"/>
              <p:cNvSpPr>
                <a:spLocks noChangeAspect="1" noChangeArrowheads="1"/>
              </p:cNvSpPr>
              <p:nvPr/>
            </p:nvSpPr>
            <p:spPr bwMode="auto">
              <a:xfrm>
                <a:off x="624" y="1920"/>
                <a:ext cx="528" cy="528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206" name="Rectangle 166"/>
              <p:cNvSpPr>
                <a:spLocks noChangeAspect="1" noChangeArrowheads="1"/>
              </p:cNvSpPr>
              <p:nvPr/>
            </p:nvSpPr>
            <p:spPr bwMode="auto">
              <a:xfrm>
                <a:off x="552" y="1938"/>
                <a:ext cx="683" cy="4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1800">
                    <a:solidFill>
                      <a:srgbClr val="660000"/>
                    </a:solidFill>
                  </a:rPr>
                  <a:t>YR</a:t>
                </a:r>
                <a:endParaRPr lang="en-US" sz="1800">
                  <a:solidFill>
                    <a:schemeClr val="tx2"/>
                  </a:solidFill>
                </a:endParaRPr>
              </a:p>
            </p:txBody>
          </p:sp>
        </p:grpSp>
        <p:grpSp>
          <p:nvGrpSpPr>
            <p:cNvPr id="471207" name="Group 167"/>
            <p:cNvGrpSpPr>
              <a:grpSpLocks noChangeAspect="1"/>
            </p:cNvGrpSpPr>
            <p:nvPr/>
          </p:nvGrpSpPr>
          <p:grpSpPr bwMode="auto">
            <a:xfrm>
              <a:off x="1247" y="3072"/>
              <a:ext cx="545" cy="528"/>
              <a:chOff x="623" y="1920"/>
              <a:chExt cx="545" cy="528"/>
            </a:xfrm>
          </p:grpSpPr>
          <p:sp>
            <p:nvSpPr>
              <p:cNvPr id="471208" name="Oval 168"/>
              <p:cNvSpPr>
                <a:spLocks noChangeAspect="1" noChangeArrowheads="1"/>
              </p:cNvSpPr>
              <p:nvPr/>
            </p:nvSpPr>
            <p:spPr bwMode="auto">
              <a:xfrm>
                <a:off x="624" y="1920"/>
                <a:ext cx="528" cy="528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209" name="Rectangle 169"/>
              <p:cNvSpPr>
                <a:spLocks noChangeAspect="1" noChangeArrowheads="1"/>
              </p:cNvSpPr>
              <p:nvPr/>
            </p:nvSpPr>
            <p:spPr bwMode="auto">
              <a:xfrm>
                <a:off x="623" y="1938"/>
                <a:ext cx="545" cy="4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1800">
                    <a:solidFill>
                      <a:srgbClr val="660000"/>
                    </a:solidFill>
                  </a:rPr>
                  <a:t>yr</a:t>
                </a:r>
                <a:endParaRPr lang="en-US" sz="180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471210" name="AutoShape 170"/>
            <p:cNvSpPr>
              <a:spLocks noChangeAspect="1" noChangeArrowheads="1"/>
            </p:cNvSpPr>
            <p:nvPr/>
          </p:nvSpPr>
          <p:spPr bwMode="auto">
            <a:xfrm>
              <a:off x="1080" y="2616"/>
              <a:ext cx="144" cy="528"/>
            </a:xfrm>
            <a:prstGeom prst="downArrow">
              <a:avLst>
                <a:gd name="adj1" fmla="val 50000"/>
                <a:gd name="adj2" fmla="val 91667"/>
              </a:avLst>
            </a:prstGeom>
            <a:solidFill>
              <a:srgbClr val="0F116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71211" name="Rectangle 171"/>
          <p:cNvSpPr>
            <a:spLocks noChangeArrowheads="1"/>
          </p:cNvSpPr>
          <p:nvPr/>
        </p:nvSpPr>
        <p:spPr bwMode="auto">
          <a:xfrm>
            <a:off x="6780213" y="541338"/>
            <a:ext cx="5397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2800"/>
              <a:t>or</a:t>
            </a:r>
          </a:p>
        </p:txBody>
      </p:sp>
      <p:sp>
        <p:nvSpPr>
          <p:cNvPr id="471212" name="Oval 172"/>
          <p:cNvSpPr>
            <a:spLocks noChangeArrowheads="1"/>
          </p:cNvSpPr>
          <p:nvPr/>
        </p:nvSpPr>
        <p:spPr bwMode="auto">
          <a:xfrm>
            <a:off x="6813550" y="174625"/>
            <a:ext cx="2330450" cy="1809750"/>
          </a:xfrm>
          <a:prstGeom prst="ellipse">
            <a:avLst/>
          </a:prstGeom>
          <a:noFill/>
          <a:ln w="5715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471214" name="Picture 174" descr="penguinL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3463" y="5562600"/>
            <a:ext cx="1274762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1215" name="AutoShape 175"/>
          <p:cNvSpPr>
            <a:spLocks noChangeArrowheads="1"/>
          </p:cNvSpPr>
          <p:nvPr/>
        </p:nvSpPr>
        <p:spPr bwMode="auto">
          <a:xfrm>
            <a:off x="6272213" y="4013200"/>
            <a:ext cx="1506537" cy="723900"/>
          </a:xfrm>
          <a:prstGeom prst="wedgeEllipseCallout">
            <a:avLst>
              <a:gd name="adj1" fmla="val -34509"/>
              <a:gd name="adj2" fmla="val 176755"/>
            </a:avLst>
          </a:prstGeom>
          <a:solidFill>
            <a:srgbClr val="FFEA18"/>
          </a:solidFill>
          <a:ln w="38100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sz="1800">
                <a:solidFill>
                  <a:srgbClr val="0F116A"/>
                </a:solidFill>
                <a:latin typeface="Comic Sans MS" pitchFamily="48" charset="0"/>
                <a:ea typeface="Geneva" pitchFamily="48" charset="-128"/>
              </a:rPr>
              <a:t>BINGO</a:t>
            </a:r>
            <a:r>
              <a:rPr lang="en-US" sz="1800" i="1">
                <a:solidFill>
                  <a:srgbClr val="0F116A"/>
                </a:solidFill>
                <a:latin typeface="Comic Sans MS" pitchFamily="48" charset="0"/>
                <a:ea typeface="Geneva" pitchFamily="48" charset="-128"/>
              </a:rPr>
              <a:t>!</a:t>
            </a:r>
            <a:r>
              <a:rPr lang="en-US" sz="1800">
                <a:solidFill>
                  <a:srgbClr val="0F116A"/>
                </a:solidFill>
                <a:latin typeface="Comic Sans MS" pitchFamily="48" charset="0"/>
                <a:ea typeface="Geneva" pitchFamily="48" charset="-128"/>
              </a:rPr>
              <a:t> </a:t>
            </a:r>
          </a:p>
        </p:txBody>
      </p:sp>
      <p:sp>
        <p:nvSpPr>
          <p:cNvPr id="471216" name="Text Box 176"/>
          <p:cNvSpPr txBox="1">
            <a:spLocks noChangeArrowheads="1"/>
          </p:cNvSpPr>
          <p:nvPr/>
        </p:nvSpPr>
        <p:spPr bwMode="auto">
          <a:xfrm>
            <a:off x="2881313" y="3294063"/>
            <a:ext cx="2859087" cy="306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lnSpc>
                <a:spcPct val="70000"/>
              </a:lnSpc>
            </a:pPr>
            <a:r>
              <a:rPr lang="en-US" sz="27900" b="0">
                <a:solidFill>
                  <a:srgbClr val="008000"/>
                </a:solidFill>
                <a:sym typeface="Zapf Dingbats" pitchFamily="48" charset="2"/>
              </a:rPr>
              <a:t></a:t>
            </a:r>
            <a:endParaRPr lang="en-US" sz="25400" b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712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71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71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71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71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1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1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710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71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71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71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7108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7108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7108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710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7108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7108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7109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47109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47109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47109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47109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47109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47109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47109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47109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 nodeType="clickPar">
                      <p:stCondLst>
                        <p:cond delay="indefinite"/>
                      </p:stCondLst>
                      <p:childTnLst>
                        <p:par>
                          <p:cTn id="1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47109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47110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 nodeType="clickPar">
                      <p:stCondLst>
                        <p:cond delay="indefinite"/>
                      </p:stCondLst>
                      <p:childTnLst>
                        <p:par>
                          <p:cTn id="1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47110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 nodeType="clickPar">
                      <p:stCondLst>
                        <p:cond delay="indefinite"/>
                      </p:stCondLst>
                      <p:childTnLst>
                        <p:par>
                          <p:cTn id="1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47110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 nodeType="clickPar">
                      <p:stCondLst>
                        <p:cond delay="indefinite"/>
                      </p:stCondLst>
                      <p:childTnLst>
                        <p:par>
                          <p:cTn id="1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47110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 nodeType="clickPar">
                      <p:stCondLst>
                        <p:cond delay="indefinite"/>
                      </p:stCondLst>
                      <p:childTnLst>
                        <p:par>
                          <p:cTn id="1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47110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 nodeType="clickPar">
                      <p:stCondLst>
                        <p:cond delay="indefinite"/>
                      </p:stCondLst>
                      <p:childTnLst>
                        <p:par>
                          <p:cTn id="1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500"/>
                                        <p:tgtEl>
                                          <p:spTgt spid="47110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 nodeType="clickPar">
                      <p:stCondLst>
                        <p:cond delay="indefinite"/>
                      </p:stCondLst>
                      <p:childTnLst>
                        <p:par>
                          <p:cTn id="1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4711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 nodeType="clickPar">
                      <p:stCondLst>
                        <p:cond delay="indefinite"/>
                      </p:stCondLst>
                      <p:childTnLst>
                        <p:par>
                          <p:cTn id="1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500"/>
                                        <p:tgtEl>
                                          <p:spTgt spid="4711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 nodeType="clickPar">
                      <p:stCondLst>
                        <p:cond delay="indefinite"/>
                      </p:stCondLst>
                      <p:childTnLst>
                        <p:par>
                          <p:cTn id="1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1" dur="500"/>
                                        <p:tgtEl>
                                          <p:spTgt spid="4711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 nodeType="clickPar">
                      <p:stCondLst>
                        <p:cond delay="indefinite"/>
                      </p:stCondLst>
                      <p:childTnLst>
                        <p:par>
                          <p:cTn id="1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6" dur="500"/>
                                        <p:tgtEl>
                                          <p:spTgt spid="4711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 nodeType="clickPar">
                      <p:stCondLst>
                        <p:cond delay="indefinite"/>
                      </p:stCondLst>
                      <p:childTnLst>
                        <p:par>
                          <p:cTn id="1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1" dur="500"/>
                                        <p:tgtEl>
                                          <p:spTgt spid="4711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 nodeType="clickPar">
                      <p:stCondLst>
                        <p:cond delay="indefinite"/>
                      </p:stCondLst>
                      <p:childTnLst>
                        <p:par>
                          <p:cTn id="1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6" dur="500"/>
                                        <p:tgtEl>
                                          <p:spTgt spid="4711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 nodeType="clickPar">
                      <p:stCondLst>
                        <p:cond delay="indefinite"/>
                      </p:stCondLst>
                      <p:childTnLst>
                        <p:par>
                          <p:cTn id="1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1" dur="500"/>
                                        <p:tgtEl>
                                          <p:spTgt spid="4711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 nodeType="clickPar">
                      <p:stCondLst>
                        <p:cond delay="indefinite"/>
                      </p:stCondLst>
                      <p:childTnLst>
                        <p:par>
                          <p:cTn id="1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6" dur="500"/>
                                        <p:tgtEl>
                                          <p:spTgt spid="4711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 nodeType="clickPar">
                      <p:stCondLst>
                        <p:cond delay="indefinite"/>
                      </p:stCondLst>
                      <p:childTnLst>
                        <p:par>
                          <p:cTn id="1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1" dur="500"/>
                                        <p:tgtEl>
                                          <p:spTgt spid="4711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 nodeType="clickPar">
                      <p:stCondLst>
                        <p:cond delay="indefinite"/>
                      </p:stCondLst>
                      <p:childTnLst>
                        <p:par>
                          <p:cTn id="1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6" dur="500"/>
                                        <p:tgtEl>
                                          <p:spTgt spid="4711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 nodeType="clickPar">
                      <p:stCondLst>
                        <p:cond delay="indefinite"/>
                      </p:stCondLst>
                      <p:childTnLst>
                        <p:par>
                          <p:cTn id="1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1" dur="500"/>
                                        <p:tgtEl>
                                          <p:spTgt spid="471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 nodeType="clickPar">
                      <p:stCondLst>
                        <p:cond delay="indefinite"/>
                      </p:stCondLst>
                      <p:childTnLst>
                        <p:par>
                          <p:cTn id="2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4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471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471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471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471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6" dur="500" fill="hold"/>
                                        <p:tgtEl>
                                          <p:spTgt spid="471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7" dur="500" fill="hold"/>
                                        <p:tgtEl>
                                          <p:spTgt spid="471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1" dur="500" fill="hold"/>
                                        <p:tgtEl>
                                          <p:spTgt spid="471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2" dur="500" fill="hold"/>
                                        <p:tgtEl>
                                          <p:spTgt spid="471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 nodeType="clickPar">
                      <p:stCondLst>
                        <p:cond delay="indefinite"/>
                      </p:stCondLst>
                      <p:childTnLst>
                        <p:par>
                          <p:cTn id="2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7" dur="500"/>
                                        <p:tgtEl>
                                          <p:spTgt spid="471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1" dur="500"/>
                                        <p:tgtEl>
                                          <p:spTgt spid="4712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Qua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2" fill="hold" nodeType="clickPar">
                      <p:stCondLst>
                        <p:cond delay="indefinite"/>
                      </p:stCondLst>
                      <p:childTnLst>
                        <p:par>
                          <p:cTn id="2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6" dur="500"/>
                                        <p:tgtEl>
                                          <p:spTgt spid="471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72" grpId="0" autoUpdateAnimBg="0"/>
      <p:bldP spid="471073" grpId="0" autoUpdateAnimBg="0"/>
      <p:bldP spid="471074" grpId="0" autoUpdateAnimBg="0"/>
      <p:bldP spid="471075" grpId="0" autoUpdateAnimBg="0"/>
      <p:bldP spid="471081" grpId="0" autoUpdateAnimBg="0"/>
      <p:bldP spid="471085" grpId="0" autoUpdateAnimBg="0"/>
      <p:bldP spid="471086" grpId="0" autoUpdateAnimBg="0"/>
      <p:bldP spid="471087" grpId="0" autoUpdateAnimBg="0"/>
      <p:bldP spid="471088" grpId="0" autoUpdateAnimBg="0"/>
      <p:bldP spid="471089" grpId="0" autoUpdateAnimBg="0"/>
      <p:bldP spid="471090" grpId="0" autoUpdateAnimBg="0"/>
      <p:bldP spid="471091" grpId="0" autoUpdateAnimBg="0"/>
      <p:bldP spid="471092" grpId="0" autoUpdateAnimBg="0"/>
      <p:bldP spid="471093" grpId="0" autoUpdateAnimBg="0"/>
      <p:bldP spid="471094" grpId="0" autoUpdateAnimBg="0"/>
      <p:bldP spid="471095" grpId="0" autoUpdateAnimBg="0"/>
      <p:bldP spid="471096" grpId="0" autoUpdateAnimBg="0"/>
      <p:bldP spid="471097" grpId="0" autoUpdateAnimBg="0"/>
      <p:bldP spid="471098" grpId="0" autoUpdateAnimBg="0"/>
      <p:bldP spid="471099" grpId="0" autoUpdateAnimBg="0"/>
      <p:bldP spid="471100" grpId="0" animBg="1"/>
      <p:bldP spid="471101" grpId="0" animBg="1"/>
      <p:bldP spid="471102" grpId="0" animBg="1"/>
      <p:bldP spid="471103" grpId="0" animBg="1"/>
      <p:bldP spid="471104" grpId="0" animBg="1"/>
      <p:bldP spid="471115" grpId="0" animBg="1"/>
      <p:bldP spid="471116" grpId="0" animBg="1"/>
      <p:bldP spid="471117" grpId="0" animBg="1"/>
      <p:bldP spid="471118" grpId="0" animBg="1"/>
      <p:bldP spid="471119" grpId="0" animBg="1"/>
      <p:bldP spid="471120" grpId="0" animBg="1"/>
      <p:bldP spid="471131" grpId="0" animBg="1"/>
      <p:bldP spid="471152" grpId="0" animBg="1" autoUpdateAnimBg="0"/>
      <p:bldP spid="471212" grpId="0" animBg="1"/>
      <p:bldP spid="471215" grpId="0" animBg="1" autoUpdateAnimBg="0"/>
      <p:bldP spid="471216" grpId="0" build="p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285" name="AutoShape 277"/>
          <p:cNvSpPr>
            <a:spLocks noChangeArrowheads="1"/>
          </p:cNvSpPr>
          <p:nvPr/>
        </p:nvSpPr>
        <p:spPr bwMode="auto">
          <a:xfrm>
            <a:off x="6624638" y="260350"/>
            <a:ext cx="2079625" cy="1096963"/>
          </a:xfrm>
          <a:prstGeom prst="wedgeEllipseCallout">
            <a:avLst>
              <a:gd name="adj1" fmla="val 22597"/>
              <a:gd name="adj2" fmla="val 81981"/>
            </a:avLst>
          </a:prstGeom>
          <a:solidFill>
            <a:srgbClr val="FFEA18"/>
          </a:solidFill>
          <a:ln w="38100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sz="1800">
                <a:solidFill>
                  <a:srgbClr val="0F116A"/>
                </a:solidFill>
                <a:latin typeface="Comic Sans MS" pitchFamily="48" charset="0"/>
                <a:ea typeface="ＭＳ Ｐゴシック" pitchFamily="1" charset="-128"/>
              </a:rPr>
              <a:t>Can you think</a:t>
            </a:r>
            <a:br>
              <a:rPr lang="en-US" sz="1800">
                <a:solidFill>
                  <a:srgbClr val="0F116A"/>
                </a:solidFill>
                <a:latin typeface="Comic Sans MS" pitchFamily="48" charset="0"/>
                <a:ea typeface="ＭＳ Ｐゴシック" pitchFamily="1" charset="-128"/>
              </a:rPr>
            </a:br>
            <a:r>
              <a:rPr lang="en-US" sz="1800">
                <a:solidFill>
                  <a:srgbClr val="0F116A"/>
                </a:solidFill>
                <a:latin typeface="Comic Sans MS" pitchFamily="48" charset="0"/>
                <a:ea typeface="ＭＳ Ｐゴシック" pitchFamily="1" charset="-128"/>
              </a:rPr>
              <a:t>of an exception</a:t>
            </a:r>
            <a:br>
              <a:rPr lang="en-US" sz="1800">
                <a:solidFill>
                  <a:srgbClr val="0F116A"/>
                </a:solidFill>
                <a:latin typeface="Comic Sans MS" pitchFamily="48" charset="0"/>
                <a:ea typeface="ＭＳ Ｐゴシック" pitchFamily="1" charset="-128"/>
              </a:rPr>
            </a:br>
            <a:r>
              <a:rPr lang="en-US" sz="1800">
                <a:solidFill>
                  <a:srgbClr val="0F116A"/>
                </a:solidFill>
                <a:latin typeface="Comic Sans MS" pitchFamily="48" charset="0"/>
                <a:ea typeface="ＭＳ Ｐゴシック" pitchFamily="1" charset="-128"/>
              </a:rPr>
              <a:t>to this?</a:t>
            </a:r>
          </a:p>
        </p:txBody>
      </p:sp>
      <p:pic>
        <p:nvPicPr>
          <p:cNvPr id="427286" name="Picture 278" descr="penguinL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6063" y="1514475"/>
            <a:ext cx="1274762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701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Mendel’s 2</a:t>
            </a:r>
            <a:r>
              <a:rPr lang="en-US" baseline="30000"/>
              <a:t>nd</a:t>
            </a:r>
            <a:r>
              <a:rPr lang="en-US"/>
              <a:t> law of heredity</a:t>
            </a:r>
          </a:p>
        </p:txBody>
      </p:sp>
      <p:grpSp>
        <p:nvGrpSpPr>
          <p:cNvPr id="427192" name="Group 184"/>
          <p:cNvGrpSpPr>
            <a:grpSpLocks/>
          </p:cNvGrpSpPr>
          <p:nvPr/>
        </p:nvGrpSpPr>
        <p:grpSpPr bwMode="auto">
          <a:xfrm>
            <a:off x="125413" y="3454400"/>
            <a:ext cx="1341437" cy="1123950"/>
            <a:chOff x="79" y="2176"/>
            <a:chExt cx="845" cy="708"/>
          </a:xfrm>
        </p:grpSpPr>
        <p:sp>
          <p:nvSpPr>
            <p:cNvPr id="427111" name="AutoShape 103"/>
            <p:cNvSpPr>
              <a:spLocks noChangeArrowheads="1"/>
            </p:cNvSpPr>
            <p:nvPr/>
          </p:nvSpPr>
          <p:spPr bwMode="auto">
            <a:xfrm>
              <a:off x="79" y="2176"/>
              <a:ext cx="840" cy="708"/>
            </a:xfrm>
            <a:prstGeom prst="roundRect">
              <a:avLst>
                <a:gd name="adj" fmla="val 16667"/>
              </a:avLst>
            </a:prstGeom>
            <a:solidFill>
              <a:srgbClr val="FFCC18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27114" name="Group 106"/>
            <p:cNvGrpSpPr>
              <a:grpSpLocks/>
            </p:cNvGrpSpPr>
            <p:nvPr/>
          </p:nvGrpSpPr>
          <p:grpSpPr bwMode="auto">
            <a:xfrm>
              <a:off x="158" y="2211"/>
              <a:ext cx="599" cy="288"/>
              <a:chOff x="63" y="2191"/>
              <a:chExt cx="599" cy="288"/>
            </a:xfrm>
          </p:grpSpPr>
          <p:sp>
            <p:nvSpPr>
              <p:cNvPr id="427105" name="Freeform 97"/>
              <p:cNvSpPr>
                <a:spLocks/>
              </p:cNvSpPr>
              <p:nvPr/>
            </p:nvSpPr>
            <p:spPr bwMode="auto">
              <a:xfrm>
                <a:off x="63" y="2191"/>
                <a:ext cx="72" cy="288"/>
              </a:xfrm>
              <a:custGeom>
                <a:avLst/>
                <a:gdLst>
                  <a:gd name="T0" fmla="*/ 0 w 48"/>
                  <a:gd name="T1" fmla="*/ 0 h 192"/>
                  <a:gd name="T2" fmla="*/ 48 w 48"/>
                  <a:gd name="T3" fmla="*/ 96 h 192"/>
                  <a:gd name="T4" fmla="*/ 0 w 48"/>
                  <a:gd name="T5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" h="192">
                    <a:moveTo>
                      <a:pt x="0" y="0"/>
                    </a:moveTo>
                    <a:cubicBezTo>
                      <a:pt x="24" y="32"/>
                      <a:pt x="48" y="64"/>
                      <a:pt x="48" y="96"/>
                    </a:cubicBezTo>
                    <a:cubicBezTo>
                      <a:pt x="48" y="128"/>
                      <a:pt x="8" y="176"/>
                      <a:pt x="0" y="192"/>
                    </a:cubicBezTo>
                  </a:path>
                </a:pathLst>
              </a:custGeom>
              <a:noFill/>
              <a:ln w="5715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7109" name="AutoShape 101"/>
              <p:cNvSpPr>
                <a:spLocks noChangeArrowheads="1"/>
              </p:cNvSpPr>
              <p:nvPr/>
            </p:nvSpPr>
            <p:spPr bwMode="auto">
              <a:xfrm>
                <a:off x="118" y="2210"/>
                <a:ext cx="544" cy="251"/>
              </a:xfrm>
              <a:prstGeom prst="roundRect">
                <a:avLst>
                  <a:gd name="adj" fmla="val 16667"/>
                </a:avLst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sz="1800">
                    <a:solidFill>
                      <a:srgbClr val="000000"/>
                    </a:solidFill>
                  </a:rPr>
                  <a:t>round</a:t>
                </a:r>
                <a:endParaRPr lang="en-US" sz="20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27115" name="Group 107"/>
            <p:cNvGrpSpPr>
              <a:grpSpLocks/>
            </p:cNvGrpSpPr>
            <p:nvPr/>
          </p:nvGrpSpPr>
          <p:grpSpPr bwMode="auto">
            <a:xfrm>
              <a:off x="158" y="2545"/>
              <a:ext cx="766" cy="288"/>
              <a:chOff x="74" y="2545"/>
              <a:chExt cx="766" cy="288"/>
            </a:xfrm>
          </p:grpSpPr>
          <p:sp>
            <p:nvSpPr>
              <p:cNvPr id="427106" name="Freeform 98"/>
              <p:cNvSpPr>
                <a:spLocks/>
              </p:cNvSpPr>
              <p:nvPr/>
            </p:nvSpPr>
            <p:spPr bwMode="auto">
              <a:xfrm>
                <a:off x="74" y="2545"/>
                <a:ext cx="48" cy="288"/>
              </a:xfrm>
              <a:custGeom>
                <a:avLst/>
                <a:gdLst>
                  <a:gd name="T0" fmla="*/ 0 w 72"/>
                  <a:gd name="T1" fmla="*/ 0 h 331"/>
                  <a:gd name="T2" fmla="*/ 34 w 72"/>
                  <a:gd name="T3" fmla="*/ 34 h 331"/>
                  <a:gd name="T4" fmla="*/ 10 w 72"/>
                  <a:gd name="T5" fmla="*/ 58 h 331"/>
                  <a:gd name="T6" fmla="*/ 48 w 72"/>
                  <a:gd name="T7" fmla="*/ 96 h 331"/>
                  <a:gd name="T8" fmla="*/ 58 w 72"/>
                  <a:gd name="T9" fmla="*/ 125 h 331"/>
                  <a:gd name="T10" fmla="*/ 24 w 72"/>
                  <a:gd name="T11" fmla="*/ 182 h 331"/>
                  <a:gd name="T12" fmla="*/ 62 w 72"/>
                  <a:gd name="T13" fmla="*/ 240 h 331"/>
                  <a:gd name="T14" fmla="*/ 58 w 72"/>
                  <a:gd name="T15" fmla="*/ 254 h 331"/>
                  <a:gd name="T16" fmla="*/ 29 w 72"/>
                  <a:gd name="T17" fmla="*/ 273 h 331"/>
                  <a:gd name="T18" fmla="*/ 43 w 72"/>
                  <a:gd name="T19" fmla="*/ 307 h 331"/>
                  <a:gd name="T20" fmla="*/ 72 w 72"/>
                  <a:gd name="T21" fmla="*/ 331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2" h="331">
                    <a:moveTo>
                      <a:pt x="0" y="0"/>
                    </a:moveTo>
                    <a:cubicBezTo>
                      <a:pt x="12" y="18"/>
                      <a:pt x="21" y="15"/>
                      <a:pt x="34" y="34"/>
                    </a:cubicBezTo>
                    <a:cubicBezTo>
                      <a:pt x="27" y="43"/>
                      <a:pt x="14" y="47"/>
                      <a:pt x="10" y="58"/>
                    </a:cubicBezTo>
                    <a:cubicBezTo>
                      <a:pt x="2" y="74"/>
                      <a:pt x="37" y="89"/>
                      <a:pt x="48" y="96"/>
                    </a:cubicBezTo>
                    <a:cubicBezTo>
                      <a:pt x="51" y="105"/>
                      <a:pt x="63" y="116"/>
                      <a:pt x="58" y="125"/>
                    </a:cubicBezTo>
                    <a:cubicBezTo>
                      <a:pt x="44" y="144"/>
                      <a:pt x="31" y="160"/>
                      <a:pt x="24" y="182"/>
                    </a:cubicBezTo>
                    <a:cubicBezTo>
                      <a:pt x="36" y="201"/>
                      <a:pt x="50" y="220"/>
                      <a:pt x="62" y="240"/>
                    </a:cubicBezTo>
                    <a:cubicBezTo>
                      <a:pt x="60" y="244"/>
                      <a:pt x="61" y="250"/>
                      <a:pt x="58" y="254"/>
                    </a:cubicBezTo>
                    <a:cubicBezTo>
                      <a:pt x="49" y="262"/>
                      <a:pt x="29" y="273"/>
                      <a:pt x="29" y="273"/>
                    </a:cubicBezTo>
                    <a:cubicBezTo>
                      <a:pt x="32" y="286"/>
                      <a:pt x="32" y="297"/>
                      <a:pt x="43" y="307"/>
                    </a:cubicBezTo>
                    <a:cubicBezTo>
                      <a:pt x="51" y="314"/>
                      <a:pt x="72" y="317"/>
                      <a:pt x="72" y="331"/>
                    </a:cubicBezTo>
                  </a:path>
                </a:pathLst>
              </a:custGeom>
              <a:noFill/>
              <a:ln w="5715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7110" name="AutoShape 102"/>
              <p:cNvSpPr>
                <a:spLocks noChangeArrowheads="1"/>
              </p:cNvSpPr>
              <p:nvPr/>
            </p:nvSpPr>
            <p:spPr bwMode="auto">
              <a:xfrm>
                <a:off x="118" y="2563"/>
                <a:ext cx="722" cy="251"/>
              </a:xfrm>
              <a:prstGeom prst="roundRect">
                <a:avLst>
                  <a:gd name="adj" fmla="val 16667"/>
                </a:avLst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sz="1800">
                    <a:solidFill>
                      <a:srgbClr val="000000"/>
                    </a:solidFill>
                  </a:rPr>
                  <a:t>wrinkled</a:t>
                </a:r>
                <a:endParaRPr lang="en-US" sz="200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427016" name="Rectangle 8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371600"/>
            <a:ext cx="8116888" cy="3352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600"/>
              <a:t>Law of </a:t>
            </a:r>
            <a:r>
              <a:rPr lang="en-US" sz="2600" u="sng">
                <a:solidFill>
                  <a:srgbClr val="CC0000"/>
                </a:solidFill>
              </a:rPr>
              <a:t>independent assortment</a:t>
            </a:r>
            <a:endParaRPr lang="en-US" sz="2600"/>
          </a:p>
          <a:p>
            <a:pPr lvl="1">
              <a:lnSpc>
                <a:spcPct val="90000"/>
              </a:lnSpc>
            </a:pPr>
            <a:r>
              <a:rPr lang="en-US" sz="2400"/>
              <a:t>different </a:t>
            </a:r>
            <a:r>
              <a:rPr lang="en-US" sz="2400">
                <a:solidFill>
                  <a:srgbClr val="CC0000"/>
                </a:solidFill>
              </a:rPr>
              <a:t>loci</a:t>
            </a:r>
            <a:r>
              <a:rPr lang="en-US" sz="2400"/>
              <a:t> (genes) separate into gametes independently</a:t>
            </a:r>
            <a:r>
              <a:rPr lang="en-US" sz="2400">
                <a:solidFill>
                  <a:srgbClr val="0F116A"/>
                </a:solidFill>
              </a:rPr>
              <a:t> </a:t>
            </a:r>
          </a:p>
          <a:p>
            <a:pPr marL="1085850" lvl="2">
              <a:lnSpc>
                <a:spcPct val="90000"/>
              </a:lnSpc>
            </a:pPr>
            <a:r>
              <a:rPr lang="en-US" sz="2000"/>
              <a:t>non-homologous chromosomes align independently</a:t>
            </a:r>
          </a:p>
          <a:p>
            <a:pPr marL="1085850" lvl="2">
              <a:lnSpc>
                <a:spcPct val="90000"/>
              </a:lnSpc>
            </a:pPr>
            <a:r>
              <a:rPr lang="en-US" sz="2000"/>
              <a:t>classes of gametes produced in equal amounts</a:t>
            </a:r>
          </a:p>
          <a:p>
            <a:pPr marL="1428750" lvl="3">
              <a:lnSpc>
                <a:spcPct val="90000"/>
              </a:lnSpc>
            </a:pPr>
            <a:r>
              <a:rPr lang="en-US"/>
              <a:t>YR = Yr = yR = yr</a:t>
            </a:r>
            <a:endParaRPr lang="en-US" sz="1800"/>
          </a:p>
          <a:p>
            <a:pPr marL="1085850" lvl="2">
              <a:lnSpc>
                <a:spcPct val="90000"/>
              </a:lnSpc>
            </a:pPr>
            <a:r>
              <a:rPr lang="en-US" sz="2000"/>
              <a:t>only true for genes on separate chromosomes or </a:t>
            </a:r>
            <a:br>
              <a:rPr lang="en-US" sz="2000"/>
            </a:br>
            <a:r>
              <a:rPr lang="en-US" sz="2000"/>
              <a:t>on same chromosome but so far apart that crossing over happens frequently</a:t>
            </a:r>
          </a:p>
        </p:txBody>
      </p:sp>
      <p:grpSp>
        <p:nvGrpSpPr>
          <p:cNvPr id="427190" name="Group 182"/>
          <p:cNvGrpSpPr>
            <a:grpSpLocks/>
          </p:cNvGrpSpPr>
          <p:nvPr/>
        </p:nvGrpSpPr>
        <p:grpSpPr bwMode="auto">
          <a:xfrm>
            <a:off x="117475" y="2363788"/>
            <a:ext cx="1333500" cy="1009650"/>
            <a:chOff x="70" y="1211"/>
            <a:chExt cx="840" cy="636"/>
          </a:xfrm>
        </p:grpSpPr>
        <p:sp>
          <p:nvSpPr>
            <p:cNvPr id="427177" name="AutoShape 169"/>
            <p:cNvSpPr>
              <a:spLocks noChangeArrowheads="1"/>
            </p:cNvSpPr>
            <p:nvPr/>
          </p:nvSpPr>
          <p:spPr bwMode="auto">
            <a:xfrm>
              <a:off x="70" y="1211"/>
              <a:ext cx="840" cy="636"/>
            </a:xfrm>
            <a:prstGeom prst="roundRect">
              <a:avLst>
                <a:gd name="adj" fmla="val 16667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27178" name="Group 170"/>
            <p:cNvGrpSpPr>
              <a:grpSpLocks/>
            </p:cNvGrpSpPr>
            <p:nvPr/>
          </p:nvGrpSpPr>
          <p:grpSpPr bwMode="auto">
            <a:xfrm>
              <a:off x="168" y="1264"/>
              <a:ext cx="633" cy="251"/>
              <a:chOff x="126" y="1647"/>
              <a:chExt cx="633" cy="251"/>
            </a:xfrm>
          </p:grpSpPr>
          <p:sp>
            <p:nvSpPr>
              <p:cNvPr id="427179" name="Freeform 171"/>
              <p:cNvSpPr>
                <a:spLocks/>
              </p:cNvSpPr>
              <p:nvPr/>
            </p:nvSpPr>
            <p:spPr bwMode="auto">
              <a:xfrm>
                <a:off x="126" y="1676"/>
                <a:ext cx="48" cy="192"/>
              </a:xfrm>
              <a:custGeom>
                <a:avLst/>
                <a:gdLst>
                  <a:gd name="T0" fmla="*/ 0 w 48"/>
                  <a:gd name="T1" fmla="*/ 0 h 192"/>
                  <a:gd name="T2" fmla="*/ 48 w 48"/>
                  <a:gd name="T3" fmla="*/ 96 h 192"/>
                  <a:gd name="T4" fmla="*/ 0 w 48"/>
                  <a:gd name="T5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" h="192">
                    <a:moveTo>
                      <a:pt x="0" y="0"/>
                    </a:moveTo>
                    <a:cubicBezTo>
                      <a:pt x="24" y="32"/>
                      <a:pt x="48" y="64"/>
                      <a:pt x="48" y="96"/>
                    </a:cubicBezTo>
                    <a:cubicBezTo>
                      <a:pt x="48" y="128"/>
                      <a:pt x="8" y="176"/>
                      <a:pt x="0" y="192"/>
                    </a:cubicBezTo>
                  </a:path>
                </a:pathLst>
              </a:custGeom>
              <a:noFill/>
              <a:ln w="57150" cap="flat" cmpd="sng">
                <a:solidFill>
                  <a:srgbClr val="FFEA18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7180" name="AutoShape 172"/>
              <p:cNvSpPr>
                <a:spLocks noChangeArrowheads="1"/>
              </p:cNvSpPr>
              <p:nvPr/>
            </p:nvSpPr>
            <p:spPr bwMode="auto">
              <a:xfrm>
                <a:off x="183" y="1647"/>
                <a:ext cx="576" cy="251"/>
              </a:xfrm>
              <a:prstGeom prst="roundRect">
                <a:avLst>
                  <a:gd name="adj" fmla="val 16667"/>
                </a:avLst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sz="1800">
                    <a:solidFill>
                      <a:srgbClr val="000000"/>
                    </a:solidFill>
                  </a:rPr>
                  <a:t>yellow</a:t>
                </a:r>
                <a:endParaRPr lang="en-US" sz="20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27181" name="Group 173"/>
            <p:cNvGrpSpPr>
              <a:grpSpLocks/>
            </p:cNvGrpSpPr>
            <p:nvPr/>
          </p:nvGrpSpPr>
          <p:grpSpPr bwMode="auto">
            <a:xfrm>
              <a:off x="168" y="1541"/>
              <a:ext cx="581" cy="251"/>
              <a:chOff x="65" y="1928"/>
              <a:chExt cx="581" cy="251"/>
            </a:xfrm>
          </p:grpSpPr>
          <p:sp>
            <p:nvSpPr>
              <p:cNvPr id="427182" name="Freeform 174"/>
              <p:cNvSpPr>
                <a:spLocks/>
              </p:cNvSpPr>
              <p:nvPr/>
            </p:nvSpPr>
            <p:spPr bwMode="auto">
              <a:xfrm>
                <a:off x="65" y="1957"/>
                <a:ext cx="48" cy="192"/>
              </a:xfrm>
              <a:custGeom>
                <a:avLst/>
                <a:gdLst>
                  <a:gd name="T0" fmla="*/ 0 w 48"/>
                  <a:gd name="T1" fmla="*/ 0 h 192"/>
                  <a:gd name="T2" fmla="*/ 48 w 48"/>
                  <a:gd name="T3" fmla="*/ 96 h 192"/>
                  <a:gd name="T4" fmla="*/ 0 w 48"/>
                  <a:gd name="T5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" h="192">
                    <a:moveTo>
                      <a:pt x="0" y="0"/>
                    </a:moveTo>
                    <a:cubicBezTo>
                      <a:pt x="24" y="32"/>
                      <a:pt x="48" y="64"/>
                      <a:pt x="48" y="96"/>
                    </a:cubicBezTo>
                    <a:cubicBezTo>
                      <a:pt x="48" y="128"/>
                      <a:pt x="8" y="176"/>
                      <a:pt x="0" y="192"/>
                    </a:cubicBezTo>
                  </a:path>
                </a:pathLst>
              </a:custGeom>
              <a:noFill/>
              <a:ln w="57150" cap="flat" cmpd="sng">
                <a:solidFill>
                  <a:srgbClr val="00630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7183" name="AutoShape 175"/>
              <p:cNvSpPr>
                <a:spLocks noChangeArrowheads="1"/>
              </p:cNvSpPr>
              <p:nvPr/>
            </p:nvSpPr>
            <p:spPr bwMode="auto">
              <a:xfrm>
                <a:off x="118" y="1928"/>
                <a:ext cx="528" cy="251"/>
              </a:xfrm>
              <a:prstGeom prst="roundRect">
                <a:avLst>
                  <a:gd name="adj" fmla="val 16667"/>
                </a:avLst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sz="1800">
                    <a:solidFill>
                      <a:srgbClr val="000000"/>
                    </a:solidFill>
                  </a:rPr>
                  <a:t>green</a:t>
                </a:r>
                <a:endParaRPr lang="en-US" sz="200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427193" name="Rectangle 185"/>
          <p:cNvSpPr>
            <a:spLocks noChangeArrowheads="1"/>
          </p:cNvSpPr>
          <p:nvPr/>
        </p:nvSpPr>
        <p:spPr bwMode="auto">
          <a:xfrm>
            <a:off x="2181225" y="6194425"/>
            <a:ext cx="311150" cy="549275"/>
          </a:xfrm>
          <a:prstGeom prst="rect">
            <a:avLst/>
          </a:prstGeom>
          <a:solidFill>
            <a:srgbClr val="FFEA1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/>
              <a:t>:</a:t>
            </a:r>
            <a:endParaRPr lang="en-US"/>
          </a:p>
        </p:txBody>
      </p:sp>
      <p:sp>
        <p:nvSpPr>
          <p:cNvPr id="427194" name="Rectangle 186"/>
          <p:cNvSpPr>
            <a:spLocks noChangeArrowheads="1"/>
          </p:cNvSpPr>
          <p:nvPr/>
        </p:nvSpPr>
        <p:spPr bwMode="auto">
          <a:xfrm>
            <a:off x="3233738" y="6194425"/>
            <a:ext cx="395287" cy="549275"/>
          </a:xfrm>
          <a:prstGeom prst="rect">
            <a:avLst/>
          </a:prstGeom>
          <a:solidFill>
            <a:srgbClr val="FFEA1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/>
              <a:t>1</a:t>
            </a:r>
            <a:endParaRPr lang="en-US"/>
          </a:p>
        </p:txBody>
      </p:sp>
      <p:sp>
        <p:nvSpPr>
          <p:cNvPr id="427195" name="Rectangle 187"/>
          <p:cNvSpPr>
            <a:spLocks noChangeArrowheads="1"/>
          </p:cNvSpPr>
          <p:nvPr/>
        </p:nvSpPr>
        <p:spPr bwMode="auto">
          <a:xfrm>
            <a:off x="5567363" y="6194425"/>
            <a:ext cx="395287" cy="549275"/>
          </a:xfrm>
          <a:prstGeom prst="rect">
            <a:avLst/>
          </a:prstGeom>
          <a:solidFill>
            <a:srgbClr val="FFEA1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/>
              <a:t>1</a:t>
            </a:r>
            <a:endParaRPr lang="en-US"/>
          </a:p>
        </p:txBody>
      </p:sp>
      <p:sp>
        <p:nvSpPr>
          <p:cNvPr id="427196" name="Rectangle 188"/>
          <p:cNvSpPr>
            <a:spLocks noChangeArrowheads="1"/>
          </p:cNvSpPr>
          <p:nvPr/>
        </p:nvSpPr>
        <p:spPr bwMode="auto">
          <a:xfrm>
            <a:off x="6705600" y="6194425"/>
            <a:ext cx="311150" cy="549275"/>
          </a:xfrm>
          <a:prstGeom prst="rect">
            <a:avLst/>
          </a:prstGeom>
          <a:solidFill>
            <a:srgbClr val="FFEA1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/>
              <a:t>:</a:t>
            </a:r>
            <a:endParaRPr lang="en-US"/>
          </a:p>
        </p:txBody>
      </p:sp>
      <p:sp>
        <p:nvSpPr>
          <p:cNvPr id="427197" name="Rectangle 189"/>
          <p:cNvSpPr>
            <a:spLocks noChangeArrowheads="1"/>
          </p:cNvSpPr>
          <p:nvPr/>
        </p:nvSpPr>
        <p:spPr bwMode="auto">
          <a:xfrm>
            <a:off x="7750175" y="6194425"/>
            <a:ext cx="395288" cy="549275"/>
          </a:xfrm>
          <a:prstGeom prst="rect">
            <a:avLst/>
          </a:prstGeom>
          <a:solidFill>
            <a:srgbClr val="FFEA1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/>
              <a:t>1</a:t>
            </a:r>
            <a:endParaRPr lang="en-US"/>
          </a:p>
        </p:txBody>
      </p:sp>
      <p:sp>
        <p:nvSpPr>
          <p:cNvPr id="427198" name="Rectangle 190"/>
          <p:cNvSpPr>
            <a:spLocks noChangeArrowheads="1"/>
          </p:cNvSpPr>
          <p:nvPr/>
        </p:nvSpPr>
        <p:spPr bwMode="auto">
          <a:xfrm>
            <a:off x="4427538" y="6194425"/>
            <a:ext cx="311150" cy="549275"/>
          </a:xfrm>
          <a:prstGeom prst="rect">
            <a:avLst/>
          </a:prstGeom>
          <a:solidFill>
            <a:srgbClr val="FFEA1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/>
              <a:t>:</a:t>
            </a:r>
            <a:endParaRPr lang="en-US"/>
          </a:p>
        </p:txBody>
      </p:sp>
      <p:sp>
        <p:nvSpPr>
          <p:cNvPr id="427199" name="Rectangle 191"/>
          <p:cNvSpPr>
            <a:spLocks noChangeArrowheads="1"/>
          </p:cNvSpPr>
          <p:nvPr/>
        </p:nvSpPr>
        <p:spPr bwMode="auto">
          <a:xfrm>
            <a:off x="95250" y="6127750"/>
            <a:ext cx="1420813" cy="7302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7200" name="Rectangle 192"/>
          <p:cNvSpPr>
            <a:spLocks noChangeArrowheads="1"/>
          </p:cNvSpPr>
          <p:nvPr/>
        </p:nvSpPr>
        <p:spPr bwMode="auto">
          <a:xfrm>
            <a:off x="1042988" y="6194425"/>
            <a:ext cx="395287" cy="549275"/>
          </a:xfrm>
          <a:prstGeom prst="rect">
            <a:avLst/>
          </a:prstGeom>
          <a:solidFill>
            <a:srgbClr val="FFEA1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/>
              <a:t>1</a:t>
            </a:r>
            <a:endParaRPr lang="en-US"/>
          </a:p>
        </p:txBody>
      </p:sp>
      <p:grpSp>
        <p:nvGrpSpPr>
          <p:cNvPr id="427201" name="Group 193"/>
          <p:cNvGrpSpPr>
            <a:grpSpLocks/>
          </p:cNvGrpSpPr>
          <p:nvPr/>
        </p:nvGrpSpPr>
        <p:grpSpPr bwMode="auto">
          <a:xfrm>
            <a:off x="5486400" y="5418138"/>
            <a:ext cx="2667000" cy="609600"/>
            <a:chOff x="2256" y="3221"/>
            <a:chExt cx="1680" cy="384"/>
          </a:xfrm>
        </p:grpSpPr>
        <p:sp>
          <p:nvSpPr>
            <p:cNvPr id="427202" name="AutoShape 194"/>
            <p:cNvSpPr>
              <a:spLocks noChangeArrowheads="1"/>
            </p:cNvSpPr>
            <p:nvPr/>
          </p:nvSpPr>
          <p:spPr bwMode="auto">
            <a:xfrm rot="1800000">
              <a:off x="3552" y="3312"/>
              <a:ext cx="384" cy="96"/>
            </a:xfrm>
            <a:prstGeom prst="rightArrow">
              <a:avLst>
                <a:gd name="adj1" fmla="val 50000"/>
                <a:gd name="adj2" fmla="val 100000"/>
              </a:avLst>
            </a:prstGeom>
            <a:solidFill>
              <a:srgbClr val="CC0000"/>
            </a:solidFill>
            <a:ln w="9525">
              <a:solidFill>
                <a:srgbClr val="66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7203" name="AutoShape 195"/>
            <p:cNvSpPr>
              <a:spLocks noChangeArrowheads="1"/>
            </p:cNvSpPr>
            <p:nvPr/>
          </p:nvSpPr>
          <p:spPr bwMode="auto">
            <a:xfrm rot="3600000" flipV="1">
              <a:off x="3102" y="3365"/>
              <a:ext cx="384" cy="96"/>
            </a:xfrm>
            <a:prstGeom prst="rightArrow">
              <a:avLst>
                <a:gd name="adj1" fmla="val 50000"/>
                <a:gd name="adj2" fmla="val 100000"/>
              </a:avLst>
            </a:prstGeom>
            <a:solidFill>
              <a:srgbClr val="CC0000"/>
            </a:solidFill>
            <a:ln w="9525">
              <a:solidFill>
                <a:srgbClr val="66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7204" name="AutoShape 196"/>
            <p:cNvSpPr>
              <a:spLocks noChangeArrowheads="1"/>
            </p:cNvSpPr>
            <p:nvPr/>
          </p:nvSpPr>
          <p:spPr bwMode="auto">
            <a:xfrm rot="-14400000">
              <a:off x="2705" y="3365"/>
              <a:ext cx="384" cy="96"/>
            </a:xfrm>
            <a:prstGeom prst="rightArrow">
              <a:avLst>
                <a:gd name="adj1" fmla="val 50000"/>
                <a:gd name="adj2" fmla="val 100000"/>
              </a:avLst>
            </a:prstGeom>
            <a:solidFill>
              <a:srgbClr val="CC0000"/>
            </a:solidFill>
            <a:ln w="9525">
              <a:solidFill>
                <a:srgbClr val="66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7205" name="AutoShape 197"/>
            <p:cNvSpPr>
              <a:spLocks noChangeArrowheads="1"/>
            </p:cNvSpPr>
            <p:nvPr/>
          </p:nvSpPr>
          <p:spPr bwMode="auto">
            <a:xfrm rot="9000000" flipV="1">
              <a:off x="2256" y="3312"/>
              <a:ext cx="384" cy="96"/>
            </a:xfrm>
            <a:prstGeom prst="rightArrow">
              <a:avLst>
                <a:gd name="adj1" fmla="val 50000"/>
                <a:gd name="adj2" fmla="val 100000"/>
              </a:avLst>
            </a:prstGeom>
            <a:solidFill>
              <a:srgbClr val="CC0000"/>
            </a:solidFill>
            <a:ln w="9525">
              <a:solidFill>
                <a:srgbClr val="66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27206" name="Group 198"/>
          <p:cNvGrpSpPr>
            <a:grpSpLocks/>
          </p:cNvGrpSpPr>
          <p:nvPr/>
        </p:nvGrpSpPr>
        <p:grpSpPr bwMode="auto">
          <a:xfrm>
            <a:off x="4800600" y="6019800"/>
            <a:ext cx="1930400" cy="838200"/>
            <a:chOff x="3024" y="3792"/>
            <a:chExt cx="1216" cy="528"/>
          </a:xfrm>
        </p:grpSpPr>
        <p:grpSp>
          <p:nvGrpSpPr>
            <p:cNvPr id="427207" name="Group 199"/>
            <p:cNvGrpSpPr>
              <a:grpSpLocks/>
            </p:cNvGrpSpPr>
            <p:nvPr/>
          </p:nvGrpSpPr>
          <p:grpSpPr bwMode="auto">
            <a:xfrm>
              <a:off x="3024" y="3792"/>
              <a:ext cx="528" cy="528"/>
              <a:chOff x="3024" y="3792"/>
              <a:chExt cx="528" cy="528"/>
            </a:xfrm>
          </p:grpSpPr>
          <p:sp>
            <p:nvSpPr>
              <p:cNvPr id="427208" name="Oval 200"/>
              <p:cNvSpPr>
                <a:spLocks noChangeArrowheads="1"/>
              </p:cNvSpPr>
              <p:nvPr/>
            </p:nvSpPr>
            <p:spPr bwMode="auto">
              <a:xfrm>
                <a:off x="3024" y="3792"/>
                <a:ext cx="528" cy="528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7209" name="Freeform 201"/>
              <p:cNvSpPr>
                <a:spLocks/>
              </p:cNvSpPr>
              <p:nvPr/>
            </p:nvSpPr>
            <p:spPr bwMode="auto">
              <a:xfrm>
                <a:off x="3216" y="3936"/>
                <a:ext cx="48" cy="192"/>
              </a:xfrm>
              <a:custGeom>
                <a:avLst/>
                <a:gdLst>
                  <a:gd name="T0" fmla="*/ 0 w 48"/>
                  <a:gd name="T1" fmla="*/ 0 h 192"/>
                  <a:gd name="T2" fmla="*/ 48 w 48"/>
                  <a:gd name="T3" fmla="*/ 96 h 192"/>
                  <a:gd name="T4" fmla="*/ 0 w 48"/>
                  <a:gd name="T5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" h="192">
                    <a:moveTo>
                      <a:pt x="0" y="0"/>
                    </a:moveTo>
                    <a:cubicBezTo>
                      <a:pt x="24" y="32"/>
                      <a:pt x="48" y="64"/>
                      <a:pt x="48" y="96"/>
                    </a:cubicBezTo>
                    <a:cubicBezTo>
                      <a:pt x="48" y="128"/>
                      <a:pt x="8" y="176"/>
                      <a:pt x="0" y="192"/>
                    </a:cubicBezTo>
                  </a:path>
                </a:pathLst>
              </a:custGeom>
              <a:noFill/>
              <a:ln w="57150" cap="flat" cmpd="sng">
                <a:solidFill>
                  <a:srgbClr val="FFEA18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7210" name="Freeform 202"/>
              <p:cNvSpPr>
                <a:spLocks/>
              </p:cNvSpPr>
              <p:nvPr/>
            </p:nvSpPr>
            <p:spPr bwMode="auto">
              <a:xfrm>
                <a:off x="3360" y="3888"/>
                <a:ext cx="72" cy="288"/>
              </a:xfrm>
              <a:custGeom>
                <a:avLst/>
                <a:gdLst>
                  <a:gd name="T0" fmla="*/ 0 w 48"/>
                  <a:gd name="T1" fmla="*/ 0 h 192"/>
                  <a:gd name="T2" fmla="*/ 48 w 48"/>
                  <a:gd name="T3" fmla="*/ 96 h 192"/>
                  <a:gd name="T4" fmla="*/ 0 w 48"/>
                  <a:gd name="T5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" h="192">
                    <a:moveTo>
                      <a:pt x="0" y="0"/>
                    </a:moveTo>
                    <a:cubicBezTo>
                      <a:pt x="24" y="32"/>
                      <a:pt x="48" y="64"/>
                      <a:pt x="48" y="96"/>
                    </a:cubicBezTo>
                    <a:cubicBezTo>
                      <a:pt x="48" y="128"/>
                      <a:pt x="8" y="176"/>
                      <a:pt x="0" y="192"/>
                    </a:cubicBezTo>
                  </a:path>
                </a:pathLst>
              </a:custGeom>
              <a:noFill/>
              <a:ln w="5715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27211" name="Group 203"/>
            <p:cNvGrpSpPr>
              <a:grpSpLocks/>
            </p:cNvGrpSpPr>
            <p:nvPr/>
          </p:nvGrpSpPr>
          <p:grpSpPr bwMode="auto">
            <a:xfrm>
              <a:off x="3712" y="3792"/>
              <a:ext cx="528" cy="528"/>
              <a:chOff x="3712" y="3792"/>
              <a:chExt cx="528" cy="528"/>
            </a:xfrm>
          </p:grpSpPr>
          <p:sp>
            <p:nvSpPr>
              <p:cNvPr id="427212" name="Oval 204"/>
              <p:cNvSpPr>
                <a:spLocks noChangeArrowheads="1"/>
              </p:cNvSpPr>
              <p:nvPr/>
            </p:nvSpPr>
            <p:spPr bwMode="auto">
              <a:xfrm>
                <a:off x="3712" y="3792"/>
                <a:ext cx="528" cy="528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7213" name="Freeform 205"/>
              <p:cNvSpPr>
                <a:spLocks/>
              </p:cNvSpPr>
              <p:nvPr/>
            </p:nvSpPr>
            <p:spPr bwMode="auto">
              <a:xfrm>
                <a:off x="3888" y="3984"/>
                <a:ext cx="48" cy="192"/>
              </a:xfrm>
              <a:custGeom>
                <a:avLst/>
                <a:gdLst>
                  <a:gd name="T0" fmla="*/ 0 w 48"/>
                  <a:gd name="T1" fmla="*/ 0 h 192"/>
                  <a:gd name="T2" fmla="*/ 48 w 48"/>
                  <a:gd name="T3" fmla="*/ 96 h 192"/>
                  <a:gd name="T4" fmla="*/ 0 w 48"/>
                  <a:gd name="T5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" h="192">
                    <a:moveTo>
                      <a:pt x="0" y="0"/>
                    </a:moveTo>
                    <a:cubicBezTo>
                      <a:pt x="24" y="32"/>
                      <a:pt x="48" y="64"/>
                      <a:pt x="48" y="96"/>
                    </a:cubicBezTo>
                    <a:cubicBezTo>
                      <a:pt x="48" y="128"/>
                      <a:pt x="8" y="176"/>
                      <a:pt x="0" y="192"/>
                    </a:cubicBezTo>
                  </a:path>
                </a:pathLst>
              </a:custGeom>
              <a:noFill/>
              <a:ln w="57150" cap="flat" cmpd="sng">
                <a:solidFill>
                  <a:srgbClr val="FFEA18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7214" name="Freeform 206"/>
              <p:cNvSpPr>
                <a:spLocks/>
              </p:cNvSpPr>
              <p:nvPr/>
            </p:nvSpPr>
            <p:spPr bwMode="auto">
              <a:xfrm>
                <a:off x="4032" y="3936"/>
                <a:ext cx="72" cy="288"/>
              </a:xfrm>
              <a:custGeom>
                <a:avLst/>
                <a:gdLst>
                  <a:gd name="T0" fmla="*/ 0 w 48"/>
                  <a:gd name="T1" fmla="*/ 0 h 192"/>
                  <a:gd name="T2" fmla="*/ 48 w 48"/>
                  <a:gd name="T3" fmla="*/ 96 h 192"/>
                  <a:gd name="T4" fmla="*/ 0 w 48"/>
                  <a:gd name="T5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" h="192">
                    <a:moveTo>
                      <a:pt x="0" y="0"/>
                    </a:moveTo>
                    <a:cubicBezTo>
                      <a:pt x="24" y="32"/>
                      <a:pt x="48" y="64"/>
                      <a:pt x="48" y="96"/>
                    </a:cubicBezTo>
                    <a:cubicBezTo>
                      <a:pt x="48" y="128"/>
                      <a:pt x="8" y="176"/>
                      <a:pt x="0" y="192"/>
                    </a:cubicBezTo>
                  </a:path>
                </a:pathLst>
              </a:custGeom>
              <a:noFill/>
              <a:ln w="5715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427215" name="Group 207"/>
          <p:cNvGrpSpPr>
            <a:grpSpLocks/>
          </p:cNvGrpSpPr>
          <p:nvPr/>
        </p:nvGrpSpPr>
        <p:grpSpPr bwMode="auto">
          <a:xfrm>
            <a:off x="6985000" y="6019800"/>
            <a:ext cx="1930400" cy="838200"/>
            <a:chOff x="4400" y="3792"/>
            <a:chExt cx="1216" cy="528"/>
          </a:xfrm>
        </p:grpSpPr>
        <p:grpSp>
          <p:nvGrpSpPr>
            <p:cNvPr id="427216" name="Group 208"/>
            <p:cNvGrpSpPr>
              <a:grpSpLocks/>
            </p:cNvGrpSpPr>
            <p:nvPr/>
          </p:nvGrpSpPr>
          <p:grpSpPr bwMode="auto">
            <a:xfrm>
              <a:off x="4400" y="3792"/>
              <a:ext cx="528" cy="528"/>
              <a:chOff x="4400" y="3792"/>
              <a:chExt cx="528" cy="528"/>
            </a:xfrm>
          </p:grpSpPr>
          <p:sp>
            <p:nvSpPr>
              <p:cNvPr id="427217" name="Oval 209"/>
              <p:cNvSpPr>
                <a:spLocks noChangeArrowheads="1"/>
              </p:cNvSpPr>
              <p:nvPr/>
            </p:nvSpPr>
            <p:spPr bwMode="auto">
              <a:xfrm>
                <a:off x="4400" y="3792"/>
                <a:ext cx="528" cy="528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7218" name="Freeform 210"/>
              <p:cNvSpPr>
                <a:spLocks/>
              </p:cNvSpPr>
              <p:nvPr/>
            </p:nvSpPr>
            <p:spPr bwMode="auto">
              <a:xfrm>
                <a:off x="4560" y="3984"/>
                <a:ext cx="48" cy="192"/>
              </a:xfrm>
              <a:custGeom>
                <a:avLst/>
                <a:gdLst>
                  <a:gd name="T0" fmla="*/ 0 w 48"/>
                  <a:gd name="T1" fmla="*/ 0 h 192"/>
                  <a:gd name="T2" fmla="*/ 48 w 48"/>
                  <a:gd name="T3" fmla="*/ 96 h 192"/>
                  <a:gd name="T4" fmla="*/ 0 w 48"/>
                  <a:gd name="T5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" h="192">
                    <a:moveTo>
                      <a:pt x="0" y="0"/>
                    </a:moveTo>
                    <a:cubicBezTo>
                      <a:pt x="24" y="32"/>
                      <a:pt x="48" y="64"/>
                      <a:pt x="48" y="96"/>
                    </a:cubicBezTo>
                    <a:cubicBezTo>
                      <a:pt x="48" y="128"/>
                      <a:pt x="8" y="176"/>
                      <a:pt x="0" y="192"/>
                    </a:cubicBezTo>
                  </a:path>
                </a:pathLst>
              </a:custGeom>
              <a:noFill/>
              <a:ln w="57150" cap="flat" cmpd="sng">
                <a:solidFill>
                  <a:srgbClr val="00630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7219" name="Freeform 211"/>
              <p:cNvSpPr>
                <a:spLocks/>
              </p:cNvSpPr>
              <p:nvPr/>
            </p:nvSpPr>
            <p:spPr bwMode="auto">
              <a:xfrm>
                <a:off x="4704" y="3888"/>
                <a:ext cx="48" cy="288"/>
              </a:xfrm>
              <a:custGeom>
                <a:avLst/>
                <a:gdLst>
                  <a:gd name="T0" fmla="*/ 0 w 72"/>
                  <a:gd name="T1" fmla="*/ 0 h 331"/>
                  <a:gd name="T2" fmla="*/ 34 w 72"/>
                  <a:gd name="T3" fmla="*/ 34 h 331"/>
                  <a:gd name="T4" fmla="*/ 10 w 72"/>
                  <a:gd name="T5" fmla="*/ 58 h 331"/>
                  <a:gd name="T6" fmla="*/ 48 w 72"/>
                  <a:gd name="T7" fmla="*/ 96 h 331"/>
                  <a:gd name="T8" fmla="*/ 58 w 72"/>
                  <a:gd name="T9" fmla="*/ 125 h 331"/>
                  <a:gd name="T10" fmla="*/ 24 w 72"/>
                  <a:gd name="T11" fmla="*/ 182 h 331"/>
                  <a:gd name="T12" fmla="*/ 62 w 72"/>
                  <a:gd name="T13" fmla="*/ 240 h 331"/>
                  <a:gd name="T14" fmla="*/ 58 w 72"/>
                  <a:gd name="T15" fmla="*/ 254 h 331"/>
                  <a:gd name="T16" fmla="*/ 29 w 72"/>
                  <a:gd name="T17" fmla="*/ 273 h 331"/>
                  <a:gd name="T18" fmla="*/ 43 w 72"/>
                  <a:gd name="T19" fmla="*/ 307 h 331"/>
                  <a:gd name="T20" fmla="*/ 72 w 72"/>
                  <a:gd name="T21" fmla="*/ 331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2" h="331">
                    <a:moveTo>
                      <a:pt x="0" y="0"/>
                    </a:moveTo>
                    <a:cubicBezTo>
                      <a:pt x="12" y="18"/>
                      <a:pt x="21" y="15"/>
                      <a:pt x="34" y="34"/>
                    </a:cubicBezTo>
                    <a:cubicBezTo>
                      <a:pt x="27" y="43"/>
                      <a:pt x="14" y="47"/>
                      <a:pt x="10" y="58"/>
                    </a:cubicBezTo>
                    <a:cubicBezTo>
                      <a:pt x="2" y="74"/>
                      <a:pt x="37" y="89"/>
                      <a:pt x="48" y="96"/>
                    </a:cubicBezTo>
                    <a:cubicBezTo>
                      <a:pt x="51" y="105"/>
                      <a:pt x="63" y="116"/>
                      <a:pt x="58" y="125"/>
                    </a:cubicBezTo>
                    <a:cubicBezTo>
                      <a:pt x="44" y="144"/>
                      <a:pt x="31" y="160"/>
                      <a:pt x="24" y="182"/>
                    </a:cubicBezTo>
                    <a:cubicBezTo>
                      <a:pt x="36" y="201"/>
                      <a:pt x="50" y="220"/>
                      <a:pt x="62" y="240"/>
                    </a:cubicBezTo>
                    <a:cubicBezTo>
                      <a:pt x="60" y="244"/>
                      <a:pt x="61" y="250"/>
                      <a:pt x="58" y="254"/>
                    </a:cubicBezTo>
                    <a:cubicBezTo>
                      <a:pt x="49" y="262"/>
                      <a:pt x="29" y="273"/>
                      <a:pt x="29" y="273"/>
                    </a:cubicBezTo>
                    <a:cubicBezTo>
                      <a:pt x="32" y="286"/>
                      <a:pt x="32" y="297"/>
                      <a:pt x="43" y="307"/>
                    </a:cubicBezTo>
                    <a:cubicBezTo>
                      <a:pt x="51" y="314"/>
                      <a:pt x="72" y="317"/>
                      <a:pt x="72" y="331"/>
                    </a:cubicBezTo>
                  </a:path>
                </a:pathLst>
              </a:custGeom>
              <a:noFill/>
              <a:ln w="5715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27220" name="Group 212"/>
            <p:cNvGrpSpPr>
              <a:grpSpLocks/>
            </p:cNvGrpSpPr>
            <p:nvPr/>
          </p:nvGrpSpPr>
          <p:grpSpPr bwMode="auto">
            <a:xfrm>
              <a:off x="5088" y="3792"/>
              <a:ext cx="528" cy="528"/>
              <a:chOff x="5088" y="3792"/>
              <a:chExt cx="528" cy="528"/>
            </a:xfrm>
          </p:grpSpPr>
          <p:sp>
            <p:nvSpPr>
              <p:cNvPr id="427221" name="Oval 213"/>
              <p:cNvSpPr>
                <a:spLocks noChangeArrowheads="1"/>
              </p:cNvSpPr>
              <p:nvPr/>
            </p:nvSpPr>
            <p:spPr bwMode="auto">
              <a:xfrm>
                <a:off x="5088" y="3792"/>
                <a:ext cx="528" cy="528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7222" name="Freeform 214"/>
              <p:cNvSpPr>
                <a:spLocks/>
              </p:cNvSpPr>
              <p:nvPr/>
            </p:nvSpPr>
            <p:spPr bwMode="auto">
              <a:xfrm>
                <a:off x="5232" y="3984"/>
                <a:ext cx="48" cy="192"/>
              </a:xfrm>
              <a:custGeom>
                <a:avLst/>
                <a:gdLst>
                  <a:gd name="T0" fmla="*/ 0 w 48"/>
                  <a:gd name="T1" fmla="*/ 0 h 192"/>
                  <a:gd name="T2" fmla="*/ 48 w 48"/>
                  <a:gd name="T3" fmla="*/ 96 h 192"/>
                  <a:gd name="T4" fmla="*/ 0 w 48"/>
                  <a:gd name="T5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" h="192">
                    <a:moveTo>
                      <a:pt x="0" y="0"/>
                    </a:moveTo>
                    <a:cubicBezTo>
                      <a:pt x="24" y="32"/>
                      <a:pt x="48" y="64"/>
                      <a:pt x="48" y="96"/>
                    </a:cubicBezTo>
                    <a:cubicBezTo>
                      <a:pt x="48" y="128"/>
                      <a:pt x="8" y="176"/>
                      <a:pt x="0" y="192"/>
                    </a:cubicBezTo>
                  </a:path>
                </a:pathLst>
              </a:custGeom>
              <a:noFill/>
              <a:ln w="57150" cap="flat" cmpd="sng">
                <a:solidFill>
                  <a:srgbClr val="00630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7223" name="Freeform 215"/>
              <p:cNvSpPr>
                <a:spLocks/>
              </p:cNvSpPr>
              <p:nvPr/>
            </p:nvSpPr>
            <p:spPr bwMode="auto">
              <a:xfrm>
                <a:off x="5376" y="3888"/>
                <a:ext cx="48" cy="288"/>
              </a:xfrm>
              <a:custGeom>
                <a:avLst/>
                <a:gdLst>
                  <a:gd name="T0" fmla="*/ 0 w 72"/>
                  <a:gd name="T1" fmla="*/ 0 h 331"/>
                  <a:gd name="T2" fmla="*/ 34 w 72"/>
                  <a:gd name="T3" fmla="*/ 34 h 331"/>
                  <a:gd name="T4" fmla="*/ 10 w 72"/>
                  <a:gd name="T5" fmla="*/ 58 h 331"/>
                  <a:gd name="T6" fmla="*/ 48 w 72"/>
                  <a:gd name="T7" fmla="*/ 96 h 331"/>
                  <a:gd name="T8" fmla="*/ 58 w 72"/>
                  <a:gd name="T9" fmla="*/ 125 h 331"/>
                  <a:gd name="T10" fmla="*/ 24 w 72"/>
                  <a:gd name="T11" fmla="*/ 182 h 331"/>
                  <a:gd name="T12" fmla="*/ 62 w 72"/>
                  <a:gd name="T13" fmla="*/ 240 h 331"/>
                  <a:gd name="T14" fmla="*/ 58 w 72"/>
                  <a:gd name="T15" fmla="*/ 254 h 331"/>
                  <a:gd name="T16" fmla="*/ 29 w 72"/>
                  <a:gd name="T17" fmla="*/ 273 h 331"/>
                  <a:gd name="T18" fmla="*/ 43 w 72"/>
                  <a:gd name="T19" fmla="*/ 307 h 331"/>
                  <a:gd name="T20" fmla="*/ 72 w 72"/>
                  <a:gd name="T21" fmla="*/ 331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2" h="331">
                    <a:moveTo>
                      <a:pt x="0" y="0"/>
                    </a:moveTo>
                    <a:cubicBezTo>
                      <a:pt x="12" y="18"/>
                      <a:pt x="21" y="15"/>
                      <a:pt x="34" y="34"/>
                    </a:cubicBezTo>
                    <a:cubicBezTo>
                      <a:pt x="27" y="43"/>
                      <a:pt x="14" y="47"/>
                      <a:pt x="10" y="58"/>
                    </a:cubicBezTo>
                    <a:cubicBezTo>
                      <a:pt x="2" y="74"/>
                      <a:pt x="37" y="89"/>
                      <a:pt x="48" y="96"/>
                    </a:cubicBezTo>
                    <a:cubicBezTo>
                      <a:pt x="51" y="105"/>
                      <a:pt x="63" y="116"/>
                      <a:pt x="58" y="125"/>
                    </a:cubicBezTo>
                    <a:cubicBezTo>
                      <a:pt x="44" y="144"/>
                      <a:pt x="31" y="160"/>
                      <a:pt x="24" y="182"/>
                    </a:cubicBezTo>
                    <a:cubicBezTo>
                      <a:pt x="36" y="201"/>
                      <a:pt x="50" y="220"/>
                      <a:pt x="62" y="240"/>
                    </a:cubicBezTo>
                    <a:cubicBezTo>
                      <a:pt x="60" y="244"/>
                      <a:pt x="61" y="250"/>
                      <a:pt x="58" y="254"/>
                    </a:cubicBezTo>
                    <a:cubicBezTo>
                      <a:pt x="49" y="262"/>
                      <a:pt x="29" y="273"/>
                      <a:pt x="29" y="273"/>
                    </a:cubicBezTo>
                    <a:cubicBezTo>
                      <a:pt x="32" y="286"/>
                      <a:pt x="32" y="297"/>
                      <a:pt x="43" y="307"/>
                    </a:cubicBezTo>
                    <a:cubicBezTo>
                      <a:pt x="51" y="314"/>
                      <a:pt x="72" y="317"/>
                      <a:pt x="72" y="331"/>
                    </a:cubicBezTo>
                  </a:path>
                </a:pathLst>
              </a:custGeom>
              <a:noFill/>
              <a:ln w="5715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427224" name="Group 216"/>
          <p:cNvGrpSpPr>
            <a:grpSpLocks/>
          </p:cNvGrpSpPr>
          <p:nvPr/>
        </p:nvGrpSpPr>
        <p:grpSpPr bwMode="auto">
          <a:xfrm>
            <a:off x="954088" y="5418138"/>
            <a:ext cx="2667000" cy="609600"/>
            <a:chOff x="2256" y="3221"/>
            <a:chExt cx="1680" cy="384"/>
          </a:xfrm>
        </p:grpSpPr>
        <p:sp>
          <p:nvSpPr>
            <p:cNvPr id="427225" name="AutoShape 217"/>
            <p:cNvSpPr>
              <a:spLocks noChangeArrowheads="1"/>
            </p:cNvSpPr>
            <p:nvPr/>
          </p:nvSpPr>
          <p:spPr bwMode="auto">
            <a:xfrm rot="1800000">
              <a:off x="3552" y="3312"/>
              <a:ext cx="384" cy="96"/>
            </a:xfrm>
            <a:prstGeom prst="rightArrow">
              <a:avLst>
                <a:gd name="adj1" fmla="val 50000"/>
                <a:gd name="adj2" fmla="val 100000"/>
              </a:avLst>
            </a:prstGeom>
            <a:solidFill>
              <a:srgbClr val="CC0000"/>
            </a:solidFill>
            <a:ln w="9525">
              <a:solidFill>
                <a:srgbClr val="66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7226" name="AutoShape 218"/>
            <p:cNvSpPr>
              <a:spLocks noChangeArrowheads="1"/>
            </p:cNvSpPr>
            <p:nvPr/>
          </p:nvSpPr>
          <p:spPr bwMode="auto">
            <a:xfrm rot="3600000" flipV="1">
              <a:off x="3102" y="3365"/>
              <a:ext cx="384" cy="96"/>
            </a:xfrm>
            <a:prstGeom prst="rightArrow">
              <a:avLst>
                <a:gd name="adj1" fmla="val 50000"/>
                <a:gd name="adj2" fmla="val 100000"/>
              </a:avLst>
            </a:prstGeom>
            <a:solidFill>
              <a:srgbClr val="CC0000"/>
            </a:solidFill>
            <a:ln w="9525">
              <a:solidFill>
                <a:srgbClr val="66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7227" name="AutoShape 219"/>
            <p:cNvSpPr>
              <a:spLocks noChangeArrowheads="1"/>
            </p:cNvSpPr>
            <p:nvPr/>
          </p:nvSpPr>
          <p:spPr bwMode="auto">
            <a:xfrm rot="-14400000">
              <a:off x="2705" y="3365"/>
              <a:ext cx="384" cy="96"/>
            </a:xfrm>
            <a:prstGeom prst="rightArrow">
              <a:avLst>
                <a:gd name="adj1" fmla="val 50000"/>
                <a:gd name="adj2" fmla="val 100000"/>
              </a:avLst>
            </a:prstGeom>
            <a:solidFill>
              <a:srgbClr val="CC0000"/>
            </a:solidFill>
            <a:ln w="9525">
              <a:solidFill>
                <a:srgbClr val="66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7228" name="AutoShape 220"/>
            <p:cNvSpPr>
              <a:spLocks noChangeArrowheads="1"/>
            </p:cNvSpPr>
            <p:nvPr/>
          </p:nvSpPr>
          <p:spPr bwMode="auto">
            <a:xfrm rot="9000000" flipV="1">
              <a:off x="2256" y="3312"/>
              <a:ext cx="384" cy="96"/>
            </a:xfrm>
            <a:prstGeom prst="rightArrow">
              <a:avLst>
                <a:gd name="adj1" fmla="val 50000"/>
                <a:gd name="adj2" fmla="val 100000"/>
              </a:avLst>
            </a:prstGeom>
            <a:solidFill>
              <a:srgbClr val="CC0000"/>
            </a:solidFill>
            <a:ln w="9525">
              <a:solidFill>
                <a:srgbClr val="66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27229" name="Group 221"/>
          <p:cNvGrpSpPr>
            <a:grpSpLocks/>
          </p:cNvGrpSpPr>
          <p:nvPr/>
        </p:nvGrpSpPr>
        <p:grpSpPr bwMode="auto">
          <a:xfrm>
            <a:off x="268288" y="6019800"/>
            <a:ext cx="1930400" cy="838200"/>
            <a:chOff x="169" y="3792"/>
            <a:chExt cx="1216" cy="528"/>
          </a:xfrm>
        </p:grpSpPr>
        <p:grpSp>
          <p:nvGrpSpPr>
            <p:cNvPr id="427230" name="Group 222"/>
            <p:cNvGrpSpPr>
              <a:grpSpLocks/>
            </p:cNvGrpSpPr>
            <p:nvPr/>
          </p:nvGrpSpPr>
          <p:grpSpPr bwMode="auto">
            <a:xfrm>
              <a:off x="857" y="3792"/>
              <a:ext cx="528" cy="528"/>
              <a:chOff x="857" y="3792"/>
              <a:chExt cx="528" cy="528"/>
            </a:xfrm>
          </p:grpSpPr>
          <p:sp>
            <p:nvSpPr>
              <p:cNvPr id="427231" name="Oval 223"/>
              <p:cNvSpPr>
                <a:spLocks noChangeArrowheads="1"/>
              </p:cNvSpPr>
              <p:nvPr/>
            </p:nvSpPr>
            <p:spPr bwMode="auto">
              <a:xfrm>
                <a:off x="857" y="3792"/>
                <a:ext cx="528" cy="528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7232" name="Freeform 224"/>
              <p:cNvSpPr>
                <a:spLocks/>
              </p:cNvSpPr>
              <p:nvPr/>
            </p:nvSpPr>
            <p:spPr bwMode="auto">
              <a:xfrm>
                <a:off x="1033" y="3984"/>
                <a:ext cx="48" cy="192"/>
              </a:xfrm>
              <a:custGeom>
                <a:avLst/>
                <a:gdLst>
                  <a:gd name="T0" fmla="*/ 0 w 48"/>
                  <a:gd name="T1" fmla="*/ 0 h 192"/>
                  <a:gd name="T2" fmla="*/ 48 w 48"/>
                  <a:gd name="T3" fmla="*/ 96 h 192"/>
                  <a:gd name="T4" fmla="*/ 0 w 48"/>
                  <a:gd name="T5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" h="192">
                    <a:moveTo>
                      <a:pt x="0" y="0"/>
                    </a:moveTo>
                    <a:cubicBezTo>
                      <a:pt x="24" y="32"/>
                      <a:pt x="48" y="64"/>
                      <a:pt x="48" y="96"/>
                    </a:cubicBezTo>
                    <a:cubicBezTo>
                      <a:pt x="48" y="128"/>
                      <a:pt x="8" y="176"/>
                      <a:pt x="0" y="192"/>
                    </a:cubicBezTo>
                  </a:path>
                </a:pathLst>
              </a:custGeom>
              <a:noFill/>
              <a:ln w="57150" cap="flat" cmpd="sng">
                <a:solidFill>
                  <a:srgbClr val="FFEA18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7233" name="Freeform 225"/>
              <p:cNvSpPr>
                <a:spLocks/>
              </p:cNvSpPr>
              <p:nvPr/>
            </p:nvSpPr>
            <p:spPr bwMode="auto">
              <a:xfrm>
                <a:off x="1177" y="3888"/>
                <a:ext cx="48" cy="288"/>
              </a:xfrm>
              <a:custGeom>
                <a:avLst/>
                <a:gdLst>
                  <a:gd name="T0" fmla="*/ 0 w 72"/>
                  <a:gd name="T1" fmla="*/ 0 h 331"/>
                  <a:gd name="T2" fmla="*/ 34 w 72"/>
                  <a:gd name="T3" fmla="*/ 34 h 331"/>
                  <a:gd name="T4" fmla="*/ 10 w 72"/>
                  <a:gd name="T5" fmla="*/ 58 h 331"/>
                  <a:gd name="T6" fmla="*/ 48 w 72"/>
                  <a:gd name="T7" fmla="*/ 96 h 331"/>
                  <a:gd name="T8" fmla="*/ 58 w 72"/>
                  <a:gd name="T9" fmla="*/ 125 h 331"/>
                  <a:gd name="T10" fmla="*/ 24 w 72"/>
                  <a:gd name="T11" fmla="*/ 182 h 331"/>
                  <a:gd name="T12" fmla="*/ 62 w 72"/>
                  <a:gd name="T13" fmla="*/ 240 h 331"/>
                  <a:gd name="T14" fmla="*/ 58 w 72"/>
                  <a:gd name="T15" fmla="*/ 254 h 331"/>
                  <a:gd name="T16" fmla="*/ 29 w 72"/>
                  <a:gd name="T17" fmla="*/ 273 h 331"/>
                  <a:gd name="T18" fmla="*/ 43 w 72"/>
                  <a:gd name="T19" fmla="*/ 307 h 331"/>
                  <a:gd name="T20" fmla="*/ 72 w 72"/>
                  <a:gd name="T21" fmla="*/ 331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2" h="331">
                    <a:moveTo>
                      <a:pt x="0" y="0"/>
                    </a:moveTo>
                    <a:cubicBezTo>
                      <a:pt x="12" y="18"/>
                      <a:pt x="21" y="15"/>
                      <a:pt x="34" y="34"/>
                    </a:cubicBezTo>
                    <a:cubicBezTo>
                      <a:pt x="27" y="43"/>
                      <a:pt x="14" y="47"/>
                      <a:pt x="10" y="58"/>
                    </a:cubicBezTo>
                    <a:cubicBezTo>
                      <a:pt x="2" y="74"/>
                      <a:pt x="37" y="89"/>
                      <a:pt x="48" y="96"/>
                    </a:cubicBezTo>
                    <a:cubicBezTo>
                      <a:pt x="51" y="105"/>
                      <a:pt x="63" y="116"/>
                      <a:pt x="58" y="125"/>
                    </a:cubicBezTo>
                    <a:cubicBezTo>
                      <a:pt x="44" y="144"/>
                      <a:pt x="31" y="160"/>
                      <a:pt x="24" y="182"/>
                    </a:cubicBezTo>
                    <a:cubicBezTo>
                      <a:pt x="36" y="201"/>
                      <a:pt x="50" y="220"/>
                      <a:pt x="62" y="240"/>
                    </a:cubicBezTo>
                    <a:cubicBezTo>
                      <a:pt x="60" y="244"/>
                      <a:pt x="61" y="250"/>
                      <a:pt x="58" y="254"/>
                    </a:cubicBezTo>
                    <a:cubicBezTo>
                      <a:pt x="49" y="262"/>
                      <a:pt x="29" y="273"/>
                      <a:pt x="29" y="273"/>
                    </a:cubicBezTo>
                    <a:cubicBezTo>
                      <a:pt x="32" y="286"/>
                      <a:pt x="32" y="297"/>
                      <a:pt x="43" y="307"/>
                    </a:cubicBezTo>
                    <a:cubicBezTo>
                      <a:pt x="51" y="314"/>
                      <a:pt x="72" y="317"/>
                      <a:pt x="72" y="331"/>
                    </a:cubicBezTo>
                  </a:path>
                </a:pathLst>
              </a:custGeom>
              <a:noFill/>
              <a:ln w="5715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27234" name="Group 226"/>
            <p:cNvGrpSpPr>
              <a:grpSpLocks/>
            </p:cNvGrpSpPr>
            <p:nvPr/>
          </p:nvGrpSpPr>
          <p:grpSpPr bwMode="auto">
            <a:xfrm>
              <a:off x="169" y="3792"/>
              <a:ext cx="528" cy="528"/>
              <a:chOff x="169" y="3792"/>
              <a:chExt cx="528" cy="528"/>
            </a:xfrm>
          </p:grpSpPr>
          <p:sp>
            <p:nvSpPr>
              <p:cNvPr id="427235" name="Oval 227"/>
              <p:cNvSpPr>
                <a:spLocks noChangeArrowheads="1"/>
              </p:cNvSpPr>
              <p:nvPr/>
            </p:nvSpPr>
            <p:spPr bwMode="auto">
              <a:xfrm>
                <a:off x="169" y="3792"/>
                <a:ext cx="528" cy="528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7236" name="Freeform 228"/>
              <p:cNvSpPr>
                <a:spLocks/>
              </p:cNvSpPr>
              <p:nvPr/>
            </p:nvSpPr>
            <p:spPr bwMode="auto">
              <a:xfrm>
                <a:off x="361" y="3936"/>
                <a:ext cx="48" cy="192"/>
              </a:xfrm>
              <a:custGeom>
                <a:avLst/>
                <a:gdLst>
                  <a:gd name="T0" fmla="*/ 0 w 48"/>
                  <a:gd name="T1" fmla="*/ 0 h 192"/>
                  <a:gd name="T2" fmla="*/ 48 w 48"/>
                  <a:gd name="T3" fmla="*/ 96 h 192"/>
                  <a:gd name="T4" fmla="*/ 0 w 48"/>
                  <a:gd name="T5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" h="192">
                    <a:moveTo>
                      <a:pt x="0" y="0"/>
                    </a:moveTo>
                    <a:cubicBezTo>
                      <a:pt x="24" y="32"/>
                      <a:pt x="48" y="64"/>
                      <a:pt x="48" y="96"/>
                    </a:cubicBezTo>
                    <a:cubicBezTo>
                      <a:pt x="48" y="128"/>
                      <a:pt x="8" y="176"/>
                      <a:pt x="0" y="192"/>
                    </a:cubicBezTo>
                  </a:path>
                </a:pathLst>
              </a:custGeom>
              <a:noFill/>
              <a:ln w="57150" cap="flat" cmpd="sng">
                <a:solidFill>
                  <a:srgbClr val="FFEA18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7237" name="Freeform 229"/>
              <p:cNvSpPr>
                <a:spLocks/>
              </p:cNvSpPr>
              <p:nvPr/>
            </p:nvSpPr>
            <p:spPr bwMode="auto">
              <a:xfrm>
                <a:off x="480" y="3888"/>
                <a:ext cx="48" cy="288"/>
              </a:xfrm>
              <a:custGeom>
                <a:avLst/>
                <a:gdLst>
                  <a:gd name="T0" fmla="*/ 0 w 72"/>
                  <a:gd name="T1" fmla="*/ 0 h 331"/>
                  <a:gd name="T2" fmla="*/ 34 w 72"/>
                  <a:gd name="T3" fmla="*/ 34 h 331"/>
                  <a:gd name="T4" fmla="*/ 10 w 72"/>
                  <a:gd name="T5" fmla="*/ 58 h 331"/>
                  <a:gd name="T6" fmla="*/ 48 w 72"/>
                  <a:gd name="T7" fmla="*/ 96 h 331"/>
                  <a:gd name="T8" fmla="*/ 58 w 72"/>
                  <a:gd name="T9" fmla="*/ 125 h 331"/>
                  <a:gd name="T10" fmla="*/ 24 w 72"/>
                  <a:gd name="T11" fmla="*/ 182 h 331"/>
                  <a:gd name="T12" fmla="*/ 62 w 72"/>
                  <a:gd name="T13" fmla="*/ 240 h 331"/>
                  <a:gd name="T14" fmla="*/ 58 w 72"/>
                  <a:gd name="T15" fmla="*/ 254 h 331"/>
                  <a:gd name="T16" fmla="*/ 29 w 72"/>
                  <a:gd name="T17" fmla="*/ 273 h 331"/>
                  <a:gd name="T18" fmla="*/ 43 w 72"/>
                  <a:gd name="T19" fmla="*/ 307 h 331"/>
                  <a:gd name="T20" fmla="*/ 72 w 72"/>
                  <a:gd name="T21" fmla="*/ 331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2" h="331">
                    <a:moveTo>
                      <a:pt x="0" y="0"/>
                    </a:moveTo>
                    <a:cubicBezTo>
                      <a:pt x="12" y="18"/>
                      <a:pt x="21" y="15"/>
                      <a:pt x="34" y="34"/>
                    </a:cubicBezTo>
                    <a:cubicBezTo>
                      <a:pt x="27" y="43"/>
                      <a:pt x="14" y="47"/>
                      <a:pt x="10" y="58"/>
                    </a:cubicBezTo>
                    <a:cubicBezTo>
                      <a:pt x="2" y="74"/>
                      <a:pt x="37" y="89"/>
                      <a:pt x="48" y="96"/>
                    </a:cubicBezTo>
                    <a:cubicBezTo>
                      <a:pt x="51" y="105"/>
                      <a:pt x="63" y="116"/>
                      <a:pt x="58" y="125"/>
                    </a:cubicBezTo>
                    <a:cubicBezTo>
                      <a:pt x="44" y="144"/>
                      <a:pt x="31" y="160"/>
                      <a:pt x="24" y="182"/>
                    </a:cubicBezTo>
                    <a:cubicBezTo>
                      <a:pt x="36" y="201"/>
                      <a:pt x="50" y="220"/>
                      <a:pt x="62" y="240"/>
                    </a:cubicBezTo>
                    <a:cubicBezTo>
                      <a:pt x="60" y="244"/>
                      <a:pt x="61" y="250"/>
                      <a:pt x="58" y="254"/>
                    </a:cubicBezTo>
                    <a:cubicBezTo>
                      <a:pt x="49" y="262"/>
                      <a:pt x="29" y="273"/>
                      <a:pt x="29" y="273"/>
                    </a:cubicBezTo>
                    <a:cubicBezTo>
                      <a:pt x="32" y="286"/>
                      <a:pt x="32" y="297"/>
                      <a:pt x="43" y="307"/>
                    </a:cubicBezTo>
                    <a:cubicBezTo>
                      <a:pt x="51" y="314"/>
                      <a:pt x="72" y="317"/>
                      <a:pt x="72" y="331"/>
                    </a:cubicBezTo>
                  </a:path>
                </a:pathLst>
              </a:custGeom>
              <a:noFill/>
              <a:ln w="5715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427238" name="Group 230"/>
          <p:cNvGrpSpPr>
            <a:grpSpLocks/>
          </p:cNvGrpSpPr>
          <p:nvPr/>
        </p:nvGrpSpPr>
        <p:grpSpPr bwMode="auto">
          <a:xfrm>
            <a:off x="2452688" y="6019800"/>
            <a:ext cx="1930400" cy="838200"/>
            <a:chOff x="1545" y="3792"/>
            <a:chExt cx="1216" cy="528"/>
          </a:xfrm>
        </p:grpSpPr>
        <p:grpSp>
          <p:nvGrpSpPr>
            <p:cNvPr id="427239" name="Group 231"/>
            <p:cNvGrpSpPr>
              <a:grpSpLocks/>
            </p:cNvGrpSpPr>
            <p:nvPr/>
          </p:nvGrpSpPr>
          <p:grpSpPr bwMode="auto">
            <a:xfrm>
              <a:off x="1545" y="3792"/>
              <a:ext cx="528" cy="528"/>
              <a:chOff x="1545" y="3792"/>
              <a:chExt cx="528" cy="528"/>
            </a:xfrm>
          </p:grpSpPr>
          <p:sp>
            <p:nvSpPr>
              <p:cNvPr id="427240" name="Oval 232"/>
              <p:cNvSpPr>
                <a:spLocks noChangeArrowheads="1"/>
              </p:cNvSpPr>
              <p:nvPr/>
            </p:nvSpPr>
            <p:spPr bwMode="auto">
              <a:xfrm>
                <a:off x="1545" y="3792"/>
                <a:ext cx="528" cy="528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7241" name="Freeform 233"/>
              <p:cNvSpPr>
                <a:spLocks/>
              </p:cNvSpPr>
              <p:nvPr/>
            </p:nvSpPr>
            <p:spPr bwMode="auto">
              <a:xfrm>
                <a:off x="1705" y="3984"/>
                <a:ext cx="48" cy="192"/>
              </a:xfrm>
              <a:custGeom>
                <a:avLst/>
                <a:gdLst>
                  <a:gd name="T0" fmla="*/ 0 w 48"/>
                  <a:gd name="T1" fmla="*/ 0 h 192"/>
                  <a:gd name="T2" fmla="*/ 48 w 48"/>
                  <a:gd name="T3" fmla="*/ 96 h 192"/>
                  <a:gd name="T4" fmla="*/ 0 w 48"/>
                  <a:gd name="T5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" h="192">
                    <a:moveTo>
                      <a:pt x="0" y="0"/>
                    </a:moveTo>
                    <a:cubicBezTo>
                      <a:pt x="24" y="32"/>
                      <a:pt x="48" y="64"/>
                      <a:pt x="48" y="96"/>
                    </a:cubicBezTo>
                    <a:cubicBezTo>
                      <a:pt x="48" y="128"/>
                      <a:pt x="8" y="176"/>
                      <a:pt x="0" y="192"/>
                    </a:cubicBezTo>
                  </a:path>
                </a:pathLst>
              </a:custGeom>
              <a:noFill/>
              <a:ln w="57150" cap="flat" cmpd="sng">
                <a:solidFill>
                  <a:srgbClr val="00630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7242" name="Freeform 234"/>
              <p:cNvSpPr>
                <a:spLocks/>
              </p:cNvSpPr>
              <p:nvPr/>
            </p:nvSpPr>
            <p:spPr bwMode="auto">
              <a:xfrm>
                <a:off x="1849" y="3888"/>
                <a:ext cx="72" cy="288"/>
              </a:xfrm>
              <a:custGeom>
                <a:avLst/>
                <a:gdLst>
                  <a:gd name="T0" fmla="*/ 0 w 48"/>
                  <a:gd name="T1" fmla="*/ 0 h 192"/>
                  <a:gd name="T2" fmla="*/ 48 w 48"/>
                  <a:gd name="T3" fmla="*/ 96 h 192"/>
                  <a:gd name="T4" fmla="*/ 0 w 48"/>
                  <a:gd name="T5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" h="192">
                    <a:moveTo>
                      <a:pt x="0" y="0"/>
                    </a:moveTo>
                    <a:cubicBezTo>
                      <a:pt x="24" y="32"/>
                      <a:pt x="48" y="64"/>
                      <a:pt x="48" y="96"/>
                    </a:cubicBezTo>
                    <a:cubicBezTo>
                      <a:pt x="48" y="128"/>
                      <a:pt x="8" y="176"/>
                      <a:pt x="0" y="192"/>
                    </a:cubicBezTo>
                  </a:path>
                </a:pathLst>
              </a:custGeom>
              <a:noFill/>
              <a:ln w="5715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27243" name="Group 235"/>
            <p:cNvGrpSpPr>
              <a:grpSpLocks/>
            </p:cNvGrpSpPr>
            <p:nvPr/>
          </p:nvGrpSpPr>
          <p:grpSpPr bwMode="auto">
            <a:xfrm>
              <a:off x="2233" y="3792"/>
              <a:ext cx="528" cy="528"/>
              <a:chOff x="2233" y="3792"/>
              <a:chExt cx="528" cy="528"/>
            </a:xfrm>
          </p:grpSpPr>
          <p:sp>
            <p:nvSpPr>
              <p:cNvPr id="427244" name="Oval 236"/>
              <p:cNvSpPr>
                <a:spLocks noChangeArrowheads="1"/>
              </p:cNvSpPr>
              <p:nvPr/>
            </p:nvSpPr>
            <p:spPr bwMode="auto">
              <a:xfrm>
                <a:off x="2233" y="3792"/>
                <a:ext cx="528" cy="528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7245" name="Freeform 237"/>
              <p:cNvSpPr>
                <a:spLocks/>
              </p:cNvSpPr>
              <p:nvPr/>
            </p:nvSpPr>
            <p:spPr bwMode="auto">
              <a:xfrm>
                <a:off x="2377" y="3984"/>
                <a:ext cx="48" cy="192"/>
              </a:xfrm>
              <a:custGeom>
                <a:avLst/>
                <a:gdLst>
                  <a:gd name="T0" fmla="*/ 0 w 48"/>
                  <a:gd name="T1" fmla="*/ 0 h 192"/>
                  <a:gd name="T2" fmla="*/ 48 w 48"/>
                  <a:gd name="T3" fmla="*/ 96 h 192"/>
                  <a:gd name="T4" fmla="*/ 0 w 48"/>
                  <a:gd name="T5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" h="192">
                    <a:moveTo>
                      <a:pt x="0" y="0"/>
                    </a:moveTo>
                    <a:cubicBezTo>
                      <a:pt x="24" y="32"/>
                      <a:pt x="48" y="64"/>
                      <a:pt x="48" y="96"/>
                    </a:cubicBezTo>
                    <a:cubicBezTo>
                      <a:pt x="48" y="128"/>
                      <a:pt x="8" y="176"/>
                      <a:pt x="0" y="192"/>
                    </a:cubicBezTo>
                  </a:path>
                </a:pathLst>
              </a:custGeom>
              <a:noFill/>
              <a:ln w="57150" cap="flat" cmpd="sng">
                <a:solidFill>
                  <a:srgbClr val="00630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7246" name="Freeform 238"/>
              <p:cNvSpPr>
                <a:spLocks/>
              </p:cNvSpPr>
              <p:nvPr/>
            </p:nvSpPr>
            <p:spPr bwMode="auto">
              <a:xfrm>
                <a:off x="2549" y="3888"/>
                <a:ext cx="72" cy="288"/>
              </a:xfrm>
              <a:custGeom>
                <a:avLst/>
                <a:gdLst>
                  <a:gd name="T0" fmla="*/ 0 w 48"/>
                  <a:gd name="T1" fmla="*/ 0 h 192"/>
                  <a:gd name="T2" fmla="*/ 48 w 48"/>
                  <a:gd name="T3" fmla="*/ 96 h 192"/>
                  <a:gd name="T4" fmla="*/ 0 w 48"/>
                  <a:gd name="T5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" h="192">
                    <a:moveTo>
                      <a:pt x="0" y="0"/>
                    </a:moveTo>
                    <a:cubicBezTo>
                      <a:pt x="24" y="32"/>
                      <a:pt x="48" y="64"/>
                      <a:pt x="48" y="96"/>
                    </a:cubicBezTo>
                    <a:cubicBezTo>
                      <a:pt x="48" y="128"/>
                      <a:pt x="8" y="176"/>
                      <a:pt x="0" y="192"/>
                    </a:cubicBezTo>
                  </a:path>
                </a:pathLst>
              </a:custGeom>
              <a:noFill/>
              <a:ln w="5715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427247" name="Rectangle 239"/>
          <p:cNvSpPr>
            <a:spLocks noChangeArrowheads="1"/>
          </p:cNvSpPr>
          <p:nvPr/>
        </p:nvSpPr>
        <p:spPr bwMode="auto">
          <a:xfrm>
            <a:off x="152400" y="5791200"/>
            <a:ext cx="479425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2200">
                <a:solidFill>
                  <a:srgbClr val="000000"/>
                </a:solidFill>
              </a:rPr>
              <a:t>Yr</a:t>
            </a:r>
          </a:p>
        </p:txBody>
      </p:sp>
      <p:sp>
        <p:nvSpPr>
          <p:cNvPr id="427248" name="Rectangle 240"/>
          <p:cNvSpPr>
            <a:spLocks noChangeArrowheads="1"/>
          </p:cNvSpPr>
          <p:nvPr/>
        </p:nvSpPr>
        <p:spPr bwMode="auto">
          <a:xfrm>
            <a:off x="1219200" y="5791200"/>
            <a:ext cx="479425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2200">
                <a:solidFill>
                  <a:srgbClr val="000000"/>
                </a:solidFill>
              </a:rPr>
              <a:t>Yr</a:t>
            </a:r>
          </a:p>
        </p:txBody>
      </p:sp>
      <p:sp>
        <p:nvSpPr>
          <p:cNvPr id="427249" name="Rectangle 241"/>
          <p:cNvSpPr>
            <a:spLocks noChangeArrowheads="1"/>
          </p:cNvSpPr>
          <p:nvPr/>
        </p:nvSpPr>
        <p:spPr bwMode="auto">
          <a:xfrm>
            <a:off x="2309813" y="5791200"/>
            <a:ext cx="541337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2200">
                <a:solidFill>
                  <a:srgbClr val="000000"/>
                </a:solidFill>
              </a:rPr>
              <a:t>yR</a:t>
            </a:r>
          </a:p>
        </p:txBody>
      </p:sp>
      <p:sp>
        <p:nvSpPr>
          <p:cNvPr id="427250" name="Rectangle 242"/>
          <p:cNvSpPr>
            <a:spLocks noChangeArrowheads="1"/>
          </p:cNvSpPr>
          <p:nvPr/>
        </p:nvSpPr>
        <p:spPr bwMode="auto">
          <a:xfrm>
            <a:off x="3376613" y="5791200"/>
            <a:ext cx="541337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2200">
                <a:solidFill>
                  <a:srgbClr val="000000"/>
                </a:solidFill>
              </a:rPr>
              <a:t>yR</a:t>
            </a:r>
          </a:p>
        </p:txBody>
      </p:sp>
      <p:sp>
        <p:nvSpPr>
          <p:cNvPr id="427251" name="Rectangle 243"/>
          <p:cNvSpPr>
            <a:spLocks noChangeArrowheads="1"/>
          </p:cNvSpPr>
          <p:nvPr/>
        </p:nvSpPr>
        <p:spPr bwMode="auto">
          <a:xfrm>
            <a:off x="4656138" y="5791200"/>
            <a:ext cx="5715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2200">
                <a:solidFill>
                  <a:srgbClr val="000000"/>
                </a:solidFill>
              </a:rPr>
              <a:t>YR</a:t>
            </a:r>
          </a:p>
        </p:txBody>
      </p:sp>
      <p:sp>
        <p:nvSpPr>
          <p:cNvPr id="427252" name="Rectangle 244"/>
          <p:cNvSpPr>
            <a:spLocks noChangeArrowheads="1"/>
          </p:cNvSpPr>
          <p:nvPr/>
        </p:nvSpPr>
        <p:spPr bwMode="auto">
          <a:xfrm>
            <a:off x="5748338" y="5791200"/>
            <a:ext cx="5715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2200">
                <a:solidFill>
                  <a:srgbClr val="000000"/>
                </a:solidFill>
              </a:rPr>
              <a:t>YR</a:t>
            </a:r>
          </a:p>
        </p:txBody>
      </p:sp>
      <p:sp>
        <p:nvSpPr>
          <p:cNvPr id="427253" name="Rectangle 245"/>
          <p:cNvSpPr>
            <a:spLocks noChangeArrowheads="1"/>
          </p:cNvSpPr>
          <p:nvPr/>
        </p:nvSpPr>
        <p:spPr bwMode="auto">
          <a:xfrm>
            <a:off x="6927850" y="5791200"/>
            <a:ext cx="447675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2200">
                <a:solidFill>
                  <a:srgbClr val="000000"/>
                </a:solidFill>
              </a:rPr>
              <a:t>yr</a:t>
            </a:r>
          </a:p>
        </p:txBody>
      </p:sp>
      <p:sp>
        <p:nvSpPr>
          <p:cNvPr id="427254" name="Rectangle 246"/>
          <p:cNvSpPr>
            <a:spLocks noChangeArrowheads="1"/>
          </p:cNvSpPr>
          <p:nvPr/>
        </p:nvSpPr>
        <p:spPr bwMode="auto">
          <a:xfrm>
            <a:off x="7994650" y="5791200"/>
            <a:ext cx="447675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2200">
                <a:solidFill>
                  <a:srgbClr val="000000"/>
                </a:solidFill>
              </a:rPr>
              <a:t>yr</a:t>
            </a:r>
          </a:p>
        </p:txBody>
      </p:sp>
      <p:grpSp>
        <p:nvGrpSpPr>
          <p:cNvPr id="427255" name="Group 247"/>
          <p:cNvGrpSpPr>
            <a:grpSpLocks/>
          </p:cNvGrpSpPr>
          <p:nvPr/>
        </p:nvGrpSpPr>
        <p:grpSpPr bwMode="auto">
          <a:xfrm>
            <a:off x="1752600" y="4495800"/>
            <a:ext cx="1066800" cy="1066800"/>
            <a:chOff x="1104" y="2832"/>
            <a:chExt cx="672" cy="672"/>
          </a:xfrm>
        </p:grpSpPr>
        <p:sp>
          <p:nvSpPr>
            <p:cNvPr id="427256" name="Oval 248"/>
            <p:cNvSpPr>
              <a:spLocks noChangeArrowheads="1"/>
            </p:cNvSpPr>
            <p:nvPr/>
          </p:nvSpPr>
          <p:spPr bwMode="auto">
            <a:xfrm>
              <a:off x="1104" y="2832"/>
              <a:ext cx="672" cy="672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7257" name="Freeform 249"/>
            <p:cNvSpPr>
              <a:spLocks/>
            </p:cNvSpPr>
            <p:nvPr/>
          </p:nvSpPr>
          <p:spPr bwMode="auto">
            <a:xfrm>
              <a:off x="1291" y="2880"/>
              <a:ext cx="48" cy="192"/>
            </a:xfrm>
            <a:custGeom>
              <a:avLst/>
              <a:gdLst>
                <a:gd name="T0" fmla="*/ 0 w 48"/>
                <a:gd name="T1" fmla="*/ 0 h 192"/>
                <a:gd name="T2" fmla="*/ 48 w 48"/>
                <a:gd name="T3" fmla="*/ 96 h 192"/>
                <a:gd name="T4" fmla="*/ 0 w 48"/>
                <a:gd name="T5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192">
                  <a:moveTo>
                    <a:pt x="0" y="0"/>
                  </a:moveTo>
                  <a:cubicBezTo>
                    <a:pt x="24" y="32"/>
                    <a:pt x="48" y="64"/>
                    <a:pt x="48" y="96"/>
                  </a:cubicBezTo>
                  <a:cubicBezTo>
                    <a:pt x="48" y="128"/>
                    <a:pt x="8" y="176"/>
                    <a:pt x="0" y="192"/>
                  </a:cubicBezTo>
                </a:path>
              </a:pathLst>
            </a:custGeom>
            <a:noFill/>
            <a:ln w="57150" cap="flat" cmpd="sng">
              <a:solidFill>
                <a:srgbClr val="FFEA18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7258" name="Freeform 250"/>
            <p:cNvSpPr>
              <a:spLocks/>
            </p:cNvSpPr>
            <p:nvPr/>
          </p:nvSpPr>
          <p:spPr bwMode="auto">
            <a:xfrm>
              <a:off x="1435" y="2880"/>
              <a:ext cx="48" cy="192"/>
            </a:xfrm>
            <a:custGeom>
              <a:avLst/>
              <a:gdLst>
                <a:gd name="T0" fmla="*/ 0 w 48"/>
                <a:gd name="T1" fmla="*/ 0 h 192"/>
                <a:gd name="T2" fmla="*/ 48 w 48"/>
                <a:gd name="T3" fmla="*/ 96 h 192"/>
                <a:gd name="T4" fmla="*/ 0 w 48"/>
                <a:gd name="T5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192">
                  <a:moveTo>
                    <a:pt x="0" y="0"/>
                  </a:moveTo>
                  <a:cubicBezTo>
                    <a:pt x="24" y="32"/>
                    <a:pt x="48" y="64"/>
                    <a:pt x="48" y="96"/>
                  </a:cubicBezTo>
                  <a:cubicBezTo>
                    <a:pt x="48" y="128"/>
                    <a:pt x="8" y="176"/>
                    <a:pt x="0" y="192"/>
                  </a:cubicBezTo>
                </a:path>
              </a:pathLst>
            </a:custGeom>
            <a:noFill/>
            <a:ln w="57150" cap="flat" cmpd="sng">
              <a:solidFill>
                <a:srgbClr val="00630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7259" name="Freeform 251"/>
            <p:cNvSpPr>
              <a:spLocks/>
            </p:cNvSpPr>
            <p:nvPr/>
          </p:nvSpPr>
          <p:spPr bwMode="auto">
            <a:xfrm>
              <a:off x="1433" y="3120"/>
              <a:ext cx="72" cy="288"/>
            </a:xfrm>
            <a:custGeom>
              <a:avLst/>
              <a:gdLst>
                <a:gd name="T0" fmla="*/ 0 w 48"/>
                <a:gd name="T1" fmla="*/ 0 h 192"/>
                <a:gd name="T2" fmla="*/ 48 w 48"/>
                <a:gd name="T3" fmla="*/ 96 h 192"/>
                <a:gd name="T4" fmla="*/ 0 w 48"/>
                <a:gd name="T5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192">
                  <a:moveTo>
                    <a:pt x="0" y="0"/>
                  </a:moveTo>
                  <a:cubicBezTo>
                    <a:pt x="24" y="32"/>
                    <a:pt x="48" y="64"/>
                    <a:pt x="48" y="96"/>
                  </a:cubicBezTo>
                  <a:cubicBezTo>
                    <a:pt x="48" y="128"/>
                    <a:pt x="8" y="176"/>
                    <a:pt x="0" y="192"/>
                  </a:cubicBezTo>
                </a:path>
              </a:pathLst>
            </a:custGeom>
            <a:noFill/>
            <a:ln w="57150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7260" name="Freeform 252"/>
            <p:cNvSpPr>
              <a:spLocks/>
            </p:cNvSpPr>
            <p:nvPr/>
          </p:nvSpPr>
          <p:spPr bwMode="auto">
            <a:xfrm>
              <a:off x="1294" y="3120"/>
              <a:ext cx="48" cy="288"/>
            </a:xfrm>
            <a:custGeom>
              <a:avLst/>
              <a:gdLst>
                <a:gd name="T0" fmla="*/ 0 w 72"/>
                <a:gd name="T1" fmla="*/ 0 h 331"/>
                <a:gd name="T2" fmla="*/ 34 w 72"/>
                <a:gd name="T3" fmla="*/ 34 h 331"/>
                <a:gd name="T4" fmla="*/ 10 w 72"/>
                <a:gd name="T5" fmla="*/ 58 h 331"/>
                <a:gd name="T6" fmla="*/ 48 w 72"/>
                <a:gd name="T7" fmla="*/ 96 h 331"/>
                <a:gd name="T8" fmla="*/ 58 w 72"/>
                <a:gd name="T9" fmla="*/ 125 h 331"/>
                <a:gd name="T10" fmla="*/ 24 w 72"/>
                <a:gd name="T11" fmla="*/ 182 h 331"/>
                <a:gd name="T12" fmla="*/ 62 w 72"/>
                <a:gd name="T13" fmla="*/ 240 h 331"/>
                <a:gd name="T14" fmla="*/ 58 w 72"/>
                <a:gd name="T15" fmla="*/ 254 h 331"/>
                <a:gd name="T16" fmla="*/ 29 w 72"/>
                <a:gd name="T17" fmla="*/ 273 h 331"/>
                <a:gd name="T18" fmla="*/ 43 w 72"/>
                <a:gd name="T19" fmla="*/ 307 h 331"/>
                <a:gd name="T20" fmla="*/ 72 w 72"/>
                <a:gd name="T21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" h="331">
                  <a:moveTo>
                    <a:pt x="0" y="0"/>
                  </a:moveTo>
                  <a:cubicBezTo>
                    <a:pt x="12" y="18"/>
                    <a:pt x="21" y="15"/>
                    <a:pt x="34" y="34"/>
                  </a:cubicBezTo>
                  <a:cubicBezTo>
                    <a:pt x="27" y="43"/>
                    <a:pt x="14" y="47"/>
                    <a:pt x="10" y="58"/>
                  </a:cubicBezTo>
                  <a:cubicBezTo>
                    <a:pt x="2" y="74"/>
                    <a:pt x="37" y="89"/>
                    <a:pt x="48" y="96"/>
                  </a:cubicBezTo>
                  <a:cubicBezTo>
                    <a:pt x="51" y="105"/>
                    <a:pt x="63" y="116"/>
                    <a:pt x="58" y="125"/>
                  </a:cubicBezTo>
                  <a:cubicBezTo>
                    <a:pt x="44" y="144"/>
                    <a:pt x="31" y="160"/>
                    <a:pt x="24" y="182"/>
                  </a:cubicBezTo>
                  <a:cubicBezTo>
                    <a:pt x="36" y="201"/>
                    <a:pt x="50" y="220"/>
                    <a:pt x="62" y="240"/>
                  </a:cubicBezTo>
                  <a:cubicBezTo>
                    <a:pt x="60" y="244"/>
                    <a:pt x="61" y="250"/>
                    <a:pt x="58" y="254"/>
                  </a:cubicBezTo>
                  <a:cubicBezTo>
                    <a:pt x="49" y="262"/>
                    <a:pt x="29" y="273"/>
                    <a:pt x="29" y="273"/>
                  </a:cubicBezTo>
                  <a:cubicBezTo>
                    <a:pt x="32" y="286"/>
                    <a:pt x="32" y="297"/>
                    <a:pt x="43" y="307"/>
                  </a:cubicBezTo>
                  <a:cubicBezTo>
                    <a:pt x="51" y="314"/>
                    <a:pt x="72" y="317"/>
                    <a:pt x="72" y="331"/>
                  </a:cubicBezTo>
                </a:path>
              </a:pathLst>
            </a:custGeom>
            <a:noFill/>
            <a:ln w="57150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7261" name="Freeform 253"/>
            <p:cNvSpPr>
              <a:spLocks/>
            </p:cNvSpPr>
            <p:nvPr/>
          </p:nvSpPr>
          <p:spPr bwMode="auto">
            <a:xfrm flipH="1">
              <a:off x="1366" y="2880"/>
              <a:ext cx="48" cy="192"/>
            </a:xfrm>
            <a:custGeom>
              <a:avLst/>
              <a:gdLst>
                <a:gd name="T0" fmla="*/ 0 w 48"/>
                <a:gd name="T1" fmla="*/ 0 h 192"/>
                <a:gd name="T2" fmla="*/ 48 w 48"/>
                <a:gd name="T3" fmla="*/ 96 h 192"/>
                <a:gd name="T4" fmla="*/ 0 w 48"/>
                <a:gd name="T5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192">
                  <a:moveTo>
                    <a:pt x="0" y="0"/>
                  </a:moveTo>
                  <a:cubicBezTo>
                    <a:pt x="24" y="32"/>
                    <a:pt x="48" y="64"/>
                    <a:pt x="48" y="96"/>
                  </a:cubicBezTo>
                  <a:cubicBezTo>
                    <a:pt x="48" y="128"/>
                    <a:pt x="8" y="176"/>
                    <a:pt x="0" y="192"/>
                  </a:cubicBezTo>
                </a:path>
              </a:pathLst>
            </a:custGeom>
            <a:noFill/>
            <a:ln w="57150" cap="flat" cmpd="sng">
              <a:solidFill>
                <a:srgbClr val="FFEA18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7262" name="Freeform 254"/>
            <p:cNvSpPr>
              <a:spLocks/>
            </p:cNvSpPr>
            <p:nvPr/>
          </p:nvSpPr>
          <p:spPr bwMode="auto">
            <a:xfrm flipH="1">
              <a:off x="1510" y="2880"/>
              <a:ext cx="48" cy="192"/>
            </a:xfrm>
            <a:custGeom>
              <a:avLst/>
              <a:gdLst>
                <a:gd name="T0" fmla="*/ 0 w 48"/>
                <a:gd name="T1" fmla="*/ 0 h 192"/>
                <a:gd name="T2" fmla="*/ 48 w 48"/>
                <a:gd name="T3" fmla="*/ 96 h 192"/>
                <a:gd name="T4" fmla="*/ 0 w 48"/>
                <a:gd name="T5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192">
                  <a:moveTo>
                    <a:pt x="0" y="0"/>
                  </a:moveTo>
                  <a:cubicBezTo>
                    <a:pt x="24" y="32"/>
                    <a:pt x="48" y="64"/>
                    <a:pt x="48" y="96"/>
                  </a:cubicBezTo>
                  <a:cubicBezTo>
                    <a:pt x="48" y="128"/>
                    <a:pt x="8" y="176"/>
                    <a:pt x="0" y="192"/>
                  </a:cubicBezTo>
                </a:path>
              </a:pathLst>
            </a:custGeom>
            <a:noFill/>
            <a:ln w="57150" cap="flat" cmpd="sng">
              <a:solidFill>
                <a:srgbClr val="00630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7263" name="Freeform 255"/>
            <p:cNvSpPr>
              <a:spLocks/>
            </p:cNvSpPr>
            <p:nvPr/>
          </p:nvSpPr>
          <p:spPr bwMode="auto">
            <a:xfrm flipH="1">
              <a:off x="1508" y="3120"/>
              <a:ext cx="72" cy="288"/>
            </a:xfrm>
            <a:custGeom>
              <a:avLst/>
              <a:gdLst>
                <a:gd name="T0" fmla="*/ 0 w 48"/>
                <a:gd name="T1" fmla="*/ 0 h 192"/>
                <a:gd name="T2" fmla="*/ 48 w 48"/>
                <a:gd name="T3" fmla="*/ 96 h 192"/>
                <a:gd name="T4" fmla="*/ 0 w 48"/>
                <a:gd name="T5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192">
                  <a:moveTo>
                    <a:pt x="0" y="0"/>
                  </a:moveTo>
                  <a:cubicBezTo>
                    <a:pt x="24" y="32"/>
                    <a:pt x="48" y="64"/>
                    <a:pt x="48" y="96"/>
                  </a:cubicBezTo>
                  <a:cubicBezTo>
                    <a:pt x="48" y="128"/>
                    <a:pt x="8" y="176"/>
                    <a:pt x="0" y="192"/>
                  </a:cubicBezTo>
                </a:path>
              </a:pathLst>
            </a:custGeom>
            <a:noFill/>
            <a:ln w="57150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7264" name="Freeform 256"/>
            <p:cNvSpPr>
              <a:spLocks/>
            </p:cNvSpPr>
            <p:nvPr/>
          </p:nvSpPr>
          <p:spPr bwMode="auto">
            <a:xfrm flipH="1">
              <a:off x="1369" y="3120"/>
              <a:ext cx="48" cy="288"/>
            </a:xfrm>
            <a:custGeom>
              <a:avLst/>
              <a:gdLst>
                <a:gd name="T0" fmla="*/ 0 w 72"/>
                <a:gd name="T1" fmla="*/ 0 h 331"/>
                <a:gd name="T2" fmla="*/ 34 w 72"/>
                <a:gd name="T3" fmla="*/ 34 h 331"/>
                <a:gd name="T4" fmla="*/ 10 w 72"/>
                <a:gd name="T5" fmla="*/ 58 h 331"/>
                <a:gd name="T6" fmla="*/ 48 w 72"/>
                <a:gd name="T7" fmla="*/ 96 h 331"/>
                <a:gd name="T8" fmla="*/ 58 w 72"/>
                <a:gd name="T9" fmla="*/ 125 h 331"/>
                <a:gd name="T10" fmla="*/ 24 w 72"/>
                <a:gd name="T11" fmla="*/ 182 h 331"/>
                <a:gd name="T12" fmla="*/ 62 w 72"/>
                <a:gd name="T13" fmla="*/ 240 h 331"/>
                <a:gd name="T14" fmla="*/ 58 w 72"/>
                <a:gd name="T15" fmla="*/ 254 h 331"/>
                <a:gd name="T16" fmla="*/ 29 w 72"/>
                <a:gd name="T17" fmla="*/ 273 h 331"/>
                <a:gd name="T18" fmla="*/ 43 w 72"/>
                <a:gd name="T19" fmla="*/ 307 h 331"/>
                <a:gd name="T20" fmla="*/ 72 w 72"/>
                <a:gd name="T21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" h="331">
                  <a:moveTo>
                    <a:pt x="0" y="0"/>
                  </a:moveTo>
                  <a:cubicBezTo>
                    <a:pt x="12" y="18"/>
                    <a:pt x="21" y="15"/>
                    <a:pt x="34" y="34"/>
                  </a:cubicBezTo>
                  <a:cubicBezTo>
                    <a:pt x="27" y="43"/>
                    <a:pt x="14" y="47"/>
                    <a:pt x="10" y="58"/>
                  </a:cubicBezTo>
                  <a:cubicBezTo>
                    <a:pt x="2" y="74"/>
                    <a:pt x="37" y="89"/>
                    <a:pt x="48" y="96"/>
                  </a:cubicBezTo>
                  <a:cubicBezTo>
                    <a:pt x="51" y="105"/>
                    <a:pt x="63" y="116"/>
                    <a:pt x="58" y="125"/>
                  </a:cubicBezTo>
                  <a:cubicBezTo>
                    <a:pt x="44" y="144"/>
                    <a:pt x="31" y="160"/>
                    <a:pt x="24" y="182"/>
                  </a:cubicBezTo>
                  <a:cubicBezTo>
                    <a:pt x="36" y="201"/>
                    <a:pt x="50" y="220"/>
                    <a:pt x="62" y="240"/>
                  </a:cubicBezTo>
                  <a:cubicBezTo>
                    <a:pt x="60" y="244"/>
                    <a:pt x="61" y="250"/>
                    <a:pt x="58" y="254"/>
                  </a:cubicBezTo>
                  <a:cubicBezTo>
                    <a:pt x="49" y="262"/>
                    <a:pt x="29" y="273"/>
                    <a:pt x="29" y="273"/>
                  </a:cubicBezTo>
                  <a:cubicBezTo>
                    <a:pt x="32" y="286"/>
                    <a:pt x="32" y="297"/>
                    <a:pt x="43" y="307"/>
                  </a:cubicBezTo>
                  <a:cubicBezTo>
                    <a:pt x="51" y="314"/>
                    <a:pt x="72" y="317"/>
                    <a:pt x="72" y="331"/>
                  </a:cubicBezTo>
                </a:path>
              </a:pathLst>
            </a:custGeom>
            <a:noFill/>
            <a:ln w="57150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27265" name="Group 257"/>
          <p:cNvGrpSpPr>
            <a:grpSpLocks/>
          </p:cNvGrpSpPr>
          <p:nvPr/>
        </p:nvGrpSpPr>
        <p:grpSpPr bwMode="auto">
          <a:xfrm>
            <a:off x="6284913" y="4495800"/>
            <a:ext cx="1066800" cy="1066800"/>
            <a:chOff x="3959" y="2832"/>
            <a:chExt cx="672" cy="672"/>
          </a:xfrm>
        </p:grpSpPr>
        <p:sp>
          <p:nvSpPr>
            <p:cNvPr id="427266" name="Oval 258"/>
            <p:cNvSpPr>
              <a:spLocks noChangeArrowheads="1"/>
            </p:cNvSpPr>
            <p:nvPr/>
          </p:nvSpPr>
          <p:spPr bwMode="auto">
            <a:xfrm>
              <a:off x="3959" y="2832"/>
              <a:ext cx="672" cy="672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7267" name="Freeform 259"/>
            <p:cNvSpPr>
              <a:spLocks/>
            </p:cNvSpPr>
            <p:nvPr/>
          </p:nvSpPr>
          <p:spPr bwMode="auto">
            <a:xfrm>
              <a:off x="4166" y="2880"/>
              <a:ext cx="48" cy="192"/>
            </a:xfrm>
            <a:custGeom>
              <a:avLst/>
              <a:gdLst>
                <a:gd name="T0" fmla="*/ 0 w 48"/>
                <a:gd name="T1" fmla="*/ 0 h 192"/>
                <a:gd name="T2" fmla="*/ 48 w 48"/>
                <a:gd name="T3" fmla="*/ 96 h 192"/>
                <a:gd name="T4" fmla="*/ 0 w 48"/>
                <a:gd name="T5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192">
                  <a:moveTo>
                    <a:pt x="0" y="0"/>
                  </a:moveTo>
                  <a:cubicBezTo>
                    <a:pt x="24" y="32"/>
                    <a:pt x="48" y="64"/>
                    <a:pt x="48" y="96"/>
                  </a:cubicBezTo>
                  <a:cubicBezTo>
                    <a:pt x="48" y="128"/>
                    <a:pt x="8" y="176"/>
                    <a:pt x="0" y="192"/>
                  </a:cubicBezTo>
                </a:path>
              </a:pathLst>
            </a:custGeom>
            <a:noFill/>
            <a:ln w="57150" cap="flat" cmpd="sng">
              <a:solidFill>
                <a:srgbClr val="FFEA18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7268" name="Freeform 260"/>
            <p:cNvSpPr>
              <a:spLocks/>
            </p:cNvSpPr>
            <p:nvPr/>
          </p:nvSpPr>
          <p:spPr bwMode="auto">
            <a:xfrm>
              <a:off x="4310" y="2880"/>
              <a:ext cx="48" cy="192"/>
            </a:xfrm>
            <a:custGeom>
              <a:avLst/>
              <a:gdLst>
                <a:gd name="T0" fmla="*/ 0 w 48"/>
                <a:gd name="T1" fmla="*/ 0 h 192"/>
                <a:gd name="T2" fmla="*/ 48 w 48"/>
                <a:gd name="T3" fmla="*/ 96 h 192"/>
                <a:gd name="T4" fmla="*/ 0 w 48"/>
                <a:gd name="T5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192">
                  <a:moveTo>
                    <a:pt x="0" y="0"/>
                  </a:moveTo>
                  <a:cubicBezTo>
                    <a:pt x="24" y="32"/>
                    <a:pt x="48" y="64"/>
                    <a:pt x="48" y="96"/>
                  </a:cubicBezTo>
                  <a:cubicBezTo>
                    <a:pt x="48" y="128"/>
                    <a:pt x="8" y="176"/>
                    <a:pt x="0" y="192"/>
                  </a:cubicBezTo>
                </a:path>
              </a:pathLst>
            </a:custGeom>
            <a:noFill/>
            <a:ln w="57150" cap="flat" cmpd="sng">
              <a:solidFill>
                <a:srgbClr val="00630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7269" name="Freeform 261"/>
            <p:cNvSpPr>
              <a:spLocks/>
            </p:cNvSpPr>
            <p:nvPr/>
          </p:nvSpPr>
          <p:spPr bwMode="auto">
            <a:xfrm flipH="1">
              <a:off x="4241" y="2880"/>
              <a:ext cx="48" cy="192"/>
            </a:xfrm>
            <a:custGeom>
              <a:avLst/>
              <a:gdLst>
                <a:gd name="T0" fmla="*/ 0 w 48"/>
                <a:gd name="T1" fmla="*/ 0 h 192"/>
                <a:gd name="T2" fmla="*/ 48 w 48"/>
                <a:gd name="T3" fmla="*/ 96 h 192"/>
                <a:gd name="T4" fmla="*/ 0 w 48"/>
                <a:gd name="T5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192">
                  <a:moveTo>
                    <a:pt x="0" y="0"/>
                  </a:moveTo>
                  <a:cubicBezTo>
                    <a:pt x="24" y="32"/>
                    <a:pt x="48" y="64"/>
                    <a:pt x="48" y="96"/>
                  </a:cubicBezTo>
                  <a:cubicBezTo>
                    <a:pt x="48" y="128"/>
                    <a:pt x="8" y="176"/>
                    <a:pt x="0" y="192"/>
                  </a:cubicBezTo>
                </a:path>
              </a:pathLst>
            </a:custGeom>
            <a:noFill/>
            <a:ln w="57150" cap="flat" cmpd="sng">
              <a:solidFill>
                <a:srgbClr val="FFEA18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7270" name="Freeform 262"/>
            <p:cNvSpPr>
              <a:spLocks/>
            </p:cNvSpPr>
            <p:nvPr/>
          </p:nvSpPr>
          <p:spPr bwMode="auto">
            <a:xfrm flipH="1">
              <a:off x="4385" y="2880"/>
              <a:ext cx="48" cy="192"/>
            </a:xfrm>
            <a:custGeom>
              <a:avLst/>
              <a:gdLst>
                <a:gd name="T0" fmla="*/ 0 w 48"/>
                <a:gd name="T1" fmla="*/ 0 h 192"/>
                <a:gd name="T2" fmla="*/ 48 w 48"/>
                <a:gd name="T3" fmla="*/ 96 h 192"/>
                <a:gd name="T4" fmla="*/ 0 w 48"/>
                <a:gd name="T5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192">
                  <a:moveTo>
                    <a:pt x="0" y="0"/>
                  </a:moveTo>
                  <a:cubicBezTo>
                    <a:pt x="24" y="32"/>
                    <a:pt x="48" y="64"/>
                    <a:pt x="48" y="96"/>
                  </a:cubicBezTo>
                  <a:cubicBezTo>
                    <a:pt x="48" y="128"/>
                    <a:pt x="8" y="176"/>
                    <a:pt x="0" y="192"/>
                  </a:cubicBezTo>
                </a:path>
              </a:pathLst>
            </a:custGeom>
            <a:noFill/>
            <a:ln w="57150" cap="flat" cmpd="sng">
              <a:solidFill>
                <a:srgbClr val="00630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7271" name="Freeform 263"/>
            <p:cNvSpPr>
              <a:spLocks/>
            </p:cNvSpPr>
            <p:nvPr/>
          </p:nvSpPr>
          <p:spPr bwMode="auto">
            <a:xfrm>
              <a:off x="4319" y="3120"/>
              <a:ext cx="48" cy="288"/>
            </a:xfrm>
            <a:custGeom>
              <a:avLst/>
              <a:gdLst>
                <a:gd name="T0" fmla="*/ 0 w 72"/>
                <a:gd name="T1" fmla="*/ 0 h 331"/>
                <a:gd name="T2" fmla="*/ 34 w 72"/>
                <a:gd name="T3" fmla="*/ 34 h 331"/>
                <a:gd name="T4" fmla="*/ 10 w 72"/>
                <a:gd name="T5" fmla="*/ 58 h 331"/>
                <a:gd name="T6" fmla="*/ 48 w 72"/>
                <a:gd name="T7" fmla="*/ 96 h 331"/>
                <a:gd name="T8" fmla="*/ 58 w 72"/>
                <a:gd name="T9" fmla="*/ 125 h 331"/>
                <a:gd name="T10" fmla="*/ 24 w 72"/>
                <a:gd name="T11" fmla="*/ 182 h 331"/>
                <a:gd name="T12" fmla="*/ 62 w 72"/>
                <a:gd name="T13" fmla="*/ 240 h 331"/>
                <a:gd name="T14" fmla="*/ 58 w 72"/>
                <a:gd name="T15" fmla="*/ 254 h 331"/>
                <a:gd name="T16" fmla="*/ 29 w 72"/>
                <a:gd name="T17" fmla="*/ 273 h 331"/>
                <a:gd name="T18" fmla="*/ 43 w 72"/>
                <a:gd name="T19" fmla="*/ 307 h 331"/>
                <a:gd name="T20" fmla="*/ 72 w 72"/>
                <a:gd name="T21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" h="331">
                  <a:moveTo>
                    <a:pt x="0" y="0"/>
                  </a:moveTo>
                  <a:cubicBezTo>
                    <a:pt x="12" y="18"/>
                    <a:pt x="21" y="15"/>
                    <a:pt x="34" y="34"/>
                  </a:cubicBezTo>
                  <a:cubicBezTo>
                    <a:pt x="27" y="43"/>
                    <a:pt x="14" y="47"/>
                    <a:pt x="10" y="58"/>
                  </a:cubicBezTo>
                  <a:cubicBezTo>
                    <a:pt x="2" y="74"/>
                    <a:pt x="37" y="89"/>
                    <a:pt x="48" y="96"/>
                  </a:cubicBezTo>
                  <a:cubicBezTo>
                    <a:pt x="51" y="105"/>
                    <a:pt x="63" y="116"/>
                    <a:pt x="58" y="125"/>
                  </a:cubicBezTo>
                  <a:cubicBezTo>
                    <a:pt x="44" y="144"/>
                    <a:pt x="31" y="160"/>
                    <a:pt x="24" y="182"/>
                  </a:cubicBezTo>
                  <a:cubicBezTo>
                    <a:pt x="36" y="201"/>
                    <a:pt x="50" y="220"/>
                    <a:pt x="62" y="240"/>
                  </a:cubicBezTo>
                  <a:cubicBezTo>
                    <a:pt x="60" y="244"/>
                    <a:pt x="61" y="250"/>
                    <a:pt x="58" y="254"/>
                  </a:cubicBezTo>
                  <a:cubicBezTo>
                    <a:pt x="49" y="262"/>
                    <a:pt x="29" y="273"/>
                    <a:pt x="29" y="273"/>
                  </a:cubicBezTo>
                  <a:cubicBezTo>
                    <a:pt x="32" y="286"/>
                    <a:pt x="32" y="297"/>
                    <a:pt x="43" y="307"/>
                  </a:cubicBezTo>
                  <a:cubicBezTo>
                    <a:pt x="51" y="314"/>
                    <a:pt x="72" y="317"/>
                    <a:pt x="72" y="331"/>
                  </a:cubicBezTo>
                </a:path>
              </a:pathLst>
            </a:custGeom>
            <a:noFill/>
            <a:ln w="57150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7272" name="Freeform 264"/>
            <p:cNvSpPr>
              <a:spLocks/>
            </p:cNvSpPr>
            <p:nvPr/>
          </p:nvSpPr>
          <p:spPr bwMode="auto">
            <a:xfrm flipH="1">
              <a:off x="4394" y="3120"/>
              <a:ext cx="48" cy="288"/>
            </a:xfrm>
            <a:custGeom>
              <a:avLst/>
              <a:gdLst>
                <a:gd name="T0" fmla="*/ 0 w 72"/>
                <a:gd name="T1" fmla="*/ 0 h 331"/>
                <a:gd name="T2" fmla="*/ 34 w 72"/>
                <a:gd name="T3" fmla="*/ 34 h 331"/>
                <a:gd name="T4" fmla="*/ 10 w 72"/>
                <a:gd name="T5" fmla="*/ 58 h 331"/>
                <a:gd name="T6" fmla="*/ 48 w 72"/>
                <a:gd name="T7" fmla="*/ 96 h 331"/>
                <a:gd name="T8" fmla="*/ 58 w 72"/>
                <a:gd name="T9" fmla="*/ 125 h 331"/>
                <a:gd name="T10" fmla="*/ 24 w 72"/>
                <a:gd name="T11" fmla="*/ 182 h 331"/>
                <a:gd name="T12" fmla="*/ 62 w 72"/>
                <a:gd name="T13" fmla="*/ 240 h 331"/>
                <a:gd name="T14" fmla="*/ 58 w 72"/>
                <a:gd name="T15" fmla="*/ 254 h 331"/>
                <a:gd name="T16" fmla="*/ 29 w 72"/>
                <a:gd name="T17" fmla="*/ 273 h 331"/>
                <a:gd name="T18" fmla="*/ 43 w 72"/>
                <a:gd name="T19" fmla="*/ 307 h 331"/>
                <a:gd name="T20" fmla="*/ 72 w 72"/>
                <a:gd name="T21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" h="331">
                  <a:moveTo>
                    <a:pt x="0" y="0"/>
                  </a:moveTo>
                  <a:cubicBezTo>
                    <a:pt x="12" y="18"/>
                    <a:pt x="21" y="15"/>
                    <a:pt x="34" y="34"/>
                  </a:cubicBezTo>
                  <a:cubicBezTo>
                    <a:pt x="27" y="43"/>
                    <a:pt x="14" y="47"/>
                    <a:pt x="10" y="58"/>
                  </a:cubicBezTo>
                  <a:cubicBezTo>
                    <a:pt x="2" y="74"/>
                    <a:pt x="37" y="89"/>
                    <a:pt x="48" y="96"/>
                  </a:cubicBezTo>
                  <a:cubicBezTo>
                    <a:pt x="51" y="105"/>
                    <a:pt x="63" y="116"/>
                    <a:pt x="58" y="125"/>
                  </a:cubicBezTo>
                  <a:cubicBezTo>
                    <a:pt x="44" y="144"/>
                    <a:pt x="31" y="160"/>
                    <a:pt x="24" y="182"/>
                  </a:cubicBezTo>
                  <a:cubicBezTo>
                    <a:pt x="36" y="201"/>
                    <a:pt x="50" y="220"/>
                    <a:pt x="62" y="240"/>
                  </a:cubicBezTo>
                  <a:cubicBezTo>
                    <a:pt x="60" y="244"/>
                    <a:pt x="61" y="250"/>
                    <a:pt x="58" y="254"/>
                  </a:cubicBezTo>
                  <a:cubicBezTo>
                    <a:pt x="49" y="262"/>
                    <a:pt x="29" y="273"/>
                    <a:pt x="29" y="273"/>
                  </a:cubicBezTo>
                  <a:cubicBezTo>
                    <a:pt x="32" y="286"/>
                    <a:pt x="32" y="297"/>
                    <a:pt x="43" y="307"/>
                  </a:cubicBezTo>
                  <a:cubicBezTo>
                    <a:pt x="51" y="314"/>
                    <a:pt x="72" y="317"/>
                    <a:pt x="72" y="331"/>
                  </a:cubicBezTo>
                </a:path>
              </a:pathLst>
            </a:custGeom>
            <a:noFill/>
            <a:ln w="57150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7273" name="Freeform 265"/>
            <p:cNvSpPr>
              <a:spLocks/>
            </p:cNvSpPr>
            <p:nvPr/>
          </p:nvSpPr>
          <p:spPr bwMode="auto">
            <a:xfrm>
              <a:off x="4158" y="3120"/>
              <a:ext cx="72" cy="288"/>
            </a:xfrm>
            <a:custGeom>
              <a:avLst/>
              <a:gdLst>
                <a:gd name="T0" fmla="*/ 0 w 48"/>
                <a:gd name="T1" fmla="*/ 0 h 192"/>
                <a:gd name="T2" fmla="*/ 48 w 48"/>
                <a:gd name="T3" fmla="*/ 96 h 192"/>
                <a:gd name="T4" fmla="*/ 0 w 48"/>
                <a:gd name="T5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192">
                  <a:moveTo>
                    <a:pt x="0" y="0"/>
                  </a:moveTo>
                  <a:cubicBezTo>
                    <a:pt x="24" y="32"/>
                    <a:pt x="48" y="64"/>
                    <a:pt x="48" y="96"/>
                  </a:cubicBezTo>
                  <a:cubicBezTo>
                    <a:pt x="48" y="128"/>
                    <a:pt x="8" y="176"/>
                    <a:pt x="0" y="192"/>
                  </a:cubicBezTo>
                </a:path>
              </a:pathLst>
            </a:custGeom>
            <a:noFill/>
            <a:ln w="57150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7274" name="Freeform 266"/>
            <p:cNvSpPr>
              <a:spLocks/>
            </p:cNvSpPr>
            <p:nvPr/>
          </p:nvSpPr>
          <p:spPr bwMode="auto">
            <a:xfrm flipH="1">
              <a:off x="4233" y="3120"/>
              <a:ext cx="72" cy="288"/>
            </a:xfrm>
            <a:custGeom>
              <a:avLst/>
              <a:gdLst>
                <a:gd name="T0" fmla="*/ 0 w 48"/>
                <a:gd name="T1" fmla="*/ 0 h 192"/>
                <a:gd name="T2" fmla="*/ 48 w 48"/>
                <a:gd name="T3" fmla="*/ 96 h 192"/>
                <a:gd name="T4" fmla="*/ 0 w 48"/>
                <a:gd name="T5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192">
                  <a:moveTo>
                    <a:pt x="0" y="0"/>
                  </a:moveTo>
                  <a:cubicBezTo>
                    <a:pt x="24" y="32"/>
                    <a:pt x="48" y="64"/>
                    <a:pt x="48" y="96"/>
                  </a:cubicBezTo>
                  <a:cubicBezTo>
                    <a:pt x="48" y="128"/>
                    <a:pt x="8" y="176"/>
                    <a:pt x="0" y="192"/>
                  </a:cubicBezTo>
                </a:path>
              </a:pathLst>
            </a:custGeom>
            <a:noFill/>
            <a:ln w="57150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27275" name="Oval 267"/>
          <p:cNvSpPr>
            <a:spLocks noChangeArrowheads="1"/>
          </p:cNvSpPr>
          <p:nvPr/>
        </p:nvSpPr>
        <p:spPr bwMode="auto">
          <a:xfrm>
            <a:off x="3930650" y="4441825"/>
            <a:ext cx="1143000" cy="11430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7276" name="Rectangle 268"/>
          <p:cNvSpPr>
            <a:spLocks noChangeArrowheads="1"/>
          </p:cNvSpPr>
          <p:nvPr/>
        </p:nvSpPr>
        <p:spPr bwMode="auto">
          <a:xfrm>
            <a:off x="3965575" y="4595813"/>
            <a:ext cx="107315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000">
                <a:solidFill>
                  <a:srgbClr val="000000"/>
                </a:solidFill>
              </a:rPr>
              <a:t>YyRr</a:t>
            </a:r>
          </a:p>
        </p:txBody>
      </p:sp>
      <p:sp>
        <p:nvSpPr>
          <p:cNvPr id="427277" name="AutoShape 269"/>
          <p:cNvSpPr>
            <a:spLocks noChangeArrowheads="1"/>
          </p:cNvSpPr>
          <p:nvPr/>
        </p:nvSpPr>
        <p:spPr bwMode="auto">
          <a:xfrm>
            <a:off x="5070475" y="4708525"/>
            <a:ext cx="768350" cy="6096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CC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7278" name="AutoShape 270"/>
          <p:cNvSpPr>
            <a:spLocks noChangeArrowheads="1"/>
          </p:cNvSpPr>
          <p:nvPr/>
        </p:nvSpPr>
        <p:spPr bwMode="auto">
          <a:xfrm flipH="1">
            <a:off x="3157538" y="4708525"/>
            <a:ext cx="768350" cy="6096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CC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7279" name="Freeform 271"/>
          <p:cNvSpPr>
            <a:spLocks/>
          </p:cNvSpPr>
          <p:nvPr/>
        </p:nvSpPr>
        <p:spPr bwMode="auto">
          <a:xfrm>
            <a:off x="4148138" y="5089525"/>
            <a:ext cx="76200" cy="304800"/>
          </a:xfrm>
          <a:custGeom>
            <a:avLst/>
            <a:gdLst>
              <a:gd name="T0" fmla="*/ 0 w 48"/>
              <a:gd name="T1" fmla="*/ 0 h 192"/>
              <a:gd name="T2" fmla="*/ 48 w 48"/>
              <a:gd name="T3" fmla="*/ 96 h 192"/>
              <a:gd name="T4" fmla="*/ 0 w 48"/>
              <a:gd name="T5" fmla="*/ 1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8" h="192">
                <a:moveTo>
                  <a:pt x="0" y="0"/>
                </a:moveTo>
                <a:cubicBezTo>
                  <a:pt x="24" y="32"/>
                  <a:pt x="48" y="64"/>
                  <a:pt x="48" y="96"/>
                </a:cubicBezTo>
                <a:cubicBezTo>
                  <a:pt x="48" y="128"/>
                  <a:pt x="8" y="176"/>
                  <a:pt x="0" y="192"/>
                </a:cubicBezTo>
              </a:path>
            </a:pathLst>
          </a:custGeom>
          <a:noFill/>
          <a:ln w="57150" cap="flat" cmpd="sng">
            <a:solidFill>
              <a:srgbClr val="FFEA18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7280" name="Freeform 272"/>
          <p:cNvSpPr>
            <a:spLocks/>
          </p:cNvSpPr>
          <p:nvPr/>
        </p:nvSpPr>
        <p:spPr bwMode="auto">
          <a:xfrm>
            <a:off x="4370388" y="5156200"/>
            <a:ext cx="76200" cy="304800"/>
          </a:xfrm>
          <a:custGeom>
            <a:avLst/>
            <a:gdLst>
              <a:gd name="T0" fmla="*/ 0 w 48"/>
              <a:gd name="T1" fmla="*/ 0 h 192"/>
              <a:gd name="T2" fmla="*/ 48 w 48"/>
              <a:gd name="T3" fmla="*/ 96 h 192"/>
              <a:gd name="T4" fmla="*/ 0 w 48"/>
              <a:gd name="T5" fmla="*/ 1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8" h="192">
                <a:moveTo>
                  <a:pt x="0" y="0"/>
                </a:moveTo>
                <a:cubicBezTo>
                  <a:pt x="24" y="32"/>
                  <a:pt x="48" y="64"/>
                  <a:pt x="48" y="96"/>
                </a:cubicBezTo>
                <a:cubicBezTo>
                  <a:pt x="48" y="128"/>
                  <a:pt x="8" y="176"/>
                  <a:pt x="0" y="192"/>
                </a:cubicBezTo>
              </a:path>
            </a:pathLst>
          </a:custGeom>
          <a:noFill/>
          <a:ln w="57150" cap="flat" cmpd="sng">
            <a:solidFill>
              <a:srgbClr val="00630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7281" name="Freeform 273"/>
          <p:cNvSpPr>
            <a:spLocks/>
          </p:cNvSpPr>
          <p:nvPr/>
        </p:nvSpPr>
        <p:spPr bwMode="auto">
          <a:xfrm>
            <a:off x="4592638" y="5097463"/>
            <a:ext cx="114300" cy="457200"/>
          </a:xfrm>
          <a:custGeom>
            <a:avLst/>
            <a:gdLst>
              <a:gd name="T0" fmla="*/ 0 w 48"/>
              <a:gd name="T1" fmla="*/ 0 h 192"/>
              <a:gd name="T2" fmla="*/ 48 w 48"/>
              <a:gd name="T3" fmla="*/ 96 h 192"/>
              <a:gd name="T4" fmla="*/ 0 w 48"/>
              <a:gd name="T5" fmla="*/ 1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8" h="192">
                <a:moveTo>
                  <a:pt x="0" y="0"/>
                </a:moveTo>
                <a:cubicBezTo>
                  <a:pt x="24" y="32"/>
                  <a:pt x="48" y="64"/>
                  <a:pt x="48" y="96"/>
                </a:cubicBezTo>
                <a:cubicBezTo>
                  <a:pt x="48" y="128"/>
                  <a:pt x="8" y="176"/>
                  <a:pt x="0" y="192"/>
                </a:cubicBezTo>
              </a:path>
            </a:pathLst>
          </a:custGeom>
          <a:noFill/>
          <a:ln w="57150" cap="flat" cmpd="sng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7282" name="Freeform 274"/>
          <p:cNvSpPr>
            <a:spLocks/>
          </p:cNvSpPr>
          <p:nvPr/>
        </p:nvSpPr>
        <p:spPr bwMode="auto">
          <a:xfrm>
            <a:off x="4822825" y="5072063"/>
            <a:ext cx="76200" cy="457200"/>
          </a:xfrm>
          <a:custGeom>
            <a:avLst/>
            <a:gdLst>
              <a:gd name="T0" fmla="*/ 0 w 72"/>
              <a:gd name="T1" fmla="*/ 0 h 331"/>
              <a:gd name="T2" fmla="*/ 34 w 72"/>
              <a:gd name="T3" fmla="*/ 34 h 331"/>
              <a:gd name="T4" fmla="*/ 10 w 72"/>
              <a:gd name="T5" fmla="*/ 58 h 331"/>
              <a:gd name="T6" fmla="*/ 48 w 72"/>
              <a:gd name="T7" fmla="*/ 96 h 331"/>
              <a:gd name="T8" fmla="*/ 58 w 72"/>
              <a:gd name="T9" fmla="*/ 125 h 331"/>
              <a:gd name="T10" fmla="*/ 24 w 72"/>
              <a:gd name="T11" fmla="*/ 182 h 331"/>
              <a:gd name="T12" fmla="*/ 62 w 72"/>
              <a:gd name="T13" fmla="*/ 240 h 331"/>
              <a:gd name="T14" fmla="*/ 58 w 72"/>
              <a:gd name="T15" fmla="*/ 254 h 331"/>
              <a:gd name="T16" fmla="*/ 29 w 72"/>
              <a:gd name="T17" fmla="*/ 273 h 331"/>
              <a:gd name="T18" fmla="*/ 43 w 72"/>
              <a:gd name="T19" fmla="*/ 307 h 331"/>
              <a:gd name="T20" fmla="*/ 72 w 72"/>
              <a:gd name="T21" fmla="*/ 331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2" h="331">
                <a:moveTo>
                  <a:pt x="0" y="0"/>
                </a:moveTo>
                <a:cubicBezTo>
                  <a:pt x="12" y="18"/>
                  <a:pt x="21" y="15"/>
                  <a:pt x="34" y="34"/>
                </a:cubicBezTo>
                <a:cubicBezTo>
                  <a:pt x="27" y="43"/>
                  <a:pt x="14" y="47"/>
                  <a:pt x="10" y="58"/>
                </a:cubicBezTo>
                <a:cubicBezTo>
                  <a:pt x="2" y="74"/>
                  <a:pt x="37" y="89"/>
                  <a:pt x="48" y="96"/>
                </a:cubicBezTo>
                <a:cubicBezTo>
                  <a:pt x="51" y="105"/>
                  <a:pt x="63" y="116"/>
                  <a:pt x="58" y="125"/>
                </a:cubicBezTo>
                <a:cubicBezTo>
                  <a:pt x="44" y="144"/>
                  <a:pt x="31" y="160"/>
                  <a:pt x="24" y="182"/>
                </a:cubicBezTo>
                <a:cubicBezTo>
                  <a:pt x="36" y="201"/>
                  <a:pt x="50" y="220"/>
                  <a:pt x="62" y="240"/>
                </a:cubicBezTo>
                <a:cubicBezTo>
                  <a:pt x="60" y="244"/>
                  <a:pt x="61" y="250"/>
                  <a:pt x="58" y="254"/>
                </a:cubicBezTo>
                <a:cubicBezTo>
                  <a:pt x="49" y="262"/>
                  <a:pt x="29" y="273"/>
                  <a:pt x="29" y="273"/>
                </a:cubicBezTo>
                <a:cubicBezTo>
                  <a:pt x="32" y="286"/>
                  <a:pt x="32" y="297"/>
                  <a:pt x="43" y="307"/>
                </a:cubicBezTo>
                <a:cubicBezTo>
                  <a:pt x="51" y="314"/>
                  <a:pt x="72" y="317"/>
                  <a:pt x="72" y="331"/>
                </a:cubicBezTo>
              </a:path>
            </a:pathLst>
          </a:custGeom>
          <a:noFill/>
          <a:ln w="57150" cap="flat" cmpd="sng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0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70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70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0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70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270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2719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2719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42727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4" dur="1000"/>
                                        <p:tgtEl>
                                          <p:spTgt spid="42725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427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272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27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2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272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2723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27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27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2727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7" dur="1000"/>
                                        <p:tgtEl>
                                          <p:spTgt spid="42726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427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2720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427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427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4272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427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427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427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27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427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427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 nodeType="clickPar">
                      <p:stCondLst>
                        <p:cond delay="indefinite"/>
                      </p:stCondLst>
                      <p:childTnLst>
                        <p:par>
                          <p:cTn id="1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427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427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427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427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 nodeType="clickPar">
                      <p:stCondLst>
                        <p:cond delay="indefinite"/>
                      </p:stCondLst>
                      <p:childTnLst>
                        <p:par>
                          <p:cTn id="1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427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427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427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427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 nodeType="clickPar">
                      <p:stCondLst>
                        <p:cond delay="indefinite"/>
                      </p:stCondLst>
                      <p:childTnLst>
                        <p:par>
                          <p:cTn id="1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427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427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 nodeType="clickPar">
                      <p:stCondLst>
                        <p:cond delay="indefinite"/>
                      </p:stCondLst>
                      <p:childTnLst>
                        <p:par>
                          <p:cTn id="1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0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4270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4270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 nodeType="clickPar">
                      <p:stCondLst>
                        <p:cond delay="indefinite"/>
                      </p:stCondLst>
                      <p:childTnLst>
                        <p:par>
                          <p:cTn id="1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0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4270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4270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 nodeType="clickPar">
                      <p:stCondLst>
                        <p:cond delay="indefinite"/>
                      </p:stCondLst>
                      <p:childTnLst>
                        <p:par>
                          <p:cTn id="1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0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4270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4270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 nodeType="clickPar">
                      <p:stCondLst>
                        <p:cond delay="indefinite"/>
                      </p:stCondLst>
                      <p:childTnLst>
                        <p:par>
                          <p:cTn id="1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7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5" dur="500"/>
                                        <p:tgtEl>
                                          <p:spTgt spid="42728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Qua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 nodeType="clickPar">
                      <p:stCondLst>
                        <p:cond delay="indefinite"/>
                      </p:stCondLst>
                      <p:childTnLst>
                        <p:par>
                          <p:cTn id="1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0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4270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4270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7285" grpId="0" animBg="1" autoUpdateAnimBg="0"/>
      <p:bldP spid="427016" grpId="0" build="p" autoUpdateAnimBg="0"/>
      <p:bldP spid="427193" grpId="0" animBg="1" autoUpdateAnimBg="0"/>
      <p:bldP spid="427194" grpId="0" animBg="1" autoUpdateAnimBg="0"/>
      <p:bldP spid="427195" grpId="0" animBg="1" autoUpdateAnimBg="0"/>
      <p:bldP spid="427196" grpId="0" animBg="1" autoUpdateAnimBg="0"/>
      <p:bldP spid="427197" grpId="0" animBg="1" autoUpdateAnimBg="0"/>
      <p:bldP spid="427198" grpId="0" animBg="1" autoUpdateAnimBg="0"/>
      <p:bldP spid="427200" grpId="0" animBg="1" autoUpdateAnimBg="0"/>
      <p:bldP spid="427247" grpId="0" build="p" autoUpdateAnimBg="0"/>
      <p:bldP spid="427248" grpId="0" build="p" autoUpdateAnimBg="0"/>
      <p:bldP spid="427249" grpId="0" build="p" autoUpdateAnimBg="0"/>
      <p:bldP spid="427250" grpId="0" build="p" autoUpdateAnimBg="0"/>
      <p:bldP spid="427251" grpId="0" build="p" autoUpdateAnimBg="0"/>
      <p:bldP spid="427252" grpId="0" build="p" autoUpdateAnimBg="0"/>
      <p:bldP spid="427253" grpId="0" build="p" autoUpdateAnimBg="0"/>
      <p:bldP spid="427254" grpId="0" build="p" autoUpdateAnimBg="0"/>
      <p:bldP spid="427277" grpId="0" animBg="1"/>
      <p:bldP spid="42727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9058" name="Group 2"/>
          <p:cNvGrpSpPr>
            <a:grpSpLocks/>
          </p:cNvGrpSpPr>
          <p:nvPr/>
        </p:nvGrpSpPr>
        <p:grpSpPr bwMode="auto">
          <a:xfrm>
            <a:off x="5573713" y="1279525"/>
            <a:ext cx="3448050" cy="5192713"/>
            <a:chOff x="3241" y="768"/>
            <a:chExt cx="2317" cy="3552"/>
          </a:xfrm>
        </p:grpSpPr>
        <p:pic>
          <p:nvPicPr>
            <p:cNvPr id="429059" name="Picture 3" descr="13-08a-MitosisMeiosis-NL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963" b="4988"/>
            <a:stretch>
              <a:fillRect/>
            </a:stretch>
          </p:blipFill>
          <p:spPr bwMode="auto">
            <a:xfrm>
              <a:off x="3648" y="768"/>
              <a:ext cx="1910" cy="35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29060" name="Rectangle 4"/>
            <p:cNvSpPr>
              <a:spLocks noChangeArrowheads="1"/>
            </p:cNvSpPr>
            <p:nvPr/>
          </p:nvSpPr>
          <p:spPr bwMode="auto">
            <a:xfrm>
              <a:off x="3241" y="1008"/>
              <a:ext cx="1152" cy="3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2906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Law of Independent Assortment</a:t>
            </a:r>
          </a:p>
        </p:txBody>
      </p:sp>
      <p:sp>
        <p:nvSpPr>
          <p:cNvPr id="429071" name="Rectangle 15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838200" y="1370013"/>
            <a:ext cx="5688013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 eaLnBrk="1" hangingPunct="1">
              <a:spcBef>
                <a:spcPct val="20000"/>
              </a:spcBef>
              <a:buClr>
                <a:srgbClr val="0F116A"/>
              </a:buClr>
              <a:buSzPct val="120000"/>
              <a:buFont typeface="Wingdings" pitchFamily="48" charset="2"/>
              <a:buChar char="§"/>
            </a:pPr>
            <a:r>
              <a:rPr lang="en-US" sz="3000">
                <a:solidFill>
                  <a:srgbClr val="0F116A"/>
                </a:solidFill>
              </a:rPr>
              <a:t>Which stage of  meiosis creates the law of </a:t>
            </a:r>
            <a:r>
              <a:rPr lang="en-US" sz="3000" u="sng">
                <a:solidFill>
                  <a:srgbClr val="0F116A"/>
                </a:solidFill>
              </a:rPr>
              <a:t>independent assortment</a:t>
            </a:r>
            <a:r>
              <a:rPr lang="en-US" sz="3000">
                <a:solidFill>
                  <a:srgbClr val="0F116A"/>
                </a:solidFill>
              </a:rPr>
              <a:t>?</a:t>
            </a:r>
          </a:p>
        </p:txBody>
      </p:sp>
      <p:grpSp>
        <p:nvGrpSpPr>
          <p:cNvPr id="429074" name="Group 18"/>
          <p:cNvGrpSpPr>
            <a:grpSpLocks/>
          </p:cNvGrpSpPr>
          <p:nvPr/>
        </p:nvGrpSpPr>
        <p:grpSpPr bwMode="auto">
          <a:xfrm>
            <a:off x="4521200" y="2800350"/>
            <a:ext cx="2725738" cy="854075"/>
            <a:chOff x="1625" y="2011"/>
            <a:chExt cx="1717" cy="538"/>
          </a:xfrm>
        </p:grpSpPr>
        <p:sp>
          <p:nvSpPr>
            <p:cNvPr id="429075" name="AutoShape 19"/>
            <p:cNvSpPr>
              <a:spLocks noChangeArrowheads="1"/>
            </p:cNvSpPr>
            <p:nvPr/>
          </p:nvSpPr>
          <p:spPr bwMode="auto">
            <a:xfrm>
              <a:off x="1998" y="2213"/>
              <a:ext cx="1344" cy="336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CC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9076" name="Rectangle 20"/>
            <p:cNvSpPr>
              <a:spLocks noChangeArrowheads="1"/>
            </p:cNvSpPr>
            <p:nvPr/>
          </p:nvSpPr>
          <p:spPr bwMode="auto">
            <a:xfrm>
              <a:off x="1625" y="2011"/>
              <a:ext cx="1365" cy="3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/>
                <a:t>Metaphase 1</a:t>
              </a:r>
            </a:p>
          </p:txBody>
        </p:sp>
      </p:grpSp>
      <p:sp>
        <p:nvSpPr>
          <p:cNvPr id="429078" name="AutoShape 22"/>
          <p:cNvSpPr>
            <a:spLocks noChangeArrowheads="1"/>
          </p:cNvSpPr>
          <p:nvPr/>
        </p:nvSpPr>
        <p:spPr bwMode="auto">
          <a:xfrm>
            <a:off x="1616075" y="4227513"/>
            <a:ext cx="4738688" cy="2598737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 rIns="0" bIns="0" anchor="b">
            <a:spAutoFit/>
          </a:bodyPr>
          <a:lstStyle/>
          <a:p>
            <a:pPr marL="228600" indent="-228600" algn="l">
              <a:buFont typeface="Wingdings" pitchFamily="48" charset="2"/>
              <a:buNone/>
            </a:pPr>
            <a:r>
              <a:rPr lang="en-US" sz="2200">
                <a:solidFill>
                  <a:schemeClr val="tx2"/>
                </a:solidFill>
              </a:rPr>
              <a:t>EXCEPTION</a:t>
            </a:r>
            <a:endParaRPr lang="en-US" sz="2200">
              <a:solidFill>
                <a:srgbClr val="0F116A"/>
              </a:solidFill>
            </a:endParaRPr>
          </a:p>
          <a:p>
            <a:pPr marL="228600" indent="-228600" algn="l">
              <a:buFont typeface="Wingdings" pitchFamily="48" charset="2"/>
              <a:buChar char="§"/>
            </a:pPr>
            <a:r>
              <a:rPr lang="en-US" sz="2200">
                <a:solidFill>
                  <a:srgbClr val="0F116A"/>
                </a:solidFill>
              </a:rPr>
              <a:t>If genes are on same chromosome &amp; close together </a:t>
            </a:r>
          </a:p>
          <a:p>
            <a:pPr marL="569913" lvl="1" indent="-227013" algn="l">
              <a:buClr>
                <a:schemeClr val="tx2"/>
              </a:buClr>
              <a:buFont typeface="Wingdings" pitchFamily="48" charset="2"/>
              <a:buChar char="§"/>
            </a:pPr>
            <a:r>
              <a:rPr lang="en-US" sz="2200">
                <a:solidFill>
                  <a:srgbClr val="0F116A"/>
                </a:solidFill>
              </a:rPr>
              <a:t>will usually be inherited together</a:t>
            </a:r>
          </a:p>
          <a:p>
            <a:pPr marL="569913" lvl="1" indent="-227013" algn="l">
              <a:buClr>
                <a:schemeClr val="tx2"/>
              </a:buClr>
              <a:buFont typeface="Wingdings" pitchFamily="48" charset="2"/>
              <a:buChar char="§"/>
            </a:pPr>
            <a:r>
              <a:rPr lang="en-US" sz="2200">
                <a:solidFill>
                  <a:srgbClr val="0F116A"/>
                </a:solidFill>
              </a:rPr>
              <a:t>rarely crossover separately</a:t>
            </a:r>
          </a:p>
          <a:p>
            <a:pPr marL="569913" lvl="1" indent="-227013" algn="l">
              <a:buClr>
                <a:schemeClr val="tx2"/>
              </a:buClr>
              <a:buFont typeface="Wingdings" pitchFamily="48" charset="2"/>
              <a:buChar char="§"/>
            </a:pPr>
            <a:r>
              <a:rPr lang="en-US" sz="2200">
                <a:solidFill>
                  <a:srgbClr val="0F116A"/>
                </a:solidFill>
              </a:rPr>
              <a:t>“</a:t>
            </a:r>
            <a:r>
              <a:rPr lang="en-US" sz="2200" u="sng"/>
              <a:t>linked</a:t>
            </a:r>
            <a:r>
              <a:rPr lang="en-US" sz="2200">
                <a:solidFill>
                  <a:srgbClr val="0F116A"/>
                </a:solidFill>
              </a:rPr>
              <a:t>”</a:t>
            </a:r>
          </a:p>
        </p:txBody>
      </p:sp>
      <p:grpSp>
        <p:nvGrpSpPr>
          <p:cNvPr id="429093" name="Group 37"/>
          <p:cNvGrpSpPr>
            <a:grpSpLocks/>
          </p:cNvGrpSpPr>
          <p:nvPr/>
        </p:nvGrpSpPr>
        <p:grpSpPr bwMode="auto">
          <a:xfrm>
            <a:off x="6126163" y="4284663"/>
            <a:ext cx="420687" cy="2474912"/>
            <a:chOff x="3859" y="2699"/>
            <a:chExt cx="265" cy="1559"/>
          </a:xfrm>
        </p:grpSpPr>
        <p:pic>
          <p:nvPicPr>
            <p:cNvPr id="429085" name="Picture 29" descr="14-03-Alleles-NL"/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800" r="24300" b="66000"/>
            <a:stretch>
              <a:fillRect/>
            </a:stretch>
          </p:blipFill>
          <p:spPr bwMode="auto">
            <a:xfrm rot="-5400000">
              <a:off x="3212" y="3346"/>
              <a:ext cx="1559" cy="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9086" name="Picture 30" descr="14-03-Alleles-NL"/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501" t="62399" r="34200" b="21600"/>
            <a:stretch>
              <a:fillRect/>
            </a:stretch>
          </p:blipFill>
          <p:spPr bwMode="auto">
            <a:xfrm rot="-5400000">
              <a:off x="3917" y="3256"/>
              <a:ext cx="150" cy="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9087" name="Picture 31" descr="14-03-Alleles-NL"/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300" t="16800" r="43201" b="66000"/>
            <a:stretch>
              <a:fillRect/>
            </a:stretch>
          </p:blipFill>
          <p:spPr bwMode="auto">
            <a:xfrm rot="-5400000">
              <a:off x="3935" y="2841"/>
              <a:ext cx="114" cy="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9088" name="Picture 32" descr="14-03-Alleles-NL"/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399" t="16800" r="35100" b="66000"/>
            <a:stretch>
              <a:fillRect/>
            </a:stretch>
          </p:blipFill>
          <p:spPr bwMode="auto">
            <a:xfrm rot="-5400000">
              <a:off x="3935" y="3388"/>
              <a:ext cx="114" cy="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29089" name="Picture 33" descr="penguinL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82563" y="5561013"/>
            <a:ext cx="1274762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9090" name="AutoShape 34"/>
          <p:cNvSpPr>
            <a:spLocks noChangeArrowheads="1"/>
          </p:cNvSpPr>
          <p:nvPr/>
        </p:nvSpPr>
        <p:spPr bwMode="auto">
          <a:xfrm flipH="1">
            <a:off x="0" y="2859088"/>
            <a:ext cx="2274888" cy="1620837"/>
          </a:xfrm>
          <a:prstGeom prst="wedgeEllipseCallout">
            <a:avLst>
              <a:gd name="adj1" fmla="val 1569"/>
              <a:gd name="adj2" fmla="val 127375"/>
            </a:avLst>
          </a:prstGeom>
          <a:solidFill>
            <a:srgbClr val="FFEA18"/>
          </a:solidFill>
          <a:ln w="38100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sz="1800">
                <a:solidFill>
                  <a:srgbClr val="0F116A"/>
                </a:solidFill>
                <a:latin typeface="Comic Sans MS" pitchFamily="48" charset="0"/>
                <a:ea typeface="ＭＳ Ｐゴシック" pitchFamily="1" charset="-128"/>
              </a:rPr>
              <a:t>Remember</a:t>
            </a:r>
            <a:br>
              <a:rPr lang="en-US" sz="1800">
                <a:solidFill>
                  <a:srgbClr val="0F116A"/>
                </a:solidFill>
                <a:latin typeface="Comic Sans MS" pitchFamily="48" charset="0"/>
                <a:ea typeface="ＭＳ Ｐゴシック" pitchFamily="1" charset="-128"/>
              </a:rPr>
            </a:br>
            <a:r>
              <a:rPr lang="en-US" sz="1800">
                <a:solidFill>
                  <a:srgbClr val="0F116A"/>
                </a:solidFill>
                <a:latin typeface="Comic Sans MS" pitchFamily="48" charset="0"/>
                <a:ea typeface="ＭＳ Ｐゴシック" pitchFamily="1" charset="-128"/>
              </a:rPr>
              <a:t>Mendel didn</a:t>
            </a:r>
            <a:r>
              <a:rPr lang="en-US" sz="1800">
                <a:solidFill>
                  <a:srgbClr val="0F116A"/>
                </a:solidFill>
                <a:latin typeface="Arial"/>
                <a:ea typeface="ＭＳ Ｐゴシック" pitchFamily="1" charset="-128"/>
              </a:rPr>
              <a:t>’</a:t>
            </a:r>
            <a:r>
              <a:rPr lang="en-US" sz="1800">
                <a:solidFill>
                  <a:srgbClr val="0F116A"/>
                </a:solidFill>
                <a:latin typeface="Comic Sans MS" pitchFamily="48" charset="0"/>
                <a:ea typeface="ＭＳ Ｐゴシック" pitchFamily="1" charset="-128"/>
              </a:rPr>
              <a:t>t</a:t>
            </a:r>
            <a:br>
              <a:rPr lang="en-US" sz="1800">
                <a:solidFill>
                  <a:srgbClr val="0F116A"/>
                </a:solidFill>
                <a:latin typeface="Comic Sans MS" pitchFamily="48" charset="0"/>
                <a:ea typeface="ＭＳ Ｐゴシック" pitchFamily="1" charset="-128"/>
              </a:rPr>
            </a:br>
            <a:r>
              <a:rPr lang="en-US" sz="1800">
                <a:solidFill>
                  <a:srgbClr val="0F116A"/>
                </a:solidFill>
                <a:latin typeface="Comic Sans MS" pitchFamily="48" charset="0"/>
                <a:ea typeface="ＭＳ Ｐゴシック" pitchFamily="1" charset="-128"/>
              </a:rPr>
              <a:t>even know DNA</a:t>
            </a:r>
            <a:br>
              <a:rPr lang="en-US" sz="1800">
                <a:solidFill>
                  <a:srgbClr val="0F116A"/>
                </a:solidFill>
                <a:latin typeface="Comic Sans MS" pitchFamily="48" charset="0"/>
                <a:ea typeface="ＭＳ Ｐゴシック" pitchFamily="1" charset="-128"/>
              </a:rPr>
            </a:br>
            <a:r>
              <a:rPr lang="en-US" sz="1800">
                <a:solidFill>
                  <a:srgbClr val="0F116A"/>
                </a:solidFill>
                <a:latin typeface="Arial"/>
                <a:ea typeface="ＭＳ Ｐゴシック" pitchFamily="1" charset="-128"/>
              </a:rPr>
              <a:t>—</a:t>
            </a:r>
            <a:r>
              <a:rPr lang="en-US" sz="1800">
                <a:solidFill>
                  <a:srgbClr val="0F116A"/>
                </a:solidFill>
                <a:latin typeface="Comic Sans MS" pitchFamily="48" charset="0"/>
                <a:ea typeface="ＭＳ Ｐゴシック" pitchFamily="1" charset="-128"/>
              </a:rPr>
              <a:t>or genes</a:t>
            </a:r>
            <a:r>
              <a:rPr lang="en-US" sz="1800">
                <a:solidFill>
                  <a:srgbClr val="0F116A"/>
                </a:solidFill>
                <a:latin typeface="Arial"/>
                <a:ea typeface="ＭＳ Ｐゴシック" pitchFamily="1" charset="-128"/>
              </a:rPr>
              <a:t>—</a:t>
            </a:r>
            <a:r>
              <a:rPr lang="en-US" sz="1800">
                <a:solidFill>
                  <a:srgbClr val="0F116A"/>
                </a:solidFill>
                <a:latin typeface="Comic Sans MS" pitchFamily="48" charset="0"/>
                <a:ea typeface="ＭＳ Ｐゴシック" pitchFamily="1" charset="-128"/>
              </a:rPr>
              <a:t/>
            </a:r>
            <a:br>
              <a:rPr lang="en-US" sz="1800">
                <a:solidFill>
                  <a:srgbClr val="0F116A"/>
                </a:solidFill>
                <a:latin typeface="Comic Sans MS" pitchFamily="48" charset="0"/>
                <a:ea typeface="ＭＳ Ｐゴシック" pitchFamily="1" charset="-128"/>
              </a:rPr>
            </a:br>
            <a:r>
              <a:rPr lang="en-US" sz="1800">
                <a:solidFill>
                  <a:srgbClr val="0F116A"/>
                </a:solidFill>
                <a:latin typeface="Comic Sans MS" pitchFamily="48" charset="0"/>
                <a:ea typeface="ＭＳ Ｐゴシック" pitchFamily="1" charset="-128"/>
              </a:rPr>
              <a:t>existed</a:t>
            </a:r>
            <a:r>
              <a:rPr lang="en-US" sz="1800" i="1">
                <a:solidFill>
                  <a:srgbClr val="0F116A"/>
                </a:solidFill>
                <a:latin typeface="Comic Sans MS" pitchFamily="48" charset="0"/>
                <a:ea typeface="ＭＳ Ｐゴシック" pitchFamily="1" charset="-128"/>
              </a:rPr>
              <a:t>!</a:t>
            </a:r>
            <a:endParaRPr lang="en-US" sz="1800">
              <a:solidFill>
                <a:srgbClr val="0F116A"/>
              </a:solidFill>
              <a:latin typeface="Comic Sans MS" pitchFamily="48" charset="0"/>
              <a:ea typeface="Geneva" pitchFamily="48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907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7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907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907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29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29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29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29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2909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290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290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290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290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290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290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429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42909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Qua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9078" grpId="0" build="p" bldLvl="2" animBg="1" autoUpdateAnimBg="0"/>
      <p:bldP spid="429090" grpId="0" animBg="1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11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763" y="381000"/>
            <a:ext cx="5964237" cy="647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110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09600" y="1219200"/>
            <a:ext cx="2743200" cy="44196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sz="2400"/>
              <a:t>The chromosomal </a:t>
            </a:r>
            <a:br>
              <a:rPr lang="en-US" sz="2400"/>
            </a:br>
            <a:r>
              <a:rPr lang="en-US" sz="2400"/>
              <a:t>basis of Mendel’s </a:t>
            </a:r>
            <a:br>
              <a:rPr lang="en-US" sz="2400"/>
            </a:br>
            <a:r>
              <a:rPr lang="en-US" sz="2400"/>
              <a:t>laws…</a:t>
            </a:r>
          </a:p>
          <a:p>
            <a:pPr marL="0" indent="0">
              <a:buFontTx/>
              <a:buNone/>
            </a:pPr>
            <a:endParaRPr lang="en-US" sz="2400"/>
          </a:p>
          <a:p>
            <a:pPr marL="0" indent="0">
              <a:buFontTx/>
              <a:buNone/>
            </a:pPr>
            <a:r>
              <a:rPr lang="en-US" sz="2400"/>
              <a:t>Trace the genetic </a:t>
            </a:r>
            <a:br>
              <a:rPr lang="en-US" sz="2400"/>
            </a:br>
            <a:r>
              <a:rPr lang="en-US" sz="2400"/>
              <a:t>events through </a:t>
            </a:r>
            <a:br>
              <a:rPr lang="en-US" sz="2400"/>
            </a:br>
            <a:r>
              <a:rPr lang="en-US" sz="2400"/>
              <a:t>meiosis, gamete </a:t>
            </a:r>
            <a:br>
              <a:rPr lang="en-US" sz="2400"/>
            </a:br>
            <a:r>
              <a:rPr lang="en-US" sz="2400"/>
              <a:t>formation &amp; </a:t>
            </a:r>
            <a:br>
              <a:rPr lang="en-US" sz="2400"/>
            </a:br>
            <a:r>
              <a:rPr lang="en-US" sz="2400"/>
              <a:t>fertilization to offspring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Review: Mendel’s laws of heredity </a:t>
            </a:r>
          </a:p>
        </p:txBody>
      </p:sp>
      <p:sp>
        <p:nvSpPr>
          <p:cNvPr id="43315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371600"/>
            <a:ext cx="7772400" cy="4786313"/>
          </a:xfrm>
        </p:spPr>
        <p:txBody>
          <a:bodyPr/>
          <a:lstStyle/>
          <a:p>
            <a:r>
              <a:rPr lang="en-US" sz="2600" u="sng"/>
              <a:t>Law of segregation</a:t>
            </a:r>
            <a:endParaRPr lang="en-US" sz="2600"/>
          </a:p>
          <a:p>
            <a:pPr lvl="1"/>
            <a:r>
              <a:rPr lang="en-US" sz="2400" u="sng">
                <a:solidFill>
                  <a:srgbClr val="CC0000"/>
                </a:solidFill>
              </a:rPr>
              <a:t>monohybrid cross</a:t>
            </a:r>
            <a:r>
              <a:rPr lang="en-US" sz="2400"/>
              <a:t> </a:t>
            </a:r>
          </a:p>
          <a:p>
            <a:pPr marL="1085850" lvl="2"/>
            <a:r>
              <a:rPr lang="en-US" sz="2000"/>
              <a:t>single trait</a:t>
            </a:r>
          </a:p>
          <a:p>
            <a:pPr lvl="1"/>
            <a:r>
              <a:rPr lang="en-US" sz="2400"/>
              <a:t>each </a:t>
            </a:r>
            <a:r>
              <a:rPr lang="en-US" sz="2400" u="sng">
                <a:solidFill>
                  <a:srgbClr val="CC0000"/>
                </a:solidFill>
              </a:rPr>
              <a:t>allele</a:t>
            </a:r>
            <a:r>
              <a:rPr lang="en-US" sz="2400"/>
              <a:t> segregates into separate gametes</a:t>
            </a:r>
          </a:p>
          <a:p>
            <a:pPr marL="1085850" lvl="2"/>
            <a:r>
              <a:rPr lang="en-US" sz="2000"/>
              <a:t>established by Metaphase 1</a:t>
            </a:r>
          </a:p>
          <a:p>
            <a:r>
              <a:rPr lang="en-US" sz="2600" u="sng"/>
              <a:t>Law of independent assortment</a:t>
            </a:r>
            <a:endParaRPr lang="en-US" sz="2600"/>
          </a:p>
          <a:p>
            <a:pPr lvl="1"/>
            <a:r>
              <a:rPr lang="en-US" sz="2400" u="sng">
                <a:solidFill>
                  <a:srgbClr val="CC0000"/>
                </a:solidFill>
              </a:rPr>
              <a:t>dihybrid (or more) cross</a:t>
            </a:r>
            <a:endParaRPr lang="en-US" sz="2400"/>
          </a:p>
          <a:p>
            <a:pPr marL="1085850" lvl="2"/>
            <a:r>
              <a:rPr lang="en-US" sz="2000"/>
              <a:t>2 or more traits </a:t>
            </a:r>
          </a:p>
          <a:p>
            <a:pPr lvl="1"/>
            <a:r>
              <a:rPr lang="en-US" sz="2400" u="sng">
                <a:solidFill>
                  <a:srgbClr val="CC0000"/>
                </a:solidFill>
              </a:rPr>
              <a:t>genes</a:t>
            </a:r>
            <a:r>
              <a:rPr lang="en-US" sz="2400"/>
              <a:t> on separate chromosomes </a:t>
            </a:r>
            <a:br>
              <a:rPr lang="en-US" sz="2400"/>
            </a:br>
            <a:r>
              <a:rPr lang="en-US" sz="2400"/>
              <a:t>assort into gametes independently</a:t>
            </a:r>
          </a:p>
          <a:p>
            <a:pPr marL="1085850" lvl="2"/>
            <a:r>
              <a:rPr lang="en-US" sz="2000"/>
              <a:t>established by Metaphase 1</a:t>
            </a:r>
          </a:p>
        </p:txBody>
      </p:sp>
      <p:grpSp>
        <p:nvGrpSpPr>
          <p:cNvPr id="433162" name="Group 10"/>
          <p:cNvGrpSpPr>
            <a:grpSpLocks/>
          </p:cNvGrpSpPr>
          <p:nvPr/>
        </p:nvGrpSpPr>
        <p:grpSpPr bwMode="auto">
          <a:xfrm>
            <a:off x="7216775" y="4972050"/>
            <a:ext cx="1765300" cy="1765300"/>
            <a:chOff x="4056" y="2352"/>
            <a:chExt cx="912" cy="912"/>
          </a:xfrm>
        </p:grpSpPr>
        <p:sp>
          <p:nvSpPr>
            <p:cNvPr id="433163" name="Oval 11"/>
            <p:cNvSpPr>
              <a:spLocks noChangeArrowheads="1"/>
            </p:cNvSpPr>
            <p:nvPr/>
          </p:nvSpPr>
          <p:spPr bwMode="auto">
            <a:xfrm>
              <a:off x="4056" y="2352"/>
              <a:ext cx="912" cy="912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33164" name="Group 12"/>
            <p:cNvGrpSpPr>
              <a:grpSpLocks/>
            </p:cNvGrpSpPr>
            <p:nvPr/>
          </p:nvGrpSpPr>
          <p:grpSpPr bwMode="auto">
            <a:xfrm flipV="1">
              <a:off x="4465" y="2414"/>
              <a:ext cx="192" cy="240"/>
              <a:chOff x="5376" y="2304"/>
              <a:chExt cx="240" cy="288"/>
            </a:xfrm>
          </p:grpSpPr>
          <p:sp>
            <p:nvSpPr>
              <p:cNvPr id="433165" name="Freeform 13"/>
              <p:cNvSpPr>
                <a:spLocks/>
              </p:cNvSpPr>
              <p:nvPr/>
            </p:nvSpPr>
            <p:spPr bwMode="auto">
              <a:xfrm>
                <a:off x="5376" y="2304"/>
                <a:ext cx="104" cy="288"/>
              </a:xfrm>
              <a:custGeom>
                <a:avLst/>
                <a:gdLst>
                  <a:gd name="T0" fmla="*/ 0 w 104"/>
                  <a:gd name="T1" fmla="*/ 0 h 288"/>
                  <a:gd name="T2" fmla="*/ 96 w 104"/>
                  <a:gd name="T3" fmla="*/ 192 h 288"/>
                  <a:gd name="T4" fmla="*/ 48 w 104"/>
                  <a:gd name="T5" fmla="*/ 288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4" h="288">
                    <a:moveTo>
                      <a:pt x="0" y="0"/>
                    </a:moveTo>
                    <a:cubicBezTo>
                      <a:pt x="44" y="72"/>
                      <a:pt x="88" y="144"/>
                      <a:pt x="96" y="192"/>
                    </a:cubicBezTo>
                    <a:cubicBezTo>
                      <a:pt x="104" y="240"/>
                      <a:pt x="76" y="264"/>
                      <a:pt x="48" y="288"/>
                    </a:cubicBezTo>
                  </a:path>
                </a:pathLst>
              </a:custGeom>
              <a:noFill/>
              <a:ln w="76200" cap="flat" cmpd="sng">
                <a:solidFill>
                  <a:srgbClr val="CC00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3166" name="Freeform 14"/>
              <p:cNvSpPr>
                <a:spLocks/>
              </p:cNvSpPr>
              <p:nvPr/>
            </p:nvSpPr>
            <p:spPr bwMode="auto">
              <a:xfrm flipH="1">
                <a:off x="5512" y="2304"/>
                <a:ext cx="104" cy="288"/>
              </a:xfrm>
              <a:custGeom>
                <a:avLst/>
                <a:gdLst>
                  <a:gd name="T0" fmla="*/ 0 w 104"/>
                  <a:gd name="T1" fmla="*/ 0 h 288"/>
                  <a:gd name="T2" fmla="*/ 96 w 104"/>
                  <a:gd name="T3" fmla="*/ 192 h 288"/>
                  <a:gd name="T4" fmla="*/ 48 w 104"/>
                  <a:gd name="T5" fmla="*/ 288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4" h="288">
                    <a:moveTo>
                      <a:pt x="0" y="0"/>
                    </a:moveTo>
                    <a:cubicBezTo>
                      <a:pt x="44" y="72"/>
                      <a:pt x="88" y="144"/>
                      <a:pt x="96" y="192"/>
                    </a:cubicBezTo>
                    <a:cubicBezTo>
                      <a:pt x="104" y="240"/>
                      <a:pt x="76" y="264"/>
                      <a:pt x="48" y="288"/>
                    </a:cubicBezTo>
                  </a:path>
                </a:pathLst>
              </a:custGeom>
              <a:noFill/>
              <a:ln w="76200" cap="flat" cmpd="sng">
                <a:solidFill>
                  <a:srgbClr val="CC00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33167" name="Group 15"/>
            <p:cNvGrpSpPr>
              <a:grpSpLocks/>
            </p:cNvGrpSpPr>
            <p:nvPr/>
          </p:nvGrpSpPr>
          <p:grpSpPr bwMode="auto">
            <a:xfrm>
              <a:off x="4500" y="2688"/>
              <a:ext cx="236" cy="480"/>
              <a:chOff x="480" y="3024"/>
              <a:chExt cx="284" cy="576"/>
            </a:xfrm>
          </p:grpSpPr>
          <p:sp>
            <p:nvSpPr>
              <p:cNvPr id="433168" name="Freeform 16"/>
              <p:cNvSpPr>
                <a:spLocks/>
              </p:cNvSpPr>
              <p:nvPr/>
            </p:nvSpPr>
            <p:spPr bwMode="auto">
              <a:xfrm>
                <a:off x="480" y="3024"/>
                <a:ext cx="140" cy="576"/>
              </a:xfrm>
              <a:custGeom>
                <a:avLst/>
                <a:gdLst>
                  <a:gd name="T0" fmla="*/ 0 w 152"/>
                  <a:gd name="T1" fmla="*/ 0 h 624"/>
                  <a:gd name="T2" fmla="*/ 144 w 152"/>
                  <a:gd name="T3" fmla="*/ 288 h 624"/>
                  <a:gd name="T4" fmla="*/ 48 w 152"/>
                  <a:gd name="T5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2" h="624">
                    <a:moveTo>
                      <a:pt x="0" y="0"/>
                    </a:moveTo>
                    <a:cubicBezTo>
                      <a:pt x="68" y="92"/>
                      <a:pt x="136" y="184"/>
                      <a:pt x="144" y="288"/>
                    </a:cubicBezTo>
                    <a:cubicBezTo>
                      <a:pt x="152" y="392"/>
                      <a:pt x="64" y="568"/>
                      <a:pt x="48" y="624"/>
                    </a:cubicBezTo>
                  </a:path>
                </a:pathLst>
              </a:custGeom>
              <a:noFill/>
              <a:ln w="76200" cap="flat" cmpd="sng">
                <a:solidFill>
                  <a:srgbClr val="0F116A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3169" name="Freeform 17"/>
              <p:cNvSpPr>
                <a:spLocks/>
              </p:cNvSpPr>
              <p:nvPr/>
            </p:nvSpPr>
            <p:spPr bwMode="auto">
              <a:xfrm flipH="1">
                <a:off x="624" y="3024"/>
                <a:ext cx="140" cy="576"/>
              </a:xfrm>
              <a:custGeom>
                <a:avLst/>
                <a:gdLst>
                  <a:gd name="T0" fmla="*/ 0 w 152"/>
                  <a:gd name="T1" fmla="*/ 0 h 624"/>
                  <a:gd name="T2" fmla="*/ 144 w 152"/>
                  <a:gd name="T3" fmla="*/ 288 h 624"/>
                  <a:gd name="T4" fmla="*/ 48 w 152"/>
                  <a:gd name="T5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2" h="624">
                    <a:moveTo>
                      <a:pt x="0" y="0"/>
                    </a:moveTo>
                    <a:cubicBezTo>
                      <a:pt x="68" y="92"/>
                      <a:pt x="136" y="184"/>
                      <a:pt x="144" y="288"/>
                    </a:cubicBezTo>
                    <a:cubicBezTo>
                      <a:pt x="152" y="392"/>
                      <a:pt x="64" y="568"/>
                      <a:pt x="48" y="624"/>
                    </a:cubicBezTo>
                  </a:path>
                </a:pathLst>
              </a:custGeom>
              <a:noFill/>
              <a:ln w="76200" cap="flat" cmpd="sng">
                <a:solidFill>
                  <a:srgbClr val="0F116A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33170" name="Group 18"/>
            <p:cNvGrpSpPr>
              <a:grpSpLocks/>
            </p:cNvGrpSpPr>
            <p:nvPr/>
          </p:nvGrpSpPr>
          <p:grpSpPr bwMode="auto">
            <a:xfrm flipV="1">
              <a:off x="4311" y="2400"/>
              <a:ext cx="192" cy="240"/>
              <a:chOff x="5376" y="2304"/>
              <a:chExt cx="240" cy="288"/>
            </a:xfrm>
          </p:grpSpPr>
          <p:sp>
            <p:nvSpPr>
              <p:cNvPr id="433171" name="Freeform 19"/>
              <p:cNvSpPr>
                <a:spLocks/>
              </p:cNvSpPr>
              <p:nvPr/>
            </p:nvSpPr>
            <p:spPr bwMode="auto">
              <a:xfrm>
                <a:off x="5376" y="2304"/>
                <a:ext cx="104" cy="288"/>
              </a:xfrm>
              <a:custGeom>
                <a:avLst/>
                <a:gdLst>
                  <a:gd name="T0" fmla="*/ 0 w 104"/>
                  <a:gd name="T1" fmla="*/ 0 h 288"/>
                  <a:gd name="T2" fmla="*/ 96 w 104"/>
                  <a:gd name="T3" fmla="*/ 192 h 288"/>
                  <a:gd name="T4" fmla="*/ 48 w 104"/>
                  <a:gd name="T5" fmla="*/ 288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4" h="288">
                    <a:moveTo>
                      <a:pt x="0" y="0"/>
                    </a:moveTo>
                    <a:cubicBezTo>
                      <a:pt x="44" y="72"/>
                      <a:pt x="88" y="144"/>
                      <a:pt x="96" y="192"/>
                    </a:cubicBezTo>
                    <a:cubicBezTo>
                      <a:pt x="104" y="240"/>
                      <a:pt x="76" y="264"/>
                      <a:pt x="48" y="288"/>
                    </a:cubicBezTo>
                  </a:path>
                </a:pathLst>
              </a:custGeom>
              <a:noFill/>
              <a:ln w="76200" cap="flat" cmpd="sng">
                <a:solidFill>
                  <a:srgbClr val="0F116A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3172" name="Freeform 20"/>
              <p:cNvSpPr>
                <a:spLocks/>
              </p:cNvSpPr>
              <p:nvPr/>
            </p:nvSpPr>
            <p:spPr bwMode="auto">
              <a:xfrm flipH="1">
                <a:off x="5512" y="2304"/>
                <a:ext cx="104" cy="288"/>
              </a:xfrm>
              <a:custGeom>
                <a:avLst/>
                <a:gdLst>
                  <a:gd name="T0" fmla="*/ 0 w 104"/>
                  <a:gd name="T1" fmla="*/ 0 h 288"/>
                  <a:gd name="T2" fmla="*/ 96 w 104"/>
                  <a:gd name="T3" fmla="*/ 192 h 288"/>
                  <a:gd name="T4" fmla="*/ 48 w 104"/>
                  <a:gd name="T5" fmla="*/ 288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4" h="288">
                    <a:moveTo>
                      <a:pt x="0" y="0"/>
                    </a:moveTo>
                    <a:cubicBezTo>
                      <a:pt x="44" y="72"/>
                      <a:pt x="88" y="144"/>
                      <a:pt x="96" y="192"/>
                    </a:cubicBezTo>
                    <a:cubicBezTo>
                      <a:pt x="104" y="240"/>
                      <a:pt x="76" y="264"/>
                      <a:pt x="48" y="288"/>
                    </a:cubicBezTo>
                  </a:path>
                </a:pathLst>
              </a:custGeom>
              <a:noFill/>
              <a:ln w="76200" cap="flat" cmpd="sng">
                <a:solidFill>
                  <a:srgbClr val="0F116A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33173" name="Group 21"/>
            <p:cNvGrpSpPr>
              <a:grpSpLocks/>
            </p:cNvGrpSpPr>
            <p:nvPr/>
          </p:nvGrpSpPr>
          <p:grpSpPr bwMode="auto">
            <a:xfrm>
              <a:off x="4315" y="2688"/>
              <a:ext cx="236" cy="480"/>
              <a:chOff x="480" y="3024"/>
              <a:chExt cx="284" cy="576"/>
            </a:xfrm>
          </p:grpSpPr>
          <p:sp>
            <p:nvSpPr>
              <p:cNvPr id="433174" name="Freeform 22"/>
              <p:cNvSpPr>
                <a:spLocks/>
              </p:cNvSpPr>
              <p:nvPr/>
            </p:nvSpPr>
            <p:spPr bwMode="auto">
              <a:xfrm>
                <a:off x="480" y="3024"/>
                <a:ext cx="140" cy="576"/>
              </a:xfrm>
              <a:custGeom>
                <a:avLst/>
                <a:gdLst>
                  <a:gd name="T0" fmla="*/ 0 w 152"/>
                  <a:gd name="T1" fmla="*/ 0 h 624"/>
                  <a:gd name="T2" fmla="*/ 144 w 152"/>
                  <a:gd name="T3" fmla="*/ 288 h 624"/>
                  <a:gd name="T4" fmla="*/ 48 w 152"/>
                  <a:gd name="T5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2" h="624">
                    <a:moveTo>
                      <a:pt x="0" y="0"/>
                    </a:moveTo>
                    <a:cubicBezTo>
                      <a:pt x="68" y="92"/>
                      <a:pt x="136" y="184"/>
                      <a:pt x="144" y="288"/>
                    </a:cubicBezTo>
                    <a:cubicBezTo>
                      <a:pt x="152" y="392"/>
                      <a:pt x="64" y="568"/>
                      <a:pt x="48" y="624"/>
                    </a:cubicBezTo>
                  </a:path>
                </a:pathLst>
              </a:custGeom>
              <a:noFill/>
              <a:ln w="76200" cap="flat" cmpd="sng">
                <a:solidFill>
                  <a:srgbClr val="CC00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3175" name="Freeform 23"/>
              <p:cNvSpPr>
                <a:spLocks/>
              </p:cNvSpPr>
              <p:nvPr/>
            </p:nvSpPr>
            <p:spPr bwMode="auto">
              <a:xfrm flipH="1">
                <a:off x="624" y="3024"/>
                <a:ext cx="140" cy="576"/>
              </a:xfrm>
              <a:custGeom>
                <a:avLst/>
                <a:gdLst>
                  <a:gd name="T0" fmla="*/ 0 w 152"/>
                  <a:gd name="T1" fmla="*/ 0 h 624"/>
                  <a:gd name="T2" fmla="*/ 144 w 152"/>
                  <a:gd name="T3" fmla="*/ 288 h 624"/>
                  <a:gd name="T4" fmla="*/ 48 w 152"/>
                  <a:gd name="T5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2" h="624">
                    <a:moveTo>
                      <a:pt x="0" y="0"/>
                    </a:moveTo>
                    <a:cubicBezTo>
                      <a:pt x="68" y="92"/>
                      <a:pt x="136" y="184"/>
                      <a:pt x="144" y="288"/>
                    </a:cubicBezTo>
                    <a:cubicBezTo>
                      <a:pt x="152" y="392"/>
                      <a:pt x="64" y="568"/>
                      <a:pt x="48" y="624"/>
                    </a:cubicBezTo>
                  </a:path>
                </a:pathLst>
              </a:custGeom>
              <a:noFill/>
              <a:ln w="76200" cap="flat" cmpd="sng">
                <a:solidFill>
                  <a:srgbClr val="CC00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433177" name="Rectangle 25"/>
          <p:cNvSpPr>
            <a:spLocks noChangeArrowheads="1"/>
          </p:cNvSpPr>
          <p:nvPr/>
        </p:nvSpPr>
        <p:spPr bwMode="auto">
          <a:xfrm>
            <a:off x="5497513" y="6297613"/>
            <a:ext cx="1798637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2200"/>
              <a:t>metaphase1</a:t>
            </a:r>
            <a:endParaRPr lang="en-US"/>
          </a:p>
        </p:txBody>
      </p:sp>
      <p:sp>
        <p:nvSpPr>
          <p:cNvPr id="433178" name="AutoShape 26"/>
          <p:cNvSpPr>
            <a:spLocks noChangeArrowheads="1"/>
          </p:cNvSpPr>
          <p:nvPr/>
        </p:nvSpPr>
        <p:spPr bwMode="auto">
          <a:xfrm>
            <a:off x="2251075" y="6000750"/>
            <a:ext cx="2530475" cy="742950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 rIns="0" bIns="0" anchor="b">
            <a:spAutoFit/>
          </a:bodyPr>
          <a:lstStyle/>
          <a:p>
            <a:pPr marL="228600" indent="-228600" algn="l">
              <a:buFont typeface="Wingdings" pitchFamily="48" charset="2"/>
              <a:buNone/>
            </a:pPr>
            <a:r>
              <a:rPr lang="en-US" sz="2200">
                <a:solidFill>
                  <a:schemeClr val="tx2"/>
                </a:solidFill>
              </a:rPr>
              <a:t>EXCEPTION</a:t>
            </a:r>
            <a:endParaRPr lang="en-US" sz="2200">
              <a:solidFill>
                <a:srgbClr val="0F116A"/>
              </a:solidFill>
            </a:endParaRPr>
          </a:p>
          <a:p>
            <a:pPr marL="228600" indent="-228600" algn="l">
              <a:buFont typeface="Wingdings" pitchFamily="48" charset="2"/>
              <a:buChar char="§"/>
            </a:pPr>
            <a:r>
              <a:rPr lang="en-US" sz="2200">
                <a:solidFill>
                  <a:srgbClr val="0F116A"/>
                </a:solidFill>
              </a:rPr>
              <a:t>linked genes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3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3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3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3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3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3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33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33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331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331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31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31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331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331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331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331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7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3317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3317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33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33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331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331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tri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3155" grpId="0" build="p" autoUpdateAnimBg="0"/>
      <p:bldP spid="433178" grpId="0" build="p" bldLvl="2" animBg="1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Mendel chose peas wisely</a:t>
            </a:r>
          </a:p>
        </p:txBody>
      </p:sp>
      <p:sp>
        <p:nvSpPr>
          <p:cNvPr id="40038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7388" y="1308100"/>
            <a:ext cx="8304212" cy="5345113"/>
          </a:xfrm>
        </p:spPr>
        <p:txBody>
          <a:bodyPr/>
          <a:lstStyle/>
          <a:p>
            <a:r>
              <a:rPr lang="en-US"/>
              <a:t>Pea plants are good for genetic research</a:t>
            </a:r>
            <a:endParaRPr lang="en-US">
              <a:solidFill>
                <a:srgbClr val="000000"/>
              </a:solidFill>
            </a:endParaRPr>
          </a:p>
          <a:p>
            <a:pPr lvl="1">
              <a:buClrTx/>
            </a:pPr>
            <a:r>
              <a:rPr lang="en-US"/>
              <a:t>available in many varieties with distinct heritable features with different variations</a:t>
            </a:r>
          </a:p>
          <a:p>
            <a:pPr marL="1085850" lvl="2"/>
            <a:r>
              <a:rPr lang="en-US"/>
              <a:t>flower color, seed color, seed shape, etc.</a:t>
            </a:r>
          </a:p>
          <a:p>
            <a:pPr lvl="1">
              <a:buClrTx/>
            </a:pPr>
            <a:r>
              <a:rPr lang="en-US"/>
              <a:t>Mendel had strict control over </a:t>
            </a:r>
            <a:br>
              <a:rPr lang="en-US"/>
            </a:br>
            <a:r>
              <a:rPr lang="en-US"/>
              <a:t>which plants mated with which</a:t>
            </a:r>
          </a:p>
          <a:p>
            <a:pPr marL="1085850" lvl="2"/>
            <a:r>
              <a:rPr lang="en-US"/>
              <a:t>each pea plant has male &amp; female </a:t>
            </a:r>
            <a:br>
              <a:rPr lang="en-US"/>
            </a:br>
            <a:r>
              <a:rPr lang="en-US"/>
              <a:t>structures</a:t>
            </a:r>
          </a:p>
          <a:p>
            <a:pPr marL="1085850" lvl="2"/>
            <a:r>
              <a:rPr lang="en-US"/>
              <a:t>pea plants can self-fertilize</a:t>
            </a:r>
          </a:p>
          <a:p>
            <a:pPr marL="1085850" lvl="2"/>
            <a:r>
              <a:rPr lang="en-US"/>
              <a:t>Mendel could also cross-pollinate </a:t>
            </a:r>
            <a:br>
              <a:rPr lang="en-US"/>
            </a:br>
            <a:r>
              <a:rPr lang="en-US"/>
              <a:t>plants: moving pollen from one plant </a:t>
            </a:r>
            <a:br>
              <a:rPr lang="en-US"/>
            </a:br>
            <a:r>
              <a:rPr lang="en-US"/>
              <a:t>to another</a:t>
            </a:r>
          </a:p>
        </p:txBody>
      </p:sp>
      <p:pic>
        <p:nvPicPr>
          <p:cNvPr id="400390" name="Picture 6" descr="13_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49" t="3000" r="33749" b="1500"/>
          <a:stretch>
            <a:fillRect/>
          </a:stretch>
        </p:blipFill>
        <p:spPr bwMode="auto">
          <a:xfrm>
            <a:off x="7461250" y="3167063"/>
            <a:ext cx="1652588" cy="364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825" name="Rectangle 17"/>
          <p:cNvSpPr>
            <a:spLocks noChangeArrowheads="1"/>
          </p:cNvSpPr>
          <p:nvPr/>
        </p:nvSpPr>
        <p:spPr bwMode="auto">
          <a:xfrm>
            <a:off x="266700" y="1323975"/>
            <a:ext cx="1308100" cy="54213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375815" name="Picture 7" descr="13_0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5" t="9000" r="9000" b="1500"/>
          <a:stretch>
            <a:fillRect/>
          </a:stretch>
        </p:blipFill>
        <p:spPr bwMode="auto">
          <a:xfrm>
            <a:off x="3995738" y="1330325"/>
            <a:ext cx="5148262" cy="415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5816" name="Rectangle 8"/>
          <p:cNvSpPr>
            <a:spLocks noChangeArrowheads="1"/>
          </p:cNvSpPr>
          <p:nvPr/>
        </p:nvSpPr>
        <p:spPr bwMode="auto">
          <a:xfrm>
            <a:off x="5319713" y="952500"/>
            <a:ext cx="2960687" cy="3619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l" eaLnBrk="1" hangingPunct="1">
              <a:lnSpc>
                <a:spcPct val="85000"/>
              </a:lnSpc>
            </a:pPr>
            <a:r>
              <a:rPr lang="en-US" sz="1400">
                <a:solidFill>
                  <a:srgbClr val="000000"/>
                </a:solidFill>
              </a:rPr>
              <a:t>Pollen transferred from white flower to stigma of purple flower  </a:t>
            </a:r>
          </a:p>
        </p:txBody>
      </p:sp>
      <p:sp>
        <p:nvSpPr>
          <p:cNvPr id="375817" name="Rectangle 9"/>
          <p:cNvSpPr>
            <a:spLocks noChangeArrowheads="1"/>
          </p:cNvSpPr>
          <p:nvPr/>
        </p:nvSpPr>
        <p:spPr bwMode="auto">
          <a:xfrm>
            <a:off x="8289925" y="3092450"/>
            <a:ext cx="741363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1" hangingPunct="1">
              <a:lnSpc>
                <a:spcPct val="85000"/>
              </a:lnSpc>
            </a:pPr>
            <a:r>
              <a:rPr lang="en-US" sz="1400">
                <a:solidFill>
                  <a:srgbClr val="000000"/>
                </a:solidFill>
              </a:rPr>
              <a:t>anthers</a:t>
            </a:r>
          </a:p>
          <a:p>
            <a:pPr algn="l" eaLnBrk="1" hangingPunct="1">
              <a:lnSpc>
                <a:spcPct val="85000"/>
              </a:lnSpc>
            </a:pPr>
            <a:r>
              <a:rPr lang="en-US" sz="1400">
                <a:solidFill>
                  <a:srgbClr val="000000"/>
                </a:solidFill>
              </a:rPr>
              <a:t>removed</a:t>
            </a:r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375818" name="Rectangle 10"/>
          <p:cNvSpPr>
            <a:spLocks noChangeArrowheads="1"/>
          </p:cNvSpPr>
          <p:nvPr/>
        </p:nvSpPr>
        <p:spPr bwMode="auto">
          <a:xfrm>
            <a:off x="5313363" y="3602038"/>
            <a:ext cx="228123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1" hangingPunct="1"/>
            <a:r>
              <a:rPr lang="en-US" sz="1600">
                <a:solidFill>
                  <a:srgbClr val="000000"/>
                </a:solidFill>
              </a:rPr>
              <a:t>all purple flowers result</a:t>
            </a: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375819" name="Line 11"/>
          <p:cNvSpPr>
            <a:spLocks noChangeShapeType="1"/>
          </p:cNvSpPr>
          <p:nvPr/>
        </p:nvSpPr>
        <p:spPr bwMode="auto">
          <a:xfrm flipH="1" flipV="1">
            <a:off x="7843838" y="2598738"/>
            <a:ext cx="434975" cy="5222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5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Mendel’s work</a:t>
            </a:r>
          </a:p>
        </p:txBody>
      </p:sp>
      <p:sp>
        <p:nvSpPr>
          <p:cNvPr id="375822" name="AutoShape 14"/>
          <p:cNvSpPr>
            <a:spLocks noChangeArrowheads="1"/>
          </p:cNvSpPr>
          <p:nvPr/>
        </p:nvSpPr>
        <p:spPr bwMode="auto">
          <a:xfrm flipH="1">
            <a:off x="6011863" y="5294313"/>
            <a:ext cx="1079500" cy="1079500"/>
          </a:xfrm>
          <a:custGeom>
            <a:avLst/>
            <a:gdLst>
              <a:gd name="G0" fmla="+- 0 0 0"/>
              <a:gd name="G1" fmla="+- 5853427 0 0"/>
              <a:gd name="G2" fmla="+- 0 0 5853427"/>
              <a:gd name="G3" fmla="+- 10800 0 0"/>
              <a:gd name="G4" fmla="+- 0 0 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6512 0 0"/>
              <a:gd name="G9" fmla="+- 0 0 5853427"/>
              <a:gd name="G10" fmla="+- 6512 0 2700"/>
              <a:gd name="G11" fmla="cos G10 0"/>
              <a:gd name="G12" fmla="sin G10 0"/>
              <a:gd name="G13" fmla="cos 13500 0"/>
              <a:gd name="G14" fmla="sin 13500 0"/>
              <a:gd name="G15" fmla="+- G11 10800 0"/>
              <a:gd name="G16" fmla="+- G12 10800 0"/>
              <a:gd name="G17" fmla="+- G13 10800 0"/>
              <a:gd name="G18" fmla="+- G14 10800 0"/>
              <a:gd name="G19" fmla="*/ 6512 1 2"/>
              <a:gd name="G20" fmla="+- G19 5400 0"/>
              <a:gd name="G21" fmla="cos G20 0"/>
              <a:gd name="G22" fmla="sin G20 0"/>
              <a:gd name="G23" fmla="+- G21 10800 0"/>
              <a:gd name="G24" fmla="+- G12 G23 G22"/>
              <a:gd name="G25" fmla="+- G22 G23 G11"/>
              <a:gd name="G26" fmla="cos 10800 0"/>
              <a:gd name="G27" fmla="sin 10800 0"/>
              <a:gd name="G28" fmla="cos 6512 0"/>
              <a:gd name="G29" fmla="sin 6512 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5853427"/>
              <a:gd name="G36" fmla="sin G34 5853427"/>
              <a:gd name="G37" fmla="+/ 5853427 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6512 G39"/>
              <a:gd name="G43" fmla="sin 6512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3117 w 21600"/>
              <a:gd name="T5" fmla="*/ 3208 h 21600"/>
              <a:gd name="T6" fmla="*/ 10903 w 21600"/>
              <a:gd name="T7" fmla="*/ 19455 h 21600"/>
              <a:gd name="T8" fmla="*/ 6167 w 21600"/>
              <a:gd name="T9" fmla="*/ 6222 h 21600"/>
              <a:gd name="T10" fmla="*/ 24300 w 21600"/>
              <a:gd name="T11" fmla="*/ 10800 h 21600"/>
              <a:gd name="T12" fmla="*/ 19456 w 21600"/>
              <a:gd name="T13" fmla="*/ 15644 h 21600"/>
              <a:gd name="T14" fmla="*/ 14612 w 21600"/>
              <a:gd name="T15" fmla="*/ 108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7312" y="10800"/>
                </a:moveTo>
                <a:cubicBezTo>
                  <a:pt x="17312" y="7203"/>
                  <a:pt x="14396" y="4288"/>
                  <a:pt x="10800" y="4288"/>
                </a:cubicBezTo>
                <a:cubicBezTo>
                  <a:pt x="7203" y="4288"/>
                  <a:pt x="4288" y="7203"/>
                  <a:pt x="4288" y="10800"/>
                </a:cubicBezTo>
                <a:cubicBezTo>
                  <a:pt x="4288" y="14396"/>
                  <a:pt x="7203" y="17312"/>
                  <a:pt x="10800" y="17312"/>
                </a:cubicBezTo>
                <a:cubicBezTo>
                  <a:pt x="10825" y="17312"/>
                  <a:pt x="10851" y="17311"/>
                  <a:pt x="10877" y="17311"/>
                </a:cubicBezTo>
                <a:lnTo>
                  <a:pt x="10928" y="21599"/>
                </a:lnTo>
                <a:cubicBezTo>
                  <a:pt x="10885" y="21599"/>
                  <a:pt x="10842" y="21599"/>
                  <a:pt x="10800" y="21600"/>
                </a:cubicBezTo>
                <a:cubicBezTo>
                  <a:pt x="4835" y="21600"/>
                  <a:pt x="0" y="16764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-1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9456" y="15644"/>
                </a:lnTo>
                <a:lnTo>
                  <a:pt x="14612" y="10800"/>
                </a:lnTo>
                <a:lnTo>
                  <a:pt x="17312" y="10800"/>
                </a:lnTo>
                <a:close/>
              </a:path>
            </a:pathLst>
          </a:custGeom>
          <a:solidFill>
            <a:schemeClr val="tx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5827" name="Oval 19"/>
          <p:cNvSpPr>
            <a:spLocks noChangeArrowheads="1"/>
          </p:cNvSpPr>
          <p:nvPr/>
        </p:nvSpPr>
        <p:spPr bwMode="auto">
          <a:xfrm>
            <a:off x="6189663" y="4192588"/>
            <a:ext cx="638175" cy="638175"/>
          </a:xfrm>
          <a:prstGeom prst="ellipse">
            <a:avLst/>
          </a:prstGeom>
          <a:solidFill>
            <a:srgbClr val="FFCC18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3000"/>
              <a:t>F</a:t>
            </a:r>
            <a:r>
              <a:rPr lang="en-US" sz="3000" baseline="-25000"/>
              <a:t>1</a:t>
            </a:r>
          </a:p>
        </p:txBody>
      </p:sp>
      <p:sp>
        <p:nvSpPr>
          <p:cNvPr id="375828" name="Oval 20"/>
          <p:cNvSpPr>
            <a:spLocks noChangeArrowheads="1"/>
          </p:cNvSpPr>
          <p:nvPr/>
        </p:nvSpPr>
        <p:spPr bwMode="auto">
          <a:xfrm>
            <a:off x="6189663" y="1401763"/>
            <a:ext cx="638175" cy="638175"/>
          </a:xfrm>
          <a:prstGeom prst="ellipse">
            <a:avLst/>
          </a:prstGeom>
          <a:solidFill>
            <a:srgbClr val="FFCC18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3000"/>
              <a:t>P</a:t>
            </a:r>
            <a:endParaRPr lang="en-US" sz="3000" baseline="-25000"/>
          </a:p>
        </p:txBody>
      </p:sp>
      <p:sp>
        <p:nvSpPr>
          <p:cNvPr id="375829" name="Oval 21"/>
          <p:cNvSpPr>
            <a:spLocks noChangeArrowheads="1"/>
          </p:cNvSpPr>
          <p:nvPr/>
        </p:nvSpPr>
        <p:spPr bwMode="auto">
          <a:xfrm>
            <a:off x="6189663" y="6124575"/>
            <a:ext cx="638175" cy="638175"/>
          </a:xfrm>
          <a:prstGeom prst="ellipse">
            <a:avLst/>
          </a:prstGeom>
          <a:solidFill>
            <a:srgbClr val="FFCC18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3000"/>
              <a:t>F</a:t>
            </a:r>
            <a:r>
              <a:rPr lang="en-US" sz="3000" baseline="-25000"/>
              <a:t>2</a:t>
            </a:r>
          </a:p>
        </p:txBody>
      </p:sp>
      <p:sp>
        <p:nvSpPr>
          <p:cNvPr id="375830" name="Rectangle 22"/>
          <p:cNvSpPr>
            <a:spLocks noChangeArrowheads="1"/>
          </p:cNvSpPr>
          <p:nvPr/>
        </p:nvSpPr>
        <p:spPr bwMode="auto">
          <a:xfrm>
            <a:off x="6519863" y="5688013"/>
            <a:ext cx="1344612" cy="244475"/>
          </a:xfrm>
          <a:prstGeom prst="rect">
            <a:avLst/>
          </a:prstGeom>
          <a:solidFill>
            <a:srgbClr val="CC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tIns="0" rIns="45720" bIns="0" anchor="ctr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</a:rPr>
              <a:t>self-pollinate</a:t>
            </a:r>
          </a:p>
        </p:txBody>
      </p:sp>
      <p:sp>
        <p:nvSpPr>
          <p:cNvPr id="375831" name="AutoShape 23"/>
          <p:cNvSpPr>
            <a:spLocks noChangeArrowheads="1"/>
          </p:cNvSpPr>
          <p:nvPr/>
        </p:nvSpPr>
        <p:spPr bwMode="auto">
          <a:xfrm>
            <a:off x="3992563" y="3787775"/>
            <a:ext cx="357187" cy="447675"/>
          </a:xfrm>
          <a:prstGeom prst="roundRect">
            <a:avLst>
              <a:gd name="adj" fmla="val 16667"/>
            </a:avLst>
          </a:prstGeom>
          <a:solidFill>
            <a:schemeClr val="bg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581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204788" y="1379538"/>
            <a:ext cx="8558212" cy="5181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/>
          <a:lstStyle/>
          <a:p>
            <a:r>
              <a:rPr lang="en-US"/>
              <a:t>Bred pea plants</a:t>
            </a:r>
          </a:p>
          <a:p>
            <a:pPr lvl="1"/>
            <a:r>
              <a:rPr lang="en-US"/>
              <a:t>cross-pollinate </a:t>
            </a:r>
            <a:br>
              <a:rPr lang="en-US"/>
            </a:br>
            <a:r>
              <a:rPr lang="en-US" u="sng">
                <a:solidFill>
                  <a:srgbClr val="CC0000"/>
                </a:solidFill>
              </a:rPr>
              <a:t>true breeding parents</a:t>
            </a:r>
            <a:r>
              <a:rPr lang="en-US"/>
              <a:t> (</a:t>
            </a:r>
            <a:r>
              <a:rPr lang="en-US">
                <a:solidFill>
                  <a:srgbClr val="CC0000"/>
                </a:solidFill>
              </a:rPr>
              <a:t>P</a:t>
            </a:r>
            <a:r>
              <a:rPr lang="en-US"/>
              <a:t>)</a:t>
            </a:r>
          </a:p>
          <a:p>
            <a:pPr marL="1085850" lvl="2"/>
            <a:r>
              <a:rPr lang="en-US" u="sng">
                <a:solidFill>
                  <a:srgbClr val="CC0000"/>
                </a:solidFill>
              </a:rPr>
              <a:t>P = parental</a:t>
            </a:r>
            <a:endParaRPr lang="en-US"/>
          </a:p>
          <a:p>
            <a:pPr lvl="1"/>
            <a:r>
              <a:rPr lang="en-US"/>
              <a:t>raised seed &amp; then </a:t>
            </a:r>
            <a:br>
              <a:rPr lang="en-US"/>
            </a:br>
            <a:r>
              <a:rPr lang="en-US"/>
              <a:t>observed traits (</a:t>
            </a:r>
            <a:r>
              <a:rPr lang="en-US">
                <a:solidFill>
                  <a:srgbClr val="CC0000"/>
                </a:solidFill>
              </a:rPr>
              <a:t>F</a:t>
            </a:r>
            <a:r>
              <a:rPr lang="en-US" baseline="-25000">
                <a:solidFill>
                  <a:srgbClr val="CC0000"/>
                </a:solidFill>
              </a:rPr>
              <a:t>1</a:t>
            </a:r>
            <a:r>
              <a:rPr lang="en-US"/>
              <a:t>)</a:t>
            </a:r>
          </a:p>
          <a:p>
            <a:pPr marL="1085850" lvl="2"/>
            <a:r>
              <a:rPr lang="en-US" u="sng">
                <a:solidFill>
                  <a:srgbClr val="CC0000"/>
                </a:solidFill>
              </a:rPr>
              <a:t>F = filial</a:t>
            </a:r>
            <a:endParaRPr lang="en-US"/>
          </a:p>
          <a:p>
            <a:pPr lvl="1"/>
            <a:r>
              <a:rPr lang="en-US"/>
              <a:t>allowed offspring </a:t>
            </a:r>
            <a:br>
              <a:rPr lang="en-US"/>
            </a:br>
            <a:r>
              <a:rPr lang="en-US"/>
              <a:t>to </a:t>
            </a:r>
            <a:r>
              <a:rPr lang="en-US" u="sng">
                <a:solidFill>
                  <a:srgbClr val="CC0000"/>
                </a:solidFill>
              </a:rPr>
              <a:t>self-pollinate</a:t>
            </a:r>
            <a:r>
              <a:rPr lang="en-US"/>
              <a:t> </a:t>
            </a:r>
            <a:br>
              <a:rPr lang="en-US"/>
            </a:br>
            <a:r>
              <a:rPr lang="en-US"/>
              <a:t>&amp; observed next </a:t>
            </a:r>
            <a:br>
              <a:rPr lang="en-US"/>
            </a:br>
            <a:r>
              <a:rPr lang="en-US"/>
              <a:t>generation (</a:t>
            </a:r>
            <a:r>
              <a:rPr lang="en-US">
                <a:solidFill>
                  <a:srgbClr val="CC0000"/>
                </a:solidFill>
              </a:rPr>
              <a:t>F</a:t>
            </a:r>
            <a:r>
              <a:rPr lang="en-US" baseline="-25000">
                <a:solidFill>
                  <a:srgbClr val="CC0000"/>
                </a:solidFill>
              </a:rPr>
              <a:t>2</a:t>
            </a:r>
            <a:r>
              <a:rPr lang="en-US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5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5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5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5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758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75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758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Stri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75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75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75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758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75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75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758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758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500"/>
                                        <p:tgtEl>
                                          <p:spTgt spid="375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758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758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5817" grpId="0"/>
      <p:bldP spid="375818" grpId="0" build="p" autoUpdateAnimBg="0"/>
      <p:bldP spid="375819" grpId="0" animBg="1"/>
      <p:bldP spid="375822" grpId="0" animBg="1"/>
      <p:bldP spid="375827" grpId="0" animBg="1" autoUpdateAnimBg="0"/>
      <p:bldP spid="375828" grpId="0" animBg="1" autoUpdateAnimBg="0"/>
      <p:bldP spid="375829" grpId="0" animBg="1" autoUpdateAnimBg="0"/>
      <p:bldP spid="375830" grpId="0" animBg="1" autoUpdateAnimBg="0"/>
      <p:bldP spid="375811" grpId="0" build="p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Mendel chose peas luckily</a:t>
            </a:r>
          </a:p>
        </p:txBody>
      </p:sp>
      <p:sp>
        <p:nvSpPr>
          <p:cNvPr id="40243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371600"/>
            <a:ext cx="8305800" cy="3657600"/>
          </a:xfrm>
        </p:spPr>
        <p:txBody>
          <a:bodyPr/>
          <a:lstStyle/>
          <a:p>
            <a:r>
              <a:rPr lang="en-US"/>
              <a:t>Pea plants are good for genetic research</a:t>
            </a:r>
            <a:endParaRPr lang="en-US" sz="2600">
              <a:solidFill>
                <a:srgbClr val="000000"/>
              </a:solidFill>
            </a:endParaRPr>
          </a:p>
          <a:p>
            <a:pPr lvl="1">
              <a:buClrTx/>
            </a:pPr>
            <a:r>
              <a:rPr lang="en-US"/>
              <a:t>relatively simple genetically</a:t>
            </a:r>
            <a:endParaRPr lang="en-US" sz="2400"/>
          </a:p>
          <a:p>
            <a:pPr marL="1085850" lvl="2"/>
            <a:r>
              <a:rPr lang="en-US"/>
              <a:t>most characters are controlled by a single gene with each gene having only 2 alleles, </a:t>
            </a:r>
          </a:p>
          <a:p>
            <a:pPr marL="1428750" lvl="3"/>
            <a:r>
              <a:rPr lang="en-US"/>
              <a:t>one completely dominant over </a:t>
            </a:r>
            <a:br>
              <a:rPr lang="en-US"/>
            </a:br>
            <a:r>
              <a:rPr lang="en-US"/>
              <a:t>the other</a:t>
            </a:r>
            <a:endParaRPr lang="en-US" sz="1800"/>
          </a:p>
        </p:txBody>
      </p:sp>
      <p:pic>
        <p:nvPicPr>
          <p:cNvPr id="40243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738813"/>
            <a:ext cx="1676400" cy="966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243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0213" y="3249613"/>
            <a:ext cx="2332037" cy="3608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2445" name="Picture 13" descr="13_0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5" t="9000" r="9000" b="1500"/>
          <a:stretch>
            <a:fillRect/>
          </a:stretch>
        </p:blipFill>
        <p:spPr bwMode="auto">
          <a:xfrm>
            <a:off x="2298700" y="3859213"/>
            <a:ext cx="3625850" cy="292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2449" name="Line 17"/>
          <p:cNvSpPr>
            <a:spLocks noChangeShapeType="1"/>
          </p:cNvSpPr>
          <p:nvPr/>
        </p:nvSpPr>
        <p:spPr bwMode="auto">
          <a:xfrm flipH="1" flipV="1">
            <a:off x="4949825" y="5202238"/>
            <a:ext cx="92075" cy="1682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/>
          <a:p>
            <a:r>
              <a:rPr lang="en-US"/>
              <a:t>2006-2007</a:t>
            </a:r>
            <a:endParaRPr lang="en-US" b="0"/>
          </a:p>
        </p:txBody>
      </p:sp>
      <p:pic>
        <p:nvPicPr>
          <p:cNvPr id="3655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563" y="2286000"/>
            <a:ext cx="3143250" cy="4421188"/>
          </a:xfrm>
          <a:prstGeom prst="rect">
            <a:avLst/>
          </a:prstGeom>
          <a:solidFill>
            <a:srgbClr val="FFEA1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5577" name="AutoShape 9"/>
          <p:cNvSpPr>
            <a:spLocks/>
          </p:cNvSpPr>
          <p:nvPr/>
        </p:nvSpPr>
        <p:spPr bwMode="auto">
          <a:xfrm>
            <a:off x="3995738" y="738188"/>
            <a:ext cx="4945062" cy="2911475"/>
          </a:xfrm>
          <a:prstGeom prst="wedgeEllipseCallout">
            <a:avLst>
              <a:gd name="adj1" fmla="val -70287"/>
              <a:gd name="adj2" fmla="val 28625"/>
            </a:avLst>
          </a:prstGeom>
          <a:solidFill>
            <a:srgbClr val="FFCC00"/>
          </a:solidFill>
          <a:ln w="57150">
            <a:solidFill>
              <a:srgbClr val="CC0000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>
              <a:spcBef>
                <a:spcPts val="1400"/>
              </a:spcBef>
            </a:pPr>
            <a:r>
              <a:rPr lang="en-US" sz="3600">
                <a:solidFill>
                  <a:schemeClr val="tx2"/>
                </a:solidFill>
                <a:ea typeface="Geneva" pitchFamily="48" charset="-128"/>
              </a:rPr>
              <a:t>Any Questions??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5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6557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Qua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5577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859" name="Rectangle 3"/>
          <p:cNvSpPr>
            <a:spLocks noChangeArrowheads="1"/>
          </p:cNvSpPr>
          <p:nvPr/>
        </p:nvSpPr>
        <p:spPr bwMode="auto">
          <a:xfrm>
            <a:off x="639763" y="669925"/>
            <a:ext cx="6875462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en-US" sz="3000">
                <a:solidFill>
                  <a:schemeClr val="tx2"/>
                </a:solidFill>
              </a:rPr>
              <a:t>Mendel collected data for 7 pea traits</a:t>
            </a:r>
            <a:endParaRPr lang="en-US" sz="3000">
              <a:solidFill>
                <a:srgbClr val="0F116A"/>
              </a:solidFill>
            </a:endParaRPr>
          </a:p>
        </p:txBody>
      </p:sp>
      <p:pic>
        <p:nvPicPr>
          <p:cNvPr id="377864" name="Picture 8" descr="table13-01_seven_chara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1"/>
          <a:stretch>
            <a:fillRect/>
          </a:stretch>
        </p:blipFill>
        <p:spPr bwMode="auto">
          <a:xfrm>
            <a:off x="1295400" y="1228725"/>
            <a:ext cx="6629400" cy="562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786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9963" name="Group 59"/>
          <p:cNvGrpSpPr>
            <a:grpSpLocks/>
          </p:cNvGrpSpPr>
          <p:nvPr/>
        </p:nvGrpSpPr>
        <p:grpSpPr bwMode="auto">
          <a:xfrm>
            <a:off x="0" y="5311775"/>
            <a:ext cx="8747125" cy="1543050"/>
            <a:chOff x="0" y="3348"/>
            <a:chExt cx="5510" cy="972"/>
          </a:xfrm>
        </p:grpSpPr>
        <p:sp>
          <p:nvSpPr>
            <p:cNvPr id="379964" name="Rectangle 60"/>
            <p:cNvSpPr>
              <a:spLocks noChangeArrowheads="1"/>
            </p:cNvSpPr>
            <p:nvPr/>
          </p:nvSpPr>
          <p:spPr bwMode="auto">
            <a:xfrm>
              <a:off x="0" y="3984"/>
              <a:ext cx="1200" cy="3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965" name="Rectangle 61"/>
            <p:cNvSpPr>
              <a:spLocks noChangeArrowheads="1"/>
            </p:cNvSpPr>
            <p:nvPr/>
          </p:nvSpPr>
          <p:spPr bwMode="auto">
            <a:xfrm>
              <a:off x="74" y="3620"/>
              <a:ext cx="934" cy="489"/>
            </a:xfrm>
            <a:prstGeom prst="rect">
              <a:avLst/>
            </a:prstGeom>
            <a:solidFill>
              <a:srgbClr val="FFEA1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137160" anchor="ctr">
              <a:spAutoFit/>
            </a:bodyPr>
            <a:lstStyle/>
            <a:p>
              <a:pPr algn="l" eaLnBrk="1" hangingPunct="1">
                <a:lnSpc>
                  <a:spcPct val="70000"/>
                </a:lnSpc>
                <a:spcBef>
                  <a:spcPct val="20000"/>
                </a:spcBef>
                <a:buClr>
                  <a:srgbClr val="0F116A"/>
                </a:buClr>
                <a:buSzPct val="120000"/>
              </a:pPr>
              <a:r>
                <a:rPr lang="en-US" sz="3000"/>
                <a:t>F</a:t>
              </a:r>
              <a:r>
                <a:rPr lang="en-US" sz="3000" baseline="-25000"/>
                <a:t>2</a:t>
              </a:r>
            </a:p>
            <a:p>
              <a:pPr algn="l" eaLnBrk="1" hangingPunct="1">
                <a:lnSpc>
                  <a:spcPct val="70000"/>
                </a:lnSpc>
                <a:spcBef>
                  <a:spcPct val="20000"/>
                </a:spcBef>
                <a:buClr>
                  <a:srgbClr val="0F116A"/>
                </a:buClr>
                <a:buSzPct val="120000"/>
              </a:pPr>
              <a:r>
                <a:rPr lang="en-US" sz="2000"/>
                <a:t>generation</a:t>
              </a:r>
              <a:endParaRPr lang="en-US" sz="3000">
                <a:solidFill>
                  <a:srgbClr val="0F116A"/>
                </a:solidFill>
              </a:endParaRPr>
            </a:p>
          </p:txBody>
        </p:sp>
        <p:sp>
          <p:nvSpPr>
            <p:cNvPr id="379966" name="Rectangle 62"/>
            <p:cNvSpPr>
              <a:spLocks noChangeArrowheads="1"/>
            </p:cNvSpPr>
            <p:nvPr/>
          </p:nvSpPr>
          <p:spPr bwMode="auto">
            <a:xfrm>
              <a:off x="5047" y="3360"/>
              <a:ext cx="463" cy="31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137160" anchor="ctr">
              <a:spAutoFit/>
            </a:bodyPr>
            <a:lstStyle/>
            <a:p>
              <a:pPr eaLnBrk="1" hangingPunct="1">
                <a:lnSpc>
                  <a:spcPct val="70000"/>
                </a:lnSpc>
                <a:spcBef>
                  <a:spcPct val="20000"/>
                </a:spcBef>
                <a:buClr>
                  <a:srgbClr val="0F116A"/>
                </a:buClr>
                <a:buSzPct val="120000"/>
              </a:pPr>
              <a:r>
                <a:rPr lang="en-US" sz="3000">
                  <a:solidFill>
                    <a:srgbClr val="0F116A"/>
                  </a:solidFill>
                </a:rPr>
                <a:t>3:1</a:t>
              </a:r>
            </a:p>
          </p:txBody>
        </p:sp>
        <p:grpSp>
          <p:nvGrpSpPr>
            <p:cNvPr id="379967" name="Group 63"/>
            <p:cNvGrpSpPr>
              <a:grpSpLocks/>
            </p:cNvGrpSpPr>
            <p:nvPr/>
          </p:nvGrpSpPr>
          <p:grpSpPr bwMode="auto">
            <a:xfrm>
              <a:off x="1112" y="3348"/>
              <a:ext cx="1681" cy="972"/>
              <a:chOff x="1293" y="3348"/>
              <a:chExt cx="1681" cy="972"/>
            </a:xfrm>
          </p:grpSpPr>
          <p:sp>
            <p:nvSpPr>
              <p:cNvPr id="379968" name="Rectangle 64"/>
              <p:cNvSpPr>
                <a:spLocks noChangeArrowheads="1"/>
              </p:cNvSpPr>
              <p:nvPr/>
            </p:nvSpPr>
            <p:spPr bwMode="auto">
              <a:xfrm>
                <a:off x="1293" y="3348"/>
                <a:ext cx="1681" cy="39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eaLnBrk="1" hangingPunct="1">
                  <a:lnSpc>
                    <a:spcPct val="70000"/>
                  </a:lnSpc>
                  <a:spcBef>
                    <a:spcPct val="20000"/>
                  </a:spcBef>
                  <a:buClr>
                    <a:srgbClr val="0F116A"/>
                  </a:buClr>
                  <a:buSzPct val="120000"/>
                </a:pPr>
                <a:r>
                  <a:rPr lang="en-US" sz="2200">
                    <a:solidFill>
                      <a:srgbClr val="0F116A"/>
                    </a:solidFill>
                  </a:rPr>
                  <a:t>75%</a:t>
                </a:r>
              </a:p>
              <a:p>
                <a:pPr eaLnBrk="1" hangingPunct="1">
                  <a:lnSpc>
                    <a:spcPct val="70000"/>
                  </a:lnSpc>
                  <a:spcBef>
                    <a:spcPct val="20000"/>
                  </a:spcBef>
                  <a:buClr>
                    <a:srgbClr val="0F116A"/>
                  </a:buClr>
                  <a:buSzPct val="120000"/>
                </a:pPr>
                <a:r>
                  <a:rPr lang="en-US" sz="2200">
                    <a:solidFill>
                      <a:schemeClr val="tx2"/>
                    </a:solidFill>
                  </a:rPr>
                  <a:t>purple-flower peas</a:t>
                </a:r>
                <a:endParaRPr lang="en-US" sz="2200">
                  <a:solidFill>
                    <a:srgbClr val="0F116A"/>
                  </a:solidFill>
                </a:endParaRPr>
              </a:p>
            </p:txBody>
          </p:sp>
          <p:grpSp>
            <p:nvGrpSpPr>
              <p:cNvPr id="379969" name="Group 65"/>
              <p:cNvGrpSpPr>
                <a:grpSpLocks/>
              </p:cNvGrpSpPr>
              <p:nvPr/>
            </p:nvGrpSpPr>
            <p:grpSpPr bwMode="auto">
              <a:xfrm>
                <a:off x="1379" y="3744"/>
                <a:ext cx="1510" cy="576"/>
                <a:chOff x="1391" y="3744"/>
                <a:chExt cx="1510" cy="576"/>
              </a:xfrm>
            </p:grpSpPr>
            <p:pic>
              <p:nvPicPr>
                <p:cNvPr id="379970" name="Picture 66" descr="13_11b"/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9000" t="66000" r="75375" b="7500"/>
                <a:stretch>
                  <a:fillRect/>
                </a:stretch>
              </p:blipFill>
              <p:spPr bwMode="auto">
                <a:xfrm>
                  <a:off x="1391" y="3744"/>
                  <a:ext cx="453" cy="5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379971" name="Picture 67" descr="13_11b"/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9000" t="66000" r="75375" b="7500"/>
                <a:stretch>
                  <a:fillRect/>
                </a:stretch>
              </p:blipFill>
              <p:spPr bwMode="auto">
                <a:xfrm>
                  <a:off x="1919" y="3744"/>
                  <a:ext cx="453" cy="5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379972" name="Picture 68" descr="13_11b"/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9000" t="66000" r="75375" b="7500"/>
                <a:stretch>
                  <a:fillRect/>
                </a:stretch>
              </p:blipFill>
              <p:spPr bwMode="auto">
                <a:xfrm>
                  <a:off x="2448" y="3744"/>
                  <a:ext cx="453" cy="5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  <p:grpSp>
          <p:nvGrpSpPr>
            <p:cNvPr id="379973" name="Group 69"/>
            <p:cNvGrpSpPr>
              <a:grpSpLocks/>
            </p:cNvGrpSpPr>
            <p:nvPr/>
          </p:nvGrpSpPr>
          <p:grpSpPr bwMode="auto">
            <a:xfrm>
              <a:off x="3019" y="3348"/>
              <a:ext cx="1593" cy="959"/>
              <a:chOff x="3025" y="3348"/>
              <a:chExt cx="1593" cy="959"/>
            </a:xfrm>
          </p:grpSpPr>
          <p:sp>
            <p:nvSpPr>
              <p:cNvPr id="379974" name="Rectangle 70"/>
              <p:cNvSpPr>
                <a:spLocks noChangeArrowheads="1"/>
              </p:cNvSpPr>
              <p:nvPr/>
            </p:nvSpPr>
            <p:spPr bwMode="auto">
              <a:xfrm>
                <a:off x="3025" y="3348"/>
                <a:ext cx="1593" cy="39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eaLnBrk="1" hangingPunct="1">
                  <a:lnSpc>
                    <a:spcPct val="70000"/>
                  </a:lnSpc>
                  <a:spcBef>
                    <a:spcPct val="20000"/>
                  </a:spcBef>
                  <a:buClr>
                    <a:srgbClr val="0F116A"/>
                  </a:buClr>
                  <a:buSzPct val="120000"/>
                </a:pPr>
                <a:r>
                  <a:rPr lang="en-US" sz="2200">
                    <a:solidFill>
                      <a:srgbClr val="0F116A"/>
                    </a:solidFill>
                    <a:latin typeface="ヒラギノ角ゴ Pro W3" pitchFamily="1" charset="-128"/>
                  </a:rPr>
                  <a:t/>
                </a:r>
                <a:r>
                  <a:rPr lang="en-US" sz="2200">
                    <a:solidFill>
                      <a:srgbClr val="0F116A"/>
                    </a:solidFill>
                  </a:rPr>
                  <a:t>25%</a:t>
                </a:r>
              </a:p>
              <a:p>
                <a:pPr eaLnBrk="1" hangingPunct="1">
                  <a:lnSpc>
                    <a:spcPct val="70000"/>
                  </a:lnSpc>
                  <a:spcBef>
                    <a:spcPct val="20000"/>
                  </a:spcBef>
                  <a:buClr>
                    <a:srgbClr val="0F116A"/>
                  </a:buClr>
                  <a:buSzPct val="120000"/>
                </a:pPr>
                <a:r>
                  <a:rPr lang="en-US" sz="2200">
                    <a:solidFill>
                      <a:srgbClr val="000000"/>
                    </a:solidFill>
                  </a:rPr>
                  <a:t>white-flower peas</a:t>
                </a:r>
                <a:endParaRPr lang="en-US" sz="2200">
                  <a:solidFill>
                    <a:srgbClr val="0F116A"/>
                  </a:solidFill>
                </a:endParaRPr>
              </a:p>
            </p:txBody>
          </p:sp>
          <p:pic>
            <p:nvPicPr>
              <p:cNvPr id="379975" name="Picture 71" descr="13_11b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8751" t="66000" r="4500" b="7500"/>
              <a:stretch>
                <a:fillRect/>
              </a:stretch>
            </p:blipFill>
            <p:spPr bwMode="auto">
              <a:xfrm>
                <a:off x="3583" y="3744"/>
                <a:ext cx="478" cy="5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sp>
        <p:nvSpPr>
          <p:cNvPr id="37990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Looking closer at Mendel’s work</a:t>
            </a:r>
          </a:p>
        </p:txBody>
      </p:sp>
      <p:sp>
        <p:nvSpPr>
          <p:cNvPr id="379921" name="AutoShape 17"/>
          <p:cNvSpPr>
            <a:spLocks noChangeArrowheads="1"/>
          </p:cNvSpPr>
          <p:nvPr/>
        </p:nvSpPr>
        <p:spPr bwMode="auto">
          <a:xfrm>
            <a:off x="4429125" y="2057400"/>
            <a:ext cx="228600" cy="838200"/>
          </a:xfrm>
          <a:prstGeom prst="downArrow">
            <a:avLst>
              <a:gd name="adj1" fmla="val 50000"/>
              <a:gd name="adj2" fmla="val 91667"/>
            </a:avLst>
          </a:prstGeom>
          <a:solidFill>
            <a:srgbClr val="0F116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931" name="Rectangle 27"/>
          <p:cNvSpPr>
            <a:spLocks noChangeArrowheads="1"/>
          </p:cNvSpPr>
          <p:nvPr/>
        </p:nvSpPr>
        <p:spPr bwMode="auto">
          <a:xfrm>
            <a:off x="109538" y="1600200"/>
            <a:ext cx="438150" cy="503238"/>
          </a:xfrm>
          <a:prstGeom prst="rect">
            <a:avLst/>
          </a:prstGeom>
          <a:solidFill>
            <a:srgbClr val="FFEA1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137160" anchor="ctr">
            <a:spAutoFit/>
          </a:bodyPr>
          <a:lstStyle/>
          <a:p>
            <a:pPr algn="l" eaLnBrk="1" hangingPunct="1">
              <a:lnSpc>
                <a:spcPct val="70000"/>
              </a:lnSpc>
              <a:spcBef>
                <a:spcPct val="20000"/>
              </a:spcBef>
              <a:buClr>
                <a:srgbClr val="0F116A"/>
              </a:buClr>
              <a:buSzPct val="120000"/>
            </a:pPr>
            <a:r>
              <a:rPr lang="en-US" sz="3000"/>
              <a:t>P</a:t>
            </a:r>
          </a:p>
        </p:txBody>
      </p:sp>
      <p:grpSp>
        <p:nvGrpSpPr>
          <p:cNvPr id="379957" name="Group 53"/>
          <p:cNvGrpSpPr>
            <a:grpSpLocks/>
          </p:cNvGrpSpPr>
          <p:nvPr/>
        </p:nvGrpSpPr>
        <p:grpSpPr bwMode="auto">
          <a:xfrm>
            <a:off x="109538" y="3124200"/>
            <a:ext cx="8843962" cy="1600200"/>
            <a:chOff x="69" y="1968"/>
            <a:chExt cx="5571" cy="1008"/>
          </a:xfrm>
        </p:grpSpPr>
        <p:sp>
          <p:nvSpPr>
            <p:cNvPr id="379914" name="Rectangle 10"/>
            <p:cNvSpPr>
              <a:spLocks noChangeArrowheads="1"/>
            </p:cNvSpPr>
            <p:nvPr/>
          </p:nvSpPr>
          <p:spPr bwMode="auto">
            <a:xfrm>
              <a:off x="4910" y="2180"/>
              <a:ext cx="730" cy="31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137160" anchor="ctr">
              <a:spAutoFit/>
            </a:bodyPr>
            <a:lstStyle/>
            <a:p>
              <a:pPr eaLnBrk="1" hangingPunct="1">
                <a:lnSpc>
                  <a:spcPct val="70000"/>
                </a:lnSpc>
                <a:spcBef>
                  <a:spcPct val="20000"/>
                </a:spcBef>
                <a:buClr>
                  <a:srgbClr val="0F116A"/>
                </a:buClr>
                <a:buSzPct val="120000"/>
              </a:pPr>
              <a:r>
                <a:rPr lang="en-US" sz="3000">
                  <a:solidFill>
                    <a:srgbClr val="0F116A"/>
                  </a:solidFill>
                </a:rPr>
                <a:t>100%</a:t>
              </a:r>
            </a:p>
          </p:txBody>
        </p:sp>
        <p:sp>
          <p:nvSpPr>
            <p:cNvPr id="379916" name="Rectangle 12"/>
            <p:cNvSpPr>
              <a:spLocks noChangeArrowheads="1"/>
            </p:cNvSpPr>
            <p:nvPr/>
          </p:nvSpPr>
          <p:spPr bwMode="auto">
            <a:xfrm>
              <a:off x="69" y="2047"/>
              <a:ext cx="934" cy="661"/>
            </a:xfrm>
            <a:prstGeom prst="rect">
              <a:avLst/>
            </a:prstGeom>
            <a:solidFill>
              <a:srgbClr val="FFEA1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137160" anchor="ctr">
              <a:spAutoFit/>
            </a:bodyPr>
            <a:lstStyle/>
            <a:p>
              <a:pPr algn="l" eaLnBrk="1" hangingPunct="1">
                <a:lnSpc>
                  <a:spcPct val="70000"/>
                </a:lnSpc>
                <a:spcBef>
                  <a:spcPct val="20000"/>
                </a:spcBef>
                <a:buClr>
                  <a:srgbClr val="0F116A"/>
                </a:buClr>
                <a:buSzPct val="120000"/>
              </a:pPr>
              <a:r>
                <a:rPr lang="en-US" sz="3000"/>
                <a:t>F</a:t>
              </a:r>
              <a:r>
                <a:rPr lang="en-US" sz="3000" baseline="-25000"/>
                <a:t>1</a:t>
              </a:r>
            </a:p>
            <a:p>
              <a:pPr algn="l" eaLnBrk="1" hangingPunct="1">
                <a:lnSpc>
                  <a:spcPct val="70000"/>
                </a:lnSpc>
                <a:spcBef>
                  <a:spcPct val="20000"/>
                </a:spcBef>
                <a:buClr>
                  <a:srgbClr val="0F116A"/>
                </a:buClr>
                <a:buSzPct val="120000"/>
              </a:pPr>
              <a:r>
                <a:rPr lang="en-US" sz="2000"/>
                <a:t>generation</a:t>
              </a:r>
            </a:p>
            <a:p>
              <a:pPr algn="l" eaLnBrk="1" hangingPunct="1">
                <a:lnSpc>
                  <a:spcPct val="70000"/>
                </a:lnSpc>
                <a:spcBef>
                  <a:spcPct val="20000"/>
                </a:spcBef>
                <a:buClr>
                  <a:srgbClr val="0F116A"/>
                </a:buClr>
                <a:buSzPct val="120000"/>
              </a:pPr>
              <a:r>
                <a:rPr lang="en-US" sz="2000"/>
                <a:t>(hybrids)</a:t>
              </a:r>
              <a:endParaRPr lang="en-US" sz="3000"/>
            </a:p>
          </p:txBody>
        </p:sp>
        <p:grpSp>
          <p:nvGrpSpPr>
            <p:cNvPr id="379953" name="Group 49"/>
            <p:cNvGrpSpPr>
              <a:grpSpLocks/>
            </p:cNvGrpSpPr>
            <p:nvPr/>
          </p:nvGrpSpPr>
          <p:grpSpPr bwMode="auto">
            <a:xfrm>
              <a:off x="1843" y="1968"/>
              <a:ext cx="2037" cy="1008"/>
              <a:chOff x="1872" y="1968"/>
              <a:chExt cx="2037" cy="1008"/>
            </a:xfrm>
          </p:grpSpPr>
          <p:sp>
            <p:nvSpPr>
              <p:cNvPr id="379915" name="Rectangle 11"/>
              <p:cNvSpPr>
                <a:spLocks noChangeArrowheads="1"/>
              </p:cNvSpPr>
              <p:nvPr/>
            </p:nvSpPr>
            <p:spPr bwMode="auto">
              <a:xfrm>
                <a:off x="2050" y="1968"/>
                <a:ext cx="1681" cy="39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eaLnBrk="1" hangingPunct="1">
                  <a:lnSpc>
                    <a:spcPct val="70000"/>
                  </a:lnSpc>
                  <a:spcBef>
                    <a:spcPct val="20000"/>
                  </a:spcBef>
                  <a:buClr>
                    <a:srgbClr val="0F116A"/>
                  </a:buClr>
                  <a:buSzPct val="120000"/>
                </a:pPr>
                <a:r>
                  <a:rPr lang="en-US" sz="2200">
                    <a:solidFill>
                      <a:srgbClr val="0F116A"/>
                    </a:solidFill>
                  </a:rPr>
                  <a:t>100%</a:t>
                </a:r>
              </a:p>
              <a:p>
                <a:pPr eaLnBrk="1" hangingPunct="1">
                  <a:lnSpc>
                    <a:spcPct val="70000"/>
                  </a:lnSpc>
                  <a:spcBef>
                    <a:spcPct val="20000"/>
                  </a:spcBef>
                  <a:buClr>
                    <a:srgbClr val="0F116A"/>
                  </a:buClr>
                  <a:buSzPct val="120000"/>
                </a:pPr>
                <a:r>
                  <a:rPr lang="en-US" sz="2200">
                    <a:solidFill>
                      <a:schemeClr val="tx2"/>
                    </a:solidFill>
                  </a:rPr>
                  <a:t>purple-flower peas</a:t>
                </a:r>
                <a:endParaRPr lang="en-US" sz="3000">
                  <a:solidFill>
                    <a:srgbClr val="0F116A"/>
                  </a:solidFill>
                </a:endParaRPr>
              </a:p>
            </p:txBody>
          </p:sp>
          <p:grpSp>
            <p:nvGrpSpPr>
              <p:cNvPr id="379952" name="Group 48"/>
              <p:cNvGrpSpPr>
                <a:grpSpLocks/>
              </p:cNvGrpSpPr>
              <p:nvPr/>
            </p:nvGrpSpPr>
            <p:grpSpPr bwMode="auto">
              <a:xfrm>
                <a:off x="1872" y="2400"/>
                <a:ext cx="2037" cy="576"/>
                <a:chOff x="1872" y="2400"/>
                <a:chExt cx="2037" cy="576"/>
              </a:xfrm>
            </p:grpSpPr>
            <p:pic>
              <p:nvPicPr>
                <p:cNvPr id="379938" name="Picture 34" descr="13_11b"/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9000" t="66000" r="75375" b="7500"/>
                <a:stretch>
                  <a:fillRect/>
                </a:stretch>
              </p:blipFill>
              <p:spPr bwMode="auto">
                <a:xfrm>
                  <a:off x="1872" y="2400"/>
                  <a:ext cx="453" cy="576"/>
                </a:xfrm>
                <a:prstGeom prst="rect">
                  <a:avLst/>
                </a:prstGeom>
                <a:solidFill>
                  <a:srgbClr val="FFCC18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379939" name="Picture 35" descr="13_11b"/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9000" t="66000" r="75375" b="7500"/>
                <a:stretch>
                  <a:fillRect/>
                </a:stretch>
              </p:blipFill>
              <p:spPr bwMode="auto">
                <a:xfrm>
                  <a:off x="2400" y="2400"/>
                  <a:ext cx="453" cy="576"/>
                </a:xfrm>
                <a:prstGeom prst="rect">
                  <a:avLst/>
                </a:prstGeom>
                <a:solidFill>
                  <a:srgbClr val="FFCC18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379940" name="Picture 36" descr="13_11b"/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9000" t="66000" r="75375" b="7500"/>
                <a:stretch>
                  <a:fillRect/>
                </a:stretch>
              </p:blipFill>
              <p:spPr bwMode="auto">
                <a:xfrm>
                  <a:off x="2928" y="2400"/>
                  <a:ext cx="453" cy="576"/>
                </a:xfrm>
                <a:prstGeom prst="rect">
                  <a:avLst/>
                </a:prstGeom>
                <a:solidFill>
                  <a:srgbClr val="FFCC18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379941" name="Picture 37" descr="13_11b"/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9000" t="66000" r="75375" b="7500"/>
                <a:stretch>
                  <a:fillRect/>
                </a:stretch>
              </p:blipFill>
              <p:spPr bwMode="auto">
                <a:xfrm>
                  <a:off x="3456" y="2400"/>
                  <a:ext cx="453" cy="576"/>
                </a:xfrm>
                <a:prstGeom prst="rect">
                  <a:avLst/>
                </a:prstGeom>
                <a:solidFill>
                  <a:srgbClr val="FFCC18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</p:grpSp>
      <p:sp>
        <p:nvSpPr>
          <p:cNvPr id="379912" name="Rectangle 8"/>
          <p:cNvSpPr>
            <a:spLocks noChangeArrowheads="1"/>
          </p:cNvSpPr>
          <p:nvPr/>
        </p:nvSpPr>
        <p:spPr bwMode="auto">
          <a:xfrm>
            <a:off x="4346575" y="1512888"/>
            <a:ext cx="404813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>
              <a:lnSpc>
                <a:spcPct val="70000"/>
              </a:lnSpc>
              <a:spcBef>
                <a:spcPct val="20000"/>
              </a:spcBef>
              <a:buClr>
                <a:srgbClr val="0F116A"/>
              </a:buClr>
              <a:buSzPct val="120000"/>
            </a:pPr>
            <a:r>
              <a:rPr lang="en-US">
                <a:solidFill>
                  <a:srgbClr val="0F116A"/>
                </a:solidFill>
              </a:rPr>
              <a:t>X</a:t>
            </a:r>
          </a:p>
        </p:txBody>
      </p:sp>
      <p:grpSp>
        <p:nvGrpSpPr>
          <p:cNvPr id="379954" name="Group 50"/>
          <p:cNvGrpSpPr>
            <a:grpSpLocks/>
          </p:cNvGrpSpPr>
          <p:nvPr/>
        </p:nvGrpSpPr>
        <p:grpSpPr bwMode="auto">
          <a:xfrm>
            <a:off x="1690688" y="1371600"/>
            <a:ext cx="2668587" cy="1538288"/>
            <a:chOff x="1105" y="864"/>
            <a:chExt cx="1681" cy="969"/>
          </a:xfrm>
        </p:grpSpPr>
        <p:sp>
          <p:nvSpPr>
            <p:cNvPr id="379910" name="Rectangle 6"/>
            <p:cNvSpPr>
              <a:spLocks noChangeArrowheads="1"/>
            </p:cNvSpPr>
            <p:nvPr/>
          </p:nvSpPr>
          <p:spPr bwMode="auto">
            <a:xfrm>
              <a:off x="1105" y="864"/>
              <a:ext cx="1681" cy="3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eaLnBrk="1" hangingPunct="1">
                <a:lnSpc>
                  <a:spcPct val="70000"/>
                </a:lnSpc>
                <a:spcBef>
                  <a:spcPct val="20000"/>
                </a:spcBef>
                <a:buClr>
                  <a:srgbClr val="0F116A"/>
                </a:buClr>
                <a:buSzPct val="120000"/>
              </a:pPr>
              <a:r>
                <a:rPr lang="en-US" sz="2200">
                  <a:solidFill>
                    <a:schemeClr val="tx2"/>
                  </a:solidFill>
                </a:rPr>
                <a:t>true-breeding</a:t>
              </a:r>
            </a:p>
            <a:p>
              <a:pPr eaLnBrk="1" hangingPunct="1">
                <a:lnSpc>
                  <a:spcPct val="70000"/>
                </a:lnSpc>
                <a:spcBef>
                  <a:spcPct val="20000"/>
                </a:spcBef>
                <a:buClr>
                  <a:srgbClr val="0F116A"/>
                </a:buClr>
                <a:buSzPct val="120000"/>
              </a:pPr>
              <a:r>
                <a:rPr lang="en-US" sz="2200">
                  <a:solidFill>
                    <a:schemeClr val="tx2"/>
                  </a:solidFill>
                </a:rPr>
                <a:t>purple-flower peas</a:t>
              </a:r>
              <a:endParaRPr lang="en-US" sz="2200">
                <a:solidFill>
                  <a:srgbClr val="0F116A"/>
                </a:solidFill>
              </a:endParaRPr>
            </a:p>
          </p:txBody>
        </p:sp>
        <p:pic>
          <p:nvPicPr>
            <p:cNvPr id="379937" name="Picture 33" descr="13_11b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00" t="66000" r="75375" b="7500"/>
            <a:stretch>
              <a:fillRect/>
            </a:stretch>
          </p:blipFill>
          <p:spPr bwMode="auto">
            <a:xfrm>
              <a:off x="1728" y="1257"/>
              <a:ext cx="453" cy="5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379955" name="Group 51"/>
          <p:cNvGrpSpPr>
            <a:grpSpLocks/>
          </p:cNvGrpSpPr>
          <p:nvPr/>
        </p:nvGrpSpPr>
        <p:grpSpPr bwMode="auto">
          <a:xfrm>
            <a:off x="4833938" y="1371600"/>
            <a:ext cx="2528887" cy="1517650"/>
            <a:chOff x="3025" y="864"/>
            <a:chExt cx="1593" cy="956"/>
          </a:xfrm>
        </p:grpSpPr>
        <p:sp>
          <p:nvSpPr>
            <p:cNvPr id="379911" name="Rectangle 7"/>
            <p:cNvSpPr>
              <a:spLocks noChangeArrowheads="1"/>
            </p:cNvSpPr>
            <p:nvPr/>
          </p:nvSpPr>
          <p:spPr bwMode="auto">
            <a:xfrm>
              <a:off x="3025" y="864"/>
              <a:ext cx="1593" cy="3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eaLnBrk="1" hangingPunct="1">
                <a:lnSpc>
                  <a:spcPct val="70000"/>
                </a:lnSpc>
                <a:spcBef>
                  <a:spcPct val="20000"/>
                </a:spcBef>
                <a:buClr>
                  <a:srgbClr val="0F116A"/>
                </a:buClr>
                <a:buSzPct val="120000"/>
              </a:pPr>
              <a:r>
                <a:rPr lang="en-US" sz="2200">
                  <a:solidFill>
                    <a:srgbClr val="000000"/>
                  </a:solidFill>
                </a:rPr>
                <a:t>true-breeding </a:t>
              </a:r>
            </a:p>
            <a:p>
              <a:pPr eaLnBrk="1" hangingPunct="1">
                <a:lnSpc>
                  <a:spcPct val="70000"/>
                </a:lnSpc>
                <a:spcBef>
                  <a:spcPct val="20000"/>
                </a:spcBef>
                <a:buClr>
                  <a:srgbClr val="0F116A"/>
                </a:buClr>
                <a:buSzPct val="120000"/>
              </a:pPr>
              <a:r>
                <a:rPr lang="en-US" sz="2200">
                  <a:solidFill>
                    <a:srgbClr val="000000"/>
                  </a:solidFill>
                </a:rPr>
                <a:t>white-flower peas</a:t>
              </a:r>
              <a:endParaRPr lang="en-US" sz="2200">
                <a:solidFill>
                  <a:srgbClr val="0F116A"/>
                </a:solidFill>
              </a:endParaRPr>
            </a:p>
          </p:txBody>
        </p:sp>
        <p:pic>
          <p:nvPicPr>
            <p:cNvPr id="379947" name="Picture 43" descr="13_11b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751" t="66000" r="4500" b="7500"/>
            <a:stretch>
              <a:fillRect/>
            </a:stretch>
          </p:blipFill>
          <p:spPr bwMode="auto">
            <a:xfrm>
              <a:off x="3614" y="1257"/>
              <a:ext cx="478" cy="5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379961" name="AutoShape 57"/>
          <p:cNvSpPr>
            <a:spLocks noChangeArrowheads="1"/>
          </p:cNvSpPr>
          <p:nvPr/>
        </p:nvSpPr>
        <p:spPr bwMode="auto">
          <a:xfrm flipH="1">
            <a:off x="3906838" y="4452938"/>
            <a:ext cx="1079500" cy="1079500"/>
          </a:xfrm>
          <a:custGeom>
            <a:avLst/>
            <a:gdLst>
              <a:gd name="G0" fmla="+- 997664 0 0"/>
              <a:gd name="G1" fmla="+- 5853427 0 0"/>
              <a:gd name="G2" fmla="+- 997664 0 5853427"/>
              <a:gd name="G3" fmla="+- 10800 0 0"/>
              <a:gd name="G4" fmla="+- 0 0 997664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6287 0 0"/>
              <a:gd name="G9" fmla="+- 0 0 5853427"/>
              <a:gd name="G10" fmla="+- 6287 0 2700"/>
              <a:gd name="G11" fmla="cos G10 997664"/>
              <a:gd name="G12" fmla="sin G10 997664"/>
              <a:gd name="G13" fmla="cos 13500 997664"/>
              <a:gd name="G14" fmla="sin 13500 997664"/>
              <a:gd name="G15" fmla="+- G11 10800 0"/>
              <a:gd name="G16" fmla="+- G12 10800 0"/>
              <a:gd name="G17" fmla="+- G13 10800 0"/>
              <a:gd name="G18" fmla="+- G14 10800 0"/>
              <a:gd name="G19" fmla="*/ 6287 1 2"/>
              <a:gd name="G20" fmla="+- G19 5400 0"/>
              <a:gd name="G21" fmla="cos G20 997664"/>
              <a:gd name="G22" fmla="sin G20 997664"/>
              <a:gd name="G23" fmla="+- G21 10800 0"/>
              <a:gd name="G24" fmla="+- G12 G23 G22"/>
              <a:gd name="G25" fmla="+- G22 G23 G11"/>
              <a:gd name="G26" fmla="cos 10800 997664"/>
              <a:gd name="G27" fmla="sin 10800 997664"/>
              <a:gd name="G28" fmla="cos 6287 997664"/>
              <a:gd name="G29" fmla="sin 6287 997664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5853427"/>
              <a:gd name="G36" fmla="sin G34 5853427"/>
              <a:gd name="G37" fmla="+/ 5853427 997664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6287 G39"/>
              <a:gd name="G43" fmla="sin 6287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4190 w 21600"/>
              <a:gd name="T5" fmla="*/ 2258 h 21600"/>
              <a:gd name="T6" fmla="*/ 10901 w 21600"/>
              <a:gd name="T7" fmla="*/ 19343 h 21600"/>
              <a:gd name="T8" fmla="*/ 6952 w 21600"/>
              <a:gd name="T9" fmla="*/ 5827 h 21600"/>
              <a:gd name="T10" fmla="*/ 23826 w 21600"/>
              <a:gd name="T11" fmla="*/ 14344 h 21600"/>
              <a:gd name="T12" fmla="*/ 17742 w 21600"/>
              <a:gd name="T13" fmla="*/ 17826 h 21600"/>
              <a:gd name="T14" fmla="*/ 14261 w 21600"/>
              <a:gd name="T15" fmla="*/ 11741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6866" y="12450"/>
                </a:moveTo>
                <a:cubicBezTo>
                  <a:pt x="17012" y="11912"/>
                  <a:pt x="17087" y="11357"/>
                  <a:pt x="17087" y="10800"/>
                </a:cubicBezTo>
                <a:cubicBezTo>
                  <a:pt x="17087" y="7327"/>
                  <a:pt x="14272" y="4513"/>
                  <a:pt x="10800" y="4513"/>
                </a:cubicBezTo>
                <a:cubicBezTo>
                  <a:pt x="7327" y="4513"/>
                  <a:pt x="4513" y="7327"/>
                  <a:pt x="4513" y="10800"/>
                </a:cubicBezTo>
                <a:cubicBezTo>
                  <a:pt x="4513" y="14272"/>
                  <a:pt x="7327" y="17087"/>
                  <a:pt x="10800" y="17087"/>
                </a:cubicBezTo>
                <a:cubicBezTo>
                  <a:pt x="10825" y="17087"/>
                  <a:pt x="10850" y="17086"/>
                  <a:pt x="10875" y="17086"/>
                </a:cubicBezTo>
                <a:lnTo>
                  <a:pt x="10928" y="21599"/>
                </a:lnTo>
                <a:cubicBezTo>
                  <a:pt x="10885" y="21599"/>
                  <a:pt x="10842" y="21599"/>
                  <a:pt x="10800" y="21600"/>
                </a:cubicBezTo>
                <a:cubicBezTo>
                  <a:pt x="4835" y="21600"/>
                  <a:pt x="0" y="16764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1757"/>
                  <a:pt x="21472" y="12711"/>
                  <a:pt x="21221" y="13635"/>
                </a:cubicBezTo>
                <a:lnTo>
                  <a:pt x="23826" y="14344"/>
                </a:lnTo>
                <a:lnTo>
                  <a:pt x="17742" y="17826"/>
                </a:lnTo>
                <a:lnTo>
                  <a:pt x="14261" y="11741"/>
                </a:lnTo>
                <a:lnTo>
                  <a:pt x="16866" y="12450"/>
                </a:lnTo>
                <a:close/>
              </a:path>
            </a:pathLst>
          </a:custGeom>
          <a:solidFill>
            <a:schemeClr val="tx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962" name="Rectangle 58"/>
          <p:cNvSpPr>
            <a:spLocks noChangeArrowheads="1"/>
          </p:cNvSpPr>
          <p:nvPr/>
        </p:nvSpPr>
        <p:spPr bwMode="auto">
          <a:xfrm>
            <a:off x="4414838" y="4926013"/>
            <a:ext cx="1344612" cy="244475"/>
          </a:xfrm>
          <a:prstGeom prst="rect">
            <a:avLst/>
          </a:prstGeom>
          <a:solidFill>
            <a:srgbClr val="CC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tIns="0" rIns="45720" bIns="0" anchor="ctr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</a:rPr>
              <a:t>self-pollinate</a:t>
            </a:r>
          </a:p>
        </p:txBody>
      </p:sp>
      <p:sp>
        <p:nvSpPr>
          <p:cNvPr id="379976" name="AutoShape 72"/>
          <p:cNvSpPr>
            <a:spLocks noChangeArrowheads="1"/>
          </p:cNvSpPr>
          <p:nvPr/>
        </p:nvSpPr>
        <p:spPr bwMode="auto">
          <a:xfrm>
            <a:off x="6589713" y="2308225"/>
            <a:ext cx="1698625" cy="1184275"/>
          </a:xfrm>
          <a:prstGeom prst="wedgeEllipseCallout">
            <a:avLst>
              <a:gd name="adj1" fmla="val -75046"/>
              <a:gd name="adj2" fmla="val 97588"/>
            </a:avLst>
          </a:prstGeom>
          <a:solidFill>
            <a:srgbClr val="FFEA18"/>
          </a:solidFill>
          <a:ln w="38100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sz="1800">
                <a:solidFill>
                  <a:srgbClr val="0F116A"/>
                </a:solidFill>
                <a:latin typeface="Comic Sans MS" pitchFamily="48" charset="0"/>
                <a:ea typeface="Geneva" pitchFamily="48" charset="-128"/>
              </a:rPr>
              <a:t>Where did</a:t>
            </a:r>
          </a:p>
          <a:p>
            <a:r>
              <a:rPr lang="en-US" sz="1800">
                <a:solidFill>
                  <a:srgbClr val="0F116A"/>
                </a:solidFill>
                <a:latin typeface="Comic Sans MS" pitchFamily="48" charset="0"/>
                <a:ea typeface="Geneva" pitchFamily="48" charset="-128"/>
              </a:rPr>
              <a:t>the white</a:t>
            </a:r>
            <a:br>
              <a:rPr lang="en-US" sz="1800">
                <a:solidFill>
                  <a:srgbClr val="0F116A"/>
                </a:solidFill>
                <a:latin typeface="Comic Sans MS" pitchFamily="48" charset="0"/>
                <a:ea typeface="Geneva" pitchFamily="48" charset="-128"/>
              </a:rPr>
            </a:br>
            <a:r>
              <a:rPr lang="en-US" sz="1800">
                <a:solidFill>
                  <a:srgbClr val="0F116A"/>
                </a:solidFill>
                <a:latin typeface="Comic Sans MS" pitchFamily="48" charset="0"/>
                <a:ea typeface="Geneva" pitchFamily="48" charset="-128"/>
              </a:rPr>
              <a:t>flowers go? </a:t>
            </a:r>
          </a:p>
        </p:txBody>
      </p:sp>
      <p:sp>
        <p:nvSpPr>
          <p:cNvPr id="379977" name="AutoShape 73"/>
          <p:cNvSpPr>
            <a:spLocks noChangeArrowheads="1"/>
          </p:cNvSpPr>
          <p:nvPr/>
        </p:nvSpPr>
        <p:spPr bwMode="auto">
          <a:xfrm>
            <a:off x="6589713" y="4338638"/>
            <a:ext cx="1698625" cy="1184275"/>
          </a:xfrm>
          <a:prstGeom prst="wedgeEllipseCallout">
            <a:avLst>
              <a:gd name="adj1" fmla="val -67009"/>
              <a:gd name="adj2" fmla="val 95708"/>
            </a:avLst>
          </a:prstGeom>
          <a:solidFill>
            <a:srgbClr val="FFEA18"/>
          </a:solidFill>
          <a:ln w="38100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sz="1800">
                <a:solidFill>
                  <a:srgbClr val="0F116A"/>
                </a:solidFill>
                <a:latin typeface="Comic Sans MS" pitchFamily="48" charset="0"/>
                <a:ea typeface="Geneva" pitchFamily="48" charset="-128"/>
              </a:rPr>
              <a:t>White</a:t>
            </a:r>
            <a:br>
              <a:rPr lang="en-US" sz="1800">
                <a:solidFill>
                  <a:srgbClr val="0F116A"/>
                </a:solidFill>
                <a:latin typeface="Comic Sans MS" pitchFamily="48" charset="0"/>
                <a:ea typeface="Geneva" pitchFamily="48" charset="-128"/>
              </a:rPr>
            </a:br>
            <a:r>
              <a:rPr lang="en-US" sz="1800">
                <a:solidFill>
                  <a:srgbClr val="0F116A"/>
                </a:solidFill>
                <a:latin typeface="Comic Sans MS" pitchFamily="48" charset="0"/>
                <a:ea typeface="Geneva" pitchFamily="48" charset="-128"/>
              </a:rPr>
              <a:t>flowers came</a:t>
            </a:r>
            <a:br>
              <a:rPr lang="en-US" sz="1800">
                <a:solidFill>
                  <a:srgbClr val="0F116A"/>
                </a:solidFill>
                <a:latin typeface="Comic Sans MS" pitchFamily="48" charset="0"/>
                <a:ea typeface="Geneva" pitchFamily="48" charset="-128"/>
              </a:rPr>
            </a:br>
            <a:r>
              <a:rPr lang="en-US" sz="1800">
                <a:solidFill>
                  <a:srgbClr val="0F116A"/>
                </a:solidFill>
                <a:latin typeface="Comic Sans MS" pitchFamily="48" charset="0"/>
                <a:ea typeface="Geneva" pitchFamily="48" charset="-128"/>
              </a:rPr>
              <a:t>back</a:t>
            </a:r>
            <a:r>
              <a:rPr lang="en-US" sz="1800" i="1">
                <a:solidFill>
                  <a:srgbClr val="0F116A"/>
                </a:solidFill>
                <a:latin typeface="Comic Sans MS" pitchFamily="48" charset="0"/>
                <a:ea typeface="Geneva" pitchFamily="48" charset="-128"/>
              </a:rPr>
              <a:t>!</a:t>
            </a:r>
            <a:r>
              <a:rPr lang="en-US" sz="1800">
                <a:solidFill>
                  <a:srgbClr val="0F116A"/>
                </a:solidFill>
                <a:latin typeface="Comic Sans MS" pitchFamily="48" charset="0"/>
                <a:ea typeface="Geneva" pitchFamily="48" charset="-128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995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7997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Qua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500"/>
                                        <p:tgtEl>
                                          <p:spTgt spid="379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7996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7996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7997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Qua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961" grpId="0" animBg="1"/>
      <p:bldP spid="379962" grpId="0" animBg="1" autoUpdateAnimBg="0"/>
      <p:bldP spid="379976" grpId="0" animBg="1" autoUpdateAnimBg="0"/>
      <p:bldP spid="379977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did Mendel’s findings mean?</a:t>
            </a:r>
          </a:p>
        </p:txBody>
      </p:sp>
      <p:sp>
        <p:nvSpPr>
          <p:cNvPr id="38195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371600"/>
            <a:ext cx="7772400" cy="2590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Traits come in alternative versions</a:t>
            </a:r>
          </a:p>
          <a:p>
            <a:pPr lvl="1">
              <a:lnSpc>
                <a:spcPct val="90000"/>
              </a:lnSpc>
            </a:pPr>
            <a:r>
              <a:rPr lang="en-US"/>
              <a:t>purple vs. white flower color</a:t>
            </a:r>
          </a:p>
          <a:p>
            <a:pPr lvl="1">
              <a:lnSpc>
                <a:spcPct val="90000"/>
              </a:lnSpc>
            </a:pPr>
            <a:r>
              <a:rPr lang="en-US" u="sng">
                <a:solidFill>
                  <a:srgbClr val="CC0000"/>
                </a:solidFill>
              </a:rPr>
              <a:t>alleles</a:t>
            </a:r>
            <a:endParaRPr lang="en-US"/>
          </a:p>
          <a:p>
            <a:pPr marL="1085850" lvl="2">
              <a:lnSpc>
                <a:spcPct val="90000"/>
              </a:lnSpc>
            </a:pPr>
            <a:r>
              <a:rPr lang="en-US"/>
              <a:t>different alleles vary in the sequence of </a:t>
            </a:r>
            <a:r>
              <a:rPr lang="en-US" u="sng">
                <a:solidFill>
                  <a:srgbClr val="CC0000"/>
                </a:solidFill>
              </a:rPr>
              <a:t>nucleotides</a:t>
            </a:r>
            <a:r>
              <a:rPr lang="en-US"/>
              <a:t> at the specific </a:t>
            </a:r>
            <a:r>
              <a:rPr lang="en-US" u="sng">
                <a:solidFill>
                  <a:srgbClr val="CC0000"/>
                </a:solidFill>
              </a:rPr>
              <a:t>locus</a:t>
            </a:r>
            <a:r>
              <a:rPr lang="en-US"/>
              <a:t> of a gene</a:t>
            </a:r>
          </a:p>
          <a:p>
            <a:pPr lvl="3">
              <a:lnSpc>
                <a:spcPct val="90000"/>
              </a:lnSpc>
            </a:pPr>
            <a:r>
              <a:rPr lang="en-US"/>
              <a:t>some difference in sequence of A, T, C, G</a:t>
            </a:r>
          </a:p>
        </p:txBody>
      </p:sp>
      <p:pic>
        <p:nvPicPr>
          <p:cNvPr id="38195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55"/>
          <a:stretch>
            <a:fillRect/>
          </a:stretch>
        </p:blipFill>
        <p:spPr bwMode="auto">
          <a:xfrm>
            <a:off x="5105400" y="3963988"/>
            <a:ext cx="3886200" cy="2817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1957" name="AutoShape 5"/>
          <p:cNvSpPr>
            <a:spLocks noChangeArrowheads="1"/>
          </p:cNvSpPr>
          <p:nvPr/>
        </p:nvSpPr>
        <p:spPr bwMode="auto">
          <a:xfrm>
            <a:off x="257175" y="4332288"/>
            <a:ext cx="4362450" cy="1116012"/>
          </a:xfrm>
          <a:prstGeom prst="roundRect">
            <a:avLst>
              <a:gd name="adj" fmla="val 16667"/>
            </a:avLst>
          </a:prstGeom>
          <a:solidFill>
            <a:srgbClr val="FFCC1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45720" tIns="0" rIns="45720" bIns="0" anchor="ctr">
            <a:spAutoFit/>
          </a:bodyPr>
          <a:lstStyle/>
          <a:p>
            <a:pPr algn="l" eaLnBrk="1" hangingPunct="1">
              <a:spcBef>
                <a:spcPct val="20000"/>
              </a:spcBef>
              <a:buClr>
                <a:schemeClr val="tx1"/>
              </a:buClr>
              <a:buSzPct val="60000"/>
            </a:pPr>
            <a:r>
              <a:rPr lang="en-US" sz="2200" u="sng">
                <a:solidFill>
                  <a:srgbClr val="0F116A"/>
                </a:solidFill>
              </a:rPr>
              <a:t>purple-flower allele</a:t>
            </a:r>
            <a:r>
              <a:rPr lang="en-US" sz="2200">
                <a:solidFill>
                  <a:srgbClr val="0F116A"/>
                </a:solidFill>
              </a:rPr>
              <a:t> &amp; </a:t>
            </a:r>
            <a:br>
              <a:rPr lang="en-US" sz="2200">
                <a:solidFill>
                  <a:srgbClr val="0F116A"/>
                </a:solidFill>
              </a:rPr>
            </a:br>
            <a:r>
              <a:rPr lang="en-US" sz="2200" u="sng">
                <a:solidFill>
                  <a:srgbClr val="0F116A"/>
                </a:solidFill>
              </a:rPr>
              <a:t>white-flower allele</a:t>
            </a:r>
            <a:r>
              <a:rPr lang="en-US" sz="2200">
                <a:solidFill>
                  <a:srgbClr val="0F116A"/>
                </a:solidFill>
              </a:rPr>
              <a:t> are two DNA variations at </a:t>
            </a:r>
            <a:r>
              <a:rPr lang="en-US" sz="2200" u="sng">
                <a:solidFill>
                  <a:srgbClr val="0F116A"/>
                </a:solidFill>
              </a:rPr>
              <a:t>flower-color locus</a:t>
            </a:r>
            <a:endParaRPr lang="en-US" sz="2200">
              <a:solidFill>
                <a:srgbClr val="0F116A"/>
              </a:solidFill>
            </a:endParaRPr>
          </a:p>
        </p:txBody>
      </p:sp>
      <p:sp>
        <p:nvSpPr>
          <p:cNvPr id="381958" name="AutoShape 6"/>
          <p:cNvSpPr>
            <a:spLocks noChangeArrowheads="1"/>
          </p:cNvSpPr>
          <p:nvPr/>
        </p:nvSpPr>
        <p:spPr bwMode="auto">
          <a:xfrm>
            <a:off x="257175" y="5570538"/>
            <a:ext cx="4362450" cy="1116012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45720" tIns="0" rIns="45720" bIns="0">
            <a:spAutoFit/>
          </a:bodyPr>
          <a:lstStyle/>
          <a:p>
            <a:pPr algn="l" eaLnBrk="1" hangingPunct="1">
              <a:spcBef>
                <a:spcPct val="20000"/>
              </a:spcBef>
              <a:buClr>
                <a:schemeClr val="tx1"/>
              </a:buClr>
              <a:buSzPct val="60000"/>
            </a:pPr>
            <a:r>
              <a:rPr lang="en-US" sz="2200">
                <a:solidFill>
                  <a:srgbClr val="0F116A"/>
                </a:solidFill>
              </a:rPr>
              <a:t>different versions of gene at same location on homologous chromosomes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19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19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1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1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19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19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19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19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8195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8195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1955" grpId="0" build="p" autoUpdateAnimBg="0"/>
      <p:bldP spid="381957" grpId="0" animBg="1" autoUpdateAnimBg="0"/>
      <p:bldP spid="381958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00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8305800" cy="762000"/>
          </a:xfrm>
        </p:spPr>
        <p:txBody>
          <a:bodyPr/>
          <a:lstStyle/>
          <a:p>
            <a:r>
              <a:rPr lang="en-US"/>
              <a:t>Traits are inherited as discrete units</a:t>
            </a:r>
          </a:p>
        </p:txBody>
      </p:sp>
      <p:sp>
        <p:nvSpPr>
          <p:cNvPr id="38400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371600"/>
            <a:ext cx="7772400" cy="4191000"/>
          </a:xfrm>
        </p:spPr>
        <p:txBody>
          <a:bodyPr/>
          <a:lstStyle/>
          <a:p>
            <a:r>
              <a:rPr lang="en-US"/>
              <a:t>For each characteristic, an organism inherits 2 alleles, 1 from each parent</a:t>
            </a:r>
          </a:p>
          <a:p>
            <a:pPr lvl="1"/>
            <a:r>
              <a:rPr lang="en-US" u="sng">
                <a:solidFill>
                  <a:srgbClr val="CC0000"/>
                </a:solidFill>
              </a:rPr>
              <a:t>diploid</a:t>
            </a:r>
            <a:r>
              <a:rPr lang="en-US"/>
              <a:t> organism </a:t>
            </a:r>
          </a:p>
          <a:p>
            <a:pPr lvl="2"/>
            <a:r>
              <a:rPr lang="en-US"/>
              <a:t>inherits 2 sets of chromosomes, </a:t>
            </a:r>
            <a:br>
              <a:rPr lang="en-US"/>
            </a:br>
            <a:r>
              <a:rPr lang="en-US"/>
              <a:t>1 from each parent</a:t>
            </a:r>
          </a:p>
          <a:p>
            <a:pPr lvl="2"/>
            <a:r>
              <a:rPr lang="en-US"/>
              <a:t>homologous chromosomes</a:t>
            </a:r>
          </a:p>
          <a:p>
            <a:pPr lvl="2"/>
            <a:r>
              <a:rPr lang="en-US"/>
              <a:t>like having 2 editions of encyclopedia</a:t>
            </a:r>
          </a:p>
          <a:p>
            <a:pPr lvl="3"/>
            <a:r>
              <a:rPr lang="en-US" sz="2400"/>
              <a:t>Encyclopedia Britannica </a:t>
            </a:r>
          </a:p>
          <a:p>
            <a:pPr lvl="3"/>
            <a:r>
              <a:rPr lang="en-US" sz="2400"/>
              <a:t>Encyclopedia Americana</a:t>
            </a:r>
            <a:endParaRPr lang="en-US"/>
          </a:p>
        </p:txBody>
      </p:sp>
      <p:pic>
        <p:nvPicPr>
          <p:cNvPr id="384011" name="Picture 11" descr="penguin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61938" y="5562600"/>
            <a:ext cx="1274762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4012" name="AutoShape 12"/>
          <p:cNvSpPr>
            <a:spLocks noChangeArrowheads="1"/>
          </p:cNvSpPr>
          <p:nvPr/>
        </p:nvSpPr>
        <p:spPr bwMode="auto">
          <a:xfrm flipH="1">
            <a:off x="2387600" y="5548313"/>
            <a:ext cx="2433638" cy="1136650"/>
          </a:xfrm>
          <a:prstGeom prst="wedgeEllipseCallout">
            <a:avLst>
              <a:gd name="adj1" fmla="val 93963"/>
              <a:gd name="adj2" fmla="val -25981"/>
            </a:avLst>
          </a:prstGeom>
          <a:solidFill>
            <a:srgbClr val="FFEA18"/>
          </a:solidFill>
          <a:ln w="38100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sz="1800">
                <a:solidFill>
                  <a:srgbClr val="0F116A"/>
                </a:solidFill>
                <a:latin typeface="Comic Sans MS" pitchFamily="48" charset="0"/>
                <a:ea typeface="ＭＳ Ｐゴシック" pitchFamily="1" charset="-128"/>
              </a:rPr>
              <a:t>What are the</a:t>
            </a:r>
            <a:br>
              <a:rPr lang="en-US" sz="1800">
                <a:solidFill>
                  <a:srgbClr val="0F116A"/>
                </a:solidFill>
                <a:latin typeface="Comic Sans MS" pitchFamily="48" charset="0"/>
                <a:ea typeface="ＭＳ Ｐゴシック" pitchFamily="1" charset="-128"/>
              </a:rPr>
            </a:br>
            <a:r>
              <a:rPr lang="en-US" sz="1800">
                <a:solidFill>
                  <a:srgbClr val="0F116A"/>
                </a:solidFill>
                <a:latin typeface="Comic Sans MS" pitchFamily="48" charset="0"/>
                <a:ea typeface="ＭＳ Ｐゴシック" pitchFamily="1" charset="-128"/>
              </a:rPr>
              <a:t>advantages of</a:t>
            </a:r>
            <a:br>
              <a:rPr lang="en-US" sz="1800">
                <a:solidFill>
                  <a:srgbClr val="0F116A"/>
                </a:solidFill>
                <a:latin typeface="Comic Sans MS" pitchFamily="48" charset="0"/>
                <a:ea typeface="ＭＳ Ｐゴシック" pitchFamily="1" charset="-128"/>
              </a:rPr>
            </a:br>
            <a:r>
              <a:rPr lang="en-US" sz="1800">
                <a:solidFill>
                  <a:srgbClr val="0F116A"/>
                </a:solidFill>
                <a:latin typeface="Comic Sans MS" pitchFamily="48" charset="0"/>
                <a:ea typeface="ＭＳ Ｐゴシック" pitchFamily="1" charset="-128"/>
              </a:rPr>
              <a:t>being diploid?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4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4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4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4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4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4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40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40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840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840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840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840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840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840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84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840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Qua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4003" grpId="0" build="p" autoUpdateAnimBg="0"/>
      <p:bldP spid="384012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did Mendel’s findings mean?</a:t>
            </a:r>
          </a:p>
        </p:txBody>
      </p:sp>
      <p:sp>
        <p:nvSpPr>
          <p:cNvPr id="38605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371600"/>
            <a:ext cx="7772400" cy="5486400"/>
          </a:xfrm>
        </p:spPr>
        <p:txBody>
          <a:bodyPr/>
          <a:lstStyle/>
          <a:p>
            <a:r>
              <a:rPr lang="en-US"/>
              <a:t>Some traits mask others </a:t>
            </a:r>
          </a:p>
          <a:p>
            <a:pPr lvl="1"/>
            <a:r>
              <a:rPr lang="en-US" u="sng">
                <a:solidFill>
                  <a:srgbClr val="5B03B3"/>
                </a:solidFill>
              </a:rPr>
              <a:t>purple</a:t>
            </a:r>
            <a:r>
              <a:rPr lang="en-US"/>
              <a:t> &amp; </a:t>
            </a:r>
            <a:r>
              <a:rPr lang="en-US" u="sng">
                <a:solidFill>
                  <a:srgbClr val="000000"/>
                </a:solidFill>
              </a:rPr>
              <a:t>white</a:t>
            </a:r>
            <a:r>
              <a:rPr lang="en-US"/>
              <a:t> flower colors are separate traits that do not blend </a:t>
            </a:r>
          </a:p>
          <a:p>
            <a:pPr marL="1085850" lvl="2"/>
            <a:r>
              <a:rPr lang="en-US">
                <a:solidFill>
                  <a:srgbClr val="5B03B3"/>
                </a:solidFill>
              </a:rPr>
              <a:t>purple</a:t>
            </a:r>
            <a:r>
              <a:rPr lang="en-US"/>
              <a:t> x </a:t>
            </a:r>
            <a:r>
              <a:rPr lang="en-US">
                <a:solidFill>
                  <a:srgbClr val="000000"/>
                </a:solidFill>
              </a:rPr>
              <a:t>white</a:t>
            </a:r>
            <a:r>
              <a:rPr lang="en-US"/>
              <a:t> ≠ </a:t>
            </a:r>
            <a:r>
              <a:rPr lang="en-US">
                <a:solidFill>
                  <a:srgbClr val="8044BC"/>
                </a:solidFill>
              </a:rPr>
              <a:t>light purple</a:t>
            </a:r>
            <a:endParaRPr lang="en-US"/>
          </a:p>
          <a:p>
            <a:pPr marL="1085850" lvl="2"/>
            <a:r>
              <a:rPr lang="en-US">
                <a:solidFill>
                  <a:srgbClr val="5B03B3"/>
                </a:solidFill>
              </a:rPr>
              <a:t>purple</a:t>
            </a:r>
            <a:r>
              <a:rPr lang="en-US"/>
              <a:t> </a:t>
            </a:r>
            <a:r>
              <a:rPr lang="en-US" u="sng"/>
              <a:t>masked</a:t>
            </a:r>
            <a:r>
              <a:rPr lang="en-US"/>
              <a:t> </a:t>
            </a:r>
            <a:r>
              <a:rPr lang="en-US">
                <a:solidFill>
                  <a:srgbClr val="000000"/>
                </a:solidFill>
              </a:rPr>
              <a:t>white</a:t>
            </a:r>
            <a:endParaRPr lang="en-US"/>
          </a:p>
          <a:p>
            <a:pPr lvl="1"/>
            <a:r>
              <a:rPr lang="en-US" u="sng">
                <a:solidFill>
                  <a:srgbClr val="CC0000"/>
                </a:solidFill>
              </a:rPr>
              <a:t>dominant allele</a:t>
            </a:r>
            <a:r>
              <a:rPr lang="en-US"/>
              <a:t> </a:t>
            </a:r>
          </a:p>
          <a:p>
            <a:pPr marL="1085850" lvl="2"/>
            <a:r>
              <a:rPr lang="en-US"/>
              <a:t>functional protein</a:t>
            </a:r>
          </a:p>
          <a:p>
            <a:pPr marL="1085850" lvl="2"/>
            <a:r>
              <a:rPr lang="en-US"/>
              <a:t>masks other alleles </a:t>
            </a:r>
          </a:p>
          <a:p>
            <a:pPr lvl="1"/>
            <a:r>
              <a:rPr lang="en-US" u="sng">
                <a:solidFill>
                  <a:srgbClr val="CC0000"/>
                </a:solidFill>
              </a:rPr>
              <a:t>recessive allele</a:t>
            </a:r>
            <a:r>
              <a:rPr lang="en-US"/>
              <a:t> </a:t>
            </a:r>
          </a:p>
          <a:p>
            <a:pPr marL="1085850" lvl="2"/>
            <a:r>
              <a:rPr lang="en-US"/>
              <a:t>allele makes a </a:t>
            </a:r>
            <a:br>
              <a:rPr lang="en-US"/>
            </a:br>
            <a:r>
              <a:rPr lang="en-US"/>
              <a:t>malfunctioning protein</a:t>
            </a:r>
          </a:p>
        </p:txBody>
      </p:sp>
      <p:pic>
        <p:nvPicPr>
          <p:cNvPr id="386053" name="Picture 5" descr="14-03-Alleles-NL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00" r="24300" b="15601"/>
          <a:stretch>
            <a:fillRect/>
          </a:stretch>
        </p:blipFill>
        <p:spPr bwMode="auto">
          <a:xfrm rot="-5400000">
            <a:off x="5758657" y="3577431"/>
            <a:ext cx="3706812" cy="265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6057" name="AutoShape 9"/>
          <p:cNvSpPr>
            <a:spLocks noChangeArrowheads="1"/>
          </p:cNvSpPr>
          <p:nvPr/>
        </p:nvSpPr>
        <p:spPr bwMode="auto">
          <a:xfrm>
            <a:off x="6969125" y="5881688"/>
            <a:ext cx="1263650" cy="473075"/>
          </a:xfrm>
          <a:prstGeom prst="roundRect">
            <a:avLst>
              <a:gd name="adj" fmla="val 16667"/>
            </a:avLst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homologous</a:t>
            </a:r>
            <a:br>
              <a:rPr lang="en-US" sz="1400">
                <a:solidFill>
                  <a:schemeClr val="bg1"/>
                </a:solidFill>
              </a:rPr>
            </a:br>
            <a:r>
              <a:rPr lang="en-US" sz="1400">
                <a:solidFill>
                  <a:schemeClr val="bg1"/>
                </a:solidFill>
              </a:rPr>
              <a:t>chromosomes</a:t>
            </a:r>
          </a:p>
        </p:txBody>
      </p:sp>
      <p:sp>
        <p:nvSpPr>
          <p:cNvPr id="386058" name="AutoShape 10"/>
          <p:cNvSpPr>
            <a:spLocks noChangeArrowheads="1"/>
          </p:cNvSpPr>
          <p:nvPr/>
        </p:nvSpPr>
        <p:spPr bwMode="auto">
          <a:xfrm flipH="1">
            <a:off x="7205663" y="1873250"/>
            <a:ext cx="1836737" cy="1028700"/>
          </a:xfrm>
          <a:prstGeom prst="wedgeEllipseCallout">
            <a:avLst>
              <a:gd name="adj1" fmla="val 65296"/>
              <a:gd name="adj2" fmla="val 127310"/>
            </a:avLst>
          </a:prstGeom>
          <a:solidFill>
            <a:srgbClr val="FFEA18"/>
          </a:solidFill>
          <a:ln w="381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sz="1800">
                <a:solidFill>
                  <a:srgbClr val="0F116A"/>
                </a:solidFill>
                <a:latin typeface="Comic Sans MS" pitchFamily="48" charset="0"/>
              </a:rPr>
              <a:t>I’ll speak for </a:t>
            </a:r>
            <a:br>
              <a:rPr lang="en-US" sz="1800">
                <a:solidFill>
                  <a:srgbClr val="0F116A"/>
                </a:solidFill>
                <a:latin typeface="Comic Sans MS" pitchFamily="48" charset="0"/>
              </a:rPr>
            </a:br>
            <a:r>
              <a:rPr lang="en-US" sz="1800" i="1">
                <a:solidFill>
                  <a:srgbClr val="0F116A"/>
                </a:solidFill>
                <a:latin typeface="Comic Sans MS" pitchFamily="48" charset="0"/>
              </a:rPr>
              <a:t>both</a:t>
            </a:r>
            <a:r>
              <a:rPr lang="en-US" sz="1800">
                <a:solidFill>
                  <a:srgbClr val="0F116A"/>
                </a:solidFill>
                <a:latin typeface="Comic Sans MS" pitchFamily="48" charset="0"/>
              </a:rPr>
              <a:t> of u</a:t>
            </a:r>
            <a:r>
              <a:rPr lang="en-US" sz="1800" i="1">
                <a:solidFill>
                  <a:srgbClr val="0F116A"/>
                </a:solidFill>
                <a:latin typeface="Comic Sans MS" pitchFamily="48" charset="0"/>
              </a:rPr>
              <a:t>s!</a:t>
            </a:r>
            <a:r>
              <a:rPr lang="en-US" sz="1800">
                <a:solidFill>
                  <a:srgbClr val="0F116A"/>
                </a:solidFill>
                <a:latin typeface="Comic Sans MS" pitchFamily="48" charset="0"/>
              </a:rPr>
              <a:t> </a:t>
            </a:r>
          </a:p>
        </p:txBody>
      </p:sp>
      <p:sp>
        <p:nvSpPr>
          <p:cNvPr id="386059" name="AutoShape 11"/>
          <p:cNvSpPr>
            <a:spLocks noChangeArrowheads="1"/>
          </p:cNvSpPr>
          <p:nvPr/>
        </p:nvSpPr>
        <p:spPr bwMode="auto">
          <a:xfrm>
            <a:off x="5995988" y="3967163"/>
            <a:ext cx="1581150" cy="717550"/>
          </a:xfrm>
          <a:prstGeom prst="roundRect">
            <a:avLst>
              <a:gd name="adj" fmla="val 16667"/>
            </a:avLst>
          </a:prstGeom>
          <a:solidFill>
            <a:srgbClr val="FFCC18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400"/>
              <a:t>wild type</a:t>
            </a:r>
            <a:r>
              <a:rPr lang="en-US" sz="1400">
                <a:solidFill>
                  <a:srgbClr val="000000"/>
                </a:solidFill>
              </a:rPr>
              <a:t/>
            </a:r>
            <a:br>
              <a:rPr lang="en-US" sz="1400">
                <a:solidFill>
                  <a:srgbClr val="000000"/>
                </a:solidFill>
              </a:rPr>
            </a:br>
            <a:r>
              <a:rPr lang="en-US" sz="1400">
                <a:solidFill>
                  <a:srgbClr val="000000"/>
                </a:solidFill>
              </a:rPr>
              <a:t>allele producing</a:t>
            </a:r>
            <a:br>
              <a:rPr lang="en-US" sz="1400">
                <a:solidFill>
                  <a:srgbClr val="000000"/>
                </a:solidFill>
              </a:rPr>
            </a:br>
            <a:r>
              <a:rPr lang="en-US" sz="1400">
                <a:solidFill>
                  <a:srgbClr val="000000"/>
                </a:solidFill>
              </a:rPr>
              <a:t>functional protein</a:t>
            </a:r>
          </a:p>
        </p:txBody>
      </p:sp>
      <p:sp>
        <p:nvSpPr>
          <p:cNvPr id="386060" name="AutoShape 12"/>
          <p:cNvSpPr>
            <a:spLocks noChangeArrowheads="1"/>
          </p:cNvSpPr>
          <p:nvPr/>
        </p:nvSpPr>
        <p:spPr bwMode="auto">
          <a:xfrm>
            <a:off x="7678738" y="3956050"/>
            <a:ext cx="1468437" cy="952500"/>
          </a:xfrm>
          <a:prstGeom prst="roundRect">
            <a:avLst>
              <a:gd name="adj" fmla="val 16667"/>
            </a:avLst>
          </a:prstGeom>
          <a:solidFill>
            <a:srgbClr val="FFCC18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400"/>
              <a:t>mutant</a:t>
            </a:r>
            <a:r>
              <a:rPr lang="en-US" sz="1400">
                <a:solidFill>
                  <a:srgbClr val="000000"/>
                </a:solidFill>
              </a:rPr>
              <a:t/>
            </a:r>
            <a:br>
              <a:rPr lang="en-US" sz="1400">
                <a:solidFill>
                  <a:srgbClr val="000000"/>
                </a:solidFill>
              </a:rPr>
            </a:br>
            <a:r>
              <a:rPr lang="en-US" sz="1400">
                <a:solidFill>
                  <a:srgbClr val="000000"/>
                </a:solidFill>
              </a:rPr>
              <a:t>allele producing</a:t>
            </a:r>
            <a:br>
              <a:rPr lang="en-US" sz="1400">
                <a:solidFill>
                  <a:srgbClr val="000000"/>
                </a:solidFill>
              </a:rPr>
            </a:br>
            <a:r>
              <a:rPr lang="en-US" sz="1400">
                <a:solidFill>
                  <a:srgbClr val="000000"/>
                </a:solidFill>
              </a:rPr>
              <a:t>malfunctioning</a:t>
            </a:r>
            <a:br>
              <a:rPr lang="en-US" sz="1400">
                <a:solidFill>
                  <a:srgbClr val="000000"/>
                </a:solidFill>
              </a:rPr>
            </a:br>
            <a:r>
              <a:rPr lang="en-US" sz="1400">
                <a:solidFill>
                  <a:srgbClr val="000000"/>
                </a:solidFill>
              </a:rPr>
              <a:t>protein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6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6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6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6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6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6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6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6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86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86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86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86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860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860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860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860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8605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860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8606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Stri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38605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Qua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6051" grpId="0" build="p" autoUpdateAnimBg="0"/>
      <p:bldP spid="386057" grpId="0" animBg="1" autoUpdateAnimBg="0"/>
      <p:bldP spid="386058" grpId="0" animBg="1" autoUpdateAnimBg="0"/>
      <p:bldP spid="386059" grpId="0" animBg="1" autoUpdateAnimBg="0"/>
      <p:bldP spid="386060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Genotype vs. phenotype</a:t>
            </a:r>
          </a:p>
        </p:txBody>
      </p:sp>
      <p:sp>
        <p:nvSpPr>
          <p:cNvPr id="38809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371600"/>
            <a:ext cx="7772400" cy="3657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Difference between how an organism “looks” &amp; its genetics</a:t>
            </a:r>
          </a:p>
          <a:p>
            <a:pPr lvl="1">
              <a:lnSpc>
                <a:spcPct val="90000"/>
              </a:lnSpc>
            </a:pPr>
            <a:r>
              <a:rPr lang="en-US" u="sng">
                <a:solidFill>
                  <a:srgbClr val="CC0000"/>
                </a:solidFill>
              </a:rPr>
              <a:t>phenotype</a:t>
            </a:r>
            <a:r>
              <a:rPr lang="en-US"/>
              <a:t> </a:t>
            </a:r>
          </a:p>
          <a:p>
            <a:pPr marL="1085850" lvl="2">
              <a:lnSpc>
                <a:spcPct val="90000"/>
              </a:lnSpc>
            </a:pPr>
            <a:r>
              <a:rPr lang="en-US"/>
              <a:t>description of an organism’s trait</a:t>
            </a:r>
          </a:p>
          <a:p>
            <a:pPr marL="1085850" lvl="2">
              <a:lnSpc>
                <a:spcPct val="90000"/>
              </a:lnSpc>
            </a:pPr>
            <a:r>
              <a:rPr lang="en-US"/>
              <a:t>the “physical”</a:t>
            </a:r>
            <a:endParaRPr lang="en-US" u="sng">
              <a:solidFill>
                <a:schemeClr val="tx2"/>
              </a:solidFill>
            </a:endParaRPr>
          </a:p>
          <a:p>
            <a:pPr lvl="1">
              <a:lnSpc>
                <a:spcPct val="90000"/>
              </a:lnSpc>
            </a:pPr>
            <a:r>
              <a:rPr lang="en-US" u="sng">
                <a:solidFill>
                  <a:srgbClr val="CC0000"/>
                </a:solidFill>
              </a:rPr>
              <a:t>genotype</a:t>
            </a:r>
            <a:r>
              <a:rPr lang="en-US"/>
              <a:t> </a:t>
            </a:r>
          </a:p>
          <a:p>
            <a:pPr marL="1085850" lvl="2">
              <a:lnSpc>
                <a:spcPct val="90000"/>
              </a:lnSpc>
            </a:pPr>
            <a:r>
              <a:rPr lang="en-US"/>
              <a:t>description of an organism’s genetic makeup</a:t>
            </a:r>
          </a:p>
        </p:txBody>
      </p:sp>
      <p:sp>
        <p:nvSpPr>
          <p:cNvPr id="388105" name="AutoShape 9"/>
          <p:cNvSpPr>
            <a:spLocks noChangeArrowheads="1"/>
          </p:cNvSpPr>
          <p:nvPr/>
        </p:nvSpPr>
        <p:spPr bwMode="auto">
          <a:xfrm>
            <a:off x="682625" y="5146675"/>
            <a:ext cx="5410200" cy="1143000"/>
          </a:xfrm>
          <a:prstGeom prst="homePlate">
            <a:avLst>
              <a:gd name="adj" fmla="val 118333"/>
            </a:avLst>
          </a:prstGeom>
          <a:solidFill>
            <a:srgbClr val="FFEA18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/>
            <a:r>
              <a:rPr lang="en-US" sz="2200">
                <a:solidFill>
                  <a:schemeClr val="tx2"/>
                </a:solidFill>
              </a:rPr>
              <a:t>Explain Mendel’s results using</a:t>
            </a:r>
          </a:p>
          <a:p>
            <a:pPr algn="l"/>
            <a:r>
              <a:rPr lang="en-US" sz="2200">
                <a:solidFill>
                  <a:schemeClr val="tx2"/>
                </a:solidFill>
              </a:rPr>
              <a:t>…</a:t>
            </a:r>
            <a:r>
              <a:rPr lang="en-US" sz="2200" u="sng"/>
              <a:t>dominant</a:t>
            </a:r>
            <a:r>
              <a:rPr lang="en-US" sz="2200"/>
              <a:t> </a:t>
            </a:r>
            <a:r>
              <a:rPr lang="en-US" sz="2200">
                <a:solidFill>
                  <a:schemeClr val="tx2"/>
                </a:solidFill>
              </a:rPr>
              <a:t>&amp;</a:t>
            </a:r>
            <a:r>
              <a:rPr lang="en-US" sz="2200"/>
              <a:t> </a:t>
            </a:r>
            <a:r>
              <a:rPr lang="en-US" sz="2200" u="sng"/>
              <a:t>recessive</a:t>
            </a:r>
            <a:r>
              <a:rPr lang="en-US" sz="2200"/>
              <a:t> </a:t>
            </a:r>
          </a:p>
          <a:p>
            <a:pPr algn="l"/>
            <a:r>
              <a:rPr lang="en-US" sz="2200">
                <a:solidFill>
                  <a:schemeClr val="tx2"/>
                </a:solidFill>
              </a:rPr>
              <a:t>…</a:t>
            </a:r>
            <a:r>
              <a:rPr lang="en-US" sz="2200" u="sng"/>
              <a:t>phenotype</a:t>
            </a:r>
            <a:r>
              <a:rPr lang="en-US" sz="2200"/>
              <a:t> </a:t>
            </a:r>
            <a:r>
              <a:rPr lang="en-US" sz="2200">
                <a:solidFill>
                  <a:schemeClr val="tx2"/>
                </a:solidFill>
              </a:rPr>
              <a:t>&amp;</a:t>
            </a:r>
            <a:r>
              <a:rPr lang="en-US" sz="2200"/>
              <a:t> </a:t>
            </a:r>
            <a:r>
              <a:rPr lang="en-US" sz="2200" u="sng"/>
              <a:t>genotype</a:t>
            </a:r>
            <a:endParaRPr lang="en-US" sz="2200">
              <a:solidFill>
                <a:schemeClr val="tx2"/>
              </a:solidFill>
            </a:endParaRPr>
          </a:p>
        </p:txBody>
      </p:sp>
      <p:grpSp>
        <p:nvGrpSpPr>
          <p:cNvPr id="388117" name="Group 21"/>
          <p:cNvGrpSpPr>
            <a:grpSpLocks/>
          </p:cNvGrpSpPr>
          <p:nvPr/>
        </p:nvGrpSpPr>
        <p:grpSpPr bwMode="auto">
          <a:xfrm>
            <a:off x="6492875" y="4318000"/>
            <a:ext cx="2555875" cy="2500313"/>
            <a:chOff x="4090" y="2720"/>
            <a:chExt cx="1610" cy="1575"/>
          </a:xfrm>
        </p:grpSpPr>
        <p:sp>
          <p:nvSpPr>
            <p:cNvPr id="388103" name="Rectangle 7"/>
            <p:cNvSpPr>
              <a:spLocks noChangeArrowheads="1"/>
            </p:cNvSpPr>
            <p:nvPr/>
          </p:nvSpPr>
          <p:spPr bwMode="auto">
            <a:xfrm>
              <a:off x="4095" y="3795"/>
              <a:ext cx="27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2000"/>
                <a:t>F</a:t>
              </a:r>
              <a:r>
                <a:rPr lang="en-US" sz="2000" baseline="-25000"/>
                <a:t>1</a:t>
              </a:r>
            </a:p>
          </p:txBody>
        </p:sp>
        <p:sp>
          <p:nvSpPr>
            <p:cNvPr id="388104" name="Rectangle 8"/>
            <p:cNvSpPr>
              <a:spLocks noChangeArrowheads="1"/>
            </p:cNvSpPr>
            <p:nvPr/>
          </p:nvSpPr>
          <p:spPr bwMode="auto">
            <a:xfrm>
              <a:off x="4095" y="2914"/>
              <a:ext cx="22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2000"/>
                <a:t>P</a:t>
              </a:r>
              <a:endParaRPr lang="en-US" sz="2000" baseline="-25000"/>
            </a:p>
          </p:txBody>
        </p:sp>
        <p:pic>
          <p:nvPicPr>
            <p:cNvPr id="388108" name="Picture 12" descr="13_11b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00" t="66000" r="75375" b="7500"/>
            <a:stretch>
              <a:fillRect/>
            </a:stretch>
          </p:blipFill>
          <p:spPr bwMode="auto">
            <a:xfrm>
              <a:off x="4378" y="2742"/>
              <a:ext cx="453" cy="5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88109" name="Picture 13" descr="13_11b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751" t="66000" r="4500" b="7500"/>
            <a:stretch>
              <a:fillRect/>
            </a:stretch>
          </p:blipFill>
          <p:spPr bwMode="auto">
            <a:xfrm>
              <a:off x="5154" y="2742"/>
              <a:ext cx="478" cy="5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88110" name="AutoShape 14"/>
            <p:cNvSpPr>
              <a:spLocks noChangeArrowheads="1"/>
            </p:cNvSpPr>
            <p:nvPr/>
          </p:nvSpPr>
          <p:spPr bwMode="auto">
            <a:xfrm>
              <a:off x="4908" y="3116"/>
              <a:ext cx="144" cy="423"/>
            </a:xfrm>
            <a:prstGeom prst="downArrow">
              <a:avLst>
                <a:gd name="adj1" fmla="val 50000"/>
                <a:gd name="adj2" fmla="val 73438"/>
              </a:avLst>
            </a:prstGeom>
            <a:solidFill>
              <a:srgbClr val="0F116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8111" name="Rectangle 15"/>
            <p:cNvSpPr>
              <a:spLocks noChangeArrowheads="1"/>
            </p:cNvSpPr>
            <p:nvPr/>
          </p:nvSpPr>
          <p:spPr bwMode="auto">
            <a:xfrm>
              <a:off x="4852" y="2863"/>
              <a:ext cx="255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eaLnBrk="1" hangingPunct="1">
                <a:lnSpc>
                  <a:spcPct val="70000"/>
                </a:lnSpc>
                <a:spcBef>
                  <a:spcPct val="20000"/>
                </a:spcBef>
                <a:buClr>
                  <a:srgbClr val="0F116A"/>
                </a:buClr>
                <a:buSzPct val="120000"/>
              </a:pPr>
              <a:r>
                <a:rPr lang="en-US">
                  <a:solidFill>
                    <a:srgbClr val="0F116A"/>
                  </a:solidFill>
                </a:rPr>
                <a:t>X</a:t>
              </a:r>
            </a:p>
          </p:txBody>
        </p:sp>
        <p:pic>
          <p:nvPicPr>
            <p:cNvPr id="388112" name="Picture 16" descr="13_11b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00" t="66000" r="75375" b="7500"/>
            <a:stretch>
              <a:fillRect/>
            </a:stretch>
          </p:blipFill>
          <p:spPr bwMode="auto">
            <a:xfrm>
              <a:off x="4753" y="3604"/>
              <a:ext cx="453" cy="5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88113" name="Rectangle 17"/>
            <p:cNvSpPr>
              <a:spLocks noChangeArrowheads="1"/>
            </p:cNvSpPr>
            <p:nvPr/>
          </p:nvSpPr>
          <p:spPr bwMode="auto">
            <a:xfrm>
              <a:off x="4350" y="3287"/>
              <a:ext cx="507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purple</a:t>
              </a:r>
            </a:p>
          </p:txBody>
        </p:sp>
        <p:sp>
          <p:nvSpPr>
            <p:cNvPr id="388114" name="Rectangle 18"/>
            <p:cNvSpPr>
              <a:spLocks noChangeArrowheads="1"/>
            </p:cNvSpPr>
            <p:nvPr/>
          </p:nvSpPr>
          <p:spPr bwMode="auto">
            <a:xfrm>
              <a:off x="5172" y="3287"/>
              <a:ext cx="443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white</a:t>
              </a:r>
            </a:p>
          </p:txBody>
        </p:sp>
        <p:sp>
          <p:nvSpPr>
            <p:cNvPr id="388115" name="Rectangle 19"/>
            <p:cNvSpPr>
              <a:spLocks noChangeArrowheads="1"/>
            </p:cNvSpPr>
            <p:nvPr/>
          </p:nvSpPr>
          <p:spPr bwMode="auto">
            <a:xfrm>
              <a:off x="4637" y="4078"/>
              <a:ext cx="685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all purple</a:t>
              </a:r>
            </a:p>
          </p:txBody>
        </p:sp>
        <p:sp>
          <p:nvSpPr>
            <p:cNvPr id="388116" name="Rectangle 20"/>
            <p:cNvSpPr>
              <a:spLocks noChangeArrowheads="1"/>
            </p:cNvSpPr>
            <p:nvPr/>
          </p:nvSpPr>
          <p:spPr bwMode="auto">
            <a:xfrm>
              <a:off x="4090" y="2720"/>
              <a:ext cx="1610" cy="1575"/>
            </a:xfrm>
            <a:prstGeom prst="rect">
              <a:avLst/>
            </a:prstGeom>
            <a:noFill/>
            <a:ln w="12700">
              <a:solidFill>
                <a:srgbClr val="CC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8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8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8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8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8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8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8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8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88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88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8810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8099" grpId="0" build="p" autoUpdateAnimBg="0"/>
      <p:bldP spid="388105" grpId="0" animBg="1" autoUpdateAnimBg="0"/>
    </p:bldLst>
  </p:timing>
</p:sld>
</file>

<file path=ppt/theme/theme1.xml><?xml version="1.0" encoding="utf-8"?>
<a:theme xmlns:a="http://schemas.openxmlformats.org/drawingml/2006/main" name=" template2005">
  <a:themeElements>
    <a:clrScheme name=" template2005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 template2005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600" b="1" i="0" u="none" strike="noStrike" cap="none" normalizeH="0" baseline="0" smtClean="0">
            <a:ln>
              <a:noFill/>
            </a:ln>
            <a:solidFill>
              <a:srgbClr val="CC0000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600" b="1" i="0" u="none" strike="noStrike" cap="none" normalizeH="0" baseline="0" smtClean="0">
            <a:ln>
              <a:noFill/>
            </a:ln>
            <a:solidFill>
              <a:srgbClr val="CC0000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 template2005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 template2005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 template2005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 template2005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 template2005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 template2005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 template2005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 template2005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Silver Streak:Applications:Microsoft Office 2004:Templates:My Templates: template2005.pot</Template>
  <TotalTime>2821</TotalTime>
  <Words>1347</Words>
  <Application>Microsoft Office PowerPoint</Application>
  <PresentationFormat>On-screen Show (4:3)</PresentationFormat>
  <Paragraphs>504</Paragraphs>
  <Slides>31</Slides>
  <Notes>31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2" baseType="lpstr">
      <vt:lpstr>Times</vt:lpstr>
      <vt:lpstr>Arial</vt:lpstr>
      <vt:lpstr>Wingdings</vt:lpstr>
      <vt:lpstr>Times New Roman</vt:lpstr>
      <vt:lpstr>ヒラギノ角ゴ Pro W3</vt:lpstr>
      <vt:lpstr>Comic Sans MS</vt:lpstr>
      <vt:lpstr>Geneva</vt:lpstr>
      <vt:lpstr>ＭＳ Ｐゴシック</vt:lpstr>
      <vt:lpstr>Symbol</vt:lpstr>
      <vt:lpstr>Zapf Dingbats</vt:lpstr>
      <vt:lpstr> template2005</vt:lpstr>
      <vt:lpstr>Genetics &amp; The Work of Mendel</vt:lpstr>
      <vt:lpstr>Gregor Mendel</vt:lpstr>
      <vt:lpstr>Mendel’s work</vt:lpstr>
      <vt:lpstr>PowerPoint Presentation</vt:lpstr>
      <vt:lpstr>Looking closer at Mendel’s work</vt:lpstr>
      <vt:lpstr>What did Mendel’s findings mean?</vt:lpstr>
      <vt:lpstr>Traits are inherited as discrete units</vt:lpstr>
      <vt:lpstr>What did Mendel’s findings mean?</vt:lpstr>
      <vt:lpstr>Genotype vs. phenotype</vt:lpstr>
      <vt:lpstr>Making crosses</vt:lpstr>
      <vt:lpstr>Looking closer at Mendel’s work</vt:lpstr>
      <vt:lpstr>Punnett squares</vt:lpstr>
      <vt:lpstr>Genotypes </vt:lpstr>
      <vt:lpstr>Phenotype vs. genotype</vt:lpstr>
      <vt:lpstr>Test cross</vt:lpstr>
      <vt:lpstr>How does a Test cross work?</vt:lpstr>
      <vt:lpstr>Mendel’s 1st law of heredity</vt:lpstr>
      <vt:lpstr>Law of Segregation</vt:lpstr>
      <vt:lpstr>Monohybrid cross</vt:lpstr>
      <vt:lpstr>Dihybrid cross</vt:lpstr>
      <vt:lpstr>Dihybrid cross</vt:lpstr>
      <vt:lpstr>What’s going on here?</vt:lpstr>
      <vt:lpstr>Is this the way it works?</vt:lpstr>
      <vt:lpstr>Dihybrid cross</vt:lpstr>
      <vt:lpstr>Mendel’s 2nd law of heredity</vt:lpstr>
      <vt:lpstr>Law of Independent Assortment</vt:lpstr>
      <vt:lpstr>PowerPoint Presentation</vt:lpstr>
      <vt:lpstr>Review: Mendel’s laws of heredity </vt:lpstr>
      <vt:lpstr>Mendel chose peas wisely</vt:lpstr>
      <vt:lpstr>Mendel chose peas luckily</vt:lpstr>
      <vt:lpstr>PowerPoint Presentation</vt:lpstr>
    </vt:vector>
  </TitlesOfParts>
  <Company>Kim Foglia</Company>
  <LinksUpToDate>false</LinksUpToDate>
  <SharedDoc>false</SharedDoc>
  <HyperlinkBase>http://bio.kimunity.com, http://www.WDinteractive.com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Family resemblance can be striking!</dc:title>
  <dc:subject>AP &amp; Regents Biology</dc:subject>
  <dc:creator>Kim Foglia</dc:creator>
  <cp:keywords>Education, Biology Zone, Kim Foglia</cp:keywords>
  <dc:description>All Rights Reserved. Copyright 2003. WD Interactive.</dc:description>
  <cp:lastModifiedBy>Gretchen</cp:lastModifiedBy>
  <cp:revision>192</cp:revision>
  <cp:lastPrinted>2007-04-16T01:01:25Z</cp:lastPrinted>
  <dcterms:created xsi:type="dcterms:W3CDTF">2006-01-10T01:03:27Z</dcterms:created>
  <dcterms:modified xsi:type="dcterms:W3CDTF">2010-11-07T00:18:57Z</dcterms:modified>
  <cp:category>Education</cp:category>
</cp:coreProperties>
</file>