
<file path=[Content_Types].xml><?xml version="1.0" encoding="utf-8"?>
<Types xmlns="http://schemas.openxmlformats.org/package/2006/content-types">
  <Default Extension="bin" ContentType="audio/unknown"/>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9"/>
  </p:notesMasterIdLst>
  <p:handoutMasterIdLst>
    <p:handoutMasterId r:id="rId20"/>
  </p:handoutMasterIdLst>
  <p:sldIdLst>
    <p:sldId id="364" r:id="rId2"/>
    <p:sldId id="343" r:id="rId3"/>
    <p:sldId id="344" r:id="rId4"/>
    <p:sldId id="345" r:id="rId5"/>
    <p:sldId id="347" r:id="rId6"/>
    <p:sldId id="348" r:id="rId7"/>
    <p:sldId id="349" r:id="rId8"/>
    <p:sldId id="362" r:id="rId9"/>
    <p:sldId id="360" r:id="rId10"/>
    <p:sldId id="351" r:id="rId11"/>
    <p:sldId id="352" r:id="rId12"/>
    <p:sldId id="354" r:id="rId13"/>
    <p:sldId id="355" r:id="rId14"/>
    <p:sldId id="357" r:id="rId15"/>
    <p:sldId id="358" r:id="rId16"/>
    <p:sldId id="365" r:id="rId17"/>
    <p:sldId id="363" r:id="rId18"/>
  </p:sldIdLst>
  <p:sldSz cx="9144000" cy="6858000" type="screen4x3"/>
  <p:notesSz cx="6858000" cy="9144000"/>
  <p:defaultTextStyle>
    <a:defPPr>
      <a:defRPr lang="en-US"/>
    </a:defPPr>
    <a:lvl1pPr algn="ctr" rtl="0" eaLnBrk="0" fontAlgn="base" hangingPunct="0">
      <a:spcBef>
        <a:spcPct val="0"/>
      </a:spcBef>
      <a:spcAft>
        <a:spcPct val="0"/>
      </a:spcAft>
      <a:defRPr sz="2000" kern="1200">
        <a:solidFill>
          <a:schemeClr val="tx1"/>
        </a:solidFill>
        <a:latin typeface="Arial" charset="0"/>
        <a:ea typeface="+mn-ea"/>
        <a:cs typeface="+mn-cs"/>
      </a:defRPr>
    </a:lvl1pPr>
    <a:lvl2pPr marL="457200" algn="ctr" rtl="0" eaLnBrk="0" fontAlgn="base" hangingPunct="0">
      <a:spcBef>
        <a:spcPct val="0"/>
      </a:spcBef>
      <a:spcAft>
        <a:spcPct val="0"/>
      </a:spcAft>
      <a:defRPr sz="2000" kern="1200">
        <a:solidFill>
          <a:schemeClr val="tx1"/>
        </a:solidFill>
        <a:latin typeface="Arial" charset="0"/>
        <a:ea typeface="+mn-ea"/>
        <a:cs typeface="+mn-cs"/>
      </a:defRPr>
    </a:lvl2pPr>
    <a:lvl3pPr marL="914400" algn="ctr" rtl="0" eaLnBrk="0" fontAlgn="base" hangingPunct="0">
      <a:spcBef>
        <a:spcPct val="0"/>
      </a:spcBef>
      <a:spcAft>
        <a:spcPct val="0"/>
      </a:spcAft>
      <a:defRPr sz="2000" kern="1200">
        <a:solidFill>
          <a:schemeClr val="tx1"/>
        </a:solidFill>
        <a:latin typeface="Arial" charset="0"/>
        <a:ea typeface="+mn-ea"/>
        <a:cs typeface="+mn-cs"/>
      </a:defRPr>
    </a:lvl3pPr>
    <a:lvl4pPr marL="1371600" algn="ctr" rtl="0" eaLnBrk="0" fontAlgn="base" hangingPunct="0">
      <a:spcBef>
        <a:spcPct val="0"/>
      </a:spcBef>
      <a:spcAft>
        <a:spcPct val="0"/>
      </a:spcAft>
      <a:defRPr sz="2000" kern="1200">
        <a:solidFill>
          <a:schemeClr val="tx1"/>
        </a:solidFill>
        <a:latin typeface="Arial" charset="0"/>
        <a:ea typeface="+mn-ea"/>
        <a:cs typeface="+mn-cs"/>
      </a:defRPr>
    </a:lvl4pPr>
    <a:lvl5pPr marL="1828800" algn="ctr" rtl="0" eaLnBrk="0" fontAlgn="base" hangingPunct="0">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414"/>
    <a:srgbClr val="C364FF"/>
    <a:srgbClr val="CC0000"/>
    <a:srgbClr val="0F116A"/>
    <a:srgbClr val="6F89F7"/>
    <a:srgbClr val="FF45B9"/>
    <a:srgbClr val="FFCC18"/>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ferSingleView="1">
    <p:restoredLeft sz="22093" autoAdjust="0"/>
    <p:restoredTop sz="90929"/>
  </p:normalViewPr>
  <p:slideViewPr>
    <p:cSldViewPr snapToGrid="0">
      <p:cViewPr varScale="1">
        <p:scale>
          <a:sx n="56" d="100"/>
          <a:sy n="56" d="100"/>
        </p:scale>
        <p:origin x="-78" y="-204"/>
      </p:cViewPr>
      <p:guideLst>
        <p:guide orient="horz" pos="216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25" d="100"/>
          <a:sy n="125" d="100"/>
        </p:scale>
        <p:origin x="-279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3" name="Rectangle 5"/>
          <p:cNvSpPr>
            <a:spLocks noGrp="1" noChangeArrowheads="1"/>
          </p:cNvSpPr>
          <p:nvPr>
            <p:ph type="sldNum" sz="quarter" idx="3"/>
          </p:nvPr>
        </p:nvSpPr>
        <p:spPr bwMode="auto">
          <a:xfrm>
            <a:off x="6096000" y="8686800"/>
            <a:ext cx="7620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000" b="1"/>
            </a:lvl1pPr>
          </a:lstStyle>
          <a:p>
            <a:fld id="{8767C2D4-E6C2-4446-AFEC-9D747D3277C2}"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a:tabLst>
                <a:tab pos="6170613" algn="r"/>
              </a:tabLst>
              <a:defRPr sz="2400">
                <a:solidFill>
                  <a:schemeClr val="tx1"/>
                </a:solidFill>
                <a:latin typeface="Times" pitchFamily="84" charset="0"/>
              </a:defRPr>
            </a:lvl1pPr>
            <a:lvl2pPr algn="l">
              <a:tabLst>
                <a:tab pos="6170613" algn="r"/>
              </a:tabLst>
              <a:defRPr sz="2400">
                <a:solidFill>
                  <a:schemeClr val="tx1"/>
                </a:solidFill>
                <a:latin typeface="Times" pitchFamily="84" charset="0"/>
              </a:defRPr>
            </a:lvl2pPr>
            <a:lvl3pPr algn="l">
              <a:tabLst>
                <a:tab pos="6170613" algn="r"/>
              </a:tabLst>
              <a:defRPr sz="2400">
                <a:solidFill>
                  <a:schemeClr val="tx1"/>
                </a:solidFill>
                <a:latin typeface="Times" pitchFamily="84" charset="0"/>
              </a:defRPr>
            </a:lvl3pPr>
            <a:lvl4pPr algn="l">
              <a:tabLst>
                <a:tab pos="6170613" algn="r"/>
              </a:tabLst>
              <a:defRPr sz="2400">
                <a:solidFill>
                  <a:schemeClr val="tx1"/>
                </a:solidFill>
                <a:latin typeface="Times" pitchFamily="84" charset="0"/>
              </a:defRPr>
            </a:lvl4pPr>
            <a:lvl5pPr algn="l">
              <a:tabLst>
                <a:tab pos="6170613" algn="r"/>
              </a:tabLst>
              <a:defRPr sz="2400">
                <a:solidFill>
                  <a:schemeClr val="tx1"/>
                </a:solidFill>
                <a:latin typeface="Times" pitchFamily="84" charset="0"/>
              </a:defRPr>
            </a:lvl5pPr>
            <a:lvl6pPr eaLnBrk="0" fontAlgn="base" hangingPunct="0">
              <a:spcBef>
                <a:spcPct val="0"/>
              </a:spcBef>
              <a:spcAft>
                <a:spcPct val="0"/>
              </a:spcAft>
              <a:tabLst>
                <a:tab pos="6170613" algn="r"/>
              </a:tabLst>
              <a:defRPr sz="2400">
                <a:solidFill>
                  <a:schemeClr val="tx1"/>
                </a:solidFill>
                <a:latin typeface="Times" pitchFamily="84" charset="0"/>
              </a:defRPr>
            </a:lvl6pPr>
            <a:lvl7pPr eaLnBrk="0" fontAlgn="base" hangingPunct="0">
              <a:spcBef>
                <a:spcPct val="0"/>
              </a:spcBef>
              <a:spcAft>
                <a:spcPct val="0"/>
              </a:spcAft>
              <a:tabLst>
                <a:tab pos="6170613" algn="r"/>
              </a:tabLst>
              <a:defRPr sz="2400">
                <a:solidFill>
                  <a:schemeClr val="tx1"/>
                </a:solidFill>
                <a:latin typeface="Times" pitchFamily="84" charset="0"/>
              </a:defRPr>
            </a:lvl7pPr>
            <a:lvl8pPr eaLnBrk="0" fontAlgn="base" hangingPunct="0">
              <a:spcBef>
                <a:spcPct val="0"/>
              </a:spcBef>
              <a:spcAft>
                <a:spcPct val="0"/>
              </a:spcAft>
              <a:tabLst>
                <a:tab pos="6170613" algn="r"/>
              </a:tabLst>
              <a:defRPr sz="2400">
                <a:solidFill>
                  <a:schemeClr val="tx1"/>
                </a:solidFill>
                <a:latin typeface="Times" pitchFamily="84" charset="0"/>
              </a:defRPr>
            </a:lvl8pPr>
            <a:lvl9pPr eaLnBrk="0" fontAlgn="base" hangingPunct="0">
              <a:spcBef>
                <a:spcPct val="0"/>
              </a:spcBef>
              <a:spcAft>
                <a:spcPct val="0"/>
              </a:spcAft>
              <a:tabLst>
                <a:tab pos="6170613" algn="r"/>
              </a:tabLst>
              <a:defRPr sz="2400">
                <a:solidFill>
                  <a:schemeClr val="tx1"/>
                </a:solidFill>
                <a:latin typeface="Times" pitchFamily="84" charset="0"/>
              </a:defRPr>
            </a:lvl9pPr>
          </a:lstStyle>
          <a:p>
            <a:r>
              <a:rPr lang="en-US" sz="1100" b="1">
                <a:latin typeface="Arial" charset="0"/>
              </a:rPr>
              <a:t>Division Ave High School	Ms. Foglia</a:t>
            </a:r>
            <a:endParaRPr lang="en-US" sz="1800" b="1">
              <a:latin typeface="Arial" charset="0"/>
            </a:endParaRPr>
          </a:p>
          <a:p>
            <a:pPr algn="ctr"/>
            <a:r>
              <a:rPr lang="en-US" sz="1400" b="1">
                <a:latin typeface="Arial" charset="0"/>
              </a:rPr>
              <a:t>AP Biology</a:t>
            </a:r>
          </a:p>
        </p:txBody>
      </p:sp>
    </p:spTree>
    <p:extLst>
      <p:ext uri="{BB962C8B-B14F-4D97-AF65-F5344CB8AC3E}">
        <p14:creationId xmlns:p14="http://schemas.microsoft.com/office/powerpoint/2010/main" val="4227784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pitchFamily="84" charset="0"/>
              </a:defRPr>
            </a:lvl1pPr>
          </a:lstStyle>
          <a:p>
            <a:fld id="{8C3B15EB-3E31-4544-B41B-B4F3461292F6}" type="slidenum">
              <a:rPr lang="en-US"/>
              <a:pPr/>
              <a:t>‹#›</a:t>
            </a:fld>
            <a:endParaRPr lang="en-US"/>
          </a:p>
        </p:txBody>
      </p:sp>
    </p:spTree>
    <p:extLst>
      <p:ext uri="{BB962C8B-B14F-4D97-AF65-F5344CB8AC3E}">
        <p14:creationId xmlns:p14="http://schemas.microsoft.com/office/powerpoint/2010/main" val="3214811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ern="1200">
        <a:solidFill>
          <a:schemeClr val="tx1"/>
        </a:solidFill>
        <a:latin typeface="Arial" charset="0"/>
        <a:ea typeface="+mn-ea"/>
        <a:cs typeface="+mn-cs"/>
      </a:defRPr>
    </a:lvl1pPr>
    <a:lvl2pPr marL="457200" algn="l" rtl="0" fontAlgn="base">
      <a:spcBef>
        <a:spcPct val="30000"/>
      </a:spcBef>
      <a:spcAft>
        <a:spcPct val="0"/>
      </a:spcAft>
      <a:defRPr kern="1200">
        <a:solidFill>
          <a:schemeClr val="tx1"/>
        </a:solidFill>
        <a:latin typeface="Arial" charset="0"/>
        <a:ea typeface="+mn-ea"/>
        <a:cs typeface="+mn-cs"/>
      </a:defRPr>
    </a:lvl2pPr>
    <a:lvl3pPr marL="914400" algn="l" rtl="0" fontAlgn="base">
      <a:spcBef>
        <a:spcPct val="30000"/>
      </a:spcBef>
      <a:spcAft>
        <a:spcPct val="0"/>
      </a:spcAft>
      <a:defRPr kern="1200">
        <a:solidFill>
          <a:schemeClr val="tx1"/>
        </a:solidFill>
        <a:latin typeface="Arial" charset="0"/>
        <a:ea typeface="+mn-ea"/>
        <a:cs typeface="+mn-cs"/>
      </a:defRPr>
    </a:lvl3pPr>
    <a:lvl4pPr marL="1371600" algn="l" rtl="0" fontAlgn="base">
      <a:spcBef>
        <a:spcPct val="30000"/>
      </a:spcBef>
      <a:spcAft>
        <a:spcPct val="0"/>
      </a:spcAft>
      <a:defRPr kern="1200">
        <a:solidFill>
          <a:schemeClr val="tx1"/>
        </a:solidFill>
        <a:latin typeface="Arial" charset="0"/>
        <a:ea typeface="+mn-ea"/>
        <a:cs typeface="+mn-cs"/>
      </a:defRPr>
    </a:lvl4pPr>
    <a:lvl5pPr marL="1828800" algn="l" rtl="0" fontAlgn="base">
      <a:spcBef>
        <a:spcPct val="30000"/>
      </a:spcBef>
      <a:spcAft>
        <a:spcPct val="0"/>
      </a:spcAft>
      <a:defRPr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B948590-70F6-417D-A915-A9B2D7F8F4DE}" type="slidenum">
              <a:rPr lang="en-US"/>
              <a:pPr/>
              <a:t>1</a:t>
            </a:fld>
            <a:endParaRPr lang="en-US"/>
          </a:p>
        </p:txBody>
      </p:sp>
      <p:sp>
        <p:nvSpPr>
          <p:cNvPr id="3870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7075"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88D065D-4EB8-4400-9BA6-A83E18EA02B7}" type="slidenum">
              <a:rPr lang="en-US"/>
              <a:pPr/>
              <a:t>10</a:t>
            </a:fld>
            <a:endParaRPr lang="en-US"/>
          </a:p>
        </p:txBody>
      </p:sp>
      <p:sp>
        <p:nvSpPr>
          <p:cNvPr id="353282" name="Rectangle 2"/>
          <p:cNvSpPr>
            <a:spLocks noChangeArrowheads="1" noTextEdit="1"/>
          </p:cNvSpPr>
          <p:nvPr>
            <p:ph type="sldImg"/>
          </p:nvPr>
        </p:nvSpPr>
        <p:spPr>
          <a:ln/>
        </p:spPr>
      </p:sp>
      <p:sp>
        <p:nvSpPr>
          <p:cNvPr id="353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5A76DE2-FF81-458E-B7CD-EB5AC9566018}" type="slidenum">
              <a:rPr lang="en-US"/>
              <a:pPr/>
              <a:t>11</a:t>
            </a:fld>
            <a:endParaRPr lang="en-US"/>
          </a:p>
        </p:txBody>
      </p:sp>
      <p:sp>
        <p:nvSpPr>
          <p:cNvPr id="354306" name="Rectangle 2"/>
          <p:cNvSpPr>
            <a:spLocks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4E5FC5A-382D-4404-B95A-157E0EC3A6C7}" type="slidenum">
              <a:rPr lang="en-US"/>
              <a:pPr/>
              <a:t>12</a:t>
            </a:fld>
            <a:endParaRPr lang="en-US"/>
          </a:p>
        </p:txBody>
      </p:sp>
      <p:sp>
        <p:nvSpPr>
          <p:cNvPr id="356354" name="Rectangle 2"/>
          <p:cNvSpPr>
            <a:spLocks noChangeArrowheads="1" noTextEdit="1"/>
          </p:cNvSpPr>
          <p:nvPr>
            <p:ph type="sldImg"/>
          </p:nvPr>
        </p:nvSpPr>
        <p:spPr>
          <a:ln/>
        </p:spPr>
      </p:sp>
      <p:sp>
        <p:nvSpPr>
          <p:cNvPr id="356355" name="Rectangle 3"/>
          <p:cNvSpPr>
            <a:spLocks noGrp="1" noChangeArrowheads="1"/>
          </p:cNvSpPr>
          <p:nvPr>
            <p:ph type="body" idx="1"/>
          </p:nvPr>
        </p:nvSpPr>
        <p:spPr/>
        <p:txBody>
          <a:bodyPr/>
          <a:lstStyle/>
          <a:p>
            <a:r>
              <a:rPr lang="en-US" sz="1400"/>
              <a:t>How many Barr bodies would you expect?</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4AD22CD-799C-47B5-92EC-22FDB8481EA1}" type="slidenum">
              <a:rPr lang="en-US"/>
              <a:pPr/>
              <a:t>13</a:t>
            </a:fld>
            <a:endParaRPr lang="en-US"/>
          </a:p>
        </p:txBody>
      </p:sp>
      <p:sp>
        <p:nvSpPr>
          <p:cNvPr id="357378" name="Rectangle 2"/>
          <p:cNvSpPr>
            <a:spLocks noChangeArrowheads="1" noTextEdit="1"/>
          </p:cNvSpPr>
          <p:nvPr>
            <p:ph type="sldImg"/>
          </p:nvPr>
        </p:nvSpPr>
        <p:spPr>
          <a:ln/>
        </p:spPr>
      </p:sp>
      <p:sp>
        <p:nvSpPr>
          <p:cNvPr id="357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EBEEF73-F5D0-4CB1-93D7-91DFB11C4CAC}" type="slidenum">
              <a:rPr lang="en-US"/>
              <a:pPr/>
              <a:t>14</a:t>
            </a:fld>
            <a:endParaRPr lang="en-US"/>
          </a:p>
        </p:txBody>
      </p:sp>
      <p:sp>
        <p:nvSpPr>
          <p:cNvPr id="359426" name="Rectangle 2"/>
          <p:cNvSpPr>
            <a:spLocks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en-US" sz="1400"/>
              <a:t>How many Barr bodies would you expect?</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F4BB8DB-A15B-42B1-A397-D754EAC37256}" type="slidenum">
              <a:rPr lang="en-US"/>
              <a:pPr/>
              <a:t>15</a:t>
            </a:fld>
            <a:endParaRPr lang="en-US"/>
          </a:p>
        </p:txBody>
      </p:sp>
      <p:sp>
        <p:nvSpPr>
          <p:cNvPr id="360450" name="Rectangle 2"/>
          <p:cNvSpPr>
            <a:spLocks noChangeArrowheads="1" noTextEdit="1"/>
          </p:cNvSpPr>
          <p:nvPr>
            <p:ph type="sldImg"/>
          </p:nvPr>
        </p:nvSpPr>
        <p:spPr>
          <a:ln/>
        </p:spPr>
      </p:sp>
      <p:sp>
        <p:nvSpPr>
          <p:cNvPr id="360451" name="Rectangle 3"/>
          <p:cNvSpPr>
            <a:spLocks noGrp="1" noChangeArrowheads="1"/>
          </p:cNvSpPr>
          <p:nvPr>
            <p:ph type="body" idx="1"/>
          </p:nvPr>
        </p:nvSpPr>
        <p:spPr/>
        <p:txBody>
          <a:bodyPr/>
          <a:lstStyle/>
          <a:p>
            <a:r>
              <a:rPr lang="en-US" sz="1400"/>
              <a:t>How many Barr bodies would you expect?</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B2D342F-9C0C-406E-915A-01948A50902E}" type="slidenum">
              <a:rPr lang="en-US"/>
              <a:pPr/>
              <a:t>17</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80F27A2-A860-4946-8575-04B2CCE969DA}" type="slidenum">
              <a:rPr lang="en-US"/>
              <a:pPr/>
              <a:t>2</a:t>
            </a:fld>
            <a:endParaRPr lang="en-US"/>
          </a:p>
        </p:txBody>
      </p:sp>
      <p:sp>
        <p:nvSpPr>
          <p:cNvPr id="3205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20515" name="Rectangle 3"/>
          <p:cNvSpPr>
            <a:spLocks noChangeArrowheads="1"/>
          </p:cNvSpPr>
          <p:nvPr>
            <p:ph type="body" idx="1"/>
          </p:nvPr>
        </p:nvSpPr>
        <p:spPr bwMode="auto">
          <a:xfrm>
            <a:off x="914400" y="4343400"/>
            <a:ext cx="5029200" cy="4114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4407657-7F67-4DAA-A569-E567768A191C}" type="slidenum">
              <a:rPr lang="en-US"/>
              <a:pPr/>
              <a:t>3</a:t>
            </a:fld>
            <a:endParaRPr lang="en-US"/>
          </a:p>
        </p:txBody>
      </p:sp>
      <p:sp>
        <p:nvSpPr>
          <p:cNvPr id="346114" name="Rectangle 2"/>
          <p:cNvSpPr>
            <a:spLocks noChangeArrowheads="1" noTextEdit="1"/>
          </p:cNvSpPr>
          <p:nvPr>
            <p:ph type="sldImg"/>
          </p:nvPr>
        </p:nvSpPr>
        <p:spPr>
          <a:ln/>
        </p:spPr>
      </p:sp>
      <p:sp>
        <p:nvSpPr>
          <p:cNvPr id="346115" name="Rectangle 3"/>
          <p:cNvSpPr>
            <a:spLocks noGrp="1" noChangeArrowheads="1"/>
          </p:cNvSpPr>
          <p:nvPr>
            <p:ph type="body" idx="1"/>
          </p:nvPr>
        </p:nvSpPr>
        <p:spPr/>
        <p:txBody>
          <a:bodyPr/>
          <a:lstStyle/>
          <a:p>
            <a:r>
              <a:rPr lang="en-US"/>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F3772AD-C06F-44D6-8153-8BCE36817701}" type="slidenum">
              <a:rPr lang="en-US"/>
              <a:pPr/>
              <a:t>4</a:t>
            </a:fld>
            <a:endParaRPr lang="en-US"/>
          </a:p>
        </p:txBody>
      </p:sp>
      <p:sp>
        <p:nvSpPr>
          <p:cNvPr id="347138" name="Rectangle 2"/>
          <p:cNvSpPr>
            <a:spLocks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1EC00F2-D999-4202-B866-ABD8AFE3A443}" type="slidenum">
              <a:rPr lang="en-US"/>
              <a:pPr/>
              <a:t>5</a:t>
            </a:fld>
            <a:endParaRPr lang="en-US"/>
          </a:p>
        </p:txBody>
      </p:sp>
      <p:sp>
        <p:nvSpPr>
          <p:cNvPr id="348162" name="Rectangle 2"/>
          <p:cNvSpPr>
            <a:spLocks noChangeArrowheads="1" noTextEdit="1"/>
          </p:cNvSpPr>
          <p:nvPr>
            <p:ph type="sldImg"/>
          </p:nvPr>
        </p:nvSpPr>
        <p:spPr>
          <a:ln/>
        </p:spPr>
      </p:sp>
      <p:sp>
        <p:nvSpPr>
          <p:cNvPr id="348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A558BCE-039F-4BCB-A832-75FD14C2910F}" type="slidenum">
              <a:rPr lang="en-US"/>
              <a:pPr/>
              <a:t>6</a:t>
            </a:fld>
            <a:endParaRPr lang="en-US"/>
          </a:p>
        </p:txBody>
      </p:sp>
      <p:sp>
        <p:nvSpPr>
          <p:cNvPr id="349186" name="Rectangle 2"/>
          <p:cNvSpPr>
            <a:spLocks noChangeArrowheads="1" noTextEdit="1"/>
          </p:cNvSpPr>
          <p:nvPr>
            <p:ph type="sldImg"/>
          </p:nvPr>
        </p:nvSpPr>
        <p:spPr>
          <a:ln/>
        </p:spPr>
      </p:sp>
      <p:sp>
        <p:nvSpPr>
          <p:cNvPr id="349187" name="Rectangle 3"/>
          <p:cNvSpPr>
            <a:spLocks noGrp="1" noChangeArrowheads="1"/>
          </p:cNvSpPr>
          <p:nvPr>
            <p:ph type="body" idx="1"/>
          </p:nvPr>
        </p:nvSpPr>
        <p:spPr/>
        <p:txBody>
          <a:bodyPr/>
          <a:lstStyle/>
          <a:p>
            <a:r>
              <a:rPr lang="en-US"/>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A0B8739-3649-47BD-A21A-F6BB8CFB7D4F}" type="slidenum">
              <a:rPr lang="en-US"/>
              <a:pPr/>
              <a:t>7</a:t>
            </a:fld>
            <a:endParaRPr lang="en-US"/>
          </a:p>
        </p:txBody>
      </p:sp>
      <p:sp>
        <p:nvSpPr>
          <p:cNvPr id="350210" name="Rectangle 2"/>
          <p:cNvSpPr>
            <a:spLocks noChangeArrowheads="1" noTextEdit="1"/>
          </p:cNvSpPr>
          <p:nvPr>
            <p:ph type="sldImg"/>
          </p:nvPr>
        </p:nvSpPr>
        <p:spPr>
          <a:ln/>
        </p:spPr>
      </p:sp>
      <p:sp>
        <p:nvSpPr>
          <p:cNvPr id="350211" name="Rectangle 3"/>
          <p:cNvSpPr>
            <a:spLocks noGrp="1" noChangeArrowheads="1"/>
          </p:cNvSpPr>
          <p:nvPr>
            <p:ph type="body" idx="1"/>
          </p:nvPr>
        </p:nvSpPr>
        <p:spPr>
          <a:xfrm>
            <a:off x="762000" y="4343400"/>
            <a:ext cx="5410200" cy="4114800"/>
          </a:xfrm>
        </p:spPr>
        <p:txBody>
          <a:bodyPr/>
          <a:lstStyle/>
          <a:p>
            <a:r>
              <a:rPr lang="en-US" sz="1100"/>
              <a:t>Trisomy 13 occurs in about 1 out of every 5,000 live births. It is a syndrome with multiple abnormalities, many of which are not compatible with life. More than 80% of children with trisomy 13 die in the first month. Trisomy 13 is associated with multiple abnormalities, including defects of the brain that lead to seizures, apnea, deafness, and eye abnormalities. The eyes are small with defects in the iris (coloboma ). Most infants have a cleft lip and cleft palate, and low-set ears. Congenital heart disease is present in approximately 80% of affected infants. Hernias and genital abnormalities are common.</a:t>
            </a:r>
          </a:p>
          <a:p>
            <a:r>
              <a:rPr lang="en-US" sz="1100"/>
              <a:t>Trisomy 18 is a relatively common syndrome affecting approximately 1 out of 3,000 live births, and affecting girls more than three times as often as boys. The presence of an extra number 18 chromosome leads to multiple abnormalities. Many of these abnormalities make it hard for infants to live longer than a few months.</a:t>
            </a:r>
          </a:p>
          <a:p>
            <a:r>
              <a:rPr lang="en-US" sz="1100"/>
              <a:t>The cri du chat syndrome is caused by the deletion of information on chromosome 5. It is likely that multiple genes on chromosome 5 are deleted. One deleted gene, called TERT (telomerase reverse transcriptase) is involved in control of cell growth, and may play a role in how some of the features of cri cu chat develop. The cause of this rare chromosomal deletion is not known, but it is expected that the majority of cases are due to spontaneous loss of a piece of chromosome 5 during development of an egg or sperm. A minority of cases result from one parent carrying a rearrangement of chromosome 5 called a translocation. Between 1 in 20,000 and 1 in 50,000 babies are affected. This disease may account for up to 1% of individuals with severe mental retardation. Infants with cri du chat syndrome commonly have a distinctive cat-like cry. They also have an extensive grouping of abnormalities, with severe mental retardation being the most important.</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BF461BC-87B9-4A31-9886-5E6E9421E522}" type="slidenum">
              <a:rPr lang="en-US"/>
              <a:pPr/>
              <a:t>8</a:t>
            </a:fld>
            <a:endParaRPr lang="en-US"/>
          </a:p>
        </p:txBody>
      </p:sp>
      <p:sp>
        <p:nvSpPr>
          <p:cNvPr id="352258" name="Rectangle 2"/>
          <p:cNvSpPr>
            <a:spLocks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BEDD94A-B4EC-4D67-95A2-17D9D6F12736}" type="slidenum">
              <a:rPr lang="en-US"/>
              <a:pPr/>
              <a:t>9</a:t>
            </a:fld>
            <a:endParaRPr lang="en-US"/>
          </a:p>
        </p:txBody>
      </p:sp>
      <p:sp>
        <p:nvSpPr>
          <p:cNvPr id="362498" name="Rectangle 2"/>
          <p:cNvSpPr>
            <a:spLocks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84" charset="2"/>
              <a:buNone/>
              <a:defRPr/>
            </a:lvl1pPr>
          </a:lstStyle>
          <a:p>
            <a:pPr lvl="0"/>
            <a:r>
              <a:rPr lang="en-US" noProof="0" smtClean="0"/>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2006-2007</a:t>
            </a:r>
            <a:endParaRPr lang="en-US" b="0"/>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endParaRPr lang="en-US"/>
          </a:p>
        </p:txBody>
      </p:sp>
      <p:sp>
        <p:nvSpPr>
          <p:cNvPr id="4169" name="Rectangle 73"/>
          <p:cNvSpPr>
            <a:spLocks noChangeArrowheads="1"/>
          </p:cNvSpPr>
          <p:nvPr userDrawn="1"/>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latin typeface="Times" pitchFamily="84" charset="0"/>
            </a:endParaRPr>
          </a:p>
        </p:txBody>
      </p:sp>
      <p:sp>
        <p:nvSpPr>
          <p:cNvPr id="4170" name="Rectangle 74"/>
          <p:cNvSpPr>
            <a:spLocks noChangeArrowheads="1"/>
          </p:cNvSpPr>
          <p:nvPr userDrawn="1"/>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74" name="Group 78"/>
          <p:cNvGrpSpPr>
            <a:grpSpLocks/>
          </p:cNvGrpSpPr>
          <p:nvPr userDrawn="1"/>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5" name="Group 79"/>
          <p:cNvGrpSpPr>
            <a:grpSpLocks/>
          </p:cNvGrpSpPr>
          <p:nvPr userDrawn="1"/>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9" name="Text Box 83"/>
          <p:cNvSpPr txBox="1">
            <a:spLocks noChangeArrowheads="1"/>
          </p:cNvSpPr>
          <p:nvPr userDrawn="1"/>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sz="2400">
              <a:latin typeface="Times" pitchFamily="8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50287DA-4731-441A-85A0-D7FDE6733CB8}" type="slidenum">
              <a:rPr lang="en-US"/>
              <a:pPr/>
              <a:t>‹#›</a:t>
            </a:fld>
            <a:endParaRPr lang="en-US">
              <a:solidFill>
                <a:schemeClr val="hlink"/>
              </a:solidFill>
            </a:endParaRPr>
          </a:p>
        </p:txBody>
      </p:sp>
    </p:spTree>
    <p:extLst>
      <p:ext uri="{BB962C8B-B14F-4D97-AF65-F5344CB8AC3E}">
        <p14:creationId xmlns:p14="http://schemas.microsoft.com/office/powerpoint/2010/main" val="1478057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EA6DABD-FBCC-4448-A772-F629FE9958DB}" type="slidenum">
              <a:rPr lang="en-US"/>
              <a:pPr/>
              <a:t>‹#›</a:t>
            </a:fld>
            <a:endParaRPr lang="en-US">
              <a:solidFill>
                <a:schemeClr val="hlink"/>
              </a:solidFill>
            </a:endParaRPr>
          </a:p>
        </p:txBody>
      </p:sp>
    </p:spTree>
    <p:extLst>
      <p:ext uri="{BB962C8B-B14F-4D97-AF65-F5344CB8AC3E}">
        <p14:creationId xmlns:p14="http://schemas.microsoft.com/office/powerpoint/2010/main" val="919183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F26B6C1-8ED0-4540-96B2-C482041925A6}" type="slidenum">
              <a:rPr lang="en-US"/>
              <a:pPr/>
              <a:t>‹#›</a:t>
            </a:fld>
            <a:endParaRPr lang="en-US">
              <a:solidFill>
                <a:schemeClr val="hlink"/>
              </a:solidFill>
            </a:endParaRPr>
          </a:p>
        </p:txBody>
      </p:sp>
    </p:spTree>
    <p:extLst>
      <p:ext uri="{BB962C8B-B14F-4D97-AF65-F5344CB8AC3E}">
        <p14:creationId xmlns:p14="http://schemas.microsoft.com/office/powerpoint/2010/main" val="89175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305CC33F-3EA2-43A8-9E36-1147A0557120}" type="slidenum">
              <a:rPr lang="en-US"/>
              <a:pPr/>
              <a:t>‹#›</a:t>
            </a:fld>
            <a:endParaRPr lang="en-US">
              <a:solidFill>
                <a:schemeClr val="hlink"/>
              </a:solidFill>
            </a:endParaRPr>
          </a:p>
        </p:txBody>
      </p:sp>
    </p:spTree>
    <p:extLst>
      <p:ext uri="{BB962C8B-B14F-4D97-AF65-F5344CB8AC3E}">
        <p14:creationId xmlns:p14="http://schemas.microsoft.com/office/powerpoint/2010/main" val="2605769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038A6DE8-9216-41FC-A16A-B51FD9493915}" type="slidenum">
              <a:rPr lang="en-US"/>
              <a:pPr/>
              <a:t>‹#›</a:t>
            </a:fld>
            <a:endParaRPr lang="en-US">
              <a:solidFill>
                <a:schemeClr val="hlink"/>
              </a:solidFill>
            </a:endParaRPr>
          </a:p>
        </p:txBody>
      </p:sp>
    </p:spTree>
    <p:extLst>
      <p:ext uri="{BB962C8B-B14F-4D97-AF65-F5344CB8AC3E}">
        <p14:creationId xmlns:p14="http://schemas.microsoft.com/office/powerpoint/2010/main" val="1483505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9EF50440-784A-43F2-9883-06FD2C363BD8}" type="slidenum">
              <a:rPr lang="en-US"/>
              <a:pPr/>
              <a:t>‹#›</a:t>
            </a:fld>
            <a:endParaRPr lang="en-US">
              <a:solidFill>
                <a:schemeClr val="hlink"/>
              </a:solidFill>
            </a:endParaRPr>
          </a:p>
        </p:txBody>
      </p:sp>
    </p:spTree>
    <p:extLst>
      <p:ext uri="{BB962C8B-B14F-4D97-AF65-F5344CB8AC3E}">
        <p14:creationId xmlns:p14="http://schemas.microsoft.com/office/powerpoint/2010/main" val="3067929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B5A935CC-197F-45A5-B93A-A75C80F486D8}" type="slidenum">
              <a:rPr lang="en-US"/>
              <a:pPr/>
              <a:t>‹#›</a:t>
            </a:fld>
            <a:endParaRPr lang="en-US">
              <a:solidFill>
                <a:schemeClr val="hlink"/>
              </a:solidFill>
            </a:endParaRPr>
          </a:p>
        </p:txBody>
      </p:sp>
    </p:spTree>
    <p:extLst>
      <p:ext uri="{BB962C8B-B14F-4D97-AF65-F5344CB8AC3E}">
        <p14:creationId xmlns:p14="http://schemas.microsoft.com/office/powerpoint/2010/main" val="1659990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68B6E22-B44C-49A6-9A5B-C20AA8B0CA8A}" type="slidenum">
              <a:rPr lang="en-US"/>
              <a:pPr/>
              <a:t>‹#›</a:t>
            </a:fld>
            <a:endParaRPr lang="en-US">
              <a:solidFill>
                <a:schemeClr val="hlink"/>
              </a:solidFill>
            </a:endParaRPr>
          </a:p>
        </p:txBody>
      </p:sp>
    </p:spTree>
    <p:extLst>
      <p:ext uri="{BB962C8B-B14F-4D97-AF65-F5344CB8AC3E}">
        <p14:creationId xmlns:p14="http://schemas.microsoft.com/office/powerpoint/2010/main" val="536232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A57E926-69C4-4CC6-941E-575ECD88363E}" type="slidenum">
              <a:rPr lang="en-US"/>
              <a:pPr/>
              <a:t>‹#›</a:t>
            </a:fld>
            <a:endParaRPr lang="en-US">
              <a:solidFill>
                <a:schemeClr val="hlink"/>
              </a:solidFill>
            </a:endParaRPr>
          </a:p>
        </p:txBody>
      </p:sp>
    </p:spTree>
    <p:extLst>
      <p:ext uri="{BB962C8B-B14F-4D97-AF65-F5344CB8AC3E}">
        <p14:creationId xmlns:p14="http://schemas.microsoft.com/office/powerpoint/2010/main" val="382356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41FB6F8-F887-4333-B1F0-F7D73C8722AB}" type="slidenum">
              <a:rPr lang="en-US"/>
              <a:pPr/>
              <a:t>‹#›</a:t>
            </a:fld>
            <a:endParaRPr lang="en-US">
              <a:solidFill>
                <a:schemeClr val="hlink"/>
              </a:solidFill>
            </a:endParaRPr>
          </a:p>
        </p:txBody>
      </p:sp>
    </p:spTree>
    <p:extLst>
      <p:ext uri="{BB962C8B-B14F-4D97-AF65-F5344CB8AC3E}">
        <p14:creationId xmlns:p14="http://schemas.microsoft.com/office/powerpoint/2010/main" val="587424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fld id="{216AD072-85C7-45F0-8B04-0C78F1A3A08E}"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latin typeface="Times" pitchFamily="84"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3" name="Text Box 81"/>
          <p:cNvSpPr txBox="1">
            <a:spLocks noChangeArrowheads="1"/>
          </p:cNvSpPr>
          <p:nvPr userDrawn="1"/>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US" sz="1600" b="1"/>
              <a:t>AP Biology</a:t>
            </a:r>
            <a:endParaRPr lang="en-US" sz="2400">
              <a:latin typeface="Times" pitchFamily="8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pitchFamily="84"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84"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95000"/>
        <a:buFont typeface="Wingdings" pitchFamily="84" charset="2"/>
        <a:buChar char="§"/>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84" charset="2"/>
        <a:buChar char="w"/>
        <a:defRPr sz="2000" b="1">
          <a:solidFill>
            <a:srgbClr val="0F116A"/>
          </a:solidFill>
          <a:latin typeface="+mn-lt"/>
        </a:defRPr>
      </a:lvl4pPr>
      <a:lvl5pPr marL="20574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5pPr>
      <a:lvl6pPr marL="25146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6pPr>
      <a:lvl7pPr marL="29718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7pPr>
      <a:lvl8pPr marL="34290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8pPr>
      <a:lvl9pPr marL="3886200" indent="-228600" algn="l" rtl="0" fontAlgn="base">
        <a:spcBef>
          <a:spcPct val="20000"/>
        </a:spcBef>
        <a:spcAft>
          <a:spcPct val="0"/>
        </a:spcAft>
        <a:buClr>
          <a:schemeClr val="hlink"/>
        </a:buClr>
        <a:buSzPct val="60000"/>
        <a:buFont typeface="Wingdings" pitchFamily="84" charset="2"/>
        <a:buChar char="n"/>
        <a:defRPr sz="2000" b="1">
          <a:solidFill>
            <a:srgbClr val="0F11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audio" Target="../media/audio6.bin"/><Relationship Id="rId4" Type="http://schemas.openxmlformats.org/officeDocument/2006/relationships/audio" Target="../media/audio2.bin"/></Relationships>
</file>

<file path=ppt/slides/_rels/slide12.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audio" Target="../media/audio6.bin"/><Relationship Id="rId4" Type="http://schemas.openxmlformats.org/officeDocument/2006/relationships/audio" Target="../media/audio2.bin"/></Relationships>
</file>

<file path=ppt/slides/_rels/slide1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21.png"/><Relationship Id="rId2" Type="http://schemas.openxmlformats.org/officeDocument/2006/relationships/audio" Target="../media/audio7.bin"/><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audio" Target="../media/audio5.bin"/><Relationship Id="rId4" Type="http://schemas.openxmlformats.org/officeDocument/2006/relationships/audio" Target="../media/audio2.bin"/></Relationships>
</file>

<file path=ppt/slides/_rels/slide17.xml.rels><?xml version="1.0" encoding="UTF-8" standalone="yes"?>
<Relationships xmlns="http://schemas.openxmlformats.org/package/2006/relationships"><Relationship Id="rId3" Type="http://schemas.openxmlformats.org/officeDocument/2006/relationships/audio" Target="../media/audio9.bin"/><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audio" Target="../media/audio6.bin"/><Relationship Id="rId3" Type="http://schemas.openxmlformats.org/officeDocument/2006/relationships/audio" Target="../media/audio1.bin"/><Relationship Id="rId7" Type="http://schemas.openxmlformats.org/officeDocument/2006/relationships/audio" Target="../media/audio5.bin"/><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audio" Target="../media/audio4.bin"/><Relationship Id="rId5" Type="http://schemas.openxmlformats.org/officeDocument/2006/relationships/audio" Target="../media/audio3.bin"/><Relationship Id="rId4" Type="http://schemas.openxmlformats.org/officeDocument/2006/relationships/audio" Target="../media/audio2.bin"/></Relationships>
</file>

<file path=ppt/slides/_rels/slide4.xml.rels><?xml version="1.0" encoding="UTF-8" standalone="yes"?>
<Relationships xmlns="http://schemas.openxmlformats.org/package/2006/relationships"><Relationship Id="rId3" Type="http://schemas.openxmlformats.org/officeDocument/2006/relationships/audio" Target="../media/audio7.bin"/><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audio" Target="../media/audio5.bin"/></Relationships>
</file>

<file path=ppt/slides/_rels/slide5.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audio" Target="../media/audio4.bin"/><Relationship Id="rId5" Type="http://schemas.openxmlformats.org/officeDocument/2006/relationships/audio" Target="../media/audio3.bin"/><Relationship Id="rId4" Type="http://schemas.openxmlformats.org/officeDocument/2006/relationships/audio" Target="../media/audio2.bin"/></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audio" Target="../media/audio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9"/>
          <p:cNvSpPr>
            <a:spLocks noGrp="1" noChangeArrowheads="1"/>
          </p:cNvSpPr>
          <p:nvPr>
            <p:ph type="dt" sz="quarter" idx="2"/>
          </p:nvPr>
        </p:nvSpPr>
        <p:spPr/>
        <p:txBody>
          <a:bodyPr/>
          <a:lstStyle/>
          <a:p>
            <a:r>
              <a:rPr lang="en-US"/>
              <a:t>2006-2007</a:t>
            </a:r>
            <a:endParaRPr lang="en-US" b="0"/>
          </a:p>
        </p:txBody>
      </p:sp>
      <p:sp>
        <p:nvSpPr>
          <p:cNvPr id="386050" name="Rectangle 2"/>
          <p:cNvSpPr>
            <a:spLocks noChangeArrowheads="1"/>
          </p:cNvSpPr>
          <p:nvPr/>
        </p:nvSpPr>
        <p:spPr bwMode="auto">
          <a:xfrm>
            <a:off x="1143000" y="3124200"/>
            <a:ext cx="6434138" cy="11906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3600" b="1">
                <a:solidFill>
                  <a:schemeClr val="tx2"/>
                </a:solidFill>
              </a:rPr>
              <a:t>Errors of Meiosis</a:t>
            </a:r>
          </a:p>
          <a:p>
            <a:r>
              <a:rPr lang="en-US" sz="3600" b="1">
                <a:solidFill>
                  <a:srgbClr val="0F116A"/>
                </a:solidFill>
              </a:rPr>
              <a:t>Chromosomal Abnormalities</a:t>
            </a:r>
            <a:endParaRPr lang="en-US" sz="3600" b="1">
              <a:solidFill>
                <a:schemeClr val="tx2"/>
              </a:solidFill>
            </a:endParaRPr>
          </a:p>
        </p:txBody>
      </p:sp>
      <p:pic>
        <p:nvPicPr>
          <p:cNvPr id="386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572000"/>
            <a:ext cx="3124200" cy="207486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6053" name="Picture 5" descr="meiomov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363" y="4800600"/>
            <a:ext cx="1954212" cy="1954213"/>
          </a:xfrm>
          <a:prstGeom prst="rect">
            <a:avLst/>
          </a:prstGeom>
          <a:noFill/>
          <a:extLst>
            <a:ext uri="{909E8E84-426E-40DD-AFC4-6F175D3DCCD1}">
              <a14:hiddenFill xmlns:a14="http://schemas.microsoft.com/office/drawing/2010/main">
                <a:solidFill>
                  <a:srgbClr val="FFFFFF"/>
                </a:solidFill>
              </a14:hiddenFill>
            </a:ext>
          </a:extLst>
        </p:spPr>
      </p:pic>
      <p:pic>
        <p:nvPicPr>
          <p:cNvPr id="386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533400"/>
            <a:ext cx="2362200" cy="12334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605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8313" y="412750"/>
            <a:ext cx="2192337" cy="2293938"/>
          </a:xfrm>
          <a:prstGeom prst="rect">
            <a:avLst/>
          </a:prstGeom>
          <a:noFill/>
          <a:ln w="9525">
            <a:solidFill>
              <a:srgbClr val="000000"/>
            </a:solidFill>
            <a:miter lim="800000"/>
            <a:headEnd/>
            <a:tailEnd/>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708" name="Picture 4" descr="f13-37_how_nondisjuncti_c"/>
          <p:cNvPicPr>
            <a:picLocks noChangeAspect="1" noChangeArrowheads="1"/>
          </p:cNvPicPr>
          <p:nvPr/>
        </p:nvPicPr>
        <p:blipFill>
          <a:blip r:embed="rId4">
            <a:extLst>
              <a:ext uri="{28A0092B-C50C-407E-A947-70E740481C1C}">
                <a14:useLocalDpi xmlns:a14="http://schemas.microsoft.com/office/drawing/2010/main" val="0"/>
              </a:ext>
            </a:extLst>
          </a:blip>
          <a:srcRect l="10126" t="2251" r="13499"/>
          <a:stretch>
            <a:fillRect/>
          </a:stretch>
        </p:blipFill>
        <p:spPr bwMode="auto">
          <a:xfrm>
            <a:off x="5562600" y="3459163"/>
            <a:ext cx="3543300" cy="33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706" name="Rectangle 2"/>
          <p:cNvSpPr>
            <a:spLocks noGrp="1" noChangeArrowheads="1"/>
          </p:cNvSpPr>
          <p:nvPr>
            <p:ph type="title"/>
          </p:nvPr>
        </p:nvSpPr>
        <p:spPr>
          <a:xfrm>
            <a:off x="609600" y="685800"/>
            <a:ext cx="8077200" cy="762000"/>
          </a:xfrm>
        </p:spPr>
        <p:txBody>
          <a:bodyPr/>
          <a:lstStyle/>
          <a:p>
            <a:r>
              <a:rPr lang="en-US"/>
              <a:t>Sex chromosomes abnormalities</a:t>
            </a:r>
          </a:p>
        </p:txBody>
      </p:sp>
      <p:sp>
        <p:nvSpPr>
          <p:cNvPr id="328707" name="Rectangle 3" descr="Rectangle: Click to edit Master text styles&#10;Second level&#10;Third level&#10;Fourth level&#10;Fifth level"/>
          <p:cNvSpPr>
            <a:spLocks noGrp="1" noChangeArrowheads="1"/>
          </p:cNvSpPr>
          <p:nvPr>
            <p:ph type="body" idx="1"/>
          </p:nvPr>
        </p:nvSpPr>
        <p:spPr/>
        <p:txBody>
          <a:bodyPr/>
          <a:lstStyle/>
          <a:p>
            <a:r>
              <a:rPr lang="en-US"/>
              <a:t>Human development more tolerant of wrong numbers in sex chromosome</a:t>
            </a:r>
          </a:p>
          <a:p>
            <a:r>
              <a:rPr lang="en-US"/>
              <a:t>But produces a variety of distinct syndromes in humans</a:t>
            </a:r>
          </a:p>
          <a:p>
            <a:pPr lvl="1"/>
            <a:r>
              <a:rPr lang="en-US" sz="2400">
                <a:solidFill>
                  <a:srgbClr val="CC0000"/>
                </a:solidFill>
              </a:rPr>
              <a:t>XXY</a:t>
            </a:r>
            <a:r>
              <a:rPr lang="en-US" sz="2400"/>
              <a:t> = Klinefelter’s syndrome male </a:t>
            </a:r>
          </a:p>
          <a:p>
            <a:pPr lvl="1"/>
            <a:r>
              <a:rPr lang="en-US" sz="2400">
                <a:solidFill>
                  <a:srgbClr val="CC0000"/>
                </a:solidFill>
              </a:rPr>
              <a:t>XXX</a:t>
            </a:r>
            <a:r>
              <a:rPr lang="en-US" sz="2400"/>
              <a:t> = Trisomy X female</a:t>
            </a:r>
          </a:p>
          <a:p>
            <a:pPr lvl="1"/>
            <a:r>
              <a:rPr lang="en-US" sz="2400">
                <a:solidFill>
                  <a:srgbClr val="CC0000"/>
                </a:solidFill>
              </a:rPr>
              <a:t>XYY</a:t>
            </a:r>
            <a:r>
              <a:rPr lang="en-US" sz="2400"/>
              <a:t> = Jacob’s syndrome male</a:t>
            </a:r>
          </a:p>
          <a:p>
            <a:pPr lvl="1"/>
            <a:r>
              <a:rPr lang="en-US" sz="2400">
                <a:solidFill>
                  <a:srgbClr val="CC0000"/>
                </a:solidFill>
              </a:rPr>
              <a:t>XO</a:t>
            </a:r>
            <a:r>
              <a:rPr lang="en-US" sz="2400"/>
              <a:t>   = Turner syndrome female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8707">
                                            <p:txEl>
                                              <p:pRg st="1" end="1"/>
                                            </p:txEl>
                                          </p:spTgt>
                                        </p:tgtEl>
                                        <p:attrNameLst>
                                          <p:attrName>style.visibility</p:attrName>
                                        </p:attrNameLst>
                                      </p:cBhvr>
                                      <p:to>
                                        <p:strVal val="visible"/>
                                      </p:to>
                                    </p:set>
                                    <p:anim calcmode="lin" valueType="num">
                                      <p:cBhvr additive="base">
                                        <p:cTn id="7" dur="500" fill="hold"/>
                                        <p:tgtEl>
                                          <p:spTgt spid="32870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870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8707">
                                            <p:txEl>
                                              <p:pRg st="2" end="2"/>
                                            </p:txEl>
                                          </p:spTgt>
                                        </p:tgtEl>
                                        <p:attrNameLst>
                                          <p:attrName>style.visibility</p:attrName>
                                        </p:attrNameLst>
                                      </p:cBhvr>
                                      <p:to>
                                        <p:strVal val="visible"/>
                                      </p:to>
                                    </p:set>
                                    <p:anim calcmode="lin" valueType="num">
                                      <p:cBhvr additive="base">
                                        <p:cTn id="13" dur="500" fill="hold"/>
                                        <p:tgtEl>
                                          <p:spTgt spid="3287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87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8707">
                                            <p:txEl>
                                              <p:pRg st="3" end="3"/>
                                            </p:txEl>
                                          </p:spTgt>
                                        </p:tgtEl>
                                        <p:attrNameLst>
                                          <p:attrName>style.visibility</p:attrName>
                                        </p:attrNameLst>
                                      </p:cBhvr>
                                      <p:to>
                                        <p:strVal val="visible"/>
                                      </p:to>
                                    </p:set>
                                    <p:anim calcmode="lin" valueType="num">
                                      <p:cBhvr additive="base">
                                        <p:cTn id="19" dur="500" fill="hold"/>
                                        <p:tgtEl>
                                          <p:spTgt spid="3287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870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8707">
                                            <p:txEl>
                                              <p:pRg st="4" end="4"/>
                                            </p:txEl>
                                          </p:spTgt>
                                        </p:tgtEl>
                                        <p:attrNameLst>
                                          <p:attrName>style.visibility</p:attrName>
                                        </p:attrNameLst>
                                      </p:cBhvr>
                                      <p:to>
                                        <p:strVal val="visible"/>
                                      </p:to>
                                    </p:set>
                                    <p:anim calcmode="lin" valueType="num">
                                      <p:cBhvr additive="base">
                                        <p:cTn id="25" dur="500" fill="hold"/>
                                        <p:tgtEl>
                                          <p:spTgt spid="3287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870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8707">
                                            <p:txEl>
                                              <p:pRg st="5" end="5"/>
                                            </p:txEl>
                                          </p:spTgt>
                                        </p:tgtEl>
                                        <p:attrNameLst>
                                          <p:attrName>style.visibility</p:attrName>
                                        </p:attrNameLst>
                                      </p:cBhvr>
                                      <p:to>
                                        <p:strVal val="visible"/>
                                      </p:to>
                                    </p:set>
                                    <p:anim calcmode="lin" valueType="num">
                                      <p:cBhvr additive="base">
                                        <p:cTn id="31" dur="500" fill="hold"/>
                                        <p:tgtEl>
                                          <p:spTgt spid="3287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870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1" name="Rectangle 3" descr="Rectangle: Click to edit Master text styles&#10;Second level&#10;Third level&#10;Fourth level&#10;Fifth level"/>
          <p:cNvSpPr>
            <a:spLocks noGrp="1" noChangeArrowheads="1"/>
          </p:cNvSpPr>
          <p:nvPr>
            <p:ph type="body" idx="1"/>
          </p:nvPr>
        </p:nvSpPr>
        <p:spPr>
          <a:xfrm>
            <a:off x="187325" y="1308100"/>
            <a:ext cx="5743575" cy="4733925"/>
          </a:xfrm>
          <a:solidFill>
            <a:schemeClr val="bg1"/>
          </a:solidFill>
        </p:spPr>
        <p:txBody>
          <a:bodyPr/>
          <a:lstStyle/>
          <a:p>
            <a:pPr>
              <a:buClr>
                <a:srgbClr val="000059"/>
              </a:buClr>
            </a:pPr>
            <a:r>
              <a:rPr lang="en-US" u="sng">
                <a:solidFill>
                  <a:srgbClr val="CC0000"/>
                </a:solidFill>
              </a:rPr>
              <a:t>XXY</a:t>
            </a:r>
            <a:r>
              <a:rPr lang="en-US" u="sng"/>
              <a:t> male</a:t>
            </a:r>
            <a:endParaRPr lang="en-US"/>
          </a:p>
          <a:p>
            <a:pPr lvl="1">
              <a:buClrTx/>
            </a:pPr>
            <a:r>
              <a:rPr lang="en-US"/>
              <a:t>one in every 2000 live births</a:t>
            </a:r>
          </a:p>
          <a:p>
            <a:pPr lvl="1"/>
            <a:r>
              <a:rPr lang="en-US"/>
              <a:t>have male sex organs, but are sterile</a:t>
            </a:r>
          </a:p>
          <a:p>
            <a:pPr lvl="1"/>
            <a:r>
              <a:rPr lang="en-US"/>
              <a:t>feminine characteristics</a:t>
            </a:r>
          </a:p>
          <a:p>
            <a:pPr lvl="2"/>
            <a:r>
              <a:rPr lang="en-US"/>
              <a:t>some breast development</a:t>
            </a:r>
          </a:p>
          <a:p>
            <a:pPr lvl="2"/>
            <a:r>
              <a:rPr lang="en-US"/>
              <a:t>lack of facial hair</a:t>
            </a:r>
          </a:p>
          <a:p>
            <a:pPr lvl="1"/>
            <a:r>
              <a:rPr lang="en-US"/>
              <a:t>tall</a:t>
            </a:r>
          </a:p>
          <a:p>
            <a:pPr lvl="1"/>
            <a:r>
              <a:rPr lang="en-US"/>
              <a:t>normal intelligence</a:t>
            </a:r>
          </a:p>
        </p:txBody>
      </p:sp>
      <p:sp>
        <p:nvSpPr>
          <p:cNvPr id="329730" name="Rectangle 2"/>
          <p:cNvSpPr>
            <a:spLocks noGrp="1" noChangeArrowheads="1"/>
          </p:cNvSpPr>
          <p:nvPr>
            <p:ph type="title"/>
          </p:nvPr>
        </p:nvSpPr>
        <p:spPr>
          <a:xfrm>
            <a:off x="609600" y="685800"/>
            <a:ext cx="8077200" cy="762000"/>
          </a:xfrm>
        </p:spPr>
        <p:txBody>
          <a:bodyPr/>
          <a:lstStyle/>
          <a:p>
            <a:r>
              <a:rPr lang="en-US"/>
              <a:t>Klinefelter’s syndrome</a:t>
            </a:r>
          </a:p>
        </p:txBody>
      </p:sp>
      <p:pic>
        <p:nvPicPr>
          <p:cNvPr id="32973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6613" y="450850"/>
            <a:ext cx="3057525" cy="46339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973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6750" y="4311650"/>
            <a:ext cx="2582863" cy="2419350"/>
          </a:xfrm>
          <a:prstGeom prst="rect">
            <a:avLst/>
          </a:prstGeom>
          <a:noFill/>
          <a:ln w="9525">
            <a:solidFill>
              <a:srgbClr val="000000"/>
            </a:solidFill>
            <a:miter lim="800000"/>
            <a:headEnd/>
            <a:tailEnd/>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Lst>
        </p:spPr>
      </p:pic>
      <p:sp>
        <p:nvSpPr>
          <p:cNvPr id="329736" name="Rectangle 8"/>
          <p:cNvSpPr>
            <a:spLocks noChangeArrowheads="1"/>
          </p:cNvSpPr>
          <p:nvPr/>
        </p:nvSpPr>
        <p:spPr bwMode="auto">
          <a:xfrm>
            <a:off x="6604000" y="6508750"/>
            <a:ext cx="119063" cy="158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5" name="Oval 7"/>
          <p:cNvSpPr>
            <a:spLocks noChangeArrowheads="1"/>
          </p:cNvSpPr>
          <p:nvPr/>
        </p:nvSpPr>
        <p:spPr bwMode="auto">
          <a:xfrm>
            <a:off x="6359525" y="5937250"/>
            <a:ext cx="720725" cy="747713"/>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9731">
                                            <p:txEl>
                                              <p:pRg st="0" end="0"/>
                                            </p:txEl>
                                          </p:spTgt>
                                        </p:tgtEl>
                                        <p:attrNameLst>
                                          <p:attrName>style.visibility</p:attrName>
                                        </p:attrNameLst>
                                      </p:cBhvr>
                                      <p:to>
                                        <p:strVal val="visible"/>
                                      </p:to>
                                    </p:set>
                                    <p:anim calcmode="lin" valueType="num">
                                      <p:cBhvr additive="base">
                                        <p:cTn id="7" dur="500" fill="hold"/>
                                        <p:tgtEl>
                                          <p:spTgt spid="3297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97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9731">
                                            <p:txEl>
                                              <p:pRg st="1" end="1"/>
                                            </p:txEl>
                                          </p:spTgt>
                                        </p:tgtEl>
                                        <p:attrNameLst>
                                          <p:attrName>style.visibility</p:attrName>
                                        </p:attrNameLst>
                                      </p:cBhvr>
                                      <p:to>
                                        <p:strVal val="visible"/>
                                      </p:to>
                                    </p:set>
                                    <p:anim calcmode="lin" valueType="num">
                                      <p:cBhvr additive="base">
                                        <p:cTn id="13" dur="500" fill="hold"/>
                                        <p:tgtEl>
                                          <p:spTgt spid="3297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973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9731">
                                            <p:txEl>
                                              <p:pRg st="2" end="2"/>
                                            </p:txEl>
                                          </p:spTgt>
                                        </p:tgtEl>
                                        <p:attrNameLst>
                                          <p:attrName>style.visibility</p:attrName>
                                        </p:attrNameLst>
                                      </p:cBhvr>
                                      <p:to>
                                        <p:strVal val="visible"/>
                                      </p:to>
                                    </p:set>
                                    <p:anim calcmode="lin" valueType="num">
                                      <p:cBhvr additive="base">
                                        <p:cTn id="19" dur="500" fill="hold"/>
                                        <p:tgtEl>
                                          <p:spTgt spid="3297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973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9731">
                                            <p:txEl>
                                              <p:pRg st="3" end="3"/>
                                            </p:txEl>
                                          </p:spTgt>
                                        </p:tgtEl>
                                        <p:attrNameLst>
                                          <p:attrName>style.visibility</p:attrName>
                                        </p:attrNameLst>
                                      </p:cBhvr>
                                      <p:to>
                                        <p:strVal val="visible"/>
                                      </p:to>
                                    </p:set>
                                    <p:anim calcmode="lin" valueType="num">
                                      <p:cBhvr additive="base">
                                        <p:cTn id="25" dur="500" fill="hold"/>
                                        <p:tgtEl>
                                          <p:spTgt spid="32973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973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9731">
                                            <p:txEl>
                                              <p:pRg st="4" end="4"/>
                                            </p:txEl>
                                          </p:spTgt>
                                        </p:tgtEl>
                                        <p:attrNameLst>
                                          <p:attrName>style.visibility</p:attrName>
                                        </p:attrNameLst>
                                      </p:cBhvr>
                                      <p:to>
                                        <p:strVal val="visible"/>
                                      </p:to>
                                    </p:set>
                                    <p:anim calcmode="lin" valueType="num">
                                      <p:cBhvr additive="base">
                                        <p:cTn id="31" dur="500" fill="hold"/>
                                        <p:tgtEl>
                                          <p:spTgt spid="32973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973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9731">
                                            <p:txEl>
                                              <p:pRg st="5" end="5"/>
                                            </p:txEl>
                                          </p:spTgt>
                                        </p:tgtEl>
                                        <p:attrNameLst>
                                          <p:attrName>style.visibility</p:attrName>
                                        </p:attrNameLst>
                                      </p:cBhvr>
                                      <p:to>
                                        <p:strVal val="visible"/>
                                      </p:to>
                                    </p:set>
                                    <p:anim calcmode="lin" valueType="num">
                                      <p:cBhvr additive="base">
                                        <p:cTn id="37" dur="500" fill="hold"/>
                                        <p:tgtEl>
                                          <p:spTgt spid="32973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2973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9731">
                                            <p:txEl>
                                              <p:pRg st="6" end="6"/>
                                            </p:txEl>
                                          </p:spTgt>
                                        </p:tgtEl>
                                        <p:attrNameLst>
                                          <p:attrName>style.visibility</p:attrName>
                                        </p:attrNameLst>
                                      </p:cBhvr>
                                      <p:to>
                                        <p:strVal val="visible"/>
                                      </p:to>
                                    </p:set>
                                    <p:anim calcmode="lin" valueType="num">
                                      <p:cBhvr additive="base">
                                        <p:cTn id="43" dur="500" fill="hold"/>
                                        <p:tgtEl>
                                          <p:spTgt spid="32973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2973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29731">
                                            <p:txEl>
                                              <p:pRg st="7" end="7"/>
                                            </p:txEl>
                                          </p:spTgt>
                                        </p:tgtEl>
                                        <p:attrNameLst>
                                          <p:attrName>style.visibility</p:attrName>
                                        </p:attrNameLst>
                                      </p:cBhvr>
                                      <p:to>
                                        <p:strVal val="visible"/>
                                      </p:to>
                                    </p:set>
                                    <p:anim calcmode="lin" valueType="num">
                                      <p:cBhvr additive="base">
                                        <p:cTn id="49" dur="500" fill="hold"/>
                                        <p:tgtEl>
                                          <p:spTgt spid="329731">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2973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329734"/>
                                        </p:tgtEl>
                                        <p:attrNameLst>
                                          <p:attrName>style.visibility</p:attrName>
                                        </p:attrNameLst>
                                      </p:cBhvr>
                                      <p:to>
                                        <p:strVal val="visible"/>
                                      </p:to>
                                    </p:set>
                                    <p:animEffect transition="in" filter="wipe(left)">
                                      <p:cBhvr>
                                        <p:cTn id="55" dur="500"/>
                                        <p:tgtEl>
                                          <p:spTgt spid="329734"/>
                                        </p:tgtEl>
                                      </p:cBhvr>
                                    </p:animEffect>
                                  </p:childTnLst>
                                  <p:subTnLst>
                                    <p:audio>
                                      <p:cMediaNode>
                                        <p:cTn display="0" masterRel="sameClick">
                                          <p:stCondLst>
                                            <p:cond evt="begin" delay="0">
                                              <p:tn val="53"/>
                                            </p:cond>
                                          </p:stCondLst>
                                          <p:endCondLst>
                                            <p:cond evt="onStopAudio" delay="0">
                                              <p:tgtEl>
                                                <p:sldTgt/>
                                              </p:tgtEl>
                                            </p:cond>
                                          </p:endCondLst>
                                        </p:cTn>
                                        <p:tgtEl>
                                          <p:sndTgt r:embed="rId4" name="Vibro Up"/>
                                        </p:tgtEl>
                                      </p:cMediaNode>
                                    </p:audio>
                                  </p:sub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29735"/>
                                        </p:tgtEl>
                                        <p:attrNameLst>
                                          <p:attrName>style.visibility</p:attrName>
                                        </p:attrNameLst>
                                      </p:cBhvr>
                                      <p:to>
                                        <p:strVal val="visible"/>
                                      </p:to>
                                    </p:set>
                                    <p:animEffect transition="in" filter="wipe(left)">
                                      <p:cBhvr>
                                        <p:cTn id="60" dur="500"/>
                                        <p:tgtEl>
                                          <p:spTgt spid="329735"/>
                                        </p:tgtEl>
                                      </p:cBhvr>
                                    </p:animEffect>
                                  </p:childTnLst>
                                  <p:subTnLst>
                                    <p:audio>
                                      <p:cMediaNode>
                                        <p:cTn display="0" masterRel="sameClick">
                                          <p:stCondLst>
                                            <p:cond evt="begin" delay="0">
                                              <p:tn val="58"/>
                                            </p:cond>
                                          </p:stCondLst>
                                          <p:endCondLst>
                                            <p:cond evt="onStopAudio" delay="0">
                                              <p:tgtEl>
                                                <p:sldTgt/>
                                              </p:tgtEl>
                                            </p:cond>
                                          </p:endCondLst>
                                        </p:cTn>
                                        <p:tgtEl>
                                          <p:sndTgt r:embed="rId5" name="Po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1" grpId="0" build="p" autoUpdateAnimBg="0"/>
      <p:bldP spid="329735"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78" name="Picture 2"/>
          <p:cNvPicPr>
            <a:picLocks noChangeAspect="1" noChangeArrowheads="1"/>
          </p:cNvPicPr>
          <p:nvPr/>
        </p:nvPicPr>
        <p:blipFill>
          <a:blip r:embed="rId4">
            <a:extLst>
              <a:ext uri="{28A0092B-C50C-407E-A947-70E740481C1C}">
                <a14:useLocalDpi xmlns:a14="http://schemas.microsoft.com/office/drawing/2010/main" val="0"/>
              </a:ext>
            </a:extLst>
          </a:blip>
          <a:srcRect t="2400"/>
          <a:stretch>
            <a:fillRect/>
          </a:stretch>
        </p:blipFill>
        <p:spPr bwMode="auto">
          <a:xfrm>
            <a:off x="827088" y="1301750"/>
            <a:ext cx="7173912" cy="525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1779" name="Rectangle 3"/>
          <p:cNvSpPr>
            <a:spLocks noGrp="1" noChangeArrowheads="1"/>
          </p:cNvSpPr>
          <p:nvPr>
            <p:ph type="title"/>
          </p:nvPr>
        </p:nvSpPr>
        <p:spPr/>
        <p:txBody>
          <a:bodyPr/>
          <a:lstStyle/>
          <a:p>
            <a:r>
              <a:rPr lang="en-US" sz="3200"/>
              <a:t>Klinefelter’s syndrome</a:t>
            </a:r>
          </a:p>
        </p:txBody>
      </p:sp>
      <p:sp>
        <p:nvSpPr>
          <p:cNvPr id="331780" name="Oval 4"/>
          <p:cNvSpPr>
            <a:spLocks noChangeArrowheads="1"/>
          </p:cNvSpPr>
          <p:nvPr/>
        </p:nvSpPr>
        <p:spPr bwMode="auto">
          <a:xfrm>
            <a:off x="5791200" y="5410200"/>
            <a:ext cx="2057400" cy="1295400"/>
          </a:xfrm>
          <a:prstGeom prst="ellipse">
            <a:avLst/>
          </a:prstGeom>
          <a:noFill/>
          <a:ln w="5715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1780"/>
                                        </p:tgtEl>
                                        <p:attrNameLst>
                                          <p:attrName>style.visibility</p:attrName>
                                        </p:attrNameLst>
                                      </p:cBhvr>
                                      <p:to>
                                        <p:strVal val="visible"/>
                                      </p:to>
                                    </p:set>
                                    <p:animEffect transition="in" filter="wipe(left)">
                                      <p:cBhvr>
                                        <p:cTn id="7" dur="500"/>
                                        <p:tgtEl>
                                          <p:spTgt spid="331780"/>
                                        </p:tgtEl>
                                      </p:cBhvr>
                                    </p:animEffect>
                                  </p:childTnLst>
                                  <p:subTnLst>
                                    <p:audio>
                                      <p:cMediaNode>
                                        <p:cTn display="0" masterRel="sameClick">
                                          <p:stCondLst>
                                            <p:cond evt="begin" delay="0">
                                              <p:tn val="5"/>
                                            </p:cond>
                                          </p:stCondLst>
                                          <p:endCondLst>
                                            <p:cond evt="onStopAudio" delay="0">
                                              <p:tgtEl>
                                                <p:sldTgt/>
                                              </p:tgtEl>
                                            </p:cond>
                                          </p:endCondLst>
                                        </p:cTn>
                                        <p:tgtEl>
                                          <p:sndTgt r:embed="rId3"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80"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609600" y="685800"/>
            <a:ext cx="8077200" cy="762000"/>
          </a:xfrm>
        </p:spPr>
        <p:txBody>
          <a:bodyPr/>
          <a:lstStyle/>
          <a:p>
            <a:r>
              <a:rPr lang="en-US"/>
              <a:t>Jacob’s syndrome male</a:t>
            </a:r>
          </a:p>
        </p:txBody>
      </p:sp>
      <p:sp>
        <p:nvSpPr>
          <p:cNvPr id="332803" name="Rectangle 3" descr="Rectangle: Click to edit Master text styles&#10;Second level&#10;Third level&#10;Fourth level&#10;Fifth level"/>
          <p:cNvSpPr>
            <a:spLocks noGrp="1" noChangeArrowheads="1"/>
          </p:cNvSpPr>
          <p:nvPr>
            <p:ph type="body" idx="1"/>
          </p:nvPr>
        </p:nvSpPr>
        <p:spPr>
          <a:xfrm>
            <a:off x="187325" y="1371600"/>
            <a:ext cx="8956675" cy="5351463"/>
          </a:xfrm>
          <a:solidFill>
            <a:schemeClr val="bg1"/>
          </a:solidFill>
        </p:spPr>
        <p:txBody>
          <a:bodyPr/>
          <a:lstStyle/>
          <a:p>
            <a:pPr>
              <a:buClr>
                <a:srgbClr val="000054"/>
              </a:buClr>
            </a:pPr>
            <a:r>
              <a:rPr lang="en-US" u="sng">
                <a:solidFill>
                  <a:srgbClr val="CC0000"/>
                </a:solidFill>
              </a:rPr>
              <a:t>XYY</a:t>
            </a:r>
            <a:r>
              <a:rPr lang="en-US" u="sng"/>
              <a:t> Males</a:t>
            </a:r>
            <a:r>
              <a:rPr lang="en-US"/>
              <a:t> </a:t>
            </a:r>
          </a:p>
          <a:p>
            <a:pPr lvl="1">
              <a:buClrTx/>
            </a:pPr>
            <a:r>
              <a:rPr lang="en-US"/>
              <a:t>1 in 1000 live male </a:t>
            </a:r>
            <a:br>
              <a:rPr lang="en-US"/>
            </a:br>
            <a:r>
              <a:rPr lang="en-US"/>
              <a:t>births</a:t>
            </a:r>
          </a:p>
          <a:p>
            <a:pPr lvl="1">
              <a:buClrTx/>
            </a:pPr>
            <a:r>
              <a:rPr lang="en-US"/>
              <a:t>extra Y chromosome</a:t>
            </a:r>
          </a:p>
          <a:p>
            <a:pPr lvl="1">
              <a:buClrTx/>
            </a:pPr>
            <a:r>
              <a:rPr lang="en-US"/>
              <a:t>slightly taller than </a:t>
            </a:r>
            <a:br>
              <a:rPr lang="en-US"/>
            </a:br>
            <a:r>
              <a:rPr lang="en-US"/>
              <a:t>average</a:t>
            </a:r>
          </a:p>
          <a:p>
            <a:pPr lvl="1">
              <a:buClrTx/>
            </a:pPr>
            <a:r>
              <a:rPr lang="en-US"/>
              <a:t>more active</a:t>
            </a:r>
          </a:p>
          <a:p>
            <a:pPr lvl="1">
              <a:buClrTx/>
            </a:pPr>
            <a:r>
              <a:rPr lang="en-US"/>
              <a:t>normal intelligence, slight learning disabilities</a:t>
            </a:r>
          </a:p>
          <a:p>
            <a:pPr lvl="1">
              <a:buClrTx/>
            </a:pPr>
            <a:r>
              <a:rPr lang="en-US"/>
              <a:t>delayed emotional maturity</a:t>
            </a:r>
          </a:p>
          <a:p>
            <a:pPr lvl="1">
              <a:buClrTx/>
            </a:pPr>
            <a:r>
              <a:rPr lang="en-US"/>
              <a:t>normal sexual development</a:t>
            </a:r>
          </a:p>
        </p:txBody>
      </p:sp>
      <p:pic>
        <p:nvPicPr>
          <p:cNvPr id="332804" name="Picture 4"/>
          <p:cNvPicPr>
            <a:picLocks noChangeAspect="1" noChangeArrowheads="1"/>
          </p:cNvPicPr>
          <p:nvPr/>
        </p:nvPicPr>
        <p:blipFill>
          <a:blip r:embed="rId6">
            <a:extLst>
              <a:ext uri="{28A0092B-C50C-407E-A947-70E740481C1C}">
                <a14:useLocalDpi xmlns:a14="http://schemas.microsoft.com/office/drawing/2010/main" val="0"/>
              </a:ext>
            </a:extLst>
          </a:blip>
          <a:srcRect l="1801" r="3600"/>
          <a:stretch>
            <a:fillRect/>
          </a:stretch>
        </p:blipFill>
        <p:spPr bwMode="auto">
          <a:xfrm>
            <a:off x="4789488" y="1298575"/>
            <a:ext cx="4249737" cy="3367088"/>
          </a:xfrm>
          <a:prstGeom prst="rect">
            <a:avLst/>
          </a:prstGeom>
          <a:noFill/>
          <a:ln w="9525">
            <a:solidFill>
              <a:srgbClr val="000000"/>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sp>
        <p:nvSpPr>
          <p:cNvPr id="332805" name="Oval 5"/>
          <p:cNvSpPr>
            <a:spLocks noChangeArrowheads="1"/>
          </p:cNvSpPr>
          <p:nvPr/>
        </p:nvSpPr>
        <p:spPr bwMode="auto">
          <a:xfrm>
            <a:off x="7486650" y="3976688"/>
            <a:ext cx="1395413" cy="652462"/>
          </a:xfrm>
          <a:prstGeom prst="ellipse">
            <a:avLst/>
          </a:prstGeom>
          <a:noFill/>
          <a:ln w="38100">
            <a:solidFill>
              <a:srgbClr val="CC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2803">
                                            <p:txEl>
                                              <p:pRg st="0" end="0"/>
                                            </p:txEl>
                                          </p:spTgt>
                                        </p:tgtEl>
                                        <p:attrNameLst>
                                          <p:attrName>style.visibility</p:attrName>
                                        </p:attrNameLst>
                                      </p:cBhvr>
                                      <p:to>
                                        <p:strVal val="visible"/>
                                      </p:to>
                                    </p:set>
                                    <p:anim calcmode="lin" valueType="num">
                                      <p:cBhvr additive="base">
                                        <p:cTn id="7" dur="500" fill="hold"/>
                                        <p:tgtEl>
                                          <p:spTgt spid="3328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28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2803">
                                            <p:txEl>
                                              <p:pRg st="1" end="1"/>
                                            </p:txEl>
                                          </p:spTgt>
                                        </p:tgtEl>
                                        <p:attrNameLst>
                                          <p:attrName>style.visibility</p:attrName>
                                        </p:attrNameLst>
                                      </p:cBhvr>
                                      <p:to>
                                        <p:strVal val="visible"/>
                                      </p:to>
                                    </p:set>
                                    <p:anim calcmode="lin" valueType="num">
                                      <p:cBhvr additive="base">
                                        <p:cTn id="13" dur="500" fill="hold"/>
                                        <p:tgtEl>
                                          <p:spTgt spid="3328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280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2803">
                                            <p:txEl>
                                              <p:pRg st="2" end="2"/>
                                            </p:txEl>
                                          </p:spTgt>
                                        </p:tgtEl>
                                        <p:attrNameLst>
                                          <p:attrName>style.visibility</p:attrName>
                                        </p:attrNameLst>
                                      </p:cBhvr>
                                      <p:to>
                                        <p:strVal val="visible"/>
                                      </p:to>
                                    </p:set>
                                    <p:anim calcmode="lin" valueType="num">
                                      <p:cBhvr additive="base">
                                        <p:cTn id="19" dur="500" fill="hold"/>
                                        <p:tgtEl>
                                          <p:spTgt spid="3328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28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2803">
                                            <p:txEl>
                                              <p:pRg st="3" end="3"/>
                                            </p:txEl>
                                          </p:spTgt>
                                        </p:tgtEl>
                                        <p:attrNameLst>
                                          <p:attrName>style.visibility</p:attrName>
                                        </p:attrNameLst>
                                      </p:cBhvr>
                                      <p:to>
                                        <p:strVal val="visible"/>
                                      </p:to>
                                    </p:set>
                                    <p:anim calcmode="lin" valueType="num">
                                      <p:cBhvr additive="base">
                                        <p:cTn id="25" dur="500" fill="hold"/>
                                        <p:tgtEl>
                                          <p:spTgt spid="3328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280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2803">
                                            <p:txEl>
                                              <p:pRg st="4" end="4"/>
                                            </p:txEl>
                                          </p:spTgt>
                                        </p:tgtEl>
                                        <p:attrNameLst>
                                          <p:attrName>style.visibility</p:attrName>
                                        </p:attrNameLst>
                                      </p:cBhvr>
                                      <p:to>
                                        <p:strVal val="visible"/>
                                      </p:to>
                                    </p:set>
                                    <p:anim calcmode="lin" valueType="num">
                                      <p:cBhvr additive="base">
                                        <p:cTn id="31" dur="500" fill="hold"/>
                                        <p:tgtEl>
                                          <p:spTgt spid="3328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28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2803">
                                            <p:txEl>
                                              <p:pRg st="5" end="5"/>
                                            </p:txEl>
                                          </p:spTgt>
                                        </p:tgtEl>
                                        <p:attrNameLst>
                                          <p:attrName>style.visibility</p:attrName>
                                        </p:attrNameLst>
                                      </p:cBhvr>
                                      <p:to>
                                        <p:strVal val="visible"/>
                                      </p:to>
                                    </p:set>
                                    <p:anim calcmode="lin" valueType="num">
                                      <p:cBhvr additive="base">
                                        <p:cTn id="37" dur="500" fill="hold"/>
                                        <p:tgtEl>
                                          <p:spTgt spid="3328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280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2803">
                                            <p:txEl>
                                              <p:pRg st="6" end="6"/>
                                            </p:txEl>
                                          </p:spTgt>
                                        </p:tgtEl>
                                        <p:attrNameLst>
                                          <p:attrName>style.visibility</p:attrName>
                                        </p:attrNameLst>
                                      </p:cBhvr>
                                      <p:to>
                                        <p:strVal val="visible"/>
                                      </p:to>
                                    </p:set>
                                    <p:anim calcmode="lin" valueType="num">
                                      <p:cBhvr additive="base">
                                        <p:cTn id="43" dur="500" fill="hold"/>
                                        <p:tgtEl>
                                          <p:spTgt spid="3328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28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32803">
                                            <p:txEl>
                                              <p:pRg st="7" end="7"/>
                                            </p:txEl>
                                          </p:spTgt>
                                        </p:tgtEl>
                                        <p:attrNameLst>
                                          <p:attrName>style.visibility</p:attrName>
                                        </p:attrNameLst>
                                      </p:cBhvr>
                                      <p:to>
                                        <p:strVal val="visible"/>
                                      </p:to>
                                    </p:set>
                                    <p:anim calcmode="lin" valueType="num">
                                      <p:cBhvr additive="base">
                                        <p:cTn id="49" dur="500" fill="hold"/>
                                        <p:tgtEl>
                                          <p:spTgt spid="33280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3280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332804"/>
                                        </p:tgtEl>
                                        <p:attrNameLst>
                                          <p:attrName>style.visibility</p:attrName>
                                        </p:attrNameLst>
                                      </p:cBhvr>
                                      <p:to>
                                        <p:strVal val="visible"/>
                                      </p:to>
                                    </p:set>
                                    <p:animEffect transition="in" filter="wipe(left)">
                                      <p:cBhvr>
                                        <p:cTn id="55" dur="500"/>
                                        <p:tgtEl>
                                          <p:spTgt spid="332804"/>
                                        </p:tgtEl>
                                      </p:cBhvr>
                                    </p:animEffect>
                                  </p:childTnLst>
                                  <p:subTnLst>
                                    <p:audio>
                                      <p:cMediaNode>
                                        <p:cTn display="0" masterRel="sameClick">
                                          <p:stCondLst>
                                            <p:cond evt="begin" delay="0">
                                              <p:tn val="53"/>
                                            </p:cond>
                                          </p:stCondLst>
                                          <p:endCondLst>
                                            <p:cond evt="onStopAudio" delay="0">
                                              <p:tgtEl>
                                                <p:sldTgt/>
                                              </p:tgtEl>
                                            </p:cond>
                                          </p:endCondLst>
                                        </p:cTn>
                                        <p:tgtEl>
                                          <p:sndTgt r:embed="rId4" name="Vibro Up"/>
                                        </p:tgtEl>
                                      </p:cMediaNode>
                                    </p:audio>
                                  </p:sub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32805"/>
                                        </p:tgtEl>
                                        <p:attrNameLst>
                                          <p:attrName>style.visibility</p:attrName>
                                        </p:attrNameLst>
                                      </p:cBhvr>
                                      <p:to>
                                        <p:strVal val="visible"/>
                                      </p:to>
                                    </p:set>
                                    <p:animEffect transition="in" filter="wipe(left)">
                                      <p:cBhvr>
                                        <p:cTn id="60" dur="500"/>
                                        <p:tgtEl>
                                          <p:spTgt spid="332805"/>
                                        </p:tgtEl>
                                      </p:cBhvr>
                                    </p:animEffect>
                                  </p:childTnLst>
                                  <p:subTnLst>
                                    <p:audio>
                                      <p:cMediaNode>
                                        <p:cTn display="0" masterRel="sameClick">
                                          <p:stCondLst>
                                            <p:cond evt="begin" delay="0">
                                              <p:tn val="58"/>
                                            </p:cond>
                                          </p:stCondLst>
                                          <p:endCondLst>
                                            <p:cond evt="onStopAudio" delay="0">
                                              <p:tgtEl>
                                                <p:sldTgt/>
                                              </p:tgtEl>
                                            </p:cond>
                                          </p:endCondLst>
                                        </p:cTn>
                                        <p:tgtEl>
                                          <p:sndTgt r:embed="rId5" name="Po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3" grpId="0" build="p" autoUpdateAnimBg="0"/>
      <p:bldP spid="332805"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609600" y="685800"/>
            <a:ext cx="7924800" cy="762000"/>
          </a:xfrm>
        </p:spPr>
        <p:txBody>
          <a:bodyPr/>
          <a:lstStyle/>
          <a:p>
            <a:r>
              <a:rPr lang="en-US"/>
              <a:t>Trisomy X</a:t>
            </a:r>
          </a:p>
        </p:txBody>
      </p:sp>
      <p:sp>
        <p:nvSpPr>
          <p:cNvPr id="334851" name="Rectangle 3" descr="Rectangle: Click to edit Master text styles&#10;Second level&#10;Third level&#10;Fourth level&#10;Fifth level"/>
          <p:cNvSpPr>
            <a:spLocks noGrp="1" noChangeArrowheads="1"/>
          </p:cNvSpPr>
          <p:nvPr>
            <p:ph type="body" idx="1"/>
          </p:nvPr>
        </p:nvSpPr>
        <p:spPr>
          <a:xfrm>
            <a:off x="766763" y="1371600"/>
            <a:ext cx="7615237" cy="3133725"/>
          </a:xfrm>
        </p:spPr>
        <p:txBody>
          <a:bodyPr/>
          <a:lstStyle/>
          <a:p>
            <a:pPr>
              <a:buClr>
                <a:srgbClr val="00005E"/>
              </a:buClr>
            </a:pPr>
            <a:r>
              <a:rPr lang="en-US" u="sng">
                <a:solidFill>
                  <a:srgbClr val="CC0000"/>
                </a:solidFill>
              </a:rPr>
              <a:t>XXX</a:t>
            </a:r>
            <a:endParaRPr lang="en-US"/>
          </a:p>
          <a:p>
            <a:pPr lvl="1">
              <a:buClrTx/>
            </a:pPr>
            <a:r>
              <a:rPr lang="en-US"/>
              <a:t>1 in every 2000 live births</a:t>
            </a:r>
          </a:p>
          <a:p>
            <a:pPr lvl="1">
              <a:buClrTx/>
            </a:pPr>
            <a:r>
              <a:rPr lang="en-US"/>
              <a:t>produces healthy females</a:t>
            </a:r>
          </a:p>
          <a:p>
            <a:pPr lvl="2"/>
            <a:r>
              <a:rPr lang="en-US"/>
              <a:t>Why?</a:t>
            </a:r>
          </a:p>
          <a:p>
            <a:pPr lvl="2"/>
            <a:r>
              <a:rPr lang="en-US">
                <a:solidFill>
                  <a:srgbClr val="CC0000"/>
                </a:solidFill>
              </a:rPr>
              <a:t>Barr bodies</a:t>
            </a:r>
            <a:endParaRPr lang="en-US"/>
          </a:p>
          <a:p>
            <a:pPr lvl="3"/>
            <a:r>
              <a:rPr lang="en-US"/>
              <a:t>all but one X chromosome is inactivated</a:t>
            </a:r>
          </a:p>
        </p:txBody>
      </p:sp>
      <p:pic>
        <p:nvPicPr>
          <p:cNvPr id="3348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4703763"/>
            <a:ext cx="2832100" cy="19002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48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3638" y="4525963"/>
            <a:ext cx="3657600" cy="21288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4851">
                                            <p:txEl>
                                              <p:pRg st="1" end="1"/>
                                            </p:txEl>
                                          </p:spTgt>
                                        </p:tgtEl>
                                        <p:attrNameLst>
                                          <p:attrName>style.visibility</p:attrName>
                                        </p:attrNameLst>
                                      </p:cBhvr>
                                      <p:to>
                                        <p:strVal val="visible"/>
                                      </p:to>
                                    </p:set>
                                    <p:anim calcmode="lin" valueType="num">
                                      <p:cBhvr additive="base">
                                        <p:cTn id="7" dur="500" fill="hold"/>
                                        <p:tgtEl>
                                          <p:spTgt spid="33485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485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4851">
                                            <p:txEl>
                                              <p:pRg st="2" end="2"/>
                                            </p:txEl>
                                          </p:spTgt>
                                        </p:tgtEl>
                                        <p:attrNameLst>
                                          <p:attrName>style.visibility</p:attrName>
                                        </p:attrNameLst>
                                      </p:cBhvr>
                                      <p:to>
                                        <p:strVal val="visible"/>
                                      </p:to>
                                    </p:set>
                                    <p:anim calcmode="lin" valueType="num">
                                      <p:cBhvr additive="base">
                                        <p:cTn id="13" dur="500" fill="hold"/>
                                        <p:tgtEl>
                                          <p:spTgt spid="33485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485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4851">
                                            <p:txEl>
                                              <p:pRg st="3" end="3"/>
                                            </p:txEl>
                                          </p:spTgt>
                                        </p:tgtEl>
                                        <p:attrNameLst>
                                          <p:attrName>style.visibility</p:attrName>
                                        </p:attrNameLst>
                                      </p:cBhvr>
                                      <p:to>
                                        <p:strVal val="visible"/>
                                      </p:to>
                                    </p:set>
                                    <p:anim calcmode="lin" valueType="num">
                                      <p:cBhvr additive="base">
                                        <p:cTn id="19" dur="500" fill="hold"/>
                                        <p:tgtEl>
                                          <p:spTgt spid="3348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485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4851">
                                            <p:txEl>
                                              <p:pRg st="4" end="4"/>
                                            </p:txEl>
                                          </p:spTgt>
                                        </p:tgtEl>
                                        <p:attrNameLst>
                                          <p:attrName>style.visibility</p:attrName>
                                        </p:attrNameLst>
                                      </p:cBhvr>
                                      <p:to>
                                        <p:strVal val="visible"/>
                                      </p:to>
                                    </p:set>
                                    <p:anim calcmode="lin" valueType="num">
                                      <p:cBhvr additive="base">
                                        <p:cTn id="25" dur="500" fill="hold"/>
                                        <p:tgtEl>
                                          <p:spTgt spid="3348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485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4851">
                                            <p:txEl>
                                              <p:pRg st="5" end="5"/>
                                            </p:txEl>
                                          </p:spTgt>
                                        </p:tgtEl>
                                        <p:attrNameLst>
                                          <p:attrName>style.visibility</p:attrName>
                                        </p:attrNameLst>
                                      </p:cBhvr>
                                      <p:to>
                                        <p:strVal val="visible"/>
                                      </p:to>
                                    </p:set>
                                    <p:anim calcmode="lin" valueType="num">
                                      <p:cBhvr additive="base">
                                        <p:cTn id="31" dur="500" fill="hold"/>
                                        <p:tgtEl>
                                          <p:spTgt spid="33485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485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a:xfrm>
            <a:off x="609600" y="685800"/>
            <a:ext cx="7924800" cy="762000"/>
          </a:xfrm>
        </p:spPr>
        <p:txBody>
          <a:bodyPr/>
          <a:lstStyle/>
          <a:p>
            <a:r>
              <a:rPr lang="en-US"/>
              <a:t>Turner syndrome</a:t>
            </a:r>
          </a:p>
        </p:txBody>
      </p:sp>
      <p:sp>
        <p:nvSpPr>
          <p:cNvPr id="335875" name="Rectangle 3" descr="Rectangle: Click to edit Master text styles&#10;Second level&#10;Third level&#10;Fourth level&#10;Fifth level"/>
          <p:cNvSpPr>
            <a:spLocks noGrp="1" noChangeArrowheads="1"/>
          </p:cNvSpPr>
          <p:nvPr>
            <p:ph type="body" idx="1"/>
          </p:nvPr>
        </p:nvSpPr>
        <p:spPr>
          <a:xfrm>
            <a:off x="163513" y="1371600"/>
            <a:ext cx="5183187" cy="4110038"/>
          </a:xfrm>
          <a:solidFill>
            <a:schemeClr val="bg1"/>
          </a:solidFill>
        </p:spPr>
        <p:txBody>
          <a:bodyPr/>
          <a:lstStyle/>
          <a:p>
            <a:pPr>
              <a:buClrTx/>
            </a:pPr>
            <a:r>
              <a:rPr lang="en-US" u="sng"/>
              <a:t>M</a:t>
            </a:r>
            <a:r>
              <a:rPr lang="en-US" u="sng">
                <a:latin typeface="Apple LiGothic Medium" pitchFamily="84" charset="-120"/>
              </a:rPr>
              <a:t/>
            </a:r>
            <a:r>
              <a:rPr lang="en-US" u="sng"/>
              <a:t>onosomy X or </a:t>
            </a:r>
            <a:r>
              <a:rPr lang="en-US" u="sng">
                <a:solidFill>
                  <a:srgbClr val="CC0000"/>
                </a:solidFill>
              </a:rPr>
              <a:t>X0</a:t>
            </a:r>
            <a:endParaRPr lang="en-US"/>
          </a:p>
          <a:p>
            <a:pPr lvl="1">
              <a:buClrTx/>
            </a:pPr>
            <a:r>
              <a:rPr lang="en-US"/>
              <a:t>1 in every 5000 births</a:t>
            </a:r>
          </a:p>
          <a:p>
            <a:pPr lvl="1">
              <a:buClrTx/>
            </a:pPr>
            <a:r>
              <a:rPr lang="en-US"/>
              <a:t>varied degree of effects </a:t>
            </a:r>
          </a:p>
          <a:p>
            <a:pPr lvl="1">
              <a:buClrTx/>
            </a:pPr>
            <a:r>
              <a:rPr lang="en-US"/>
              <a:t>webbed neck</a:t>
            </a:r>
          </a:p>
          <a:p>
            <a:pPr lvl="1">
              <a:buClrTx/>
            </a:pPr>
            <a:r>
              <a:rPr lang="en-US"/>
              <a:t>short stature</a:t>
            </a:r>
          </a:p>
          <a:p>
            <a:pPr lvl="1">
              <a:buClrTx/>
            </a:pPr>
            <a:r>
              <a:rPr lang="en-US"/>
              <a:t>sterile </a:t>
            </a:r>
          </a:p>
        </p:txBody>
      </p:sp>
      <p:pic>
        <p:nvPicPr>
          <p:cNvPr id="335877" name="Picture 5"/>
          <p:cNvPicPr>
            <a:picLocks noChangeAspect="1" noChangeArrowheads="1"/>
          </p:cNvPicPr>
          <p:nvPr/>
        </p:nvPicPr>
        <p:blipFill>
          <a:blip r:embed="rId4">
            <a:extLst>
              <a:ext uri="{28A0092B-C50C-407E-A947-70E740481C1C}">
                <a14:useLocalDpi xmlns:a14="http://schemas.microsoft.com/office/drawing/2010/main" val="0"/>
              </a:ext>
            </a:extLst>
          </a:blip>
          <a:srcRect l="3429" r="3429"/>
          <a:stretch>
            <a:fillRect/>
          </a:stretch>
        </p:blipFill>
        <p:spPr bwMode="auto">
          <a:xfrm>
            <a:off x="5159375" y="382588"/>
            <a:ext cx="3919538" cy="420846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5876" name="Picture 4"/>
          <p:cNvPicPr>
            <a:picLocks noChangeAspect="1" noChangeArrowheads="1"/>
          </p:cNvPicPr>
          <p:nvPr/>
        </p:nvPicPr>
        <p:blipFill>
          <a:blip r:embed="rId5">
            <a:extLst>
              <a:ext uri="{28A0092B-C50C-407E-A947-70E740481C1C}">
                <a14:useLocalDpi xmlns:a14="http://schemas.microsoft.com/office/drawing/2010/main" val="0"/>
              </a:ext>
            </a:extLst>
          </a:blip>
          <a:srcRect t="4126"/>
          <a:stretch>
            <a:fillRect/>
          </a:stretch>
        </p:blipFill>
        <p:spPr bwMode="auto">
          <a:xfrm>
            <a:off x="4327525" y="3721100"/>
            <a:ext cx="2286000" cy="296545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anim calcmode="lin" valueType="num">
                                      <p:cBhvr additive="base">
                                        <p:cTn id="7" dur="500" fill="hold"/>
                                        <p:tgtEl>
                                          <p:spTgt spid="335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58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5875">
                                            <p:txEl>
                                              <p:pRg st="1" end="1"/>
                                            </p:txEl>
                                          </p:spTgt>
                                        </p:tgtEl>
                                        <p:attrNameLst>
                                          <p:attrName>style.visibility</p:attrName>
                                        </p:attrNameLst>
                                      </p:cBhvr>
                                      <p:to>
                                        <p:strVal val="visible"/>
                                      </p:to>
                                    </p:set>
                                    <p:anim calcmode="lin" valueType="num">
                                      <p:cBhvr additive="base">
                                        <p:cTn id="13" dur="500" fill="hold"/>
                                        <p:tgtEl>
                                          <p:spTgt spid="335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58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5875">
                                            <p:txEl>
                                              <p:pRg st="2" end="2"/>
                                            </p:txEl>
                                          </p:spTgt>
                                        </p:tgtEl>
                                        <p:attrNameLst>
                                          <p:attrName>style.visibility</p:attrName>
                                        </p:attrNameLst>
                                      </p:cBhvr>
                                      <p:to>
                                        <p:strVal val="visible"/>
                                      </p:to>
                                    </p:set>
                                    <p:anim calcmode="lin" valueType="num">
                                      <p:cBhvr additive="base">
                                        <p:cTn id="19" dur="500" fill="hold"/>
                                        <p:tgtEl>
                                          <p:spTgt spid="3358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58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5875">
                                            <p:txEl>
                                              <p:pRg st="3" end="3"/>
                                            </p:txEl>
                                          </p:spTgt>
                                        </p:tgtEl>
                                        <p:attrNameLst>
                                          <p:attrName>style.visibility</p:attrName>
                                        </p:attrNameLst>
                                      </p:cBhvr>
                                      <p:to>
                                        <p:strVal val="visible"/>
                                      </p:to>
                                    </p:set>
                                    <p:anim calcmode="lin" valueType="num">
                                      <p:cBhvr additive="base">
                                        <p:cTn id="25" dur="500" fill="hold"/>
                                        <p:tgtEl>
                                          <p:spTgt spid="3358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587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5875">
                                            <p:txEl>
                                              <p:pRg st="4" end="4"/>
                                            </p:txEl>
                                          </p:spTgt>
                                        </p:tgtEl>
                                        <p:attrNameLst>
                                          <p:attrName>style.visibility</p:attrName>
                                        </p:attrNameLst>
                                      </p:cBhvr>
                                      <p:to>
                                        <p:strVal val="visible"/>
                                      </p:to>
                                    </p:set>
                                    <p:anim calcmode="lin" valueType="num">
                                      <p:cBhvr additive="base">
                                        <p:cTn id="31" dur="500" fill="hold"/>
                                        <p:tgtEl>
                                          <p:spTgt spid="33587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587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5875">
                                            <p:txEl>
                                              <p:pRg st="5" end="5"/>
                                            </p:txEl>
                                          </p:spTgt>
                                        </p:tgtEl>
                                        <p:attrNameLst>
                                          <p:attrName>style.visibility</p:attrName>
                                        </p:attrNameLst>
                                      </p:cBhvr>
                                      <p:to>
                                        <p:strVal val="visible"/>
                                      </p:to>
                                    </p:set>
                                    <p:anim calcmode="lin" valueType="num">
                                      <p:cBhvr additive="base">
                                        <p:cTn id="37" dur="500" fill="hold"/>
                                        <p:tgtEl>
                                          <p:spTgt spid="33587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587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220" name="Picture 4"/>
          <p:cNvPicPr>
            <a:picLocks noChangeAspect="1" noChangeArrowheads="1"/>
          </p:cNvPicPr>
          <p:nvPr/>
        </p:nvPicPr>
        <p:blipFill>
          <a:blip r:embed="rId6">
            <a:extLst>
              <a:ext uri="{28A0092B-C50C-407E-A947-70E740481C1C}">
                <a14:useLocalDpi xmlns:a14="http://schemas.microsoft.com/office/drawing/2010/main" val="0"/>
              </a:ext>
            </a:extLst>
          </a:blip>
          <a:srcRect l="29311" b="80286"/>
          <a:stretch>
            <a:fillRect/>
          </a:stretch>
        </p:blipFill>
        <p:spPr bwMode="auto">
          <a:xfrm>
            <a:off x="3708400" y="1350963"/>
            <a:ext cx="5340350" cy="7429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3221" name="Picture 5"/>
          <p:cNvPicPr>
            <a:picLocks noChangeAspect="1" noChangeArrowheads="1"/>
          </p:cNvPicPr>
          <p:nvPr/>
        </p:nvPicPr>
        <p:blipFill>
          <a:blip r:embed="rId6">
            <a:extLst>
              <a:ext uri="{28A0092B-C50C-407E-A947-70E740481C1C}">
                <a14:useLocalDpi xmlns:a14="http://schemas.microsoft.com/office/drawing/2010/main" val="0"/>
              </a:ext>
            </a:extLst>
          </a:blip>
          <a:srcRect l="29311" t="17842" b="63719"/>
          <a:stretch>
            <a:fillRect/>
          </a:stretch>
        </p:blipFill>
        <p:spPr bwMode="auto">
          <a:xfrm>
            <a:off x="3708400" y="2459038"/>
            <a:ext cx="5340350" cy="6921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3222" name="Picture 6"/>
          <p:cNvPicPr>
            <a:picLocks noChangeAspect="1" noChangeArrowheads="1"/>
          </p:cNvPicPr>
          <p:nvPr/>
        </p:nvPicPr>
        <p:blipFill>
          <a:blip r:embed="rId6">
            <a:extLst>
              <a:ext uri="{28A0092B-C50C-407E-A947-70E740481C1C}">
                <a14:useLocalDpi xmlns:a14="http://schemas.microsoft.com/office/drawing/2010/main" val="0"/>
              </a:ext>
            </a:extLst>
          </a:blip>
          <a:srcRect l="29311" t="61171" b="16566"/>
          <a:stretch>
            <a:fillRect/>
          </a:stretch>
        </p:blipFill>
        <p:spPr bwMode="auto">
          <a:xfrm>
            <a:off x="3708400" y="4768850"/>
            <a:ext cx="5340350" cy="8413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3223" name="Picture 7"/>
          <p:cNvPicPr>
            <a:picLocks noChangeAspect="1" noChangeArrowheads="1"/>
          </p:cNvPicPr>
          <p:nvPr/>
        </p:nvPicPr>
        <p:blipFill>
          <a:blip r:embed="rId6">
            <a:extLst>
              <a:ext uri="{28A0092B-C50C-407E-A947-70E740481C1C}">
                <a14:useLocalDpi xmlns:a14="http://schemas.microsoft.com/office/drawing/2010/main" val="0"/>
              </a:ext>
            </a:extLst>
          </a:blip>
          <a:srcRect l="29311" t="36957" b="44603"/>
          <a:stretch>
            <a:fillRect/>
          </a:stretch>
        </p:blipFill>
        <p:spPr bwMode="auto">
          <a:xfrm>
            <a:off x="3708400" y="3800475"/>
            <a:ext cx="5340350" cy="6937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3218" name="Rectangle 2"/>
          <p:cNvSpPr>
            <a:spLocks noGrp="1" noChangeArrowheads="1"/>
          </p:cNvSpPr>
          <p:nvPr>
            <p:ph type="title"/>
          </p:nvPr>
        </p:nvSpPr>
        <p:spPr/>
        <p:txBody>
          <a:bodyPr/>
          <a:lstStyle/>
          <a:p>
            <a:r>
              <a:rPr lang="en-US"/>
              <a:t>Changes in chromosome structure</a:t>
            </a:r>
          </a:p>
        </p:txBody>
      </p:sp>
      <p:sp>
        <p:nvSpPr>
          <p:cNvPr id="393219" name="Rectangle 3" descr="Rectangle: Click to edit Master text styles&#10;Second level&#10;Third level&#10;Fourth level&#10;Fifth level"/>
          <p:cNvSpPr>
            <a:spLocks noGrp="1" noChangeArrowheads="1"/>
          </p:cNvSpPr>
          <p:nvPr>
            <p:ph type="body" idx="1"/>
          </p:nvPr>
        </p:nvSpPr>
        <p:spPr>
          <a:xfrm>
            <a:off x="838200" y="1371600"/>
            <a:ext cx="7407275" cy="5173663"/>
          </a:xfrm>
        </p:spPr>
        <p:txBody>
          <a:bodyPr/>
          <a:lstStyle/>
          <a:p>
            <a:pPr>
              <a:lnSpc>
                <a:spcPct val="110000"/>
              </a:lnSpc>
            </a:pPr>
            <a:r>
              <a:rPr lang="en-US" u="sng">
                <a:solidFill>
                  <a:srgbClr val="CC0000"/>
                </a:solidFill>
              </a:rPr>
              <a:t>deletion</a:t>
            </a:r>
            <a:endParaRPr lang="en-US"/>
          </a:p>
          <a:p>
            <a:pPr lvl="1">
              <a:lnSpc>
                <a:spcPct val="110000"/>
              </a:lnSpc>
            </a:pPr>
            <a:r>
              <a:rPr lang="en-US"/>
              <a:t>loss of a chromosomal segment</a:t>
            </a:r>
          </a:p>
          <a:p>
            <a:pPr>
              <a:lnSpc>
                <a:spcPct val="110000"/>
              </a:lnSpc>
            </a:pPr>
            <a:r>
              <a:rPr lang="en-US" u="sng">
                <a:solidFill>
                  <a:srgbClr val="CC0000"/>
                </a:solidFill>
              </a:rPr>
              <a:t>duplication</a:t>
            </a:r>
            <a:endParaRPr lang="en-US"/>
          </a:p>
          <a:p>
            <a:pPr lvl="1">
              <a:lnSpc>
                <a:spcPct val="110000"/>
              </a:lnSpc>
            </a:pPr>
            <a:r>
              <a:rPr lang="en-US"/>
              <a:t>repeat a segment</a:t>
            </a:r>
          </a:p>
          <a:p>
            <a:pPr>
              <a:lnSpc>
                <a:spcPct val="110000"/>
              </a:lnSpc>
            </a:pPr>
            <a:r>
              <a:rPr lang="en-US" u="sng">
                <a:solidFill>
                  <a:srgbClr val="CC0000"/>
                </a:solidFill>
              </a:rPr>
              <a:t>inversion</a:t>
            </a:r>
            <a:endParaRPr lang="en-US"/>
          </a:p>
          <a:p>
            <a:pPr lvl="1">
              <a:lnSpc>
                <a:spcPct val="110000"/>
              </a:lnSpc>
            </a:pPr>
            <a:r>
              <a:rPr lang="en-US"/>
              <a:t>reverses a segment</a:t>
            </a:r>
          </a:p>
          <a:p>
            <a:pPr>
              <a:lnSpc>
                <a:spcPct val="110000"/>
              </a:lnSpc>
            </a:pPr>
            <a:r>
              <a:rPr lang="en-US" u="sng">
                <a:solidFill>
                  <a:srgbClr val="CC0000"/>
                </a:solidFill>
              </a:rPr>
              <a:t>translocation</a:t>
            </a:r>
            <a:endParaRPr lang="en-US"/>
          </a:p>
          <a:p>
            <a:pPr lvl="1">
              <a:lnSpc>
                <a:spcPct val="110000"/>
              </a:lnSpc>
            </a:pPr>
            <a:r>
              <a:rPr lang="en-US"/>
              <a:t>move segment from one chromosome to another</a:t>
            </a:r>
          </a:p>
        </p:txBody>
      </p:sp>
      <p:grpSp>
        <p:nvGrpSpPr>
          <p:cNvPr id="393231" name="Group 15"/>
          <p:cNvGrpSpPr>
            <a:grpSpLocks/>
          </p:cNvGrpSpPr>
          <p:nvPr/>
        </p:nvGrpSpPr>
        <p:grpSpPr bwMode="auto">
          <a:xfrm>
            <a:off x="61913" y="1476375"/>
            <a:ext cx="957262" cy="1957388"/>
            <a:chOff x="39" y="930"/>
            <a:chExt cx="603" cy="1233"/>
          </a:xfrm>
        </p:grpSpPr>
        <p:sp>
          <p:nvSpPr>
            <p:cNvPr id="393225" name="Freeform 9"/>
            <p:cNvSpPr>
              <a:spLocks/>
            </p:cNvSpPr>
            <p:nvPr/>
          </p:nvSpPr>
          <p:spPr bwMode="auto">
            <a:xfrm>
              <a:off x="484" y="930"/>
              <a:ext cx="158" cy="1233"/>
            </a:xfrm>
            <a:custGeom>
              <a:avLst/>
              <a:gdLst>
                <a:gd name="T0" fmla="*/ 150 w 158"/>
                <a:gd name="T1" fmla="*/ 0 h 1233"/>
                <a:gd name="T2" fmla="*/ 0 w 158"/>
                <a:gd name="T3" fmla="*/ 0 h 1233"/>
                <a:gd name="T4" fmla="*/ 0 w 158"/>
                <a:gd name="T5" fmla="*/ 1233 h 1233"/>
                <a:gd name="T6" fmla="*/ 158 w 158"/>
                <a:gd name="T7" fmla="*/ 1233 h 1233"/>
              </a:gdLst>
              <a:ahLst/>
              <a:cxnLst>
                <a:cxn ang="0">
                  <a:pos x="T0" y="T1"/>
                </a:cxn>
                <a:cxn ang="0">
                  <a:pos x="T2" y="T3"/>
                </a:cxn>
                <a:cxn ang="0">
                  <a:pos x="T4" y="T5"/>
                </a:cxn>
                <a:cxn ang="0">
                  <a:pos x="T6" y="T7"/>
                </a:cxn>
              </a:cxnLst>
              <a:rect l="0" t="0" r="r" b="b"/>
              <a:pathLst>
                <a:path w="158" h="1233">
                  <a:moveTo>
                    <a:pt x="150" y="0"/>
                  </a:moveTo>
                  <a:lnTo>
                    <a:pt x="0" y="0"/>
                  </a:lnTo>
                  <a:lnTo>
                    <a:pt x="0" y="1233"/>
                  </a:lnTo>
                  <a:lnTo>
                    <a:pt x="158" y="1233"/>
                  </a:lnTo>
                </a:path>
              </a:pathLst>
            </a:custGeom>
            <a:noFill/>
            <a:ln w="28575" cap="flat" cmpd="sng">
              <a:solidFill>
                <a:srgbClr val="00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3227" name="AutoShape 11"/>
            <p:cNvSpPr>
              <a:spLocks noChangeArrowheads="1"/>
            </p:cNvSpPr>
            <p:nvPr/>
          </p:nvSpPr>
          <p:spPr bwMode="auto">
            <a:xfrm rot="-5400000">
              <a:off x="-338" y="1334"/>
              <a:ext cx="1148" cy="394"/>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pPr>
                <a:lnSpc>
                  <a:spcPct val="80000"/>
                </a:lnSpc>
              </a:pPr>
              <a:r>
                <a:rPr lang="en-US" b="1">
                  <a:solidFill>
                    <a:srgbClr val="000000"/>
                  </a:solidFill>
                </a:rPr>
                <a:t>error of</a:t>
              </a:r>
              <a:r>
                <a:rPr lang="en-US" sz="2600" b="1">
                  <a:solidFill>
                    <a:srgbClr val="000000"/>
                  </a:solidFill>
                </a:rPr>
                <a:t/>
              </a:r>
              <a:br>
                <a:rPr lang="en-US" sz="2600" b="1">
                  <a:solidFill>
                    <a:srgbClr val="000000"/>
                  </a:solidFill>
                </a:rPr>
              </a:br>
              <a:r>
                <a:rPr lang="en-US" sz="2600" b="1">
                  <a:solidFill>
                    <a:srgbClr val="000000"/>
                  </a:solidFill>
                </a:rPr>
                <a:t>replication</a:t>
              </a:r>
            </a:p>
          </p:txBody>
        </p:sp>
      </p:grpSp>
      <p:grpSp>
        <p:nvGrpSpPr>
          <p:cNvPr id="393232" name="Group 16"/>
          <p:cNvGrpSpPr>
            <a:grpSpLocks/>
          </p:cNvGrpSpPr>
          <p:nvPr/>
        </p:nvGrpSpPr>
        <p:grpSpPr bwMode="auto">
          <a:xfrm>
            <a:off x="61913" y="3568700"/>
            <a:ext cx="942975" cy="2317750"/>
            <a:chOff x="39" y="2248"/>
            <a:chExt cx="594" cy="1460"/>
          </a:xfrm>
        </p:grpSpPr>
        <p:sp>
          <p:nvSpPr>
            <p:cNvPr id="393226" name="Freeform 10"/>
            <p:cNvSpPr>
              <a:spLocks/>
            </p:cNvSpPr>
            <p:nvPr/>
          </p:nvSpPr>
          <p:spPr bwMode="auto">
            <a:xfrm>
              <a:off x="475" y="2369"/>
              <a:ext cx="158" cy="1233"/>
            </a:xfrm>
            <a:custGeom>
              <a:avLst/>
              <a:gdLst>
                <a:gd name="T0" fmla="*/ 150 w 158"/>
                <a:gd name="T1" fmla="*/ 0 h 1233"/>
                <a:gd name="T2" fmla="*/ 0 w 158"/>
                <a:gd name="T3" fmla="*/ 0 h 1233"/>
                <a:gd name="T4" fmla="*/ 0 w 158"/>
                <a:gd name="T5" fmla="*/ 1233 h 1233"/>
                <a:gd name="T6" fmla="*/ 158 w 158"/>
                <a:gd name="T7" fmla="*/ 1233 h 1233"/>
              </a:gdLst>
              <a:ahLst/>
              <a:cxnLst>
                <a:cxn ang="0">
                  <a:pos x="T0" y="T1"/>
                </a:cxn>
                <a:cxn ang="0">
                  <a:pos x="T2" y="T3"/>
                </a:cxn>
                <a:cxn ang="0">
                  <a:pos x="T4" y="T5"/>
                </a:cxn>
                <a:cxn ang="0">
                  <a:pos x="T6" y="T7"/>
                </a:cxn>
              </a:cxnLst>
              <a:rect l="0" t="0" r="r" b="b"/>
              <a:pathLst>
                <a:path w="158" h="1233">
                  <a:moveTo>
                    <a:pt x="150" y="0"/>
                  </a:moveTo>
                  <a:lnTo>
                    <a:pt x="0" y="0"/>
                  </a:lnTo>
                  <a:lnTo>
                    <a:pt x="0" y="1233"/>
                  </a:lnTo>
                  <a:lnTo>
                    <a:pt x="158" y="1233"/>
                  </a:lnTo>
                </a:path>
              </a:pathLst>
            </a:custGeom>
            <a:noFill/>
            <a:ln w="28575" cap="flat" cmpd="sng">
              <a:solidFill>
                <a:srgbClr val="00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3228" name="AutoShape 12"/>
            <p:cNvSpPr>
              <a:spLocks noChangeArrowheads="1"/>
            </p:cNvSpPr>
            <p:nvPr/>
          </p:nvSpPr>
          <p:spPr bwMode="auto">
            <a:xfrm rot="-5400000">
              <a:off x="-494" y="2781"/>
              <a:ext cx="1460" cy="394"/>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pPr>
                <a:lnSpc>
                  <a:spcPct val="80000"/>
                </a:lnSpc>
              </a:pPr>
              <a:r>
                <a:rPr lang="en-US" b="1">
                  <a:solidFill>
                    <a:srgbClr val="000000"/>
                  </a:solidFill>
                </a:rPr>
                <a:t>error of</a:t>
              </a:r>
              <a:r>
                <a:rPr lang="en-US" sz="2600" b="1">
                  <a:solidFill>
                    <a:srgbClr val="000000"/>
                  </a:solidFill>
                </a:rPr>
                <a:t/>
              </a:r>
              <a:br>
                <a:rPr lang="en-US" sz="2600" b="1">
                  <a:solidFill>
                    <a:srgbClr val="000000"/>
                  </a:solidFill>
                </a:rPr>
              </a:br>
              <a:r>
                <a:rPr lang="en-US" sz="2600" b="1">
                  <a:solidFill>
                    <a:srgbClr val="000000"/>
                  </a:solidFill>
                </a:rPr>
                <a:t>crossing over</a:t>
              </a:r>
            </a:p>
          </p:txBody>
        </p:sp>
      </p:grpSp>
      <p:pic>
        <p:nvPicPr>
          <p:cNvPr id="393230" name="Picture 14" descr="schemata"/>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91163" y="2746375"/>
            <a:ext cx="2019300" cy="1355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93231"/>
                                        </p:tgtEl>
                                        <p:attrNameLst>
                                          <p:attrName>style.visibility</p:attrName>
                                        </p:attrNameLst>
                                      </p:cBhvr>
                                      <p:to>
                                        <p:strVal val="visible"/>
                                      </p:to>
                                    </p:set>
                                    <p:animEffect transition="in" filter="wipe(left)">
                                      <p:cBhvr>
                                        <p:cTn id="7" dur="500"/>
                                        <p:tgtEl>
                                          <p:spTgt spid="393231"/>
                                        </p:tgtEl>
                                      </p:cBhvr>
                                    </p:animEffect>
                                  </p:childTnLst>
                                  <p:subTnLst>
                                    <p:audio>
                                      <p:cMediaNode>
                                        <p:cTn display="0" masterRel="sameClick">
                                          <p:stCondLst>
                                            <p:cond evt="begin" delay="0">
                                              <p:tn val="5"/>
                                            </p:cond>
                                          </p:stCondLst>
                                          <p:endCondLst>
                                            <p:cond evt="onStopAudio" delay="0">
                                              <p:tgtEl>
                                                <p:sldTgt/>
                                              </p:tgtEl>
                                            </p:cond>
                                          </p:endCondLst>
                                        </p:cTn>
                                        <p:tgtEl>
                                          <p:sndTgt r:embed="rId2"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93219">
                                            <p:txEl>
                                              <p:pRg st="0" end="0"/>
                                            </p:txEl>
                                          </p:spTgt>
                                        </p:tgtEl>
                                        <p:attrNameLst>
                                          <p:attrName>style.visibility</p:attrName>
                                        </p:attrNameLst>
                                      </p:cBhvr>
                                      <p:to>
                                        <p:strVal val="visible"/>
                                      </p:to>
                                    </p:set>
                                    <p:anim calcmode="lin" valueType="num">
                                      <p:cBhvr additive="base">
                                        <p:cTn id="12" dur="500" fill="hold"/>
                                        <p:tgtEl>
                                          <p:spTgt spid="39321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9321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393220"/>
                                        </p:tgtEl>
                                        <p:attrNameLst>
                                          <p:attrName>style.visibility</p:attrName>
                                        </p:attrNameLst>
                                      </p:cBhvr>
                                      <p:to>
                                        <p:strVal val="visible"/>
                                      </p:to>
                                    </p:set>
                                    <p:animEffect transition="in" filter="wipe(left)">
                                      <p:cBhvr>
                                        <p:cTn id="18" dur="500"/>
                                        <p:tgtEl>
                                          <p:spTgt spid="393220"/>
                                        </p:tgtEl>
                                      </p:cBhvr>
                                    </p:animEffect>
                                  </p:childTnLst>
                                  <p:subTnLst>
                                    <p:audio>
                                      <p:cMediaNode>
                                        <p:cTn display="0" masterRel="sameClick">
                                          <p:stCondLst>
                                            <p:cond evt="begin" delay="0">
                                              <p:tn val="16"/>
                                            </p:cond>
                                          </p:stCondLst>
                                          <p:endCondLst>
                                            <p:cond evt="onStopAudio" delay="0">
                                              <p:tgtEl>
                                                <p:sldTgt/>
                                              </p:tgtEl>
                                            </p:cond>
                                          </p:endCondLst>
                                        </p:cTn>
                                        <p:tgtEl>
                                          <p:sndTgt r:embed="rId4" name="Vibro Up"/>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93219">
                                            <p:txEl>
                                              <p:pRg st="1" end="1"/>
                                            </p:txEl>
                                          </p:spTgt>
                                        </p:tgtEl>
                                        <p:attrNameLst>
                                          <p:attrName>style.visibility</p:attrName>
                                        </p:attrNameLst>
                                      </p:cBhvr>
                                      <p:to>
                                        <p:strVal val="visible"/>
                                      </p:to>
                                    </p:set>
                                    <p:anim calcmode="lin" valueType="num">
                                      <p:cBhvr additive="base">
                                        <p:cTn id="23" dur="500" fill="hold"/>
                                        <p:tgtEl>
                                          <p:spTgt spid="393219">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321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3219">
                                            <p:txEl>
                                              <p:pRg st="2" end="2"/>
                                            </p:txEl>
                                          </p:spTgt>
                                        </p:tgtEl>
                                        <p:attrNameLst>
                                          <p:attrName>style.visibility</p:attrName>
                                        </p:attrNameLst>
                                      </p:cBhvr>
                                      <p:to>
                                        <p:strVal val="visible"/>
                                      </p:to>
                                    </p:set>
                                    <p:anim calcmode="lin" valueType="num">
                                      <p:cBhvr additive="base">
                                        <p:cTn id="29" dur="500" fill="hold"/>
                                        <p:tgtEl>
                                          <p:spTgt spid="393219">
                                            <p:txEl>
                                              <p:pRg st="2" end="2"/>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321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393221"/>
                                        </p:tgtEl>
                                        <p:attrNameLst>
                                          <p:attrName>style.visibility</p:attrName>
                                        </p:attrNameLst>
                                      </p:cBhvr>
                                      <p:to>
                                        <p:strVal val="visible"/>
                                      </p:to>
                                    </p:set>
                                    <p:animEffect transition="in" filter="wipe(left)">
                                      <p:cBhvr>
                                        <p:cTn id="35" dur="500"/>
                                        <p:tgtEl>
                                          <p:spTgt spid="393221"/>
                                        </p:tgtEl>
                                      </p:cBhvr>
                                    </p:animEffect>
                                  </p:childTnLst>
                                  <p:subTnLst>
                                    <p:audio>
                                      <p:cMediaNode>
                                        <p:cTn display="0" masterRel="sameClick">
                                          <p:stCondLst>
                                            <p:cond evt="begin" delay="0">
                                              <p:tn val="33"/>
                                            </p:cond>
                                          </p:stCondLst>
                                          <p:endCondLst>
                                            <p:cond evt="onStopAudio" delay="0">
                                              <p:tgtEl>
                                                <p:sldTgt/>
                                              </p:tgtEl>
                                            </p:cond>
                                          </p:endCondLst>
                                        </p:cTn>
                                        <p:tgtEl>
                                          <p:sndTgt r:embed="rId4" name="Vibro Up"/>
                                        </p:tgtEl>
                                      </p:cMediaNode>
                                    </p:audio>
                                  </p:sub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93219">
                                            <p:txEl>
                                              <p:pRg st="3" end="3"/>
                                            </p:txEl>
                                          </p:spTgt>
                                        </p:tgtEl>
                                        <p:attrNameLst>
                                          <p:attrName>style.visibility</p:attrName>
                                        </p:attrNameLst>
                                      </p:cBhvr>
                                      <p:to>
                                        <p:strVal val="visible"/>
                                      </p:to>
                                    </p:set>
                                    <p:anim calcmode="lin" valueType="num">
                                      <p:cBhvr additive="base">
                                        <p:cTn id="40" dur="500" fill="hold"/>
                                        <p:tgtEl>
                                          <p:spTgt spid="393219">
                                            <p:txEl>
                                              <p:pRg st="3" end="3"/>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9321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8"/>
                                            </p:cond>
                                          </p:stCondLst>
                                          <p:endCondLst>
                                            <p:cond evt="onStopAudio" delay="0">
                                              <p:tgtEl>
                                                <p:sldTgt/>
                                              </p:tgtEl>
                                            </p:cond>
                                          </p:endCondLst>
                                        </p:cTn>
                                        <p:tgtEl>
                                          <p:sndTgt r:embed="rId3" name="Whoosh"/>
                                        </p:tgtEl>
                                      </p:cMediaNode>
                                    </p:audio>
                                  </p:sub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nodeType="clickEffect">
                                  <p:stCondLst>
                                    <p:cond delay="0"/>
                                  </p:stCondLst>
                                  <p:childTnLst>
                                    <p:set>
                                      <p:cBhvr>
                                        <p:cTn id="45" dur="1" fill="hold">
                                          <p:stCondLst>
                                            <p:cond delay="0"/>
                                          </p:stCondLst>
                                        </p:cTn>
                                        <p:tgtEl>
                                          <p:spTgt spid="393232"/>
                                        </p:tgtEl>
                                        <p:attrNameLst>
                                          <p:attrName>style.visibility</p:attrName>
                                        </p:attrNameLst>
                                      </p:cBhvr>
                                      <p:to>
                                        <p:strVal val="visible"/>
                                      </p:to>
                                    </p:set>
                                    <p:animEffect transition="in" filter="wipe(left)">
                                      <p:cBhvr>
                                        <p:cTn id="46" dur="500"/>
                                        <p:tgtEl>
                                          <p:spTgt spid="393232"/>
                                        </p:tgtEl>
                                      </p:cBhvr>
                                    </p:animEffect>
                                  </p:childTnLst>
                                  <p:subTnLst>
                                    <p:audio>
                                      <p:cMediaNode>
                                        <p:cTn display="0" masterRel="sameClick">
                                          <p:stCondLst>
                                            <p:cond evt="begin" delay="0">
                                              <p:tn val="44"/>
                                            </p:cond>
                                          </p:stCondLst>
                                          <p:endCondLst>
                                            <p:cond evt="onStopAudio" delay="0">
                                              <p:tgtEl>
                                                <p:sldTgt/>
                                              </p:tgtEl>
                                            </p:cond>
                                          </p:endCondLst>
                                        </p:cTn>
                                        <p:tgtEl>
                                          <p:sndTgt r:embed="rId2" name="Pencil Check"/>
                                        </p:tgtEl>
                                      </p:cMediaNode>
                                    </p:audio>
                                  </p:sub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93219">
                                            <p:txEl>
                                              <p:pRg st="4" end="4"/>
                                            </p:txEl>
                                          </p:spTgt>
                                        </p:tgtEl>
                                        <p:attrNameLst>
                                          <p:attrName>style.visibility</p:attrName>
                                        </p:attrNameLst>
                                      </p:cBhvr>
                                      <p:to>
                                        <p:strVal val="visible"/>
                                      </p:to>
                                    </p:set>
                                    <p:anim calcmode="lin" valueType="num">
                                      <p:cBhvr additive="base">
                                        <p:cTn id="51" dur="500" fill="hold"/>
                                        <p:tgtEl>
                                          <p:spTgt spid="393219">
                                            <p:txEl>
                                              <p:pRg st="4" end="4"/>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9321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3" name="Whoosh"/>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nodeType="clickEffect">
                                  <p:stCondLst>
                                    <p:cond delay="0"/>
                                  </p:stCondLst>
                                  <p:childTnLst>
                                    <p:set>
                                      <p:cBhvr>
                                        <p:cTn id="56" dur="1" fill="hold">
                                          <p:stCondLst>
                                            <p:cond delay="0"/>
                                          </p:stCondLst>
                                        </p:cTn>
                                        <p:tgtEl>
                                          <p:spTgt spid="393223"/>
                                        </p:tgtEl>
                                        <p:attrNameLst>
                                          <p:attrName>style.visibility</p:attrName>
                                        </p:attrNameLst>
                                      </p:cBhvr>
                                      <p:to>
                                        <p:strVal val="visible"/>
                                      </p:to>
                                    </p:set>
                                    <p:animEffect transition="in" filter="wipe(left)">
                                      <p:cBhvr>
                                        <p:cTn id="57" dur="500"/>
                                        <p:tgtEl>
                                          <p:spTgt spid="393223"/>
                                        </p:tgtEl>
                                      </p:cBhvr>
                                    </p:animEffect>
                                  </p:childTnLst>
                                  <p:subTnLst>
                                    <p:audio>
                                      <p:cMediaNode>
                                        <p:cTn display="0" masterRel="sameClick">
                                          <p:stCondLst>
                                            <p:cond evt="begin" delay="0">
                                              <p:tn val="55"/>
                                            </p:cond>
                                          </p:stCondLst>
                                          <p:endCondLst>
                                            <p:cond evt="onStopAudio" delay="0">
                                              <p:tgtEl>
                                                <p:sldTgt/>
                                              </p:tgtEl>
                                            </p:cond>
                                          </p:endCondLst>
                                        </p:cTn>
                                        <p:tgtEl>
                                          <p:sndTgt r:embed="rId4" name="Vibro Up"/>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393219">
                                            <p:txEl>
                                              <p:pRg st="5" end="5"/>
                                            </p:txEl>
                                          </p:spTgt>
                                        </p:tgtEl>
                                        <p:attrNameLst>
                                          <p:attrName>style.visibility</p:attrName>
                                        </p:attrNameLst>
                                      </p:cBhvr>
                                      <p:to>
                                        <p:strVal val="visible"/>
                                      </p:to>
                                    </p:set>
                                    <p:anim calcmode="lin" valueType="num">
                                      <p:cBhvr additive="base">
                                        <p:cTn id="62" dur="500" fill="hold"/>
                                        <p:tgtEl>
                                          <p:spTgt spid="393219">
                                            <p:txEl>
                                              <p:pRg st="5" end="5"/>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9321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0"/>
                                            </p:cond>
                                          </p:stCondLst>
                                          <p:endCondLst>
                                            <p:cond evt="onStopAudio" delay="0">
                                              <p:tgtEl>
                                                <p:sldTgt/>
                                              </p:tgtEl>
                                            </p:cond>
                                          </p:endCondLst>
                                        </p:cTn>
                                        <p:tgtEl>
                                          <p:sndTgt r:embed="rId3" name="Whoosh"/>
                                        </p:tgtEl>
                                      </p:cMediaNode>
                                    </p:audio>
                                  </p:sub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8" fill="hold" nodeType="clickEffect">
                                  <p:stCondLst>
                                    <p:cond delay="0"/>
                                  </p:stCondLst>
                                  <p:childTnLst>
                                    <p:set>
                                      <p:cBhvr>
                                        <p:cTn id="67" dur="1" fill="hold">
                                          <p:stCondLst>
                                            <p:cond delay="0"/>
                                          </p:stCondLst>
                                        </p:cTn>
                                        <p:tgtEl>
                                          <p:spTgt spid="393230"/>
                                        </p:tgtEl>
                                        <p:attrNameLst>
                                          <p:attrName>style.visibility</p:attrName>
                                        </p:attrNameLst>
                                      </p:cBhvr>
                                      <p:to>
                                        <p:strVal val="visible"/>
                                      </p:to>
                                    </p:set>
                                    <p:animEffect transition="in" filter="wipe(left)">
                                      <p:cBhvr>
                                        <p:cTn id="68" dur="500"/>
                                        <p:tgtEl>
                                          <p:spTgt spid="393230"/>
                                        </p:tgtEl>
                                      </p:cBhvr>
                                    </p:animEffect>
                                  </p:childTnLst>
                                  <p:subTnLst>
                                    <p:audio>
                                      <p:cMediaNode>
                                        <p:cTn display="0" masterRel="sameClick">
                                          <p:stCondLst>
                                            <p:cond evt="begin" delay="0">
                                              <p:tn val="66"/>
                                            </p:cond>
                                          </p:stCondLst>
                                          <p:endCondLst>
                                            <p:cond evt="onStopAudio" delay="0">
                                              <p:tgtEl>
                                                <p:sldTgt/>
                                              </p:tgtEl>
                                            </p:cond>
                                          </p:endCondLst>
                                        </p:cTn>
                                        <p:tgtEl>
                                          <p:sndTgt r:embed="rId5" name="String"/>
                                        </p:tgtEl>
                                      </p:cMediaNode>
                                    </p:audio>
                                  </p:sub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93219">
                                            <p:txEl>
                                              <p:pRg st="6" end="6"/>
                                            </p:txEl>
                                          </p:spTgt>
                                        </p:tgtEl>
                                        <p:attrNameLst>
                                          <p:attrName>style.visibility</p:attrName>
                                        </p:attrNameLst>
                                      </p:cBhvr>
                                      <p:to>
                                        <p:strVal val="visible"/>
                                      </p:to>
                                    </p:set>
                                    <p:anim calcmode="lin" valueType="num">
                                      <p:cBhvr additive="base">
                                        <p:cTn id="73" dur="500" fill="hold"/>
                                        <p:tgtEl>
                                          <p:spTgt spid="393219">
                                            <p:txEl>
                                              <p:pRg st="6" end="6"/>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9321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
                                        </p:tgtEl>
                                      </p:cMediaNode>
                                    </p:audio>
                                  </p:sub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nodeType="clickEffect">
                                  <p:stCondLst>
                                    <p:cond delay="0"/>
                                  </p:stCondLst>
                                  <p:childTnLst>
                                    <p:set>
                                      <p:cBhvr>
                                        <p:cTn id="78" dur="1" fill="hold">
                                          <p:stCondLst>
                                            <p:cond delay="0"/>
                                          </p:stCondLst>
                                        </p:cTn>
                                        <p:tgtEl>
                                          <p:spTgt spid="393222"/>
                                        </p:tgtEl>
                                        <p:attrNameLst>
                                          <p:attrName>style.visibility</p:attrName>
                                        </p:attrNameLst>
                                      </p:cBhvr>
                                      <p:to>
                                        <p:strVal val="visible"/>
                                      </p:to>
                                    </p:set>
                                    <p:animEffect transition="in" filter="wipe(left)">
                                      <p:cBhvr>
                                        <p:cTn id="79" dur="500"/>
                                        <p:tgtEl>
                                          <p:spTgt spid="393222"/>
                                        </p:tgtEl>
                                      </p:cBhvr>
                                    </p:animEffect>
                                  </p:childTnLst>
                                  <p:subTnLst>
                                    <p:audio>
                                      <p:cMediaNode>
                                        <p:cTn display="0" masterRel="sameClick">
                                          <p:stCondLst>
                                            <p:cond evt="begin" delay="0">
                                              <p:tn val="77"/>
                                            </p:cond>
                                          </p:stCondLst>
                                          <p:endCondLst>
                                            <p:cond evt="onStopAudio" delay="0">
                                              <p:tgtEl>
                                                <p:sldTgt/>
                                              </p:tgtEl>
                                            </p:cond>
                                          </p:endCondLst>
                                        </p:cTn>
                                        <p:tgtEl>
                                          <p:sndTgt r:embed="rId4" name="Vibro Up"/>
                                        </p:tgtEl>
                                      </p:cMediaNode>
                                    </p:audio>
                                  </p:sub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93219">
                                            <p:txEl>
                                              <p:pRg st="7" end="7"/>
                                            </p:txEl>
                                          </p:spTgt>
                                        </p:tgtEl>
                                        <p:attrNameLst>
                                          <p:attrName>style.visibility</p:attrName>
                                        </p:attrNameLst>
                                      </p:cBhvr>
                                      <p:to>
                                        <p:strVal val="visible"/>
                                      </p:to>
                                    </p:set>
                                    <p:anim calcmode="lin" valueType="num">
                                      <p:cBhvr additive="base">
                                        <p:cTn id="84" dur="500" fill="hold"/>
                                        <p:tgtEl>
                                          <p:spTgt spid="393219">
                                            <p:txEl>
                                              <p:pRg st="7" end="7"/>
                                            </p:txEl>
                                          </p:spTgt>
                                        </p:tgtEl>
                                        <p:attrNameLst>
                                          <p:attrName>ppt_x</p:attrName>
                                        </p:attrNameLst>
                                      </p:cBhvr>
                                      <p:tavLst>
                                        <p:tav tm="0">
                                          <p:val>
                                            <p:strVal val="0-#ppt_w/2"/>
                                          </p:val>
                                        </p:tav>
                                        <p:tav tm="100000">
                                          <p:val>
                                            <p:strVal val="#ppt_x"/>
                                          </p:val>
                                        </p:tav>
                                      </p:tavLst>
                                    </p:anim>
                                    <p:anim calcmode="lin" valueType="num">
                                      <p:cBhvr additive="base">
                                        <p:cTn id="85" dur="500" fill="hold"/>
                                        <p:tgtEl>
                                          <p:spTgt spid="39321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2"/>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9"/>
          <p:cNvSpPr>
            <a:spLocks noGrp="1" noChangeArrowheads="1"/>
          </p:cNvSpPr>
          <p:nvPr>
            <p:ph type="dt" sz="quarter" idx="2"/>
          </p:nvPr>
        </p:nvSpPr>
        <p:spPr/>
        <p:txBody>
          <a:bodyPr/>
          <a:lstStyle/>
          <a:p>
            <a:r>
              <a:rPr lang="en-US"/>
              <a:t>2006-2007</a:t>
            </a:r>
            <a:endParaRPr lang="en-US" b="0"/>
          </a:p>
        </p:txBody>
      </p:sp>
      <p:pic>
        <p:nvPicPr>
          <p:cNvPr id="369671" name="Picture 7"/>
          <p:cNvPicPr>
            <a:picLocks noChangeAspect="1" noChangeArrowheads="1"/>
          </p:cNvPicPr>
          <p:nvPr/>
        </p:nvPicPr>
        <p:blipFill>
          <a:blip r:embed="rId4">
            <a:extLst>
              <a:ext uri="{28A0092B-C50C-407E-A947-70E740481C1C}">
                <a14:useLocalDpi xmlns:a14="http://schemas.microsoft.com/office/drawing/2010/main" val="0"/>
              </a:ext>
            </a:extLst>
          </a:blip>
          <a:srcRect l="25874" t="3000" r="25874"/>
          <a:stretch>
            <a:fillRect/>
          </a:stretch>
        </p:blipFill>
        <p:spPr bwMode="auto">
          <a:xfrm>
            <a:off x="5594350" y="1838325"/>
            <a:ext cx="3330575" cy="501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672" name="AutoShape 8"/>
          <p:cNvSpPr>
            <a:spLocks/>
          </p:cNvSpPr>
          <p:nvPr/>
        </p:nvSpPr>
        <p:spPr bwMode="auto">
          <a:xfrm>
            <a:off x="160338" y="723900"/>
            <a:ext cx="6019800" cy="2911475"/>
          </a:xfrm>
          <a:prstGeom prst="wedgeEllipseCallout">
            <a:avLst>
              <a:gd name="adj1" fmla="val 59255"/>
              <a:gd name="adj2" fmla="val 108944"/>
            </a:avLst>
          </a:prstGeom>
          <a:solidFill>
            <a:srgbClr val="FFCC00"/>
          </a:solidFill>
          <a:ln w="57150">
            <a:solidFill>
              <a:srgbClr val="CC0000"/>
            </a:solidFill>
            <a:miter lim="800000"/>
            <a:headEnd/>
            <a:tailEnd/>
          </a:ln>
        </p:spPr>
        <p:txBody>
          <a:bodyPr wrap="none" lIns="0" tIns="0" rIns="0" bIns="0" anchor="ctr"/>
          <a:lstStyle/>
          <a:p>
            <a:pPr marL="39688" eaLnBrk="1" hangingPunct="1">
              <a:spcBef>
                <a:spcPts val="1400"/>
              </a:spcBef>
            </a:pPr>
            <a:r>
              <a:rPr lang="en-US" sz="3600" b="1">
                <a:solidFill>
                  <a:schemeClr val="tx2"/>
                </a:solidFill>
              </a:rPr>
              <a:t>Don’t hide…</a:t>
            </a:r>
          </a:p>
          <a:p>
            <a:pPr marL="39688" eaLnBrk="1" hangingPunct="1">
              <a:spcBef>
                <a:spcPts val="1400"/>
              </a:spcBef>
            </a:pPr>
            <a:r>
              <a:rPr lang="en-US" sz="3600" b="1">
                <a:solidFill>
                  <a:schemeClr val="tx2"/>
                </a:solidFill>
              </a:rPr>
              <a:t>Ask Questions</a:t>
            </a:r>
            <a:r>
              <a:rPr lang="en-US" sz="3600" b="1" i="1">
                <a:solidFill>
                  <a:schemeClr val="tx2"/>
                </a:solidFill>
              </a:rPr>
              <a:t>!!</a:t>
            </a:r>
            <a:endParaRPr lang="en-US" sz="3600" b="1">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69672"/>
                                        </p:tgtEl>
                                        <p:attrNameLst>
                                          <p:attrName>style.visibility</p:attrName>
                                        </p:attrNameLst>
                                      </p:cBhvr>
                                      <p:to>
                                        <p:strVal val="visible"/>
                                      </p:to>
                                    </p:set>
                                    <p:animEffect transition="in" filter="wipe(right)">
                                      <p:cBhvr>
                                        <p:cTn id="7" dur="500"/>
                                        <p:tgtEl>
                                          <p:spTgt spid="369672"/>
                                        </p:tgtEl>
                                      </p:cBhvr>
                                    </p:animEffect>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72"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r>
              <a:rPr lang="en-US"/>
              <a:t>Chromosomal abnormalities</a:t>
            </a:r>
          </a:p>
        </p:txBody>
      </p:sp>
      <p:sp>
        <p:nvSpPr>
          <p:cNvPr id="319491" name="Rectangle 3" descr="Rectangle: Click to edit Master text styles&#10;Second level&#10;Third level&#10;Fourth level&#10;Fifth level"/>
          <p:cNvSpPr>
            <a:spLocks noGrp="1" noChangeArrowheads="1"/>
          </p:cNvSpPr>
          <p:nvPr>
            <p:ph type="body" idx="1"/>
          </p:nvPr>
        </p:nvSpPr>
        <p:spPr/>
        <p:txBody>
          <a:bodyPr/>
          <a:lstStyle/>
          <a:p>
            <a:r>
              <a:rPr lang="en-US"/>
              <a:t>Incorrect number of chromosomes</a:t>
            </a:r>
          </a:p>
          <a:p>
            <a:pPr lvl="1"/>
            <a:r>
              <a:rPr lang="en-US" u="sng">
                <a:solidFill>
                  <a:srgbClr val="CC0000"/>
                </a:solidFill>
              </a:rPr>
              <a:t>nondisjunction</a:t>
            </a:r>
            <a:r>
              <a:rPr lang="en-US"/>
              <a:t> </a:t>
            </a:r>
          </a:p>
          <a:p>
            <a:pPr lvl="2"/>
            <a:r>
              <a:rPr lang="en-US"/>
              <a:t>chromosomes don’t separate properly during meiosis </a:t>
            </a:r>
          </a:p>
          <a:p>
            <a:pPr lvl="1"/>
            <a:r>
              <a:rPr lang="en-US" u="sng">
                <a:solidFill>
                  <a:srgbClr val="CC0000"/>
                </a:solidFill>
              </a:rPr>
              <a:t>breakage of chromosomes</a:t>
            </a:r>
            <a:endParaRPr lang="en-US"/>
          </a:p>
          <a:p>
            <a:pPr lvl="2"/>
            <a:r>
              <a:rPr lang="en-US" u="sng">
                <a:solidFill>
                  <a:srgbClr val="CC0000"/>
                </a:solidFill>
              </a:rPr>
              <a:t>deletion</a:t>
            </a:r>
          </a:p>
          <a:p>
            <a:pPr lvl="2"/>
            <a:r>
              <a:rPr lang="en-US" u="sng">
                <a:solidFill>
                  <a:srgbClr val="CC0000"/>
                </a:solidFill>
              </a:rPr>
              <a:t>duplication</a:t>
            </a:r>
          </a:p>
          <a:p>
            <a:pPr lvl="2"/>
            <a:r>
              <a:rPr lang="en-US" u="sng">
                <a:solidFill>
                  <a:srgbClr val="CC0000"/>
                </a:solidFill>
              </a:rPr>
              <a:t>inversion</a:t>
            </a:r>
          </a:p>
          <a:p>
            <a:pPr lvl="2"/>
            <a:r>
              <a:rPr lang="en-US" u="sng">
                <a:solidFill>
                  <a:srgbClr val="CC0000"/>
                </a:solidFill>
              </a:rPr>
              <a:t>translocation</a:t>
            </a:r>
            <a:endParaRPr lang="en-US"/>
          </a:p>
        </p:txBody>
      </p:sp>
      <p:grpSp>
        <p:nvGrpSpPr>
          <p:cNvPr id="319492" name="Group 4"/>
          <p:cNvGrpSpPr>
            <a:grpSpLocks/>
          </p:cNvGrpSpPr>
          <p:nvPr/>
        </p:nvGrpSpPr>
        <p:grpSpPr bwMode="auto">
          <a:xfrm>
            <a:off x="6096000" y="3886200"/>
            <a:ext cx="2667000" cy="2667000"/>
            <a:chOff x="480" y="2640"/>
            <a:chExt cx="1680" cy="1680"/>
          </a:xfrm>
        </p:grpSpPr>
        <p:sp>
          <p:nvSpPr>
            <p:cNvPr id="319493" name="Oval 5"/>
            <p:cNvSpPr>
              <a:spLocks noChangeArrowheads="1"/>
            </p:cNvSpPr>
            <p:nvPr/>
          </p:nvSpPr>
          <p:spPr bwMode="auto">
            <a:xfrm>
              <a:off x="480" y="2640"/>
              <a:ext cx="1680" cy="16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9494" name="Group 6"/>
            <p:cNvGrpSpPr>
              <a:grpSpLocks/>
            </p:cNvGrpSpPr>
            <p:nvPr/>
          </p:nvGrpSpPr>
          <p:grpSpPr bwMode="auto">
            <a:xfrm>
              <a:off x="1012" y="2784"/>
              <a:ext cx="284" cy="576"/>
              <a:chOff x="480" y="3024"/>
              <a:chExt cx="284" cy="576"/>
            </a:xfrm>
          </p:grpSpPr>
          <p:sp>
            <p:nvSpPr>
              <p:cNvPr id="319495" name="Freeform 7"/>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496" name="Freeform 8"/>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497" name="Group 9"/>
            <p:cNvGrpSpPr>
              <a:grpSpLocks/>
            </p:cNvGrpSpPr>
            <p:nvPr/>
          </p:nvGrpSpPr>
          <p:grpSpPr bwMode="auto">
            <a:xfrm>
              <a:off x="1300" y="2784"/>
              <a:ext cx="284" cy="576"/>
              <a:chOff x="480" y="3024"/>
              <a:chExt cx="284" cy="576"/>
            </a:xfrm>
          </p:grpSpPr>
          <p:sp>
            <p:nvSpPr>
              <p:cNvPr id="319498" name="Freeform 10"/>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499" name="Freeform 11"/>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500" name="Group 12"/>
            <p:cNvGrpSpPr>
              <a:grpSpLocks/>
            </p:cNvGrpSpPr>
            <p:nvPr/>
          </p:nvGrpSpPr>
          <p:grpSpPr bwMode="auto">
            <a:xfrm>
              <a:off x="1056" y="3504"/>
              <a:ext cx="240" cy="288"/>
              <a:chOff x="480" y="3024"/>
              <a:chExt cx="284" cy="576"/>
            </a:xfrm>
          </p:grpSpPr>
          <p:sp>
            <p:nvSpPr>
              <p:cNvPr id="319501" name="Freeform 13"/>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502" name="Freeform 14"/>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503" name="Group 15"/>
            <p:cNvGrpSpPr>
              <a:grpSpLocks/>
            </p:cNvGrpSpPr>
            <p:nvPr/>
          </p:nvGrpSpPr>
          <p:grpSpPr bwMode="auto">
            <a:xfrm>
              <a:off x="1296" y="3504"/>
              <a:ext cx="240" cy="288"/>
              <a:chOff x="480" y="3024"/>
              <a:chExt cx="284" cy="576"/>
            </a:xfrm>
          </p:grpSpPr>
          <p:sp>
            <p:nvSpPr>
              <p:cNvPr id="319504" name="Freeform 16"/>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505" name="Freeform 17"/>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506" name="Group 18"/>
            <p:cNvGrpSpPr>
              <a:grpSpLocks/>
            </p:cNvGrpSpPr>
            <p:nvPr/>
          </p:nvGrpSpPr>
          <p:grpSpPr bwMode="auto">
            <a:xfrm flipV="1">
              <a:off x="1104" y="3936"/>
              <a:ext cx="192" cy="240"/>
              <a:chOff x="5376" y="2304"/>
              <a:chExt cx="240" cy="288"/>
            </a:xfrm>
          </p:grpSpPr>
          <p:sp>
            <p:nvSpPr>
              <p:cNvPr id="319507" name="Freeform 19"/>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508" name="Freeform 20"/>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9509" name="Group 21"/>
            <p:cNvGrpSpPr>
              <a:grpSpLocks/>
            </p:cNvGrpSpPr>
            <p:nvPr/>
          </p:nvGrpSpPr>
          <p:grpSpPr bwMode="auto">
            <a:xfrm flipV="1">
              <a:off x="1296" y="3936"/>
              <a:ext cx="192" cy="240"/>
              <a:chOff x="5376" y="2304"/>
              <a:chExt cx="240" cy="288"/>
            </a:xfrm>
          </p:grpSpPr>
          <p:sp>
            <p:nvSpPr>
              <p:cNvPr id="319510" name="Freeform 22"/>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511" name="Freeform 23"/>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9491">
                                            <p:txEl>
                                              <p:pRg st="1" end="1"/>
                                            </p:txEl>
                                          </p:spTgt>
                                        </p:tgtEl>
                                        <p:attrNameLst>
                                          <p:attrName>style.visibility</p:attrName>
                                        </p:attrNameLst>
                                      </p:cBhvr>
                                      <p:to>
                                        <p:strVal val="visible"/>
                                      </p:to>
                                    </p:set>
                                    <p:anim calcmode="lin" valueType="num">
                                      <p:cBhvr additive="base">
                                        <p:cTn id="7" dur="500" fill="hold"/>
                                        <p:tgtEl>
                                          <p:spTgt spid="31949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949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9491">
                                            <p:txEl>
                                              <p:pRg st="2" end="2"/>
                                            </p:txEl>
                                          </p:spTgt>
                                        </p:tgtEl>
                                        <p:attrNameLst>
                                          <p:attrName>style.visibility</p:attrName>
                                        </p:attrNameLst>
                                      </p:cBhvr>
                                      <p:to>
                                        <p:strVal val="visible"/>
                                      </p:to>
                                    </p:set>
                                    <p:anim calcmode="lin" valueType="num">
                                      <p:cBhvr additive="base">
                                        <p:cTn id="13" dur="500" fill="hold"/>
                                        <p:tgtEl>
                                          <p:spTgt spid="31949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94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9491">
                                            <p:txEl>
                                              <p:pRg st="3" end="3"/>
                                            </p:txEl>
                                          </p:spTgt>
                                        </p:tgtEl>
                                        <p:attrNameLst>
                                          <p:attrName>style.visibility</p:attrName>
                                        </p:attrNameLst>
                                      </p:cBhvr>
                                      <p:to>
                                        <p:strVal val="visible"/>
                                      </p:to>
                                    </p:set>
                                    <p:anim calcmode="lin" valueType="num">
                                      <p:cBhvr additive="base">
                                        <p:cTn id="19" dur="500" fill="hold"/>
                                        <p:tgtEl>
                                          <p:spTgt spid="3194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949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9491">
                                            <p:txEl>
                                              <p:pRg st="4" end="4"/>
                                            </p:txEl>
                                          </p:spTgt>
                                        </p:tgtEl>
                                        <p:attrNameLst>
                                          <p:attrName>style.visibility</p:attrName>
                                        </p:attrNameLst>
                                      </p:cBhvr>
                                      <p:to>
                                        <p:strVal val="visible"/>
                                      </p:to>
                                    </p:set>
                                    <p:anim calcmode="lin" valueType="num">
                                      <p:cBhvr additive="base">
                                        <p:cTn id="25" dur="500" fill="hold"/>
                                        <p:tgtEl>
                                          <p:spTgt spid="319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949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19491">
                                            <p:txEl>
                                              <p:pRg st="5" end="5"/>
                                            </p:txEl>
                                          </p:spTgt>
                                        </p:tgtEl>
                                        <p:attrNameLst>
                                          <p:attrName>style.visibility</p:attrName>
                                        </p:attrNameLst>
                                      </p:cBhvr>
                                      <p:to>
                                        <p:strVal val="visible"/>
                                      </p:to>
                                    </p:set>
                                    <p:anim calcmode="lin" valueType="num">
                                      <p:cBhvr additive="base">
                                        <p:cTn id="31" dur="500" fill="hold"/>
                                        <p:tgtEl>
                                          <p:spTgt spid="31949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1949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19491">
                                            <p:txEl>
                                              <p:pRg st="6" end="6"/>
                                            </p:txEl>
                                          </p:spTgt>
                                        </p:tgtEl>
                                        <p:attrNameLst>
                                          <p:attrName>style.visibility</p:attrName>
                                        </p:attrNameLst>
                                      </p:cBhvr>
                                      <p:to>
                                        <p:strVal val="visible"/>
                                      </p:to>
                                    </p:set>
                                    <p:anim calcmode="lin" valueType="num">
                                      <p:cBhvr additive="base">
                                        <p:cTn id="37" dur="500" fill="hold"/>
                                        <p:tgtEl>
                                          <p:spTgt spid="31949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1949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19491">
                                            <p:txEl>
                                              <p:pRg st="7" end="7"/>
                                            </p:txEl>
                                          </p:spTgt>
                                        </p:tgtEl>
                                        <p:attrNameLst>
                                          <p:attrName>style.visibility</p:attrName>
                                        </p:attrNameLst>
                                      </p:cBhvr>
                                      <p:to>
                                        <p:strVal val="visible"/>
                                      </p:to>
                                    </p:set>
                                    <p:anim calcmode="lin" valueType="num">
                                      <p:cBhvr additive="base">
                                        <p:cTn id="43" dur="500" fill="hold"/>
                                        <p:tgtEl>
                                          <p:spTgt spid="319491">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1949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US"/>
              <a:t>Nondisjunction </a:t>
            </a:r>
          </a:p>
        </p:txBody>
      </p:sp>
      <p:sp>
        <p:nvSpPr>
          <p:cNvPr id="321539" name="Rectangle 3" descr="Rectangle: Click to edit Master text styles&#10;Second level&#10;Third level&#10;Fourth level&#10;Fifth level"/>
          <p:cNvSpPr>
            <a:spLocks noGrp="1" noChangeArrowheads="1"/>
          </p:cNvSpPr>
          <p:nvPr>
            <p:ph type="body" idx="1"/>
          </p:nvPr>
        </p:nvSpPr>
        <p:spPr>
          <a:xfrm>
            <a:off x="838200" y="1371600"/>
            <a:ext cx="8305800" cy="2514600"/>
          </a:xfrm>
        </p:spPr>
        <p:txBody>
          <a:bodyPr/>
          <a:lstStyle/>
          <a:p>
            <a:pPr>
              <a:lnSpc>
                <a:spcPct val="90000"/>
              </a:lnSpc>
              <a:buClrTx/>
            </a:pPr>
            <a:r>
              <a:rPr lang="en-US" sz="2600"/>
              <a:t>Problems with meiotic spindle cause errors in daughter cells</a:t>
            </a:r>
          </a:p>
          <a:p>
            <a:pPr lvl="1">
              <a:lnSpc>
                <a:spcPct val="90000"/>
              </a:lnSpc>
            </a:pPr>
            <a:r>
              <a:rPr lang="en-US" sz="2400" u="sng">
                <a:solidFill>
                  <a:schemeClr val="tx2"/>
                </a:solidFill>
              </a:rPr>
              <a:t>homologous chromosomes</a:t>
            </a:r>
            <a:r>
              <a:rPr lang="en-US" sz="2400"/>
              <a:t> do not separate properly during Meiosis 1</a:t>
            </a:r>
          </a:p>
          <a:p>
            <a:pPr lvl="1">
              <a:lnSpc>
                <a:spcPct val="90000"/>
              </a:lnSpc>
            </a:pPr>
            <a:r>
              <a:rPr lang="en-US" sz="2400" u="sng">
                <a:solidFill>
                  <a:schemeClr val="tx2"/>
                </a:solidFill>
              </a:rPr>
              <a:t>sister chromatids</a:t>
            </a:r>
            <a:r>
              <a:rPr lang="en-US" sz="2400"/>
              <a:t> fail to separate during Meiosis 2</a:t>
            </a:r>
          </a:p>
          <a:p>
            <a:pPr lvl="1">
              <a:lnSpc>
                <a:spcPct val="90000"/>
              </a:lnSpc>
            </a:pPr>
            <a:r>
              <a:rPr lang="en-US" sz="2400"/>
              <a:t>too many or too few chromosomes</a:t>
            </a:r>
          </a:p>
        </p:txBody>
      </p:sp>
      <p:grpSp>
        <p:nvGrpSpPr>
          <p:cNvPr id="321667" name="Group 131"/>
          <p:cNvGrpSpPr>
            <a:grpSpLocks/>
          </p:cNvGrpSpPr>
          <p:nvPr/>
        </p:nvGrpSpPr>
        <p:grpSpPr bwMode="auto">
          <a:xfrm>
            <a:off x="762000" y="4191000"/>
            <a:ext cx="2667000" cy="2667000"/>
            <a:chOff x="480" y="2640"/>
            <a:chExt cx="1680" cy="1680"/>
          </a:xfrm>
        </p:grpSpPr>
        <p:sp>
          <p:nvSpPr>
            <p:cNvPr id="321568" name="Oval 32"/>
            <p:cNvSpPr>
              <a:spLocks noChangeArrowheads="1"/>
            </p:cNvSpPr>
            <p:nvPr/>
          </p:nvSpPr>
          <p:spPr bwMode="auto">
            <a:xfrm>
              <a:off x="480" y="2640"/>
              <a:ext cx="1680" cy="1680"/>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569" name="Group 33"/>
            <p:cNvGrpSpPr>
              <a:grpSpLocks/>
            </p:cNvGrpSpPr>
            <p:nvPr/>
          </p:nvGrpSpPr>
          <p:grpSpPr bwMode="auto">
            <a:xfrm>
              <a:off x="1012" y="2784"/>
              <a:ext cx="284" cy="576"/>
              <a:chOff x="480" y="3024"/>
              <a:chExt cx="284" cy="576"/>
            </a:xfrm>
          </p:grpSpPr>
          <p:sp>
            <p:nvSpPr>
              <p:cNvPr id="321570" name="Freeform 34"/>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71" name="Freeform 35"/>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72" name="Group 36"/>
            <p:cNvGrpSpPr>
              <a:grpSpLocks/>
            </p:cNvGrpSpPr>
            <p:nvPr/>
          </p:nvGrpSpPr>
          <p:grpSpPr bwMode="auto">
            <a:xfrm>
              <a:off x="1300" y="2784"/>
              <a:ext cx="284" cy="576"/>
              <a:chOff x="480" y="3024"/>
              <a:chExt cx="284" cy="576"/>
            </a:xfrm>
          </p:grpSpPr>
          <p:sp>
            <p:nvSpPr>
              <p:cNvPr id="321573" name="Freeform 37"/>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74" name="Freeform 38"/>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75" name="Group 39"/>
            <p:cNvGrpSpPr>
              <a:grpSpLocks/>
            </p:cNvGrpSpPr>
            <p:nvPr/>
          </p:nvGrpSpPr>
          <p:grpSpPr bwMode="auto">
            <a:xfrm>
              <a:off x="1056" y="3504"/>
              <a:ext cx="240" cy="288"/>
              <a:chOff x="480" y="3024"/>
              <a:chExt cx="284" cy="576"/>
            </a:xfrm>
          </p:grpSpPr>
          <p:sp>
            <p:nvSpPr>
              <p:cNvPr id="321576" name="Freeform 40"/>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77" name="Freeform 41"/>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78" name="Group 42"/>
            <p:cNvGrpSpPr>
              <a:grpSpLocks/>
            </p:cNvGrpSpPr>
            <p:nvPr/>
          </p:nvGrpSpPr>
          <p:grpSpPr bwMode="auto">
            <a:xfrm>
              <a:off x="1296" y="3504"/>
              <a:ext cx="240" cy="288"/>
              <a:chOff x="480" y="3024"/>
              <a:chExt cx="284" cy="576"/>
            </a:xfrm>
          </p:grpSpPr>
          <p:sp>
            <p:nvSpPr>
              <p:cNvPr id="321579" name="Freeform 43"/>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80" name="Freeform 44"/>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81" name="Group 45"/>
            <p:cNvGrpSpPr>
              <a:grpSpLocks/>
            </p:cNvGrpSpPr>
            <p:nvPr/>
          </p:nvGrpSpPr>
          <p:grpSpPr bwMode="auto">
            <a:xfrm flipV="1">
              <a:off x="1104" y="3936"/>
              <a:ext cx="192" cy="240"/>
              <a:chOff x="5376" y="2304"/>
              <a:chExt cx="240" cy="288"/>
            </a:xfrm>
          </p:grpSpPr>
          <p:sp>
            <p:nvSpPr>
              <p:cNvPr id="321582" name="Freeform 46"/>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83" name="Freeform 47"/>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84" name="Group 48"/>
            <p:cNvGrpSpPr>
              <a:grpSpLocks/>
            </p:cNvGrpSpPr>
            <p:nvPr/>
          </p:nvGrpSpPr>
          <p:grpSpPr bwMode="auto">
            <a:xfrm flipV="1">
              <a:off x="1296" y="3936"/>
              <a:ext cx="192" cy="240"/>
              <a:chOff x="5376" y="2304"/>
              <a:chExt cx="240" cy="288"/>
            </a:xfrm>
          </p:grpSpPr>
          <p:sp>
            <p:nvSpPr>
              <p:cNvPr id="321585" name="Freeform 49"/>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86" name="Freeform 50"/>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21661" name="Group 125"/>
          <p:cNvGrpSpPr>
            <a:grpSpLocks/>
          </p:cNvGrpSpPr>
          <p:nvPr/>
        </p:nvGrpSpPr>
        <p:grpSpPr bwMode="auto">
          <a:xfrm>
            <a:off x="4495800" y="3886200"/>
            <a:ext cx="1447800" cy="2971800"/>
            <a:chOff x="2832" y="2448"/>
            <a:chExt cx="912" cy="1872"/>
          </a:xfrm>
        </p:grpSpPr>
        <p:grpSp>
          <p:nvGrpSpPr>
            <p:cNvPr id="321632" name="Group 96"/>
            <p:cNvGrpSpPr>
              <a:grpSpLocks/>
            </p:cNvGrpSpPr>
            <p:nvPr/>
          </p:nvGrpSpPr>
          <p:grpSpPr bwMode="auto">
            <a:xfrm>
              <a:off x="2832" y="2448"/>
              <a:ext cx="912" cy="912"/>
              <a:chOff x="2832" y="2448"/>
              <a:chExt cx="912" cy="912"/>
            </a:xfrm>
          </p:grpSpPr>
          <p:sp>
            <p:nvSpPr>
              <p:cNvPr id="321587" name="Oval 51"/>
              <p:cNvSpPr>
                <a:spLocks noChangeArrowheads="1"/>
              </p:cNvSpPr>
              <p:nvPr/>
            </p:nvSpPr>
            <p:spPr bwMode="auto">
              <a:xfrm>
                <a:off x="2832" y="2448"/>
                <a:ext cx="912" cy="912"/>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588" name="Group 52"/>
              <p:cNvGrpSpPr>
                <a:grpSpLocks/>
              </p:cNvGrpSpPr>
              <p:nvPr/>
            </p:nvGrpSpPr>
            <p:grpSpPr bwMode="auto">
              <a:xfrm>
                <a:off x="3024" y="2592"/>
                <a:ext cx="284" cy="576"/>
                <a:chOff x="480" y="3024"/>
                <a:chExt cx="284" cy="576"/>
              </a:xfrm>
            </p:grpSpPr>
            <p:sp>
              <p:nvSpPr>
                <p:cNvPr id="321589" name="Freeform 53"/>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90" name="Freeform 54"/>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94" name="Group 58"/>
              <p:cNvGrpSpPr>
                <a:grpSpLocks/>
              </p:cNvGrpSpPr>
              <p:nvPr/>
            </p:nvGrpSpPr>
            <p:grpSpPr bwMode="auto">
              <a:xfrm>
                <a:off x="3360" y="2640"/>
                <a:ext cx="240" cy="288"/>
                <a:chOff x="480" y="3024"/>
                <a:chExt cx="284" cy="576"/>
              </a:xfrm>
            </p:grpSpPr>
            <p:sp>
              <p:nvSpPr>
                <p:cNvPr id="321595" name="Freeform 59"/>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96" name="Freeform 60"/>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00" name="Group 64"/>
              <p:cNvGrpSpPr>
                <a:grpSpLocks/>
              </p:cNvGrpSpPr>
              <p:nvPr/>
            </p:nvGrpSpPr>
            <p:grpSpPr bwMode="auto">
              <a:xfrm flipV="1">
                <a:off x="3312" y="3024"/>
                <a:ext cx="192" cy="240"/>
                <a:chOff x="5376" y="2304"/>
                <a:chExt cx="240" cy="288"/>
              </a:xfrm>
            </p:grpSpPr>
            <p:sp>
              <p:nvSpPr>
                <p:cNvPr id="321601" name="Freeform 65"/>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02" name="Freeform 66"/>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21633" name="Group 97"/>
            <p:cNvGrpSpPr>
              <a:grpSpLocks/>
            </p:cNvGrpSpPr>
            <p:nvPr/>
          </p:nvGrpSpPr>
          <p:grpSpPr bwMode="auto">
            <a:xfrm>
              <a:off x="2832" y="3408"/>
              <a:ext cx="912" cy="912"/>
              <a:chOff x="2832" y="3408"/>
              <a:chExt cx="912" cy="912"/>
            </a:xfrm>
          </p:grpSpPr>
          <p:sp>
            <p:nvSpPr>
              <p:cNvPr id="321606" name="Oval 70"/>
              <p:cNvSpPr>
                <a:spLocks noChangeArrowheads="1"/>
              </p:cNvSpPr>
              <p:nvPr/>
            </p:nvSpPr>
            <p:spPr bwMode="auto">
              <a:xfrm>
                <a:off x="2832" y="3408"/>
                <a:ext cx="912" cy="912"/>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591" name="Group 55"/>
              <p:cNvGrpSpPr>
                <a:grpSpLocks/>
              </p:cNvGrpSpPr>
              <p:nvPr/>
            </p:nvGrpSpPr>
            <p:grpSpPr bwMode="auto">
              <a:xfrm>
                <a:off x="2976" y="3600"/>
                <a:ext cx="284" cy="576"/>
                <a:chOff x="480" y="3024"/>
                <a:chExt cx="284" cy="576"/>
              </a:xfrm>
            </p:grpSpPr>
            <p:sp>
              <p:nvSpPr>
                <p:cNvPr id="321592" name="Freeform 56"/>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93" name="Freeform 57"/>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597" name="Group 61"/>
              <p:cNvGrpSpPr>
                <a:grpSpLocks/>
              </p:cNvGrpSpPr>
              <p:nvPr/>
            </p:nvGrpSpPr>
            <p:grpSpPr bwMode="auto">
              <a:xfrm>
                <a:off x="3264" y="3936"/>
                <a:ext cx="240" cy="288"/>
                <a:chOff x="480" y="3024"/>
                <a:chExt cx="284" cy="576"/>
              </a:xfrm>
            </p:grpSpPr>
            <p:sp>
              <p:nvSpPr>
                <p:cNvPr id="321598" name="Freeform 62"/>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599" name="Freeform 63"/>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03" name="Group 67"/>
              <p:cNvGrpSpPr>
                <a:grpSpLocks/>
              </p:cNvGrpSpPr>
              <p:nvPr/>
            </p:nvGrpSpPr>
            <p:grpSpPr bwMode="auto">
              <a:xfrm flipV="1">
                <a:off x="3360" y="3600"/>
                <a:ext cx="192" cy="240"/>
                <a:chOff x="5376" y="2304"/>
                <a:chExt cx="240" cy="288"/>
              </a:xfrm>
            </p:grpSpPr>
            <p:sp>
              <p:nvSpPr>
                <p:cNvPr id="321604" name="Freeform 68"/>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05" name="Freeform 69"/>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sp>
        <p:nvSpPr>
          <p:cNvPr id="321607" name="Line 71"/>
          <p:cNvSpPr>
            <a:spLocks noChangeShapeType="1"/>
          </p:cNvSpPr>
          <p:nvPr/>
        </p:nvSpPr>
        <p:spPr bwMode="auto">
          <a:xfrm>
            <a:off x="2057400" y="4038600"/>
            <a:ext cx="0" cy="3048000"/>
          </a:xfrm>
          <a:prstGeom prst="line">
            <a:avLst/>
          </a:prstGeom>
          <a:noFill/>
          <a:ln w="57150">
            <a:solidFill>
              <a:srgbClr val="008414"/>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684" name="Group 148"/>
          <p:cNvGrpSpPr>
            <a:grpSpLocks/>
          </p:cNvGrpSpPr>
          <p:nvPr/>
        </p:nvGrpSpPr>
        <p:grpSpPr bwMode="auto">
          <a:xfrm>
            <a:off x="4495800" y="3886200"/>
            <a:ext cx="1447800" cy="2971800"/>
            <a:chOff x="2832" y="2448"/>
            <a:chExt cx="912" cy="1872"/>
          </a:xfrm>
        </p:grpSpPr>
        <p:grpSp>
          <p:nvGrpSpPr>
            <p:cNvPr id="321683" name="Group 147"/>
            <p:cNvGrpSpPr>
              <a:grpSpLocks/>
            </p:cNvGrpSpPr>
            <p:nvPr/>
          </p:nvGrpSpPr>
          <p:grpSpPr bwMode="auto">
            <a:xfrm>
              <a:off x="2832" y="2448"/>
              <a:ext cx="912" cy="912"/>
              <a:chOff x="2832" y="2448"/>
              <a:chExt cx="912" cy="912"/>
            </a:xfrm>
          </p:grpSpPr>
          <p:sp>
            <p:nvSpPr>
              <p:cNvPr id="321611" name="Oval 75"/>
              <p:cNvSpPr>
                <a:spLocks noChangeArrowheads="1"/>
              </p:cNvSpPr>
              <p:nvPr/>
            </p:nvSpPr>
            <p:spPr bwMode="auto">
              <a:xfrm>
                <a:off x="2832" y="2448"/>
                <a:ext cx="912" cy="912"/>
              </a:xfrm>
              <a:prstGeom prst="ellipse">
                <a:avLst/>
              </a:prstGeom>
              <a:solidFill>
                <a:srgbClr val="EBA045"/>
              </a:solidFill>
              <a:ln w="9525">
                <a:solidFill>
                  <a:srgbClr val="EBA04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612" name="Group 76"/>
              <p:cNvGrpSpPr>
                <a:grpSpLocks/>
              </p:cNvGrpSpPr>
              <p:nvPr/>
            </p:nvGrpSpPr>
            <p:grpSpPr bwMode="auto">
              <a:xfrm>
                <a:off x="3024" y="2592"/>
                <a:ext cx="284" cy="576"/>
                <a:chOff x="480" y="3024"/>
                <a:chExt cx="284" cy="576"/>
              </a:xfrm>
            </p:grpSpPr>
            <p:sp>
              <p:nvSpPr>
                <p:cNvPr id="321613" name="Freeform 77"/>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14" name="Freeform 78"/>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15" name="Group 79"/>
              <p:cNvGrpSpPr>
                <a:grpSpLocks/>
              </p:cNvGrpSpPr>
              <p:nvPr/>
            </p:nvGrpSpPr>
            <p:grpSpPr bwMode="auto">
              <a:xfrm>
                <a:off x="3312" y="2736"/>
                <a:ext cx="240" cy="288"/>
                <a:chOff x="480" y="3024"/>
                <a:chExt cx="284" cy="576"/>
              </a:xfrm>
            </p:grpSpPr>
            <p:sp>
              <p:nvSpPr>
                <p:cNvPr id="321616" name="Freeform 80"/>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17" name="Freeform 81"/>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21682" name="Group 146"/>
            <p:cNvGrpSpPr>
              <a:grpSpLocks/>
            </p:cNvGrpSpPr>
            <p:nvPr/>
          </p:nvGrpSpPr>
          <p:grpSpPr bwMode="auto">
            <a:xfrm>
              <a:off x="2832" y="3408"/>
              <a:ext cx="912" cy="912"/>
              <a:chOff x="2832" y="3408"/>
              <a:chExt cx="912" cy="912"/>
            </a:xfrm>
          </p:grpSpPr>
          <p:sp>
            <p:nvSpPr>
              <p:cNvPr id="321619" name="Oval 83"/>
              <p:cNvSpPr>
                <a:spLocks noChangeArrowheads="1"/>
              </p:cNvSpPr>
              <p:nvPr/>
            </p:nvSpPr>
            <p:spPr bwMode="auto">
              <a:xfrm>
                <a:off x="2832" y="3408"/>
                <a:ext cx="912" cy="912"/>
              </a:xfrm>
              <a:prstGeom prst="ellipse">
                <a:avLst/>
              </a:prstGeom>
              <a:solidFill>
                <a:srgbClr val="EBA045"/>
              </a:solidFill>
              <a:ln w="9525">
                <a:solidFill>
                  <a:srgbClr val="EBA04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620" name="Group 84"/>
              <p:cNvGrpSpPr>
                <a:grpSpLocks/>
              </p:cNvGrpSpPr>
              <p:nvPr/>
            </p:nvGrpSpPr>
            <p:grpSpPr bwMode="auto">
              <a:xfrm>
                <a:off x="2976" y="3600"/>
                <a:ext cx="284" cy="576"/>
                <a:chOff x="480" y="3024"/>
                <a:chExt cx="284" cy="576"/>
              </a:xfrm>
            </p:grpSpPr>
            <p:sp>
              <p:nvSpPr>
                <p:cNvPr id="321621" name="Freeform 85"/>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22" name="Freeform 86"/>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23" name="Group 87"/>
              <p:cNvGrpSpPr>
                <a:grpSpLocks/>
              </p:cNvGrpSpPr>
              <p:nvPr/>
            </p:nvGrpSpPr>
            <p:grpSpPr bwMode="auto">
              <a:xfrm>
                <a:off x="3216" y="3936"/>
                <a:ext cx="240" cy="288"/>
                <a:chOff x="480" y="3024"/>
                <a:chExt cx="284" cy="576"/>
              </a:xfrm>
            </p:grpSpPr>
            <p:sp>
              <p:nvSpPr>
                <p:cNvPr id="321624" name="Freeform 88"/>
                <p:cNvSpPr>
                  <a:spLocks/>
                </p:cNvSpPr>
                <p:nvPr/>
              </p:nvSpPr>
              <p:spPr bwMode="auto">
                <a:xfrm>
                  <a:off x="480"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25" name="Freeform 89"/>
                <p:cNvSpPr>
                  <a:spLocks/>
                </p:cNvSpPr>
                <p:nvPr/>
              </p:nvSpPr>
              <p:spPr bwMode="auto">
                <a:xfrm flipH="1">
                  <a:off x="624" y="30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26" name="Group 90"/>
              <p:cNvGrpSpPr>
                <a:grpSpLocks/>
              </p:cNvGrpSpPr>
              <p:nvPr/>
            </p:nvGrpSpPr>
            <p:grpSpPr bwMode="auto">
              <a:xfrm flipV="1">
                <a:off x="3312" y="3504"/>
                <a:ext cx="192" cy="240"/>
                <a:chOff x="5376" y="2304"/>
                <a:chExt cx="240" cy="288"/>
              </a:xfrm>
            </p:grpSpPr>
            <p:sp>
              <p:nvSpPr>
                <p:cNvPr id="321627" name="Freeform 91"/>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28" name="Freeform 92"/>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EBA045"/>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29" name="Group 93"/>
              <p:cNvGrpSpPr>
                <a:grpSpLocks/>
              </p:cNvGrpSpPr>
              <p:nvPr/>
            </p:nvGrpSpPr>
            <p:grpSpPr bwMode="auto">
              <a:xfrm flipV="1">
                <a:off x="3456" y="3792"/>
                <a:ext cx="192" cy="240"/>
                <a:chOff x="5376" y="2304"/>
                <a:chExt cx="240" cy="288"/>
              </a:xfrm>
            </p:grpSpPr>
            <p:sp>
              <p:nvSpPr>
                <p:cNvPr id="321630" name="Freeform 94"/>
                <p:cNvSpPr>
                  <a:spLocks/>
                </p:cNvSpPr>
                <p:nvPr/>
              </p:nvSpPr>
              <p:spPr bwMode="auto">
                <a:xfrm>
                  <a:off x="5376"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31" name="Freeform 95"/>
                <p:cNvSpPr>
                  <a:spLocks/>
                </p:cNvSpPr>
                <p:nvPr/>
              </p:nvSpPr>
              <p:spPr bwMode="auto">
                <a:xfrm flipH="1">
                  <a:off x="5512" y="2304"/>
                  <a:ext cx="104" cy="288"/>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EBA045"/>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grpSp>
        <p:nvGrpSpPr>
          <p:cNvPr id="321662" name="Group 126"/>
          <p:cNvGrpSpPr>
            <a:grpSpLocks/>
          </p:cNvGrpSpPr>
          <p:nvPr/>
        </p:nvGrpSpPr>
        <p:grpSpPr bwMode="auto">
          <a:xfrm>
            <a:off x="6858000" y="3886200"/>
            <a:ext cx="1447800" cy="2971800"/>
            <a:chOff x="4320" y="2448"/>
            <a:chExt cx="912" cy="1872"/>
          </a:xfrm>
        </p:grpSpPr>
        <p:grpSp>
          <p:nvGrpSpPr>
            <p:cNvPr id="321657" name="Group 121"/>
            <p:cNvGrpSpPr>
              <a:grpSpLocks/>
            </p:cNvGrpSpPr>
            <p:nvPr/>
          </p:nvGrpSpPr>
          <p:grpSpPr bwMode="auto">
            <a:xfrm>
              <a:off x="4320" y="2448"/>
              <a:ext cx="912" cy="912"/>
              <a:chOff x="4320" y="2448"/>
              <a:chExt cx="912" cy="912"/>
            </a:xfrm>
          </p:grpSpPr>
          <p:sp>
            <p:nvSpPr>
              <p:cNvPr id="321635" name="Oval 99"/>
              <p:cNvSpPr>
                <a:spLocks noChangeArrowheads="1"/>
              </p:cNvSpPr>
              <p:nvPr/>
            </p:nvSpPr>
            <p:spPr bwMode="auto">
              <a:xfrm>
                <a:off x="4320" y="2448"/>
                <a:ext cx="912" cy="912"/>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37" name="Freeform 101"/>
              <p:cNvSpPr>
                <a:spLocks/>
              </p:cNvSpPr>
              <p:nvPr/>
            </p:nvSpPr>
            <p:spPr bwMode="auto">
              <a:xfrm>
                <a:off x="4608" y="264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41" name="Freeform 105"/>
              <p:cNvSpPr>
                <a:spLocks/>
              </p:cNvSpPr>
              <p:nvPr/>
            </p:nvSpPr>
            <p:spPr bwMode="auto">
              <a:xfrm flipH="1">
                <a:off x="4970" y="2640"/>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44" name="Freeform 108"/>
              <p:cNvSpPr>
                <a:spLocks/>
              </p:cNvSpPr>
              <p:nvPr/>
            </p:nvSpPr>
            <p:spPr bwMode="auto">
              <a:xfrm flipH="1" flipV="1">
                <a:off x="4848" y="2976"/>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58" name="Group 122"/>
            <p:cNvGrpSpPr>
              <a:grpSpLocks/>
            </p:cNvGrpSpPr>
            <p:nvPr/>
          </p:nvGrpSpPr>
          <p:grpSpPr bwMode="auto">
            <a:xfrm>
              <a:off x="4320" y="3408"/>
              <a:ext cx="912" cy="912"/>
              <a:chOff x="4320" y="3408"/>
              <a:chExt cx="912" cy="912"/>
            </a:xfrm>
          </p:grpSpPr>
          <p:sp>
            <p:nvSpPr>
              <p:cNvPr id="321646" name="Oval 110"/>
              <p:cNvSpPr>
                <a:spLocks noChangeArrowheads="1"/>
              </p:cNvSpPr>
              <p:nvPr/>
            </p:nvSpPr>
            <p:spPr bwMode="auto">
              <a:xfrm>
                <a:off x="4320" y="3408"/>
                <a:ext cx="912" cy="912"/>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48" name="Freeform 112"/>
              <p:cNvSpPr>
                <a:spLocks/>
              </p:cNvSpPr>
              <p:nvPr/>
            </p:nvSpPr>
            <p:spPr bwMode="auto">
              <a:xfrm>
                <a:off x="4560" y="360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52" name="Freeform 116"/>
              <p:cNvSpPr>
                <a:spLocks/>
              </p:cNvSpPr>
              <p:nvPr/>
            </p:nvSpPr>
            <p:spPr bwMode="auto">
              <a:xfrm flipH="1">
                <a:off x="4874" y="3936"/>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54" name="Freeform 118"/>
              <p:cNvSpPr>
                <a:spLocks/>
              </p:cNvSpPr>
              <p:nvPr/>
            </p:nvSpPr>
            <p:spPr bwMode="auto">
              <a:xfrm flipV="1">
                <a:off x="4848" y="3600"/>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21659" name="AutoShape 123"/>
          <p:cNvSpPr>
            <a:spLocks noChangeArrowheads="1"/>
          </p:cNvSpPr>
          <p:nvPr/>
        </p:nvSpPr>
        <p:spPr bwMode="auto">
          <a:xfrm>
            <a:off x="3581400" y="5334000"/>
            <a:ext cx="7620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60" name="AutoShape 124"/>
          <p:cNvSpPr>
            <a:spLocks noChangeArrowheads="1"/>
          </p:cNvSpPr>
          <p:nvPr/>
        </p:nvSpPr>
        <p:spPr bwMode="auto">
          <a:xfrm>
            <a:off x="6096000" y="5334000"/>
            <a:ext cx="7620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1666" name="Group 130"/>
          <p:cNvGrpSpPr>
            <a:grpSpLocks/>
          </p:cNvGrpSpPr>
          <p:nvPr/>
        </p:nvGrpSpPr>
        <p:grpSpPr bwMode="auto">
          <a:xfrm>
            <a:off x="1676400" y="3962400"/>
            <a:ext cx="381000" cy="2971800"/>
            <a:chOff x="1056" y="2544"/>
            <a:chExt cx="240" cy="1872"/>
          </a:xfrm>
        </p:grpSpPr>
        <p:sp>
          <p:nvSpPr>
            <p:cNvPr id="321663" name="Line 127"/>
            <p:cNvSpPr>
              <a:spLocks noChangeShapeType="1"/>
            </p:cNvSpPr>
            <p:nvPr/>
          </p:nvSpPr>
          <p:spPr bwMode="auto">
            <a:xfrm>
              <a:off x="1296" y="2544"/>
              <a:ext cx="0" cy="1296"/>
            </a:xfrm>
            <a:prstGeom prst="line">
              <a:avLst/>
            </a:prstGeom>
            <a:noFill/>
            <a:ln w="57150">
              <a:solidFill>
                <a:srgbClr val="008414"/>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64" name="Line 128"/>
            <p:cNvSpPr>
              <a:spLocks noChangeShapeType="1"/>
            </p:cNvSpPr>
            <p:nvPr/>
          </p:nvSpPr>
          <p:spPr bwMode="auto">
            <a:xfrm>
              <a:off x="1056" y="3888"/>
              <a:ext cx="0" cy="528"/>
            </a:xfrm>
            <a:prstGeom prst="line">
              <a:avLst/>
            </a:prstGeom>
            <a:noFill/>
            <a:ln w="57150">
              <a:solidFill>
                <a:srgbClr val="008414"/>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65" name="Line 129"/>
            <p:cNvSpPr>
              <a:spLocks noChangeShapeType="1"/>
            </p:cNvSpPr>
            <p:nvPr/>
          </p:nvSpPr>
          <p:spPr bwMode="auto">
            <a:xfrm rot="5400000">
              <a:off x="1176" y="3768"/>
              <a:ext cx="0" cy="240"/>
            </a:xfrm>
            <a:prstGeom prst="line">
              <a:avLst/>
            </a:prstGeom>
            <a:noFill/>
            <a:ln w="57150">
              <a:solidFill>
                <a:srgbClr val="008414"/>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1681" name="Group 145"/>
          <p:cNvGrpSpPr>
            <a:grpSpLocks/>
          </p:cNvGrpSpPr>
          <p:nvPr/>
        </p:nvGrpSpPr>
        <p:grpSpPr bwMode="auto">
          <a:xfrm>
            <a:off x="6858000" y="3886200"/>
            <a:ext cx="1447800" cy="2971800"/>
            <a:chOff x="4704" y="288"/>
            <a:chExt cx="912" cy="1872"/>
          </a:xfrm>
        </p:grpSpPr>
        <p:grpSp>
          <p:nvGrpSpPr>
            <p:cNvPr id="321680" name="Group 144"/>
            <p:cNvGrpSpPr>
              <a:grpSpLocks/>
            </p:cNvGrpSpPr>
            <p:nvPr/>
          </p:nvGrpSpPr>
          <p:grpSpPr bwMode="auto">
            <a:xfrm>
              <a:off x="4704" y="288"/>
              <a:ext cx="912" cy="1872"/>
              <a:chOff x="4704" y="288"/>
              <a:chExt cx="912" cy="1872"/>
            </a:xfrm>
          </p:grpSpPr>
          <p:sp>
            <p:nvSpPr>
              <p:cNvPr id="321671" name="Oval 135"/>
              <p:cNvSpPr>
                <a:spLocks noChangeArrowheads="1"/>
              </p:cNvSpPr>
              <p:nvPr/>
            </p:nvSpPr>
            <p:spPr bwMode="auto">
              <a:xfrm>
                <a:off x="4704" y="288"/>
                <a:ext cx="912" cy="912"/>
              </a:xfrm>
              <a:prstGeom prst="ellipse">
                <a:avLst/>
              </a:prstGeom>
              <a:solidFill>
                <a:srgbClr val="EBA045"/>
              </a:solidFill>
              <a:ln w="9525">
                <a:solidFill>
                  <a:srgbClr val="EBA04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6" name="Oval 140"/>
              <p:cNvSpPr>
                <a:spLocks noChangeArrowheads="1"/>
              </p:cNvSpPr>
              <p:nvPr/>
            </p:nvSpPr>
            <p:spPr bwMode="auto">
              <a:xfrm>
                <a:off x="4704" y="1248"/>
                <a:ext cx="912" cy="912"/>
              </a:xfrm>
              <a:prstGeom prst="ellipse">
                <a:avLst/>
              </a:prstGeom>
              <a:solidFill>
                <a:srgbClr val="EBA045"/>
              </a:solidFill>
              <a:ln w="9525">
                <a:solidFill>
                  <a:srgbClr val="EBA045"/>
                </a:solidFill>
                <a:round/>
                <a:headEnd/>
                <a:tailEnd/>
              </a:ln>
              <a:effectLst/>
              <a:extLst>
                <a:ext uri="{AF507438-7753-43E0-B8FC-AC1667EBCBE1}">
                  <a14:hiddenEffects xmlns:a14="http://schemas.microsoft.com/office/drawing/2010/main">
                    <a:effectLst>
                      <a:outerShdw dist="35921" dir="2700000" algn="ctr" rotWithShape="0">
                        <a:schemeClr val="bg2">
                          <a:alpha val="75000"/>
                        </a:schemeClr>
                      </a:outerShdw>
                    </a:effectLst>
                  </a14:hiddenEffects>
                </a:ext>
              </a:extLst>
            </p:spPr>
            <p:txBody>
              <a:bodyPr wrap="none" anchor="ctr"/>
              <a:lstStyle/>
              <a:p>
                <a:endParaRPr lang="en-US"/>
              </a:p>
            </p:txBody>
          </p:sp>
        </p:grpSp>
        <p:sp>
          <p:nvSpPr>
            <p:cNvPr id="321672" name="Freeform 136"/>
            <p:cNvSpPr>
              <a:spLocks/>
            </p:cNvSpPr>
            <p:nvPr/>
          </p:nvSpPr>
          <p:spPr bwMode="auto">
            <a:xfrm>
              <a:off x="4992" y="48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3" name="Freeform 137"/>
            <p:cNvSpPr>
              <a:spLocks/>
            </p:cNvSpPr>
            <p:nvPr/>
          </p:nvSpPr>
          <p:spPr bwMode="auto">
            <a:xfrm flipH="1">
              <a:off x="5354" y="480"/>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7" name="Freeform 141"/>
            <p:cNvSpPr>
              <a:spLocks/>
            </p:cNvSpPr>
            <p:nvPr/>
          </p:nvSpPr>
          <p:spPr bwMode="auto">
            <a:xfrm>
              <a:off x="4944" y="144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8" name="Freeform 142"/>
            <p:cNvSpPr>
              <a:spLocks/>
            </p:cNvSpPr>
            <p:nvPr/>
          </p:nvSpPr>
          <p:spPr bwMode="auto">
            <a:xfrm flipH="1">
              <a:off x="5184" y="1776"/>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9" name="Freeform 143"/>
            <p:cNvSpPr>
              <a:spLocks/>
            </p:cNvSpPr>
            <p:nvPr/>
          </p:nvSpPr>
          <p:spPr bwMode="auto">
            <a:xfrm flipV="1">
              <a:off x="5376" y="1584"/>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CC0000"/>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74" name="Freeform 138"/>
            <p:cNvSpPr>
              <a:spLocks/>
            </p:cNvSpPr>
            <p:nvPr/>
          </p:nvSpPr>
          <p:spPr bwMode="auto">
            <a:xfrm flipH="1" flipV="1">
              <a:off x="5136" y="1296"/>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noFill/>
            <a:ln w="76200" cap="flat" cmpd="sng">
              <a:solidFill>
                <a:srgbClr val="0F116A"/>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1685" name="AutoShape 149"/>
          <p:cNvSpPr>
            <a:spLocks noChangeArrowheads="1"/>
          </p:cNvSpPr>
          <p:nvPr/>
        </p:nvSpPr>
        <p:spPr bwMode="auto">
          <a:xfrm>
            <a:off x="3581400" y="5334000"/>
            <a:ext cx="7620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86" name="AutoShape 150"/>
          <p:cNvSpPr>
            <a:spLocks noChangeArrowheads="1"/>
          </p:cNvSpPr>
          <p:nvPr/>
        </p:nvSpPr>
        <p:spPr bwMode="auto">
          <a:xfrm>
            <a:off x="6096000" y="5334000"/>
            <a:ext cx="7620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687" name="Rectangle 151"/>
          <p:cNvSpPr>
            <a:spLocks noChangeArrowheads="1"/>
          </p:cNvSpPr>
          <p:nvPr/>
        </p:nvSpPr>
        <p:spPr bwMode="auto">
          <a:xfrm>
            <a:off x="585788" y="4291013"/>
            <a:ext cx="509587"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2n</a:t>
            </a:r>
          </a:p>
        </p:txBody>
      </p:sp>
      <p:grpSp>
        <p:nvGrpSpPr>
          <p:cNvPr id="321693" name="Group 157"/>
          <p:cNvGrpSpPr>
            <a:grpSpLocks/>
          </p:cNvGrpSpPr>
          <p:nvPr/>
        </p:nvGrpSpPr>
        <p:grpSpPr bwMode="auto">
          <a:xfrm>
            <a:off x="8535988" y="4267200"/>
            <a:ext cx="355600" cy="2179638"/>
            <a:chOff x="5377" y="2688"/>
            <a:chExt cx="224" cy="1373"/>
          </a:xfrm>
        </p:grpSpPr>
        <p:sp>
          <p:nvSpPr>
            <p:cNvPr id="321688" name="Rectangle 152"/>
            <p:cNvSpPr>
              <a:spLocks noChangeArrowheads="1"/>
            </p:cNvSpPr>
            <p:nvPr/>
          </p:nvSpPr>
          <p:spPr bwMode="auto">
            <a:xfrm>
              <a:off x="5377" y="2688"/>
              <a:ext cx="224"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n</a:t>
              </a:r>
            </a:p>
          </p:txBody>
        </p:sp>
        <p:sp>
          <p:nvSpPr>
            <p:cNvPr id="321689" name="Rectangle 153"/>
            <p:cNvSpPr>
              <a:spLocks noChangeArrowheads="1"/>
            </p:cNvSpPr>
            <p:nvPr/>
          </p:nvSpPr>
          <p:spPr bwMode="auto">
            <a:xfrm>
              <a:off x="5377" y="3792"/>
              <a:ext cx="224"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F116A"/>
                  </a:solidFill>
                </a:rPr>
                <a:t>n</a:t>
              </a:r>
            </a:p>
          </p:txBody>
        </p:sp>
      </p:grpSp>
      <p:sp>
        <p:nvSpPr>
          <p:cNvPr id="321690" name="AutoShape 154"/>
          <p:cNvSpPr>
            <a:spLocks noChangeArrowheads="1"/>
          </p:cNvSpPr>
          <p:nvPr/>
        </p:nvSpPr>
        <p:spPr bwMode="auto">
          <a:xfrm>
            <a:off x="8443913" y="4294188"/>
            <a:ext cx="542925" cy="37306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200" b="1">
                <a:solidFill>
                  <a:srgbClr val="000000"/>
                </a:solidFill>
              </a:rPr>
              <a:t>n-1</a:t>
            </a:r>
          </a:p>
        </p:txBody>
      </p:sp>
      <p:sp>
        <p:nvSpPr>
          <p:cNvPr id="321691" name="AutoShape 155"/>
          <p:cNvSpPr>
            <a:spLocks noChangeArrowheads="1"/>
          </p:cNvSpPr>
          <p:nvPr/>
        </p:nvSpPr>
        <p:spPr bwMode="auto">
          <a:xfrm>
            <a:off x="8407400" y="6046788"/>
            <a:ext cx="612775" cy="37306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200" b="1">
                <a:solidFill>
                  <a:srgbClr val="000000"/>
                </a:solidFill>
              </a:rPr>
              <a:t>n+1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1539">
                                            <p:txEl>
                                              <p:pRg st="1" end="1"/>
                                            </p:txEl>
                                          </p:spTgt>
                                        </p:tgtEl>
                                        <p:attrNameLst>
                                          <p:attrName>style.visibility</p:attrName>
                                        </p:attrNameLst>
                                      </p:cBhvr>
                                      <p:to>
                                        <p:strVal val="visible"/>
                                      </p:to>
                                    </p:set>
                                    <p:anim calcmode="lin" valueType="num">
                                      <p:cBhvr additive="base">
                                        <p:cTn id="7" dur="500" fill="hold"/>
                                        <p:tgtEl>
                                          <p:spTgt spid="3215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15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1539">
                                            <p:txEl>
                                              <p:pRg st="2" end="2"/>
                                            </p:txEl>
                                          </p:spTgt>
                                        </p:tgtEl>
                                        <p:attrNameLst>
                                          <p:attrName>style.visibility</p:attrName>
                                        </p:attrNameLst>
                                      </p:cBhvr>
                                      <p:to>
                                        <p:strVal val="visible"/>
                                      </p:to>
                                    </p:set>
                                    <p:anim calcmode="lin" valueType="num">
                                      <p:cBhvr additive="base">
                                        <p:cTn id="13" dur="500" fill="hold"/>
                                        <p:tgtEl>
                                          <p:spTgt spid="32153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15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1539">
                                            <p:txEl>
                                              <p:pRg st="3" end="3"/>
                                            </p:txEl>
                                          </p:spTgt>
                                        </p:tgtEl>
                                        <p:attrNameLst>
                                          <p:attrName>style.visibility</p:attrName>
                                        </p:attrNameLst>
                                      </p:cBhvr>
                                      <p:to>
                                        <p:strVal val="visible"/>
                                      </p:to>
                                    </p:set>
                                    <p:anim calcmode="lin" valueType="num">
                                      <p:cBhvr additive="base">
                                        <p:cTn id="19" dur="500" fill="hold"/>
                                        <p:tgtEl>
                                          <p:spTgt spid="32153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15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21607"/>
                                        </p:tgtEl>
                                        <p:attrNameLst>
                                          <p:attrName>style.visibility</p:attrName>
                                        </p:attrNameLst>
                                      </p:cBhvr>
                                      <p:to>
                                        <p:strVal val="visible"/>
                                      </p:to>
                                    </p:set>
                                    <p:animEffect transition="in" filter="wipe(up)">
                                      <p:cBhvr>
                                        <p:cTn id="25" dur="500"/>
                                        <p:tgtEl>
                                          <p:spTgt spid="321607"/>
                                        </p:tgtEl>
                                      </p:cBhvr>
                                    </p:animEffect>
                                  </p:childTnLst>
                                  <p:subTnLst>
                                    <p:audio>
                                      <p:cMediaNode>
                                        <p:cTn display="0" masterRel="sameClick">
                                          <p:stCondLst>
                                            <p:cond evt="begin" delay="0">
                                              <p:tn val="23"/>
                                            </p:cond>
                                          </p:stCondLst>
                                          <p:endCondLst>
                                            <p:cond evt="onStopAudio" delay="0">
                                              <p:tgtEl>
                                                <p:sldTgt/>
                                              </p:tgtEl>
                                            </p:cond>
                                          </p:endCondLst>
                                        </p:cTn>
                                        <p:tgtEl>
                                          <p:sndTgt r:embed="rId4" name="Vibro Up"/>
                                        </p:tgtEl>
                                      </p:cMediaNode>
                                    </p:audio>
                                  </p:sub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21685"/>
                                        </p:tgtEl>
                                        <p:attrNameLst>
                                          <p:attrName>style.visibility</p:attrName>
                                        </p:attrNameLst>
                                      </p:cBhvr>
                                      <p:to>
                                        <p:strVal val="visible"/>
                                      </p:to>
                                    </p:set>
                                    <p:animEffect transition="in" filter="wipe(left)">
                                      <p:cBhvr>
                                        <p:cTn id="30" dur="500"/>
                                        <p:tgtEl>
                                          <p:spTgt spid="321685"/>
                                        </p:tgtEl>
                                      </p:cBhvr>
                                    </p:animEffect>
                                  </p:childTnLst>
                                  <p:subTnLst>
                                    <p:audio>
                                      <p:cMediaNode>
                                        <p:cTn display="0" masterRel="sameClick">
                                          <p:stCondLst>
                                            <p:cond evt="begin" delay="0">
                                              <p:tn val="28"/>
                                            </p:cond>
                                          </p:stCondLst>
                                          <p:endCondLst>
                                            <p:cond evt="onStopAudio" delay="0">
                                              <p:tgtEl>
                                                <p:sldTgt/>
                                              </p:tgtEl>
                                            </p:cond>
                                          </p:endCondLst>
                                        </p:cTn>
                                        <p:tgtEl>
                                          <p:sndTgt r:embed="rId5" name="Arrow"/>
                                        </p:tgtEl>
                                      </p:cMediaNode>
                                    </p:audio>
                                  </p:subTnLst>
                                </p:cTn>
                              </p:par>
                            </p:childTnLst>
                          </p:cTn>
                        </p:par>
                        <p:par>
                          <p:cTn id="31" fill="hold" nodeType="afterGroup">
                            <p:stCondLst>
                              <p:cond delay="500"/>
                            </p:stCondLst>
                            <p:childTnLst>
                              <p:par>
                                <p:cTn id="32" presetID="22" presetClass="entr" presetSubtype="8" fill="hold" nodeType="afterEffect">
                                  <p:stCondLst>
                                    <p:cond delay="0"/>
                                  </p:stCondLst>
                                  <p:childTnLst>
                                    <p:set>
                                      <p:cBhvr>
                                        <p:cTn id="33" dur="1" fill="hold">
                                          <p:stCondLst>
                                            <p:cond delay="0"/>
                                          </p:stCondLst>
                                        </p:cTn>
                                        <p:tgtEl>
                                          <p:spTgt spid="321661"/>
                                        </p:tgtEl>
                                        <p:attrNameLst>
                                          <p:attrName>style.visibility</p:attrName>
                                        </p:attrNameLst>
                                      </p:cBhvr>
                                      <p:to>
                                        <p:strVal val="visible"/>
                                      </p:to>
                                    </p:set>
                                    <p:animEffect transition="in" filter="wipe(left)">
                                      <p:cBhvr>
                                        <p:cTn id="34" dur="500"/>
                                        <p:tgtEl>
                                          <p:spTgt spid="321661"/>
                                        </p:tgtEl>
                                      </p:cBhvr>
                                    </p:animEffect>
                                  </p:childTnLst>
                                  <p:subTnLst>
                                    <p:audio>
                                      <p:cMediaNode>
                                        <p:cTn display="0" masterRel="sameClick">
                                          <p:stCondLst>
                                            <p:cond evt="begin" delay="0">
                                              <p:tn val="32"/>
                                            </p:cond>
                                          </p:stCondLst>
                                          <p:endCondLst>
                                            <p:cond evt="onStopAudio" delay="0">
                                              <p:tgtEl>
                                                <p:sldTgt/>
                                              </p:tgtEl>
                                            </p:cond>
                                          </p:endCondLst>
                                        </p:cTn>
                                        <p:tgtEl>
                                          <p:sndTgt r:embed="rId6" name="Chimes"/>
                                        </p:tgtEl>
                                      </p:cMediaNode>
                                    </p:audio>
                                  </p:sub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21686"/>
                                        </p:tgtEl>
                                        <p:attrNameLst>
                                          <p:attrName>style.visibility</p:attrName>
                                        </p:attrNameLst>
                                      </p:cBhvr>
                                      <p:to>
                                        <p:strVal val="visible"/>
                                      </p:to>
                                    </p:set>
                                    <p:animEffect transition="in" filter="wipe(left)">
                                      <p:cBhvr>
                                        <p:cTn id="39" dur="500"/>
                                        <p:tgtEl>
                                          <p:spTgt spid="321686"/>
                                        </p:tgtEl>
                                      </p:cBhvr>
                                    </p:animEffect>
                                  </p:childTnLst>
                                  <p:subTnLst>
                                    <p:audio>
                                      <p:cMediaNode>
                                        <p:cTn display="0" masterRel="sameClick">
                                          <p:stCondLst>
                                            <p:cond evt="begin" delay="0">
                                              <p:tn val="37"/>
                                            </p:cond>
                                          </p:stCondLst>
                                          <p:endCondLst>
                                            <p:cond evt="onStopAudio" delay="0">
                                              <p:tgtEl>
                                                <p:sldTgt/>
                                              </p:tgtEl>
                                            </p:cond>
                                          </p:endCondLst>
                                        </p:cTn>
                                        <p:tgtEl>
                                          <p:sndTgt r:embed="rId5" name="Arrow"/>
                                        </p:tgtEl>
                                      </p:cMediaNode>
                                    </p:audio>
                                  </p:subTnLst>
                                </p:cTn>
                              </p:par>
                            </p:childTnLst>
                          </p:cTn>
                        </p:par>
                        <p:par>
                          <p:cTn id="40" fill="hold" nodeType="afterGroup">
                            <p:stCondLst>
                              <p:cond delay="500"/>
                            </p:stCondLst>
                            <p:childTnLst>
                              <p:par>
                                <p:cTn id="41" presetID="22" presetClass="entr" presetSubtype="8" fill="hold" nodeType="afterEffect">
                                  <p:stCondLst>
                                    <p:cond delay="0"/>
                                  </p:stCondLst>
                                  <p:childTnLst>
                                    <p:set>
                                      <p:cBhvr>
                                        <p:cTn id="42" dur="1" fill="hold">
                                          <p:stCondLst>
                                            <p:cond delay="0"/>
                                          </p:stCondLst>
                                        </p:cTn>
                                        <p:tgtEl>
                                          <p:spTgt spid="321662"/>
                                        </p:tgtEl>
                                        <p:attrNameLst>
                                          <p:attrName>style.visibility</p:attrName>
                                        </p:attrNameLst>
                                      </p:cBhvr>
                                      <p:to>
                                        <p:strVal val="visible"/>
                                      </p:to>
                                    </p:set>
                                    <p:animEffect transition="in" filter="wipe(left)">
                                      <p:cBhvr>
                                        <p:cTn id="43" dur="500"/>
                                        <p:tgtEl>
                                          <p:spTgt spid="321662"/>
                                        </p:tgtEl>
                                      </p:cBhvr>
                                    </p:animEffect>
                                  </p:childTnLst>
                                  <p:subTnLst>
                                    <p:audio>
                                      <p:cMediaNode>
                                        <p:cTn display="0" masterRel="sameClick">
                                          <p:stCondLst>
                                            <p:cond evt="begin" delay="0">
                                              <p:tn val="41"/>
                                            </p:cond>
                                          </p:stCondLst>
                                          <p:endCondLst>
                                            <p:cond evt="onStopAudio" delay="0">
                                              <p:tgtEl>
                                                <p:sldTgt/>
                                              </p:tgtEl>
                                            </p:cond>
                                          </p:endCondLst>
                                        </p:cTn>
                                        <p:tgtEl>
                                          <p:sndTgt r:embed="rId6" name="Chimes"/>
                                        </p:tgtEl>
                                      </p:cMediaNode>
                                    </p:audio>
                                  </p:subTnLst>
                                </p:cTn>
                              </p:par>
                            </p:childTnLst>
                          </p:cTn>
                        </p:par>
                        <p:par>
                          <p:cTn id="44" fill="hold" nodeType="afterGroup">
                            <p:stCondLst>
                              <p:cond delay="1000"/>
                            </p:stCondLst>
                            <p:childTnLst>
                              <p:par>
                                <p:cTn id="45" presetID="22" presetClass="entr" presetSubtype="8" fill="hold" nodeType="afterEffect">
                                  <p:stCondLst>
                                    <p:cond delay="0"/>
                                  </p:stCondLst>
                                  <p:childTnLst>
                                    <p:set>
                                      <p:cBhvr>
                                        <p:cTn id="46" dur="1" fill="hold">
                                          <p:stCondLst>
                                            <p:cond delay="0"/>
                                          </p:stCondLst>
                                        </p:cTn>
                                        <p:tgtEl>
                                          <p:spTgt spid="321693"/>
                                        </p:tgtEl>
                                        <p:attrNameLst>
                                          <p:attrName>style.visibility</p:attrName>
                                        </p:attrNameLst>
                                      </p:cBhvr>
                                      <p:to>
                                        <p:strVal val="visible"/>
                                      </p:to>
                                    </p:set>
                                    <p:animEffect transition="in" filter="wipe(left)">
                                      <p:cBhvr>
                                        <p:cTn id="47" dur="500"/>
                                        <p:tgtEl>
                                          <p:spTgt spid="32169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321607"/>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321685"/>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321661"/>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321662"/>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321686"/>
                                        </p:tgtEl>
                                        <p:attrNameLst>
                                          <p:attrName>style.visibility</p:attrName>
                                        </p:attrNameLst>
                                      </p:cBhvr>
                                      <p:to>
                                        <p:strVal val="hidden"/>
                                      </p:to>
                                    </p:set>
                                  </p:childTnLst>
                                </p:cTn>
                              </p:par>
                            </p:childTnLst>
                          </p:cTn>
                        </p:par>
                        <p:par>
                          <p:cTn id="60" fill="hold" nodeType="afterGroup">
                            <p:stCondLst>
                              <p:cond delay="0"/>
                            </p:stCondLst>
                            <p:childTnLst>
                              <p:par>
                                <p:cTn id="61" presetID="1" presetClass="exit" presetSubtype="0" fill="hold" nodeType="afterEffect">
                                  <p:stCondLst>
                                    <p:cond delay="0"/>
                                  </p:stCondLst>
                                  <p:childTnLst>
                                    <p:set>
                                      <p:cBhvr>
                                        <p:cTn id="62" dur="1" fill="hold">
                                          <p:stCondLst>
                                            <p:cond delay="0"/>
                                          </p:stCondLst>
                                        </p:cTn>
                                        <p:tgtEl>
                                          <p:spTgt spid="321693"/>
                                        </p:tgtEl>
                                        <p:attrNameLst>
                                          <p:attrName>style.visibility</p:attrName>
                                        </p:attrNameLst>
                                      </p:cBhvr>
                                      <p:to>
                                        <p:strVal val="hidden"/>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nodeType="clickEffect">
                                  <p:stCondLst>
                                    <p:cond delay="0"/>
                                  </p:stCondLst>
                                  <p:childTnLst>
                                    <p:set>
                                      <p:cBhvr>
                                        <p:cTn id="66" dur="1" fill="hold">
                                          <p:stCondLst>
                                            <p:cond delay="0"/>
                                          </p:stCondLst>
                                        </p:cTn>
                                        <p:tgtEl>
                                          <p:spTgt spid="321666"/>
                                        </p:tgtEl>
                                        <p:attrNameLst>
                                          <p:attrName>style.visibility</p:attrName>
                                        </p:attrNameLst>
                                      </p:cBhvr>
                                      <p:to>
                                        <p:strVal val="visible"/>
                                      </p:to>
                                    </p:set>
                                    <p:animEffect transition="in" filter="wipe(up)">
                                      <p:cBhvr>
                                        <p:cTn id="67" dur="500"/>
                                        <p:tgtEl>
                                          <p:spTgt spid="321666"/>
                                        </p:tgtEl>
                                      </p:cBhvr>
                                    </p:animEffect>
                                  </p:childTnLst>
                                  <p:subTnLst>
                                    <p:audio>
                                      <p:cMediaNode>
                                        <p:cTn display="0" masterRel="sameClick">
                                          <p:stCondLst>
                                            <p:cond evt="begin" delay="0">
                                              <p:tn val="65"/>
                                            </p:cond>
                                          </p:stCondLst>
                                          <p:endCondLst>
                                            <p:cond evt="onStopAudio" delay="0">
                                              <p:tgtEl>
                                                <p:sldTgt/>
                                              </p:tgtEl>
                                            </p:cond>
                                          </p:endCondLst>
                                        </p:cTn>
                                        <p:tgtEl>
                                          <p:sndTgt r:embed="rId7" name="String"/>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321659"/>
                                        </p:tgtEl>
                                        <p:attrNameLst>
                                          <p:attrName>style.visibility</p:attrName>
                                        </p:attrNameLst>
                                      </p:cBhvr>
                                      <p:to>
                                        <p:strVal val="visible"/>
                                      </p:to>
                                    </p:set>
                                    <p:animEffect transition="in" filter="wipe(left)">
                                      <p:cBhvr>
                                        <p:cTn id="72" dur="500"/>
                                        <p:tgtEl>
                                          <p:spTgt spid="321659"/>
                                        </p:tgtEl>
                                      </p:cBhvr>
                                    </p:animEffect>
                                  </p:childTnLst>
                                  <p:subTnLst>
                                    <p:audio>
                                      <p:cMediaNode>
                                        <p:cTn display="0" masterRel="sameClick">
                                          <p:stCondLst>
                                            <p:cond evt="begin" delay="0">
                                              <p:tn val="70"/>
                                            </p:cond>
                                          </p:stCondLst>
                                          <p:endCondLst>
                                            <p:cond evt="onStopAudio" delay="0">
                                              <p:tgtEl>
                                                <p:sldTgt/>
                                              </p:tgtEl>
                                            </p:cond>
                                          </p:endCondLst>
                                        </p:cTn>
                                        <p:tgtEl>
                                          <p:sndTgt r:embed="rId5" name="Arrow"/>
                                        </p:tgtEl>
                                      </p:cMediaNode>
                                    </p:audio>
                                  </p:subTnLst>
                                </p:cTn>
                              </p:par>
                            </p:childTnLst>
                          </p:cTn>
                        </p:par>
                        <p:par>
                          <p:cTn id="73" fill="hold" nodeType="afterGroup">
                            <p:stCondLst>
                              <p:cond delay="500"/>
                            </p:stCondLst>
                            <p:childTnLst>
                              <p:par>
                                <p:cTn id="74" presetID="22" presetClass="entr" presetSubtype="8" fill="hold" nodeType="afterEffect">
                                  <p:stCondLst>
                                    <p:cond delay="0"/>
                                  </p:stCondLst>
                                  <p:childTnLst>
                                    <p:set>
                                      <p:cBhvr>
                                        <p:cTn id="75" dur="1" fill="hold">
                                          <p:stCondLst>
                                            <p:cond delay="0"/>
                                          </p:stCondLst>
                                        </p:cTn>
                                        <p:tgtEl>
                                          <p:spTgt spid="321684"/>
                                        </p:tgtEl>
                                        <p:attrNameLst>
                                          <p:attrName>style.visibility</p:attrName>
                                        </p:attrNameLst>
                                      </p:cBhvr>
                                      <p:to>
                                        <p:strVal val="visible"/>
                                      </p:to>
                                    </p:set>
                                    <p:animEffect transition="in" filter="wipe(left)">
                                      <p:cBhvr>
                                        <p:cTn id="76" dur="500"/>
                                        <p:tgtEl>
                                          <p:spTgt spid="321684"/>
                                        </p:tgtEl>
                                      </p:cBhvr>
                                    </p:animEffect>
                                  </p:childTnLst>
                                  <p:subTnLst>
                                    <p:audio>
                                      <p:cMediaNode>
                                        <p:cTn display="0" masterRel="sameClick">
                                          <p:stCondLst>
                                            <p:cond evt="begin" delay="0">
                                              <p:tn val="74"/>
                                            </p:cond>
                                          </p:stCondLst>
                                          <p:endCondLst>
                                            <p:cond evt="onStopAudio" delay="0">
                                              <p:tgtEl>
                                                <p:sldTgt/>
                                              </p:tgtEl>
                                            </p:cond>
                                          </p:endCondLst>
                                        </p:cTn>
                                        <p:tgtEl>
                                          <p:sndTgt r:embed="rId8" name="Pong"/>
                                        </p:tgtEl>
                                      </p:cMediaNode>
                                    </p:audio>
                                  </p:sub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321660"/>
                                        </p:tgtEl>
                                        <p:attrNameLst>
                                          <p:attrName>style.visibility</p:attrName>
                                        </p:attrNameLst>
                                      </p:cBhvr>
                                      <p:to>
                                        <p:strVal val="visible"/>
                                      </p:to>
                                    </p:set>
                                    <p:animEffect transition="in" filter="wipe(left)">
                                      <p:cBhvr>
                                        <p:cTn id="81" dur="500"/>
                                        <p:tgtEl>
                                          <p:spTgt spid="321660"/>
                                        </p:tgtEl>
                                      </p:cBhvr>
                                    </p:animEffect>
                                  </p:childTnLst>
                                  <p:subTnLst>
                                    <p:audio>
                                      <p:cMediaNode>
                                        <p:cTn display="0" masterRel="sameClick">
                                          <p:stCondLst>
                                            <p:cond evt="begin" delay="0">
                                              <p:tn val="79"/>
                                            </p:cond>
                                          </p:stCondLst>
                                          <p:endCondLst>
                                            <p:cond evt="onStopAudio" delay="0">
                                              <p:tgtEl>
                                                <p:sldTgt/>
                                              </p:tgtEl>
                                            </p:cond>
                                          </p:endCondLst>
                                        </p:cTn>
                                        <p:tgtEl>
                                          <p:sndTgt r:embed="rId5" name="Arrow"/>
                                        </p:tgtEl>
                                      </p:cMediaNode>
                                    </p:audio>
                                  </p:subTnLst>
                                </p:cTn>
                              </p:par>
                            </p:childTnLst>
                          </p:cTn>
                        </p:par>
                        <p:par>
                          <p:cTn id="82" fill="hold" nodeType="afterGroup">
                            <p:stCondLst>
                              <p:cond delay="500"/>
                            </p:stCondLst>
                            <p:childTnLst>
                              <p:par>
                                <p:cTn id="83" presetID="22" presetClass="entr" presetSubtype="8" fill="hold" nodeType="afterEffect">
                                  <p:stCondLst>
                                    <p:cond delay="0"/>
                                  </p:stCondLst>
                                  <p:childTnLst>
                                    <p:set>
                                      <p:cBhvr>
                                        <p:cTn id="84" dur="1" fill="hold">
                                          <p:stCondLst>
                                            <p:cond delay="0"/>
                                          </p:stCondLst>
                                        </p:cTn>
                                        <p:tgtEl>
                                          <p:spTgt spid="321681"/>
                                        </p:tgtEl>
                                        <p:attrNameLst>
                                          <p:attrName>style.visibility</p:attrName>
                                        </p:attrNameLst>
                                      </p:cBhvr>
                                      <p:to>
                                        <p:strVal val="visible"/>
                                      </p:to>
                                    </p:set>
                                    <p:animEffect transition="in" filter="wipe(left)">
                                      <p:cBhvr>
                                        <p:cTn id="85" dur="500"/>
                                        <p:tgtEl>
                                          <p:spTgt spid="321681"/>
                                        </p:tgtEl>
                                      </p:cBhvr>
                                    </p:animEffect>
                                  </p:childTnLst>
                                  <p:subTnLst>
                                    <p:audio>
                                      <p:cMediaNode>
                                        <p:cTn display="0" masterRel="sameClick">
                                          <p:stCondLst>
                                            <p:cond evt="begin" delay="0">
                                              <p:tn val="83"/>
                                            </p:cond>
                                          </p:stCondLst>
                                          <p:endCondLst>
                                            <p:cond evt="onStopAudio" delay="0">
                                              <p:tgtEl>
                                                <p:sldTgt/>
                                              </p:tgtEl>
                                            </p:cond>
                                          </p:endCondLst>
                                        </p:cTn>
                                        <p:tgtEl>
                                          <p:sndTgt r:embed="rId8" name="Pong"/>
                                        </p:tgtEl>
                                      </p:cMediaNode>
                                    </p:audio>
                                  </p:sub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321690"/>
                                        </p:tgtEl>
                                        <p:attrNameLst>
                                          <p:attrName>style.visibility</p:attrName>
                                        </p:attrNameLst>
                                      </p:cBhvr>
                                      <p:to>
                                        <p:strVal val="visible"/>
                                      </p:to>
                                    </p:set>
                                    <p:animEffect transition="in" filter="wipe(left)">
                                      <p:cBhvr>
                                        <p:cTn id="90" dur="500"/>
                                        <p:tgtEl>
                                          <p:spTgt spid="321690"/>
                                        </p:tgtEl>
                                      </p:cBhvr>
                                    </p:animEffect>
                                  </p:childTnLst>
                                  <p:subTnLst>
                                    <p:audio>
                                      <p:cMediaNode>
                                        <p:cTn display="0" masterRel="sameClick">
                                          <p:stCondLst>
                                            <p:cond evt="begin" delay="0">
                                              <p:tn val="88"/>
                                            </p:cond>
                                          </p:stCondLst>
                                          <p:endCondLst>
                                            <p:cond evt="onStopAudio" delay="0">
                                              <p:tgtEl>
                                                <p:sldTgt/>
                                              </p:tgtEl>
                                            </p:cond>
                                          </p:endCondLst>
                                        </p:cTn>
                                        <p:tgtEl>
                                          <p:sndTgt r:embed="rId7" name="String"/>
                                        </p:tgtEl>
                                      </p:cMediaNode>
                                    </p:audio>
                                  </p:subTnLst>
                                </p:cTn>
                              </p:par>
                            </p:childTnLst>
                          </p:cTn>
                        </p:par>
                      </p:childTnLst>
                    </p:cTn>
                  </p:par>
                  <p:par>
                    <p:cTn id="91" fill="hold" nodeType="clickPar">
                      <p:stCondLst>
                        <p:cond delay="indefinite"/>
                      </p:stCondLst>
                      <p:childTnLst>
                        <p:par>
                          <p:cTn id="92" fill="hold" nodeType="withGroup">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321691"/>
                                        </p:tgtEl>
                                        <p:attrNameLst>
                                          <p:attrName>style.visibility</p:attrName>
                                        </p:attrNameLst>
                                      </p:cBhvr>
                                      <p:to>
                                        <p:strVal val="visible"/>
                                      </p:to>
                                    </p:set>
                                    <p:animEffect transition="in" filter="wipe(left)">
                                      <p:cBhvr>
                                        <p:cTn id="95" dur="500"/>
                                        <p:tgtEl>
                                          <p:spTgt spid="321691"/>
                                        </p:tgtEl>
                                      </p:cBhvr>
                                    </p:animEffect>
                                  </p:childTnLst>
                                  <p:subTnLst>
                                    <p:audio>
                                      <p:cMediaNode>
                                        <p:cTn display="0" masterRel="sameClick">
                                          <p:stCondLst>
                                            <p:cond evt="begin" delay="0">
                                              <p:tn val="93"/>
                                            </p:cond>
                                          </p:stCondLst>
                                          <p:endCondLst>
                                            <p:cond evt="onStopAudio" delay="0">
                                              <p:tgtEl>
                                                <p:sldTgt/>
                                              </p:tgtEl>
                                            </p:cond>
                                          </p:endCondLst>
                                        </p:cTn>
                                        <p:tgtEl>
                                          <p:sndTgt r:embed="rId7"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build="p" autoUpdateAnimBg="0"/>
      <p:bldP spid="321607" grpId="0" animBg="1"/>
      <p:bldP spid="321607" grpId="1" animBg="1"/>
      <p:bldP spid="321659" grpId="0" animBg="1"/>
      <p:bldP spid="321660" grpId="0" animBg="1"/>
      <p:bldP spid="321685" grpId="0" animBg="1"/>
      <p:bldP spid="321685" grpId="1" animBg="1"/>
      <p:bldP spid="321686" grpId="0" animBg="1"/>
      <p:bldP spid="321686" grpId="1" animBg="1"/>
      <p:bldP spid="321690" grpId="0" animBg="1" autoUpdateAnimBg="0"/>
      <p:bldP spid="321691"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646" name="Rectangle 86"/>
          <p:cNvSpPr>
            <a:spLocks noGrp="1" noChangeArrowheads="1"/>
          </p:cNvSpPr>
          <p:nvPr>
            <p:ph type="title"/>
          </p:nvPr>
        </p:nvSpPr>
        <p:spPr/>
        <p:txBody>
          <a:bodyPr/>
          <a:lstStyle/>
          <a:p>
            <a:r>
              <a:rPr lang="en-US"/>
              <a:t>Alteration of chromosome number</a:t>
            </a:r>
          </a:p>
        </p:txBody>
      </p:sp>
      <p:pic>
        <p:nvPicPr>
          <p:cNvPr id="322648" name="Picture 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295400"/>
            <a:ext cx="8077200" cy="54451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2649" name="AutoShape 89"/>
          <p:cNvSpPr>
            <a:spLocks noChangeArrowheads="1"/>
          </p:cNvSpPr>
          <p:nvPr/>
        </p:nvSpPr>
        <p:spPr bwMode="auto">
          <a:xfrm>
            <a:off x="814388" y="4654550"/>
            <a:ext cx="1763712" cy="1163638"/>
          </a:xfrm>
          <a:prstGeom prst="roundRect">
            <a:avLst>
              <a:gd name="adj" fmla="val 16667"/>
            </a:avLst>
          </a:prstGeom>
          <a:noFill/>
          <a:ln w="38100">
            <a:solidFill>
              <a:srgbClr val="CC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2651" name="AutoShape 91"/>
          <p:cNvSpPr>
            <a:spLocks noChangeArrowheads="1"/>
          </p:cNvSpPr>
          <p:nvPr/>
        </p:nvSpPr>
        <p:spPr bwMode="auto">
          <a:xfrm>
            <a:off x="2609850" y="4654550"/>
            <a:ext cx="1763713" cy="1163638"/>
          </a:xfrm>
          <a:prstGeom prst="roundRect">
            <a:avLst>
              <a:gd name="adj" fmla="val 16667"/>
            </a:avLst>
          </a:prstGeom>
          <a:noFill/>
          <a:ln w="38100">
            <a:solidFill>
              <a:srgbClr val="CC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2652" name="AutoShape 92"/>
          <p:cNvSpPr>
            <a:spLocks noChangeArrowheads="1"/>
          </p:cNvSpPr>
          <p:nvPr/>
        </p:nvSpPr>
        <p:spPr bwMode="auto">
          <a:xfrm>
            <a:off x="5118100" y="4654550"/>
            <a:ext cx="1763713" cy="1163638"/>
          </a:xfrm>
          <a:prstGeom prst="roundRect">
            <a:avLst>
              <a:gd name="adj" fmla="val 16667"/>
            </a:avLst>
          </a:prstGeom>
          <a:noFill/>
          <a:ln w="38100">
            <a:solidFill>
              <a:srgbClr val="CC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2653" name="AutoShape 93"/>
          <p:cNvSpPr>
            <a:spLocks noChangeArrowheads="1"/>
          </p:cNvSpPr>
          <p:nvPr/>
        </p:nvSpPr>
        <p:spPr bwMode="auto">
          <a:xfrm>
            <a:off x="6923088" y="4654550"/>
            <a:ext cx="1763712" cy="1163638"/>
          </a:xfrm>
          <a:prstGeom prst="roundRect">
            <a:avLst>
              <a:gd name="adj" fmla="val 16667"/>
            </a:avLst>
          </a:prstGeom>
          <a:noFill/>
          <a:ln w="38100">
            <a:solidFill>
              <a:srgbClr val="008414"/>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2654" name="AutoShape 94"/>
          <p:cNvSpPr>
            <a:spLocks noChangeArrowheads="1"/>
          </p:cNvSpPr>
          <p:nvPr/>
        </p:nvSpPr>
        <p:spPr bwMode="auto">
          <a:xfrm>
            <a:off x="1030288" y="5883275"/>
            <a:ext cx="3249612" cy="349250"/>
          </a:xfrm>
          <a:prstGeom prst="roundRect">
            <a:avLst>
              <a:gd name="adj" fmla="val 16667"/>
            </a:avLst>
          </a:prstGeom>
          <a:solidFill>
            <a:srgbClr val="FFCC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a:r>
              <a:rPr lang="en-US" b="1">
                <a:solidFill>
                  <a:srgbClr val="CC0000"/>
                </a:solidFill>
              </a:rPr>
              <a:t>all with incorrect number</a:t>
            </a:r>
          </a:p>
        </p:txBody>
      </p:sp>
      <p:sp>
        <p:nvSpPr>
          <p:cNvPr id="322656" name="AutoShape 96"/>
          <p:cNvSpPr>
            <a:spLocks noChangeArrowheads="1"/>
          </p:cNvSpPr>
          <p:nvPr/>
        </p:nvSpPr>
        <p:spPr bwMode="auto">
          <a:xfrm>
            <a:off x="5365750" y="5883275"/>
            <a:ext cx="3319463" cy="349250"/>
          </a:xfrm>
          <a:prstGeom prst="roundRect">
            <a:avLst>
              <a:gd name="adj" fmla="val 16667"/>
            </a:avLst>
          </a:prstGeom>
          <a:solidFill>
            <a:srgbClr val="FFCC18"/>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a:r>
              <a:rPr lang="en-US" b="1">
                <a:solidFill>
                  <a:srgbClr val="CC0000"/>
                </a:solidFill>
              </a:rPr>
              <a:t>1/2 with incorrect number</a:t>
            </a:r>
          </a:p>
        </p:txBody>
      </p:sp>
      <p:sp>
        <p:nvSpPr>
          <p:cNvPr id="322657" name="AutoShape 97"/>
          <p:cNvSpPr>
            <a:spLocks noChangeArrowheads="1"/>
          </p:cNvSpPr>
          <p:nvPr/>
        </p:nvSpPr>
        <p:spPr bwMode="auto">
          <a:xfrm>
            <a:off x="1490663" y="2786063"/>
            <a:ext cx="2328862" cy="349250"/>
          </a:xfrm>
          <a:prstGeom prst="roundRect">
            <a:avLst>
              <a:gd name="adj" fmla="val 16667"/>
            </a:avLst>
          </a:prstGeom>
          <a:solidFill>
            <a:srgbClr val="CC0000"/>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b="1">
                <a:solidFill>
                  <a:schemeClr val="bg1"/>
                </a:solidFill>
              </a:rPr>
              <a:t>error in Meiosis 1</a:t>
            </a:r>
          </a:p>
        </p:txBody>
      </p:sp>
      <p:sp>
        <p:nvSpPr>
          <p:cNvPr id="322658" name="AutoShape 98"/>
          <p:cNvSpPr>
            <a:spLocks noChangeArrowheads="1"/>
          </p:cNvSpPr>
          <p:nvPr/>
        </p:nvSpPr>
        <p:spPr bwMode="auto">
          <a:xfrm>
            <a:off x="5764213" y="4279900"/>
            <a:ext cx="2328862" cy="349250"/>
          </a:xfrm>
          <a:prstGeom prst="roundRect">
            <a:avLst>
              <a:gd name="adj" fmla="val 16667"/>
            </a:avLst>
          </a:prstGeom>
          <a:solidFill>
            <a:srgbClr val="CC0000"/>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r>
              <a:rPr lang="en-US" b="1">
                <a:solidFill>
                  <a:schemeClr val="bg1"/>
                </a:solidFill>
              </a:rPr>
              <a:t>error in Meiosis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2649"/>
                                        </p:tgtEl>
                                        <p:attrNameLst>
                                          <p:attrName>style.visibility</p:attrName>
                                        </p:attrNameLst>
                                      </p:cBhvr>
                                      <p:to>
                                        <p:strVal val="visible"/>
                                      </p:to>
                                    </p:set>
                                    <p:animEffect transition="in" filter="wipe(left)">
                                      <p:cBhvr>
                                        <p:cTn id="7" dur="500"/>
                                        <p:tgtEl>
                                          <p:spTgt spid="322649"/>
                                        </p:tgtEl>
                                      </p:cBhvr>
                                    </p:animEffect>
                                  </p:childTnLst>
                                  <p:subTnLst>
                                    <p:audio>
                                      <p:cMediaNode>
                                        <p:cTn display="0" masterRel="sameClick">
                                          <p:stCondLst>
                                            <p:cond evt="begin" delay="0">
                                              <p:tn val="5"/>
                                            </p:cond>
                                          </p:stCondLst>
                                          <p:endCondLst>
                                            <p:cond evt="onStopAudio" delay="0">
                                              <p:tgtEl>
                                                <p:sldTgt/>
                                              </p:tgtEl>
                                            </p:cond>
                                          </p:endCondLst>
                                        </p:cTn>
                                        <p:tgtEl>
                                          <p:sndTgt r:embed="rId3" name="Pencil Check"/>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2651"/>
                                        </p:tgtEl>
                                        <p:attrNameLst>
                                          <p:attrName>style.visibility</p:attrName>
                                        </p:attrNameLst>
                                      </p:cBhvr>
                                      <p:to>
                                        <p:strVal val="visible"/>
                                      </p:to>
                                    </p:set>
                                    <p:animEffect transition="in" filter="wipe(left)">
                                      <p:cBhvr>
                                        <p:cTn id="12" dur="500"/>
                                        <p:tgtEl>
                                          <p:spTgt spid="322651"/>
                                        </p:tgtEl>
                                      </p:cBhvr>
                                    </p:animEffect>
                                  </p:childTnLst>
                                  <p:subTnLst>
                                    <p:audio>
                                      <p:cMediaNode>
                                        <p:cTn display="0" masterRel="sameClick">
                                          <p:stCondLst>
                                            <p:cond evt="begin" delay="0">
                                              <p:tn val="10"/>
                                            </p:cond>
                                          </p:stCondLst>
                                          <p:endCondLst>
                                            <p:cond evt="onStopAudio" delay="0">
                                              <p:tgtEl>
                                                <p:sldTgt/>
                                              </p:tgtEl>
                                            </p:cond>
                                          </p:endCondLst>
                                        </p:cTn>
                                        <p:tgtEl>
                                          <p:sndTgt r:embed="rId3" name="Pencil Check"/>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22654"/>
                                        </p:tgtEl>
                                        <p:attrNameLst>
                                          <p:attrName>style.visibility</p:attrName>
                                        </p:attrNameLst>
                                      </p:cBhvr>
                                      <p:to>
                                        <p:strVal val="visible"/>
                                      </p:to>
                                    </p:set>
                                    <p:animEffect transition="in" filter="wipe(left)">
                                      <p:cBhvr>
                                        <p:cTn id="17" dur="500"/>
                                        <p:tgtEl>
                                          <p:spTgt spid="322654"/>
                                        </p:tgtEl>
                                      </p:cBhvr>
                                    </p:animEffect>
                                  </p:childTnLst>
                                  <p:subTnLst>
                                    <p:audio>
                                      <p:cMediaNode>
                                        <p:cTn display="0" masterRel="sameClick">
                                          <p:stCondLst>
                                            <p:cond evt="begin" delay="0">
                                              <p:tn val="15"/>
                                            </p:cond>
                                          </p:stCondLst>
                                          <p:endCondLst>
                                            <p:cond evt="onStopAudio" delay="0">
                                              <p:tgtEl>
                                                <p:sldTgt/>
                                              </p:tgtEl>
                                            </p:cond>
                                          </p:endCondLst>
                                        </p:cTn>
                                        <p:tgtEl>
                                          <p:sndTgt r:embed="rId4" name="String"/>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22657"/>
                                        </p:tgtEl>
                                        <p:attrNameLst>
                                          <p:attrName>style.visibility</p:attrName>
                                        </p:attrNameLst>
                                      </p:cBhvr>
                                      <p:to>
                                        <p:strVal val="visible"/>
                                      </p:to>
                                    </p:set>
                                    <p:animEffect transition="in" filter="wipe(left)">
                                      <p:cBhvr>
                                        <p:cTn id="22" dur="500"/>
                                        <p:tgtEl>
                                          <p:spTgt spid="322657"/>
                                        </p:tgtEl>
                                      </p:cBhvr>
                                    </p:animEffect>
                                  </p:childTnLst>
                                  <p:subTnLst>
                                    <p:audio>
                                      <p:cMediaNode>
                                        <p:cTn display="0" masterRel="sameClick">
                                          <p:stCondLst>
                                            <p:cond evt="begin" delay="0">
                                              <p:tn val="20"/>
                                            </p:cond>
                                          </p:stCondLst>
                                          <p:endCondLst>
                                            <p:cond evt="onStopAudio" delay="0">
                                              <p:tgtEl>
                                                <p:sldTgt/>
                                              </p:tgtEl>
                                            </p:cond>
                                          </p:endCondLst>
                                        </p:cTn>
                                        <p:tgtEl>
                                          <p:sndTgt r:embed="rId4" name="String"/>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22652"/>
                                        </p:tgtEl>
                                        <p:attrNameLst>
                                          <p:attrName>style.visibility</p:attrName>
                                        </p:attrNameLst>
                                      </p:cBhvr>
                                      <p:to>
                                        <p:strVal val="visible"/>
                                      </p:to>
                                    </p:set>
                                    <p:animEffect transition="in" filter="wipe(left)">
                                      <p:cBhvr>
                                        <p:cTn id="27" dur="500"/>
                                        <p:tgtEl>
                                          <p:spTgt spid="322652"/>
                                        </p:tgtEl>
                                      </p:cBhvr>
                                    </p:animEffect>
                                  </p:childTnLst>
                                  <p:subTnLst>
                                    <p:audio>
                                      <p:cMediaNode>
                                        <p:cTn display="0" masterRel="sameClick">
                                          <p:stCondLst>
                                            <p:cond evt="begin" delay="0">
                                              <p:tn val="25"/>
                                            </p:cond>
                                          </p:stCondLst>
                                          <p:endCondLst>
                                            <p:cond evt="onStopAudio" delay="0">
                                              <p:tgtEl>
                                                <p:sldTgt/>
                                              </p:tgtEl>
                                            </p:cond>
                                          </p:endCondLst>
                                        </p:cTn>
                                        <p:tgtEl>
                                          <p:sndTgt r:embed="rId3" name="Pencil Check"/>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2653"/>
                                        </p:tgtEl>
                                        <p:attrNameLst>
                                          <p:attrName>style.visibility</p:attrName>
                                        </p:attrNameLst>
                                      </p:cBhvr>
                                      <p:to>
                                        <p:strVal val="visible"/>
                                      </p:to>
                                    </p:set>
                                    <p:animEffect transition="in" filter="wipe(left)">
                                      <p:cBhvr>
                                        <p:cTn id="32" dur="500"/>
                                        <p:tgtEl>
                                          <p:spTgt spid="322653"/>
                                        </p:tgtEl>
                                      </p:cBhvr>
                                    </p:animEffect>
                                  </p:childTnLst>
                                  <p:subTnLst>
                                    <p:audio>
                                      <p:cMediaNode>
                                        <p:cTn display="0" masterRel="sameClick">
                                          <p:stCondLst>
                                            <p:cond evt="begin" delay="0">
                                              <p:tn val="30"/>
                                            </p:cond>
                                          </p:stCondLst>
                                          <p:endCondLst>
                                            <p:cond evt="onStopAudio" delay="0">
                                              <p:tgtEl>
                                                <p:sldTgt/>
                                              </p:tgtEl>
                                            </p:cond>
                                          </p:endCondLst>
                                        </p:cTn>
                                        <p:tgtEl>
                                          <p:sndTgt r:embed="rId3" name="Pencil Check"/>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22656"/>
                                        </p:tgtEl>
                                        <p:attrNameLst>
                                          <p:attrName>style.visibility</p:attrName>
                                        </p:attrNameLst>
                                      </p:cBhvr>
                                      <p:to>
                                        <p:strVal val="visible"/>
                                      </p:to>
                                    </p:set>
                                    <p:animEffect transition="in" filter="wipe(left)">
                                      <p:cBhvr>
                                        <p:cTn id="37" dur="500"/>
                                        <p:tgtEl>
                                          <p:spTgt spid="322656"/>
                                        </p:tgtEl>
                                      </p:cBhvr>
                                    </p:animEffect>
                                  </p:childTnLst>
                                  <p:subTnLst>
                                    <p:audio>
                                      <p:cMediaNode>
                                        <p:cTn display="0" masterRel="sameClick">
                                          <p:stCondLst>
                                            <p:cond evt="begin" delay="0">
                                              <p:tn val="35"/>
                                            </p:cond>
                                          </p:stCondLst>
                                          <p:endCondLst>
                                            <p:cond evt="onStopAudio" delay="0">
                                              <p:tgtEl>
                                                <p:sldTgt/>
                                              </p:tgtEl>
                                            </p:cond>
                                          </p:endCondLst>
                                        </p:cTn>
                                        <p:tgtEl>
                                          <p:sndTgt r:embed="rId4" name="String"/>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22658"/>
                                        </p:tgtEl>
                                        <p:attrNameLst>
                                          <p:attrName>style.visibility</p:attrName>
                                        </p:attrNameLst>
                                      </p:cBhvr>
                                      <p:to>
                                        <p:strVal val="visible"/>
                                      </p:to>
                                    </p:set>
                                    <p:animEffect transition="in" filter="wipe(left)">
                                      <p:cBhvr>
                                        <p:cTn id="42" dur="500"/>
                                        <p:tgtEl>
                                          <p:spTgt spid="322658"/>
                                        </p:tgtEl>
                                      </p:cBhvr>
                                    </p:animEffect>
                                  </p:childTnLst>
                                  <p:subTnLst>
                                    <p:audio>
                                      <p:cMediaNode>
                                        <p:cTn display="0" masterRel="sameClick">
                                          <p:stCondLst>
                                            <p:cond evt="begin" delay="0">
                                              <p:tn val="40"/>
                                            </p:cond>
                                          </p:stCondLst>
                                          <p:endCondLst>
                                            <p:cond evt="onStopAudio" delay="0">
                                              <p:tgtEl>
                                                <p:sldTgt/>
                                              </p:tgtEl>
                                            </p:cond>
                                          </p:endCondLst>
                                        </p:cTn>
                                        <p:tgtEl>
                                          <p:sndTgt r:embed="rId4"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649" grpId="0" animBg="1"/>
      <p:bldP spid="322651" grpId="0" animBg="1"/>
      <p:bldP spid="322652" grpId="0" animBg="1"/>
      <p:bldP spid="322653" grpId="0" animBg="1"/>
      <p:bldP spid="322654" grpId="0" animBg="1" autoUpdateAnimBg="0"/>
      <p:bldP spid="322656" grpId="0" animBg="1" autoUpdateAnimBg="0"/>
      <p:bldP spid="322657" grpId="0" animBg="1" autoUpdateAnimBg="0"/>
      <p:bldP spid="322658"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716" name="AutoShape 108"/>
          <p:cNvSpPr>
            <a:spLocks noChangeArrowheads="1"/>
          </p:cNvSpPr>
          <p:nvPr/>
        </p:nvSpPr>
        <p:spPr bwMode="auto">
          <a:xfrm>
            <a:off x="2803525" y="6069013"/>
            <a:ext cx="1168400" cy="709612"/>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200" b="1">
                <a:solidFill>
                  <a:srgbClr val="CC0000"/>
                </a:solidFill>
              </a:rPr>
              <a:t>trisomy</a:t>
            </a:r>
            <a:endParaRPr lang="en-US" sz="2200" b="1">
              <a:solidFill>
                <a:srgbClr val="0F116A"/>
              </a:solidFill>
            </a:endParaRPr>
          </a:p>
          <a:p>
            <a:r>
              <a:rPr lang="en-US" b="1">
                <a:solidFill>
                  <a:srgbClr val="000000"/>
                </a:solidFill>
              </a:rPr>
              <a:t>2n+1</a:t>
            </a:r>
            <a:endParaRPr lang="en-US" sz="2200" b="1">
              <a:solidFill>
                <a:srgbClr val="000000"/>
              </a:solidFill>
            </a:endParaRPr>
          </a:p>
        </p:txBody>
      </p:sp>
      <p:sp>
        <p:nvSpPr>
          <p:cNvPr id="324610" name="Rectangle 2"/>
          <p:cNvSpPr>
            <a:spLocks noGrp="1" noChangeArrowheads="1"/>
          </p:cNvSpPr>
          <p:nvPr>
            <p:ph type="title"/>
          </p:nvPr>
        </p:nvSpPr>
        <p:spPr/>
        <p:txBody>
          <a:bodyPr/>
          <a:lstStyle/>
          <a:p>
            <a:r>
              <a:rPr lang="en-US"/>
              <a:t>Nondisjunction </a:t>
            </a:r>
          </a:p>
        </p:txBody>
      </p:sp>
      <p:sp>
        <p:nvSpPr>
          <p:cNvPr id="324611" name="Rectangle 3" descr="Rectangle: Click to edit Master text styles&#10;Second level&#10;Third level&#10;Fourth level&#10;Fifth level"/>
          <p:cNvSpPr>
            <a:spLocks noGrp="1" noChangeArrowheads="1"/>
          </p:cNvSpPr>
          <p:nvPr>
            <p:ph type="body" idx="1"/>
          </p:nvPr>
        </p:nvSpPr>
        <p:spPr>
          <a:xfrm>
            <a:off x="838200" y="1371600"/>
            <a:ext cx="8229600" cy="2590800"/>
          </a:xfrm>
        </p:spPr>
        <p:txBody>
          <a:bodyPr/>
          <a:lstStyle/>
          <a:p>
            <a:pPr>
              <a:buClrTx/>
            </a:pPr>
            <a:r>
              <a:rPr lang="en-US"/>
              <a:t>Baby has wrong chromosome number</a:t>
            </a:r>
          </a:p>
          <a:p>
            <a:pPr lvl="1"/>
            <a:r>
              <a:rPr lang="en-US" u="sng">
                <a:solidFill>
                  <a:srgbClr val="CC0000"/>
                </a:solidFill>
              </a:rPr>
              <a:t>trisomy</a:t>
            </a:r>
            <a:r>
              <a:rPr lang="en-US"/>
              <a:t> </a:t>
            </a:r>
          </a:p>
          <a:p>
            <a:pPr marL="1085850" lvl="2"/>
            <a:r>
              <a:rPr lang="en-US"/>
              <a:t>cells have 3 copies of a chromosome </a:t>
            </a:r>
          </a:p>
          <a:p>
            <a:pPr lvl="1"/>
            <a:r>
              <a:rPr lang="en-US" u="sng">
                <a:solidFill>
                  <a:srgbClr val="CC0000"/>
                </a:solidFill>
              </a:rPr>
              <a:t>monosomy</a:t>
            </a:r>
            <a:r>
              <a:rPr lang="en-US"/>
              <a:t> </a:t>
            </a:r>
          </a:p>
          <a:p>
            <a:pPr marL="1085850" lvl="2"/>
            <a:r>
              <a:rPr lang="en-US"/>
              <a:t>cells have only 1 copy of a chromosome </a:t>
            </a:r>
          </a:p>
        </p:txBody>
      </p:sp>
      <p:grpSp>
        <p:nvGrpSpPr>
          <p:cNvPr id="324751" name="Group 143"/>
          <p:cNvGrpSpPr>
            <a:grpSpLocks/>
          </p:cNvGrpSpPr>
          <p:nvPr/>
        </p:nvGrpSpPr>
        <p:grpSpPr bwMode="auto">
          <a:xfrm>
            <a:off x="517525" y="3860800"/>
            <a:ext cx="1447800" cy="1447800"/>
            <a:chOff x="3504" y="2427"/>
            <a:chExt cx="912" cy="912"/>
          </a:xfrm>
        </p:grpSpPr>
        <p:sp>
          <p:nvSpPr>
            <p:cNvPr id="324615" name="Oval 7"/>
            <p:cNvSpPr>
              <a:spLocks noChangeArrowheads="1"/>
            </p:cNvSpPr>
            <p:nvPr/>
          </p:nvSpPr>
          <p:spPr bwMode="auto">
            <a:xfrm>
              <a:off x="3504" y="2427"/>
              <a:ext cx="912" cy="912"/>
            </a:xfrm>
            <a:prstGeom prst="ellipse">
              <a:avLst/>
            </a:prstGeom>
            <a:solidFill>
              <a:srgbClr val="FF45B9"/>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alpha val="75000"/>
                      </a:schemeClr>
                    </a:outerShdw>
                  </a:effectLst>
                </a14:hiddenEffects>
              </a:ext>
            </a:extLst>
          </p:spPr>
          <p:txBody>
            <a:bodyPr wrap="none" anchor="ctr"/>
            <a:lstStyle/>
            <a:p>
              <a:endParaRPr lang="en-US"/>
            </a:p>
          </p:txBody>
        </p:sp>
        <p:sp>
          <p:nvSpPr>
            <p:cNvPr id="324618" name="Freeform 10"/>
            <p:cNvSpPr>
              <a:spLocks/>
            </p:cNvSpPr>
            <p:nvPr/>
          </p:nvSpPr>
          <p:spPr bwMode="auto">
            <a:xfrm>
              <a:off x="3696" y="262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19" name="Freeform 11"/>
            <p:cNvSpPr>
              <a:spLocks/>
            </p:cNvSpPr>
            <p:nvPr/>
          </p:nvSpPr>
          <p:spPr bwMode="auto">
            <a:xfrm flipH="1">
              <a:off x="4013" y="2912"/>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20" name="Freeform 12"/>
            <p:cNvSpPr>
              <a:spLocks/>
            </p:cNvSpPr>
            <p:nvPr/>
          </p:nvSpPr>
          <p:spPr bwMode="auto">
            <a:xfrm flipV="1">
              <a:off x="4176" y="2763"/>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21" name="Freeform 13"/>
            <p:cNvSpPr>
              <a:spLocks/>
            </p:cNvSpPr>
            <p:nvPr/>
          </p:nvSpPr>
          <p:spPr bwMode="auto">
            <a:xfrm flipH="1" flipV="1">
              <a:off x="3884" y="2667"/>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24744" name="Group 136"/>
          <p:cNvGrpSpPr>
            <a:grpSpLocks/>
          </p:cNvGrpSpPr>
          <p:nvPr/>
        </p:nvGrpSpPr>
        <p:grpSpPr bwMode="auto">
          <a:xfrm>
            <a:off x="2085975" y="3860800"/>
            <a:ext cx="1854200" cy="2032000"/>
            <a:chOff x="4512" y="2352"/>
            <a:chExt cx="1168" cy="1280"/>
          </a:xfrm>
        </p:grpSpPr>
        <p:sp>
          <p:nvSpPr>
            <p:cNvPr id="324742" name="Freeform 134"/>
            <p:cNvSpPr>
              <a:spLocks/>
            </p:cNvSpPr>
            <p:nvPr/>
          </p:nvSpPr>
          <p:spPr bwMode="auto">
            <a:xfrm rot="10800000" flipV="1">
              <a:off x="4944" y="2736"/>
              <a:ext cx="736" cy="896"/>
            </a:xfrm>
            <a:custGeom>
              <a:avLst/>
              <a:gdLst>
                <a:gd name="T0" fmla="*/ 720 w 736"/>
                <a:gd name="T1" fmla="*/ 16 h 896"/>
                <a:gd name="T2" fmla="*/ 720 w 736"/>
                <a:gd name="T3" fmla="*/ 64 h 896"/>
                <a:gd name="T4" fmla="*/ 672 w 736"/>
                <a:gd name="T5" fmla="*/ 400 h 896"/>
                <a:gd name="T6" fmla="*/ 336 w 736"/>
                <a:gd name="T7" fmla="*/ 448 h 896"/>
                <a:gd name="T8" fmla="*/ 240 w 736"/>
                <a:gd name="T9" fmla="*/ 832 h 896"/>
                <a:gd name="T10" fmla="*/ 0 w 736"/>
                <a:gd name="T11" fmla="*/ 832 h 896"/>
              </a:gdLst>
              <a:ahLst/>
              <a:cxnLst>
                <a:cxn ang="0">
                  <a:pos x="T0" y="T1"/>
                </a:cxn>
                <a:cxn ang="0">
                  <a:pos x="T2" y="T3"/>
                </a:cxn>
                <a:cxn ang="0">
                  <a:pos x="T4" y="T5"/>
                </a:cxn>
                <a:cxn ang="0">
                  <a:pos x="T6" y="T7"/>
                </a:cxn>
                <a:cxn ang="0">
                  <a:pos x="T8" y="T9"/>
                </a:cxn>
                <a:cxn ang="0">
                  <a:pos x="T10" y="T11"/>
                </a:cxn>
              </a:cxnLst>
              <a:rect l="0" t="0" r="r" b="b"/>
              <a:pathLst>
                <a:path w="736" h="896">
                  <a:moveTo>
                    <a:pt x="720" y="16"/>
                  </a:moveTo>
                  <a:cubicBezTo>
                    <a:pt x="724" y="8"/>
                    <a:pt x="728" y="0"/>
                    <a:pt x="720" y="64"/>
                  </a:cubicBezTo>
                  <a:cubicBezTo>
                    <a:pt x="712" y="128"/>
                    <a:pt x="736" y="336"/>
                    <a:pt x="672" y="400"/>
                  </a:cubicBezTo>
                  <a:cubicBezTo>
                    <a:pt x="608" y="464"/>
                    <a:pt x="408" y="376"/>
                    <a:pt x="336" y="448"/>
                  </a:cubicBezTo>
                  <a:cubicBezTo>
                    <a:pt x="264" y="520"/>
                    <a:pt x="296" y="768"/>
                    <a:pt x="240" y="832"/>
                  </a:cubicBezTo>
                  <a:cubicBezTo>
                    <a:pt x="184" y="896"/>
                    <a:pt x="92" y="864"/>
                    <a:pt x="0" y="832"/>
                  </a:cubicBezTo>
                </a:path>
              </a:pathLst>
            </a:custGeom>
            <a:noFill/>
            <a:ln w="76200" cap="flat" cmpd="sng">
              <a:solidFill>
                <a:schemeClr val="tx1"/>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4714" name="Group 106"/>
            <p:cNvGrpSpPr>
              <a:grpSpLocks/>
            </p:cNvGrpSpPr>
            <p:nvPr/>
          </p:nvGrpSpPr>
          <p:grpSpPr bwMode="auto">
            <a:xfrm>
              <a:off x="4512" y="2352"/>
              <a:ext cx="912" cy="912"/>
              <a:chOff x="4512" y="2448"/>
              <a:chExt cx="912" cy="912"/>
            </a:xfrm>
          </p:grpSpPr>
          <p:sp>
            <p:nvSpPr>
              <p:cNvPr id="324678" name="Oval 70"/>
              <p:cNvSpPr>
                <a:spLocks noChangeArrowheads="1"/>
              </p:cNvSpPr>
              <p:nvPr/>
            </p:nvSpPr>
            <p:spPr bwMode="auto">
              <a:xfrm>
                <a:off x="4512" y="2448"/>
                <a:ext cx="912" cy="912"/>
              </a:xfrm>
              <a:prstGeom prst="ellipse">
                <a:avLst/>
              </a:prstGeom>
              <a:solidFill>
                <a:srgbClr val="6F89F7"/>
              </a:solidFill>
              <a:ln w="952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79" name="Freeform 71"/>
              <p:cNvSpPr>
                <a:spLocks/>
              </p:cNvSpPr>
              <p:nvPr/>
            </p:nvSpPr>
            <p:spPr bwMode="auto">
              <a:xfrm>
                <a:off x="4752" y="264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80" name="Freeform 72"/>
              <p:cNvSpPr>
                <a:spLocks/>
              </p:cNvSpPr>
              <p:nvPr/>
            </p:nvSpPr>
            <p:spPr bwMode="auto">
              <a:xfrm flipH="1">
                <a:off x="5066" y="2976"/>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681" name="Freeform 73"/>
              <p:cNvSpPr>
                <a:spLocks/>
              </p:cNvSpPr>
              <p:nvPr/>
            </p:nvSpPr>
            <p:spPr bwMode="auto">
              <a:xfrm flipV="1">
                <a:off x="5040" y="2640"/>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24746" name="Group 138"/>
          <p:cNvGrpSpPr>
            <a:grpSpLocks/>
          </p:cNvGrpSpPr>
          <p:nvPr/>
        </p:nvGrpSpPr>
        <p:grpSpPr bwMode="auto">
          <a:xfrm>
            <a:off x="1300163" y="5378450"/>
            <a:ext cx="1447800" cy="1447800"/>
            <a:chOff x="4032" y="3408"/>
            <a:chExt cx="912" cy="912"/>
          </a:xfrm>
        </p:grpSpPr>
        <p:sp>
          <p:nvSpPr>
            <p:cNvPr id="324702" name="Oval 94"/>
            <p:cNvSpPr>
              <a:spLocks noChangeArrowheads="1"/>
            </p:cNvSpPr>
            <p:nvPr/>
          </p:nvSpPr>
          <p:spPr bwMode="auto">
            <a:xfrm>
              <a:off x="4032" y="3408"/>
              <a:ext cx="912" cy="912"/>
            </a:xfrm>
            <a:prstGeom prst="ellipse">
              <a:avLst/>
            </a:prstGeom>
            <a:solidFill>
              <a:srgbClr val="C364FF"/>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3" name="Freeform 95"/>
            <p:cNvSpPr>
              <a:spLocks/>
            </p:cNvSpPr>
            <p:nvPr/>
          </p:nvSpPr>
          <p:spPr bwMode="auto">
            <a:xfrm>
              <a:off x="4320" y="350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4" name="Freeform 96"/>
            <p:cNvSpPr>
              <a:spLocks/>
            </p:cNvSpPr>
            <p:nvPr/>
          </p:nvSpPr>
          <p:spPr bwMode="auto">
            <a:xfrm>
              <a:off x="4176" y="360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5" name="Freeform 97"/>
            <p:cNvSpPr>
              <a:spLocks/>
            </p:cNvSpPr>
            <p:nvPr/>
          </p:nvSpPr>
          <p:spPr bwMode="auto">
            <a:xfrm flipH="1">
              <a:off x="4704" y="3600"/>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6" name="Freeform 98"/>
            <p:cNvSpPr>
              <a:spLocks/>
            </p:cNvSpPr>
            <p:nvPr/>
          </p:nvSpPr>
          <p:spPr bwMode="auto">
            <a:xfrm flipH="1" flipV="1">
              <a:off x="4656" y="3984"/>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7" name="Freeform 99"/>
            <p:cNvSpPr>
              <a:spLocks/>
            </p:cNvSpPr>
            <p:nvPr/>
          </p:nvSpPr>
          <p:spPr bwMode="auto">
            <a:xfrm flipH="1">
              <a:off x="4560" y="3552"/>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8" name="Freeform 100"/>
            <p:cNvSpPr>
              <a:spLocks/>
            </p:cNvSpPr>
            <p:nvPr/>
          </p:nvSpPr>
          <p:spPr bwMode="auto">
            <a:xfrm flipH="1" flipV="1">
              <a:off x="4560" y="3984"/>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09" name="Freeform 101"/>
            <p:cNvSpPr>
              <a:spLocks/>
            </p:cNvSpPr>
            <p:nvPr/>
          </p:nvSpPr>
          <p:spPr bwMode="auto">
            <a:xfrm flipH="1" flipV="1">
              <a:off x="4464" y="4032"/>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4719" name="AutoShape 111"/>
          <p:cNvSpPr>
            <a:spLocks noChangeArrowheads="1"/>
          </p:cNvSpPr>
          <p:nvPr/>
        </p:nvSpPr>
        <p:spPr bwMode="auto">
          <a:xfrm rot="5400000">
            <a:off x="1795463" y="4894263"/>
            <a:ext cx="4572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49" name="Rectangle 141"/>
          <p:cNvSpPr>
            <a:spLocks noChangeArrowheads="1"/>
          </p:cNvSpPr>
          <p:nvPr/>
        </p:nvSpPr>
        <p:spPr bwMode="auto">
          <a:xfrm>
            <a:off x="912813" y="3794125"/>
            <a:ext cx="673100"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0000"/>
                </a:solidFill>
              </a:rPr>
              <a:t>n+1</a:t>
            </a:r>
          </a:p>
        </p:txBody>
      </p:sp>
      <p:sp>
        <p:nvSpPr>
          <p:cNvPr id="324750" name="Rectangle 142"/>
          <p:cNvSpPr>
            <a:spLocks noChangeArrowheads="1"/>
          </p:cNvSpPr>
          <p:nvPr/>
        </p:nvSpPr>
        <p:spPr bwMode="auto">
          <a:xfrm>
            <a:off x="2652713" y="3794125"/>
            <a:ext cx="355600" cy="42703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0000"/>
                </a:solidFill>
              </a:rPr>
              <a:t>n</a:t>
            </a:r>
          </a:p>
        </p:txBody>
      </p:sp>
      <p:sp>
        <p:nvSpPr>
          <p:cNvPr id="324752" name="AutoShape 144"/>
          <p:cNvSpPr>
            <a:spLocks noChangeArrowheads="1"/>
          </p:cNvSpPr>
          <p:nvPr/>
        </p:nvSpPr>
        <p:spPr bwMode="auto">
          <a:xfrm>
            <a:off x="7092950" y="6061075"/>
            <a:ext cx="1649413" cy="709613"/>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tIns="0" rIns="45720" bIns="0" anchor="ctr">
            <a:spAutoFit/>
          </a:bodyPr>
          <a:lstStyle/>
          <a:p>
            <a:r>
              <a:rPr lang="en-US" sz="2200" b="1">
                <a:solidFill>
                  <a:srgbClr val="CC0000"/>
                </a:solidFill>
              </a:rPr>
              <a:t>monosomy</a:t>
            </a:r>
            <a:endParaRPr lang="en-US" sz="2200" b="1">
              <a:solidFill>
                <a:srgbClr val="0F116A"/>
              </a:solidFill>
            </a:endParaRPr>
          </a:p>
          <a:p>
            <a:r>
              <a:rPr lang="en-US" b="1">
                <a:solidFill>
                  <a:srgbClr val="000000"/>
                </a:solidFill>
              </a:rPr>
              <a:t>2n-1</a:t>
            </a:r>
            <a:endParaRPr lang="en-US" sz="2200" b="1">
              <a:solidFill>
                <a:srgbClr val="0F116A"/>
              </a:solidFill>
            </a:endParaRPr>
          </a:p>
        </p:txBody>
      </p:sp>
      <p:grpSp>
        <p:nvGrpSpPr>
          <p:cNvPr id="324753" name="Group 145"/>
          <p:cNvGrpSpPr>
            <a:grpSpLocks/>
          </p:cNvGrpSpPr>
          <p:nvPr/>
        </p:nvGrpSpPr>
        <p:grpSpPr bwMode="auto">
          <a:xfrm>
            <a:off x="6475413" y="3852863"/>
            <a:ext cx="2159000" cy="1879600"/>
            <a:chOff x="1344" y="2448"/>
            <a:chExt cx="1360" cy="1184"/>
          </a:xfrm>
        </p:grpSpPr>
        <p:sp>
          <p:nvSpPr>
            <p:cNvPr id="324754" name="Freeform 146"/>
            <p:cNvSpPr>
              <a:spLocks/>
            </p:cNvSpPr>
            <p:nvPr/>
          </p:nvSpPr>
          <p:spPr bwMode="auto">
            <a:xfrm rot="10800000" flipV="1">
              <a:off x="1968" y="2736"/>
              <a:ext cx="736" cy="896"/>
            </a:xfrm>
            <a:custGeom>
              <a:avLst/>
              <a:gdLst>
                <a:gd name="T0" fmla="*/ 720 w 736"/>
                <a:gd name="T1" fmla="*/ 16 h 896"/>
                <a:gd name="T2" fmla="*/ 720 w 736"/>
                <a:gd name="T3" fmla="*/ 64 h 896"/>
                <a:gd name="T4" fmla="*/ 672 w 736"/>
                <a:gd name="T5" fmla="*/ 400 h 896"/>
                <a:gd name="T6" fmla="*/ 336 w 736"/>
                <a:gd name="T7" fmla="*/ 448 h 896"/>
                <a:gd name="T8" fmla="*/ 240 w 736"/>
                <a:gd name="T9" fmla="*/ 832 h 896"/>
                <a:gd name="T10" fmla="*/ 0 w 736"/>
                <a:gd name="T11" fmla="*/ 832 h 896"/>
              </a:gdLst>
              <a:ahLst/>
              <a:cxnLst>
                <a:cxn ang="0">
                  <a:pos x="T0" y="T1"/>
                </a:cxn>
                <a:cxn ang="0">
                  <a:pos x="T2" y="T3"/>
                </a:cxn>
                <a:cxn ang="0">
                  <a:pos x="T4" y="T5"/>
                </a:cxn>
                <a:cxn ang="0">
                  <a:pos x="T6" y="T7"/>
                </a:cxn>
                <a:cxn ang="0">
                  <a:pos x="T8" y="T9"/>
                </a:cxn>
                <a:cxn ang="0">
                  <a:pos x="T10" y="T11"/>
                </a:cxn>
              </a:cxnLst>
              <a:rect l="0" t="0" r="r" b="b"/>
              <a:pathLst>
                <a:path w="736" h="896">
                  <a:moveTo>
                    <a:pt x="720" y="16"/>
                  </a:moveTo>
                  <a:cubicBezTo>
                    <a:pt x="724" y="8"/>
                    <a:pt x="728" y="0"/>
                    <a:pt x="720" y="64"/>
                  </a:cubicBezTo>
                  <a:cubicBezTo>
                    <a:pt x="712" y="128"/>
                    <a:pt x="736" y="336"/>
                    <a:pt x="672" y="400"/>
                  </a:cubicBezTo>
                  <a:cubicBezTo>
                    <a:pt x="608" y="464"/>
                    <a:pt x="408" y="376"/>
                    <a:pt x="336" y="448"/>
                  </a:cubicBezTo>
                  <a:cubicBezTo>
                    <a:pt x="264" y="520"/>
                    <a:pt x="296" y="768"/>
                    <a:pt x="240" y="832"/>
                  </a:cubicBezTo>
                  <a:cubicBezTo>
                    <a:pt x="184" y="896"/>
                    <a:pt x="92" y="864"/>
                    <a:pt x="0" y="832"/>
                  </a:cubicBezTo>
                </a:path>
              </a:pathLst>
            </a:custGeom>
            <a:noFill/>
            <a:ln w="76200" cap="flat" cmpd="sng">
              <a:solidFill>
                <a:schemeClr val="tx1"/>
              </a:solidFill>
              <a:prstDash val="solid"/>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4755" name="Group 147"/>
            <p:cNvGrpSpPr>
              <a:grpSpLocks/>
            </p:cNvGrpSpPr>
            <p:nvPr/>
          </p:nvGrpSpPr>
          <p:grpSpPr bwMode="auto">
            <a:xfrm>
              <a:off x="1344" y="2448"/>
              <a:ext cx="912" cy="912"/>
              <a:chOff x="1344" y="2544"/>
              <a:chExt cx="912" cy="912"/>
            </a:xfrm>
          </p:grpSpPr>
          <p:sp>
            <p:nvSpPr>
              <p:cNvPr id="324756" name="Oval 148"/>
              <p:cNvSpPr>
                <a:spLocks noChangeArrowheads="1"/>
              </p:cNvSpPr>
              <p:nvPr/>
            </p:nvSpPr>
            <p:spPr bwMode="auto">
              <a:xfrm>
                <a:off x="1344" y="2544"/>
                <a:ext cx="912" cy="912"/>
              </a:xfrm>
              <a:prstGeom prst="ellipse">
                <a:avLst/>
              </a:prstGeom>
              <a:solidFill>
                <a:srgbClr val="6F89F7"/>
              </a:solidFill>
              <a:ln w="9525">
                <a:solidFill>
                  <a:srgbClr val="0F116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57" name="Freeform 149"/>
              <p:cNvSpPr>
                <a:spLocks/>
              </p:cNvSpPr>
              <p:nvPr/>
            </p:nvSpPr>
            <p:spPr bwMode="auto">
              <a:xfrm>
                <a:off x="1584" y="2736"/>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58" name="Freeform 150"/>
              <p:cNvSpPr>
                <a:spLocks/>
              </p:cNvSpPr>
              <p:nvPr/>
            </p:nvSpPr>
            <p:spPr bwMode="auto">
              <a:xfrm flipH="1">
                <a:off x="1994" y="2736"/>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59" name="Freeform 151"/>
              <p:cNvSpPr>
                <a:spLocks/>
              </p:cNvSpPr>
              <p:nvPr/>
            </p:nvSpPr>
            <p:spPr bwMode="auto">
              <a:xfrm flipH="1" flipV="1">
                <a:off x="1872" y="3072"/>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6F89F7"/>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24760" name="Group 152"/>
          <p:cNvGrpSpPr>
            <a:grpSpLocks/>
          </p:cNvGrpSpPr>
          <p:nvPr/>
        </p:nvGrpSpPr>
        <p:grpSpPr bwMode="auto">
          <a:xfrm>
            <a:off x="4883150" y="3852863"/>
            <a:ext cx="1447800" cy="1447800"/>
            <a:chOff x="336" y="2544"/>
            <a:chExt cx="912" cy="912"/>
          </a:xfrm>
        </p:grpSpPr>
        <p:sp>
          <p:nvSpPr>
            <p:cNvPr id="324761" name="Oval 153"/>
            <p:cNvSpPr>
              <a:spLocks noChangeArrowheads="1"/>
            </p:cNvSpPr>
            <p:nvPr/>
          </p:nvSpPr>
          <p:spPr bwMode="auto">
            <a:xfrm>
              <a:off x="336" y="2544"/>
              <a:ext cx="912" cy="912"/>
            </a:xfrm>
            <a:prstGeom prst="ellipse">
              <a:avLst/>
            </a:prstGeom>
            <a:solidFill>
              <a:srgbClr val="FF45B9"/>
            </a:solidFill>
            <a:ln w="9525">
              <a:solidFill>
                <a:srgbClr val="CC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62" name="Freeform 154"/>
            <p:cNvSpPr>
              <a:spLocks/>
            </p:cNvSpPr>
            <p:nvPr/>
          </p:nvSpPr>
          <p:spPr bwMode="auto">
            <a:xfrm flipH="1">
              <a:off x="864" y="2784"/>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63" name="Freeform 155"/>
            <p:cNvSpPr>
              <a:spLocks/>
            </p:cNvSpPr>
            <p:nvPr/>
          </p:nvSpPr>
          <p:spPr bwMode="auto">
            <a:xfrm>
              <a:off x="624" y="2736"/>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FF45B9"/>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4764" name="AutoShape 156"/>
          <p:cNvSpPr>
            <a:spLocks noChangeArrowheads="1"/>
          </p:cNvSpPr>
          <p:nvPr/>
        </p:nvSpPr>
        <p:spPr bwMode="auto">
          <a:xfrm rot="5400000">
            <a:off x="6172200" y="4886325"/>
            <a:ext cx="457200" cy="381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4765" name="Group 157"/>
          <p:cNvGrpSpPr>
            <a:grpSpLocks/>
          </p:cNvGrpSpPr>
          <p:nvPr/>
        </p:nvGrpSpPr>
        <p:grpSpPr bwMode="auto">
          <a:xfrm>
            <a:off x="5676900" y="5370513"/>
            <a:ext cx="1447800" cy="1447800"/>
            <a:chOff x="816" y="3408"/>
            <a:chExt cx="912" cy="912"/>
          </a:xfrm>
        </p:grpSpPr>
        <p:sp>
          <p:nvSpPr>
            <p:cNvPr id="324766" name="Oval 158"/>
            <p:cNvSpPr>
              <a:spLocks noChangeArrowheads="1"/>
            </p:cNvSpPr>
            <p:nvPr/>
          </p:nvSpPr>
          <p:spPr bwMode="auto">
            <a:xfrm>
              <a:off x="816" y="3408"/>
              <a:ext cx="912" cy="912"/>
            </a:xfrm>
            <a:prstGeom prst="ellipse">
              <a:avLst/>
            </a:prstGeom>
            <a:solidFill>
              <a:srgbClr val="C364FF"/>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24767" name="Group 159"/>
            <p:cNvGrpSpPr>
              <a:grpSpLocks/>
            </p:cNvGrpSpPr>
            <p:nvPr/>
          </p:nvGrpSpPr>
          <p:grpSpPr bwMode="auto">
            <a:xfrm>
              <a:off x="960" y="3504"/>
              <a:ext cx="646" cy="768"/>
              <a:chOff x="960" y="3504"/>
              <a:chExt cx="646" cy="768"/>
            </a:xfrm>
          </p:grpSpPr>
          <p:sp>
            <p:nvSpPr>
              <p:cNvPr id="324768" name="Freeform 160"/>
              <p:cNvSpPr>
                <a:spLocks/>
              </p:cNvSpPr>
              <p:nvPr/>
            </p:nvSpPr>
            <p:spPr bwMode="auto">
              <a:xfrm>
                <a:off x="1104" y="3504"/>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69" name="Freeform 161"/>
              <p:cNvSpPr>
                <a:spLocks/>
              </p:cNvSpPr>
              <p:nvPr/>
            </p:nvSpPr>
            <p:spPr bwMode="auto">
              <a:xfrm>
                <a:off x="960" y="3600"/>
                <a:ext cx="140" cy="576"/>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70" name="Freeform 162"/>
              <p:cNvSpPr>
                <a:spLocks/>
              </p:cNvSpPr>
              <p:nvPr/>
            </p:nvSpPr>
            <p:spPr bwMode="auto">
              <a:xfrm flipH="1">
                <a:off x="1488" y="3600"/>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CC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71" name="Freeform 163"/>
              <p:cNvSpPr>
                <a:spLocks/>
              </p:cNvSpPr>
              <p:nvPr/>
            </p:nvSpPr>
            <p:spPr bwMode="auto">
              <a:xfrm flipH="1" flipV="1">
                <a:off x="1344" y="4032"/>
                <a:ext cx="83" cy="240"/>
              </a:xfrm>
              <a:custGeom>
                <a:avLst/>
                <a:gdLst>
                  <a:gd name="T0" fmla="*/ 0 w 104"/>
                  <a:gd name="T1" fmla="*/ 0 h 288"/>
                  <a:gd name="T2" fmla="*/ 96 w 104"/>
                  <a:gd name="T3" fmla="*/ 192 h 288"/>
                  <a:gd name="T4" fmla="*/ 48 w 104"/>
                  <a:gd name="T5" fmla="*/ 288 h 288"/>
                </a:gdLst>
                <a:ahLst/>
                <a:cxnLst>
                  <a:cxn ang="0">
                    <a:pos x="T0" y="T1"/>
                  </a:cxn>
                  <a:cxn ang="0">
                    <a:pos x="T2" y="T3"/>
                  </a:cxn>
                  <a:cxn ang="0">
                    <a:pos x="T4" y="T5"/>
                  </a:cxn>
                </a:cxnLst>
                <a:rect l="0" t="0" r="r" b="b"/>
                <a:pathLst>
                  <a:path w="104" h="288">
                    <a:moveTo>
                      <a:pt x="0" y="0"/>
                    </a:moveTo>
                    <a:cubicBezTo>
                      <a:pt x="44" y="72"/>
                      <a:pt x="88" y="144"/>
                      <a:pt x="96" y="192"/>
                    </a:cubicBezTo>
                    <a:cubicBezTo>
                      <a:pt x="104" y="240"/>
                      <a:pt x="76" y="264"/>
                      <a:pt x="48" y="288"/>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772" name="Freeform 164"/>
              <p:cNvSpPr>
                <a:spLocks/>
              </p:cNvSpPr>
              <p:nvPr/>
            </p:nvSpPr>
            <p:spPr bwMode="auto">
              <a:xfrm flipH="1">
                <a:off x="1344" y="3552"/>
                <a:ext cx="118" cy="288"/>
              </a:xfrm>
              <a:custGeom>
                <a:avLst/>
                <a:gdLst>
                  <a:gd name="T0" fmla="*/ 0 w 152"/>
                  <a:gd name="T1" fmla="*/ 0 h 624"/>
                  <a:gd name="T2" fmla="*/ 144 w 152"/>
                  <a:gd name="T3" fmla="*/ 288 h 624"/>
                  <a:gd name="T4" fmla="*/ 48 w 152"/>
                  <a:gd name="T5" fmla="*/ 624 h 624"/>
                </a:gdLst>
                <a:ahLst/>
                <a:cxnLst>
                  <a:cxn ang="0">
                    <a:pos x="T0" y="T1"/>
                  </a:cxn>
                  <a:cxn ang="0">
                    <a:pos x="T2" y="T3"/>
                  </a:cxn>
                  <a:cxn ang="0">
                    <a:pos x="T4" y="T5"/>
                  </a:cxn>
                </a:cxnLst>
                <a:rect l="0" t="0" r="r" b="b"/>
                <a:pathLst>
                  <a:path w="152" h="624">
                    <a:moveTo>
                      <a:pt x="0" y="0"/>
                    </a:moveTo>
                    <a:cubicBezTo>
                      <a:pt x="68" y="92"/>
                      <a:pt x="136" y="184"/>
                      <a:pt x="144" y="288"/>
                    </a:cubicBezTo>
                    <a:cubicBezTo>
                      <a:pt x="152" y="392"/>
                      <a:pt x="64" y="568"/>
                      <a:pt x="48" y="624"/>
                    </a:cubicBezTo>
                  </a:path>
                </a:pathLst>
              </a:custGeom>
              <a:solidFill>
                <a:srgbClr val="C364FF"/>
              </a:solidFill>
              <a:ln w="76200" cap="flat" cmpd="sng">
                <a:solidFill>
                  <a:srgbClr val="0F116A"/>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24773" name="Rectangle 165"/>
          <p:cNvSpPr>
            <a:spLocks noChangeArrowheads="1"/>
          </p:cNvSpPr>
          <p:nvPr/>
        </p:nvSpPr>
        <p:spPr bwMode="auto">
          <a:xfrm>
            <a:off x="5305425" y="3786188"/>
            <a:ext cx="603250"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0000"/>
                </a:solidFill>
              </a:rPr>
              <a:t>n-1</a:t>
            </a:r>
          </a:p>
        </p:txBody>
      </p:sp>
      <p:sp>
        <p:nvSpPr>
          <p:cNvPr id="324774" name="Rectangle 166"/>
          <p:cNvSpPr>
            <a:spLocks noChangeArrowheads="1"/>
          </p:cNvSpPr>
          <p:nvPr/>
        </p:nvSpPr>
        <p:spPr bwMode="auto">
          <a:xfrm>
            <a:off x="7051675" y="3786188"/>
            <a:ext cx="355600" cy="427037"/>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200" b="1">
                <a:solidFill>
                  <a:srgbClr val="000000"/>
                </a:solidFill>
              </a:rPr>
              <a:t>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4611">
                                            <p:txEl>
                                              <p:pRg st="1" end="1"/>
                                            </p:txEl>
                                          </p:spTgt>
                                        </p:tgtEl>
                                        <p:attrNameLst>
                                          <p:attrName>style.visibility</p:attrName>
                                        </p:attrNameLst>
                                      </p:cBhvr>
                                      <p:to>
                                        <p:strVal val="visible"/>
                                      </p:to>
                                    </p:set>
                                    <p:anim calcmode="lin" valueType="num">
                                      <p:cBhvr additive="base">
                                        <p:cTn id="7" dur="500" fill="hold"/>
                                        <p:tgtEl>
                                          <p:spTgt spid="32461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46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4611">
                                            <p:txEl>
                                              <p:pRg st="2" end="2"/>
                                            </p:txEl>
                                          </p:spTgt>
                                        </p:tgtEl>
                                        <p:attrNameLst>
                                          <p:attrName>style.visibility</p:attrName>
                                        </p:attrNameLst>
                                      </p:cBhvr>
                                      <p:to>
                                        <p:strVal val="visible"/>
                                      </p:to>
                                    </p:set>
                                    <p:anim calcmode="lin" valueType="num">
                                      <p:cBhvr additive="base">
                                        <p:cTn id="13" dur="500" fill="hold"/>
                                        <p:tgtEl>
                                          <p:spTgt spid="32461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46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nodeType="clickEffect">
                                  <p:stCondLst>
                                    <p:cond delay="0"/>
                                  </p:stCondLst>
                                  <p:childTnLst>
                                    <p:set>
                                      <p:cBhvr>
                                        <p:cTn id="18" dur="1" fill="hold">
                                          <p:stCondLst>
                                            <p:cond delay="0"/>
                                          </p:stCondLst>
                                        </p:cTn>
                                        <p:tgtEl>
                                          <p:spTgt spid="324751"/>
                                        </p:tgtEl>
                                        <p:attrNameLst>
                                          <p:attrName>style.visibility</p:attrName>
                                        </p:attrNameLst>
                                      </p:cBhvr>
                                      <p:to>
                                        <p:strVal val="visible"/>
                                      </p:to>
                                    </p:set>
                                    <p:anim calcmode="lin" valueType="num">
                                      <p:cBhvr additive="base">
                                        <p:cTn id="19" dur="500" fill="hold"/>
                                        <p:tgtEl>
                                          <p:spTgt spid="324751"/>
                                        </p:tgtEl>
                                        <p:attrNameLst>
                                          <p:attrName>ppt_x</p:attrName>
                                        </p:attrNameLst>
                                      </p:cBhvr>
                                      <p:tavLst>
                                        <p:tav tm="0">
                                          <p:val>
                                            <p:strVal val="0-#ppt_w/2"/>
                                          </p:val>
                                        </p:tav>
                                        <p:tav tm="100000">
                                          <p:val>
                                            <p:strVal val="#ppt_x"/>
                                          </p:val>
                                        </p:tav>
                                      </p:tavLst>
                                    </p:anim>
                                    <p:anim calcmode="lin" valueType="num">
                                      <p:cBhvr additive="base">
                                        <p:cTn id="20" dur="500" fill="hold"/>
                                        <p:tgtEl>
                                          <p:spTgt spid="32475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4" name="Vibro Up"/>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nodeType="clickEffect">
                                  <p:stCondLst>
                                    <p:cond delay="0"/>
                                  </p:stCondLst>
                                  <p:childTnLst>
                                    <p:set>
                                      <p:cBhvr>
                                        <p:cTn id="24" dur="1" fill="hold">
                                          <p:stCondLst>
                                            <p:cond delay="0"/>
                                          </p:stCondLst>
                                        </p:cTn>
                                        <p:tgtEl>
                                          <p:spTgt spid="324744"/>
                                        </p:tgtEl>
                                        <p:attrNameLst>
                                          <p:attrName>style.visibility</p:attrName>
                                        </p:attrNameLst>
                                      </p:cBhvr>
                                      <p:to>
                                        <p:strVal val="visible"/>
                                      </p:to>
                                    </p:set>
                                    <p:anim calcmode="lin" valueType="num">
                                      <p:cBhvr additive="base">
                                        <p:cTn id="25" dur="500" fill="hold"/>
                                        <p:tgtEl>
                                          <p:spTgt spid="324744"/>
                                        </p:tgtEl>
                                        <p:attrNameLst>
                                          <p:attrName>ppt_x</p:attrName>
                                        </p:attrNameLst>
                                      </p:cBhvr>
                                      <p:tavLst>
                                        <p:tav tm="0">
                                          <p:val>
                                            <p:strVal val="1+#ppt_w/2"/>
                                          </p:val>
                                        </p:tav>
                                        <p:tav tm="100000">
                                          <p:val>
                                            <p:strVal val="#ppt_x"/>
                                          </p:val>
                                        </p:tav>
                                      </p:tavLst>
                                    </p:anim>
                                    <p:anim calcmode="lin" valueType="num">
                                      <p:cBhvr additive="base">
                                        <p:cTn id="26" dur="500" fill="hold"/>
                                        <p:tgtEl>
                                          <p:spTgt spid="32474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Vibro Up"/>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4750">
                                            <p:txEl>
                                              <p:pRg st="0" end="0"/>
                                            </p:txEl>
                                          </p:spTgt>
                                        </p:tgtEl>
                                        <p:attrNameLst>
                                          <p:attrName>style.visibility</p:attrName>
                                        </p:attrNameLst>
                                      </p:cBhvr>
                                      <p:to>
                                        <p:strVal val="visible"/>
                                      </p:to>
                                    </p:set>
                                    <p:anim calcmode="lin" valueType="num">
                                      <p:cBhvr additive="base">
                                        <p:cTn id="31" dur="500" fill="hold"/>
                                        <p:tgtEl>
                                          <p:spTgt spid="32475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475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4749">
                                            <p:txEl>
                                              <p:pRg st="0" end="0"/>
                                            </p:txEl>
                                          </p:spTgt>
                                        </p:tgtEl>
                                        <p:attrNameLst>
                                          <p:attrName>style.visibility</p:attrName>
                                        </p:attrNameLst>
                                      </p:cBhvr>
                                      <p:to>
                                        <p:strVal val="visible"/>
                                      </p:to>
                                    </p:set>
                                    <p:anim calcmode="lin" valueType="num">
                                      <p:cBhvr additive="base">
                                        <p:cTn id="37" dur="500" fill="hold"/>
                                        <p:tgtEl>
                                          <p:spTgt spid="324749">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2474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24719"/>
                                        </p:tgtEl>
                                        <p:attrNameLst>
                                          <p:attrName>style.visibility</p:attrName>
                                        </p:attrNameLst>
                                      </p:cBhvr>
                                      <p:to>
                                        <p:strVal val="visible"/>
                                      </p:to>
                                    </p:set>
                                    <p:animEffect transition="in" filter="wipe(up)">
                                      <p:cBhvr>
                                        <p:cTn id="43" dur="500"/>
                                        <p:tgtEl>
                                          <p:spTgt spid="324719"/>
                                        </p:tgtEl>
                                      </p:cBhvr>
                                    </p:animEffect>
                                  </p:childTnLst>
                                  <p:subTnLst>
                                    <p:audio>
                                      <p:cMediaNode>
                                        <p:cTn display="0" masterRel="sameClick">
                                          <p:stCondLst>
                                            <p:cond evt="begin" delay="0">
                                              <p:tn val="41"/>
                                            </p:cond>
                                          </p:stCondLst>
                                          <p:endCondLst>
                                            <p:cond evt="onStopAudio" delay="0">
                                              <p:tgtEl>
                                                <p:sldTgt/>
                                              </p:tgtEl>
                                            </p:cond>
                                          </p:endCondLst>
                                        </p:cTn>
                                        <p:tgtEl>
                                          <p:sndTgt r:embed="rId5" name="Arrow"/>
                                        </p:tgtEl>
                                      </p:cMediaNode>
                                    </p:audio>
                                  </p:sub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nodeType="clickEffect">
                                  <p:stCondLst>
                                    <p:cond delay="0"/>
                                  </p:stCondLst>
                                  <p:childTnLst>
                                    <p:set>
                                      <p:cBhvr>
                                        <p:cTn id="47" dur="1" fill="hold">
                                          <p:stCondLst>
                                            <p:cond delay="0"/>
                                          </p:stCondLst>
                                        </p:cTn>
                                        <p:tgtEl>
                                          <p:spTgt spid="324746"/>
                                        </p:tgtEl>
                                        <p:attrNameLst>
                                          <p:attrName>style.visibility</p:attrName>
                                        </p:attrNameLst>
                                      </p:cBhvr>
                                      <p:to>
                                        <p:strVal val="visible"/>
                                      </p:to>
                                    </p:set>
                                    <p:animEffect transition="in" filter="wipe(left)">
                                      <p:cBhvr>
                                        <p:cTn id="48" dur="500"/>
                                        <p:tgtEl>
                                          <p:spTgt spid="324746"/>
                                        </p:tgtEl>
                                      </p:cBhvr>
                                    </p:animEffect>
                                  </p:childTnLst>
                                  <p:subTnLst>
                                    <p:audio>
                                      <p:cMediaNode>
                                        <p:cTn display="0" masterRel="sameClick">
                                          <p:stCondLst>
                                            <p:cond evt="begin" delay="0">
                                              <p:tn val="46"/>
                                            </p:cond>
                                          </p:stCondLst>
                                          <p:endCondLst>
                                            <p:cond evt="onStopAudio" delay="0">
                                              <p:tgtEl>
                                                <p:sldTgt/>
                                              </p:tgtEl>
                                            </p:cond>
                                          </p:endCondLst>
                                        </p:cTn>
                                        <p:tgtEl>
                                          <p:sndTgt r:embed="rId6" name="Chimes"/>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24716"/>
                                        </p:tgtEl>
                                        <p:attrNameLst>
                                          <p:attrName>style.visibility</p:attrName>
                                        </p:attrNameLst>
                                      </p:cBhvr>
                                      <p:to>
                                        <p:strVal val="visible"/>
                                      </p:to>
                                    </p:set>
                                    <p:animEffect transition="in" filter="wipe(left)">
                                      <p:cBhvr>
                                        <p:cTn id="53" dur="500"/>
                                        <p:tgtEl>
                                          <p:spTgt spid="324716"/>
                                        </p:tgtEl>
                                      </p:cBhvr>
                                    </p:animEffect>
                                  </p:childTnLst>
                                  <p:subTnLst>
                                    <p:audio>
                                      <p:cMediaNode>
                                        <p:cTn display="0" masterRel="sameClick">
                                          <p:stCondLst>
                                            <p:cond evt="begin" delay="0">
                                              <p:tn val="51"/>
                                            </p:cond>
                                          </p:stCondLst>
                                          <p:endCondLst>
                                            <p:cond evt="onStopAudio" delay="0">
                                              <p:tgtEl>
                                                <p:sldTgt/>
                                              </p:tgtEl>
                                            </p:cond>
                                          </p:endCondLst>
                                        </p:cTn>
                                        <p:tgtEl>
                                          <p:sndTgt r:embed="rId3" name="Whoosh"/>
                                        </p:tgtEl>
                                      </p:cMediaNode>
                                    </p:audio>
                                  </p:subTnLst>
                                </p:cTn>
                              </p:par>
                            </p:childTnLst>
                          </p:cTn>
                        </p:par>
                      </p:childTnLst>
                    </p:cTn>
                  </p:par>
                  <p:par>
                    <p:cTn id="54" fill="hold" nodeType="clickPar">
                      <p:stCondLst>
                        <p:cond delay="indefinite"/>
                      </p:stCondLst>
                      <p:childTnLst>
                        <p:par>
                          <p:cTn id="55" fill="hold" nodeType="withGroup">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324611">
                                            <p:txEl>
                                              <p:pRg st="3" end="3"/>
                                            </p:txEl>
                                          </p:spTgt>
                                        </p:tgtEl>
                                        <p:attrNameLst>
                                          <p:attrName>style.visibility</p:attrName>
                                        </p:attrNameLst>
                                      </p:cBhvr>
                                      <p:to>
                                        <p:strVal val="visible"/>
                                      </p:to>
                                    </p:set>
                                    <p:anim calcmode="lin" valueType="num">
                                      <p:cBhvr additive="base">
                                        <p:cTn id="58" dur="500" fill="hold"/>
                                        <p:tgtEl>
                                          <p:spTgt spid="324611">
                                            <p:txEl>
                                              <p:pRg st="3" end="3"/>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2461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6"/>
                                            </p:cond>
                                          </p:stCondLst>
                                          <p:endCondLst>
                                            <p:cond evt="onStopAudio" delay="0">
                                              <p:tgtEl>
                                                <p:sldTgt/>
                                              </p:tgtEl>
                                            </p:cond>
                                          </p:endCondLst>
                                        </p:cTn>
                                        <p:tgtEl>
                                          <p:sndTgt r:embed="rId3" name="Whoosh"/>
                                        </p:tgtEl>
                                      </p:cMediaNode>
                                    </p:audio>
                                  </p:sub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324611">
                                            <p:txEl>
                                              <p:pRg st="4" end="4"/>
                                            </p:txEl>
                                          </p:spTgt>
                                        </p:tgtEl>
                                        <p:attrNameLst>
                                          <p:attrName>style.visibility</p:attrName>
                                        </p:attrNameLst>
                                      </p:cBhvr>
                                      <p:to>
                                        <p:strVal val="visible"/>
                                      </p:to>
                                    </p:set>
                                    <p:anim calcmode="lin" valueType="num">
                                      <p:cBhvr additive="base">
                                        <p:cTn id="64" dur="500" fill="hold"/>
                                        <p:tgtEl>
                                          <p:spTgt spid="324611">
                                            <p:txEl>
                                              <p:pRg st="4" end="4"/>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2461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2"/>
                                            </p:cond>
                                          </p:stCondLst>
                                          <p:endCondLst>
                                            <p:cond evt="onStopAudio" delay="0">
                                              <p:tgtEl>
                                                <p:sldTgt/>
                                              </p:tgtEl>
                                            </p:cond>
                                          </p:endCondLst>
                                        </p:cTn>
                                        <p:tgtEl>
                                          <p:sndTgt r:embed="rId3" name="Whoosh"/>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12" fill="hold" nodeType="clickEffect">
                                  <p:stCondLst>
                                    <p:cond delay="0"/>
                                  </p:stCondLst>
                                  <p:childTnLst>
                                    <p:set>
                                      <p:cBhvr>
                                        <p:cTn id="69" dur="1" fill="hold">
                                          <p:stCondLst>
                                            <p:cond delay="0"/>
                                          </p:stCondLst>
                                        </p:cTn>
                                        <p:tgtEl>
                                          <p:spTgt spid="324760"/>
                                        </p:tgtEl>
                                        <p:attrNameLst>
                                          <p:attrName>style.visibility</p:attrName>
                                        </p:attrNameLst>
                                      </p:cBhvr>
                                      <p:to>
                                        <p:strVal val="visible"/>
                                      </p:to>
                                    </p:set>
                                    <p:anim calcmode="lin" valueType="num">
                                      <p:cBhvr additive="base">
                                        <p:cTn id="70" dur="500" fill="hold"/>
                                        <p:tgtEl>
                                          <p:spTgt spid="324760"/>
                                        </p:tgtEl>
                                        <p:attrNameLst>
                                          <p:attrName>ppt_x</p:attrName>
                                        </p:attrNameLst>
                                      </p:cBhvr>
                                      <p:tavLst>
                                        <p:tav tm="0">
                                          <p:val>
                                            <p:strVal val="0-#ppt_w/2"/>
                                          </p:val>
                                        </p:tav>
                                        <p:tav tm="100000">
                                          <p:val>
                                            <p:strVal val="#ppt_x"/>
                                          </p:val>
                                        </p:tav>
                                      </p:tavLst>
                                    </p:anim>
                                    <p:anim calcmode="lin" valueType="num">
                                      <p:cBhvr additive="base">
                                        <p:cTn id="71" dur="500" fill="hold"/>
                                        <p:tgtEl>
                                          <p:spTgt spid="32476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68"/>
                                            </p:cond>
                                          </p:stCondLst>
                                          <p:endCondLst>
                                            <p:cond evt="onStopAudio" delay="0">
                                              <p:tgtEl>
                                                <p:sldTgt/>
                                              </p:tgtEl>
                                            </p:cond>
                                          </p:endCondLst>
                                        </p:cTn>
                                        <p:tgtEl>
                                          <p:sndTgt r:embed="rId4" name="Vibro Up"/>
                                        </p:tgtEl>
                                      </p:cMediaNode>
                                    </p:audio>
                                  </p:sub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6" fill="hold" nodeType="clickEffect">
                                  <p:stCondLst>
                                    <p:cond delay="0"/>
                                  </p:stCondLst>
                                  <p:childTnLst>
                                    <p:set>
                                      <p:cBhvr>
                                        <p:cTn id="75" dur="1" fill="hold">
                                          <p:stCondLst>
                                            <p:cond delay="0"/>
                                          </p:stCondLst>
                                        </p:cTn>
                                        <p:tgtEl>
                                          <p:spTgt spid="324753"/>
                                        </p:tgtEl>
                                        <p:attrNameLst>
                                          <p:attrName>style.visibility</p:attrName>
                                        </p:attrNameLst>
                                      </p:cBhvr>
                                      <p:to>
                                        <p:strVal val="visible"/>
                                      </p:to>
                                    </p:set>
                                    <p:anim calcmode="lin" valueType="num">
                                      <p:cBhvr additive="base">
                                        <p:cTn id="76" dur="500" fill="hold"/>
                                        <p:tgtEl>
                                          <p:spTgt spid="324753"/>
                                        </p:tgtEl>
                                        <p:attrNameLst>
                                          <p:attrName>ppt_x</p:attrName>
                                        </p:attrNameLst>
                                      </p:cBhvr>
                                      <p:tavLst>
                                        <p:tav tm="0">
                                          <p:val>
                                            <p:strVal val="1+#ppt_w/2"/>
                                          </p:val>
                                        </p:tav>
                                        <p:tav tm="100000">
                                          <p:val>
                                            <p:strVal val="#ppt_x"/>
                                          </p:val>
                                        </p:tav>
                                      </p:tavLst>
                                    </p:anim>
                                    <p:anim calcmode="lin" valueType="num">
                                      <p:cBhvr additive="base">
                                        <p:cTn id="77" dur="500" fill="hold"/>
                                        <p:tgtEl>
                                          <p:spTgt spid="32475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74"/>
                                            </p:cond>
                                          </p:stCondLst>
                                          <p:endCondLst>
                                            <p:cond evt="onStopAudio" delay="0">
                                              <p:tgtEl>
                                                <p:sldTgt/>
                                              </p:tgtEl>
                                            </p:cond>
                                          </p:endCondLst>
                                        </p:cTn>
                                        <p:tgtEl>
                                          <p:sndTgt r:embed="rId4" name="Vibro Up"/>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24774">
                                            <p:txEl>
                                              <p:pRg st="0" end="0"/>
                                            </p:txEl>
                                          </p:spTgt>
                                        </p:tgtEl>
                                        <p:attrNameLst>
                                          <p:attrName>style.visibility</p:attrName>
                                        </p:attrNameLst>
                                      </p:cBhvr>
                                      <p:to>
                                        <p:strVal val="visible"/>
                                      </p:to>
                                    </p:set>
                                    <p:animEffect transition="in" filter="wipe(left)">
                                      <p:cBhvr>
                                        <p:cTn id="82" dur="500"/>
                                        <p:tgtEl>
                                          <p:spTgt spid="324774">
                                            <p:txEl>
                                              <p:pRg st="0" end="0"/>
                                            </p:txEl>
                                          </p:spTgt>
                                        </p:tgtEl>
                                      </p:cBhvr>
                                    </p:animEffect>
                                  </p:childTnLst>
                                  <p:subTnLst>
                                    <p:audio>
                                      <p:cMediaNode>
                                        <p:cTn display="0" masterRel="sameClick">
                                          <p:stCondLst>
                                            <p:cond evt="begin" delay="0">
                                              <p:tn val="80"/>
                                            </p:cond>
                                          </p:stCondLst>
                                          <p:endCondLst>
                                            <p:cond evt="onStopAudio" delay="0">
                                              <p:tgtEl>
                                                <p:sldTgt/>
                                              </p:tgtEl>
                                            </p:cond>
                                          </p:endCondLst>
                                        </p:cTn>
                                        <p:tgtEl>
                                          <p:sndTgt r:embed="rId3" name="Whoosh"/>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324773">
                                            <p:txEl>
                                              <p:pRg st="0" end="0"/>
                                            </p:txEl>
                                          </p:spTgt>
                                        </p:tgtEl>
                                        <p:attrNameLst>
                                          <p:attrName>style.visibility</p:attrName>
                                        </p:attrNameLst>
                                      </p:cBhvr>
                                      <p:to>
                                        <p:strVal val="visible"/>
                                      </p:to>
                                    </p:set>
                                    <p:animEffect transition="in" filter="wipe(left)">
                                      <p:cBhvr>
                                        <p:cTn id="87" dur="500"/>
                                        <p:tgtEl>
                                          <p:spTgt spid="324773">
                                            <p:txEl>
                                              <p:pRg st="0" end="0"/>
                                            </p:txEl>
                                          </p:spTgt>
                                        </p:tgtEl>
                                      </p:cBhvr>
                                    </p:animEffect>
                                  </p:childTnLst>
                                  <p:subTnLst>
                                    <p:audio>
                                      <p:cMediaNode>
                                        <p:cTn display="0" masterRel="sameClick">
                                          <p:stCondLst>
                                            <p:cond evt="begin" delay="0">
                                              <p:tn val="85"/>
                                            </p:cond>
                                          </p:stCondLst>
                                          <p:endCondLst>
                                            <p:cond evt="onStopAudio" delay="0">
                                              <p:tgtEl>
                                                <p:sldTgt/>
                                              </p:tgtEl>
                                            </p:cond>
                                          </p:endCondLst>
                                        </p:cTn>
                                        <p:tgtEl>
                                          <p:sndTgt r:embed="rId3" name="Whoosh"/>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324764"/>
                                        </p:tgtEl>
                                        <p:attrNameLst>
                                          <p:attrName>style.visibility</p:attrName>
                                        </p:attrNameLst>
                                      </p:cBhvr>
                                      <p:to>
                                        <p:strVal val="visible"/>
                                      </p:to>
                                    </p:set>
                                    <p:animEffect transition="in" filter="wipe(up)">
                                      <p:cBhvr>
                                        <p:cTn id="92" dur="500"/>
                                        <p:tgtEl>
                                          <p:spTgt spid="324764"/>
                                        </p:tgtEl>
                                      </p:cBhvr>
                                    </p:animEffect>
                                  </p:childTnLst>
                                  <p:subTnLst>
                                    <p:audio>
                                      <p:cMediaNode>
                                        <p:cTn display="0" masterRel="sameClick">
                                          <p:stCondLst>
                                            <p:cond evt="begin" delay="0">
                                              <p:tn val="90"/>
                                            </p:cond>
                                          </p:stCondLst>
                                          <p:endCondLst>
                                            <p:cond evt="onStopAudio" delay="0">
                                              <p:tgtEl>
                                                <p:sldTgt/>
                                              </p:tgtEl>
                                            </p:cond>
                                          </p:endCondLst>
                                        </p:cTn>
                                        <p:tgtEl>
                                          <p:sndTgt r:embed="rId5" name="Arrow"/>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nodeType="clickEffect">
                                  <p:stCondLst>
                                    <p:cond delay="0"/>
                                  </p:stCondLst>
                                  <p:childTnLst>
                                    <p:set>
                                      <p:cBhvr>
                                        <p:cTn id="96" dur="1" fill="hold">
                                          <p:stCondLst>
                                            <p:cond delay="0"/>
                                          </p:stCondLst>
                                        </p:cTn>
                                        <p:tgtEl>
                                          <p:spTgt spid="324765"/>
                                        </p:tgtEl>
                                        <p:attrNameLst>
                                          <p:attrName>style.visibility</p:attrName>
                                        </p:attrNameLst>
                                      </p:cBhvr>
                                      <p:to>
                                        <p:strVal val="visible"/>
                                      </p:to>
                                    </p:set>
                                    <p:animEffect transition="in" filter="wipe(left)">
                                      <p:cBhvr>
                                        <p:cTn id="97" dur="500"/>
                                        <p:tgtEl>
                                          <p:spTgt spid="324765"/>
                                        </p:tgtEl>
                                      </p:cBhvr>
                                    </p:animEffect>
                                  </p:childTnLst>
                                  <p:subTnLst>
                                    <p:audio>
                                      <p:cMediaNode>
                                        <p:cTn display="0" masterRel="sameClick">
                                          <p:stCondLst>
                                            <p:cond evt="begin" delay="0">
                                              <p:tn val="95"/>
                                            </p:cond>
                                          </p:stCondLst>
                                          <p:endCondLst>
                                            <p:cond evt="onStopAudio" delay="0">
                                              <p:tgtEl>
                                                <p:sldTgt/>
                                              </p:tgtEl>
                                            </p:cond>
                                          </p:endCondLst>
                                        </p:cTn>
                                        <p:tgtEl>
                                          <p:sndTgt r:embed="rId6" name="Chimes"/>
                                        </p:tgtEl>
                                      </p:cMediaNode>
                                    </p:audio>
                                  </p:sub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324752"/>
                                        </p:tgtEl>
                                        <p:attrNameLst>
                                          <p:attrName>style.visibility</p:attrName>
                                        </p:attrNameLst>
                                      </p:cBhvr>
                                      <p:to>
                                        <p:strVal val="visible"/>
                                      </p:to>
                                    </p:set>
                                    <p:animEffect transition="in" filter="wipe(left)">
                                      <p:cBhvr>
                                        <p:cTn id="102" dur="500"/>
                                        <p:tgtEl>
                                          <p:spTgt spid="324752"/>
                                        </p:tgtEl>
                                      </p:cBhvr>
                                    </p:animEffect>
                                  </p:childTnLst>
                                  <p:subTnLst>
                                    <p:audio>
                                      <p:cMediaNode>
                                        <p:cTn display="0" masterRel="sameClick">
                                          <p:stCondLst>
                                            <p:cond evt="begin" delay="0">
                                              <p:tn val="100"/>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716" grpId="0" animBg="1" autoUpdateAnimBg="0"/>
      <p:bldP spid="324611" grpId="0" build="p" autoUpdateAnimBg="0"/>
      <p:bldP spid="324719" grpId="0" animBg="1"/>
      <p:bldP spid="324749" grpId="0" build="p" autoUpdateAnimBg="0"/>
      <p:bldP spid="324750" grpId="0" build="p" autoUpdateAnimBg="0"/>
      <p:bldP spid="324752" grpId="0" animBg="1" autoUpdateAnimBg="0"/>
      <p:bldP spid="324764" grpId="0" animBg="1"/>
      <p:bldP spid="324773" grpId="0" build="p" autoUpdateAnimBg="0"/>
      <p:bldP spid="324774"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a:lstStyle/>
          <a:p>
            <a:r>
              <a:rPr lang="en-US"/>
              <a:t>Human chromosome disorders </a:t>
            </a:r>
          </a:p>
        </p:txBody>
      </p:sp>
      <p:sp>
        <p:nvSpPr>
          <p:cNvPr id="325635" name="Rectangle 3" descr="Rectangle: Click to edit Master text styles&#10;Second level&#10;Third level&#10;Fourth level&#10;Fifth level"/>
          <p:cNvSpPr>
            <a:spLocks noGrp="1" noChangeArrowheads="1"/>
          </p:cNvSpPr>
          <p:nvPr>
            <p:ph type="body" idx="1"/>
          </p:nvPr>
        </p:nvSpPr>
        <p:spPr>
          <a:xfrm>
            <a:off x="685800" y="1371600"/>
            <a:ext cx="8458200" cy="4648200"/>
          </a:xfrm>
        </p:spPr>
        <p:txBody>
          <a:bodyPr/>
          <a:lstStyle/>
          <a:p>
            <a:pPr>
              <a:buClrTx/>
            </a:pPr>
            <a:r>
              <a:rPr lang="en-US" sz="2600"/>
              <a:t>High frequency in humans</a:t>
            </a:r>
          </a:p>
          <a:p>
            <a:pPr lvl="1">
              <a:buClrTx/>
            </a:pPr>
            <a:r>
              <a:rPr lang="en-US" sz="2400"/>
              <a:t>most embryos are spontaneously aborted</a:t>
            </a:r>
          </a:p>
          <a:p>
            <a:pPr lvl="1"/>
            <a:r>
              <a:rPr lang="en-US" sz="2400"/>
              <a:t>alterations are too disastrous</a:t>
            </a:r>
          </a:p>
          <a:p>
            <a:pPr lvl="1"/>
            <a:r>
              <a:rPr lang="en-US" sz="2400"/>
              <a:t>developmental problems result from biochemical imbalance</a:t>
            </a:r>
          </a:p>
          <a:p>
            <a:pPr lvl="2"/>
            <a:r>
              <a:rPr lang="en-US" sz="2000"/>
              <a:t>imbalance in regulatory molecules?</a:t>
            </a:r>
          </a:p>
          <a:p>
            <a:pPr lvl="3"/>
            <a:r>
              <a:rPr lang="en-US" sz="1800"/>
              <a:t>hormones?</a:t>
            </a:r>
          </a:p>
          <a:p>
            <a:pPr lvl="3"/>
            <a:r>
              <a:rPr lang="en-US" sz="1800"/>
              <a:t>transcription factors?</a:t>
            </a:r>
          </a:p>
          <a:p>
            <a:pPr>
              <a:buClrTx/>
            </a:pPr>
            <a:r>
              <a:rPr lang="en-US" sz="2600"/>
              <a:t>Certain conditions are tolerated</a:t>
            </a:r>
          </a:p>
          <a:p>
            <a:pPr lvl="1">
              <a:buClrTx/>
            </a:pPr>
            <a:r>
              <a:rPr lang="en-US" sz="2400"/>
              <a:t>upset the balance less = </a:t>
            </a:r>
            <a:r>
              <a:rPr lang="en-US" sz="2400">
                <a:solidFill>
                  <a:srgbClr val="CC0000"/>
                </a:solidFill>
              </a:rPr>
              <a:t>survivable</a:t>
            </a:r>
            <a:endParaRPr lang="en-US" sz="2400"/>
          </a:p>
          <a:p>
            <a:pPr lvl="1"/>
            <a:r>
              <a:rPr lang="en-US" sz="2400"/>
              <a:t>but characteristic set of symptoms = </a:t>
            </a:r>
            <a:r>
              <a:rPr lang="en-US" sz="2400" u="sng">
                <a:solidFill>
                  <a:srgbClr val="CC0000"/>
                </a:solidFill>
              </a:rPr>
              <a:t>syndrome</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5635">
                                            <p:txEl>
                                              <p:pRg st="1" end="1"/>
                                            </p:txEl>
                                          </p:spTgt>
                                        </p:tgtEl>
                                        <p:attrNameLst>
                                          <p:attrName>style.visibility</p:attrName>
                                        </p:attrNameLst>
                                      </p:cBhvr>
                                      <p:to>
                                        <p:strVal val="visible"/>
                                      </p:to>
                                    </p:set>
                                    <p:anim calcmode="lin" valueType="num">
                                      <p:cBhvr additive="base">
                                        <p:cTn id="7" dur="500" fill="hold"/>
                                        <p:tgtEl>
                                          <p:spTgt spid="32563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563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5635">
                                            <p:txEl>
                                              <p:pRg st="2" end="2"/>
                                            </p:txEl>
                                          </p:spTgt>
                                        </p:tgtEl>
                                        <p:attrNameLst>
                                          <p:attrName>style.visibility</p:attrName>
                                        </p:attrNameLst>
                                      </p:cBhvr>
                                      <p:to>
                                        <p:strVal val="visible"/>
                                      </p:to>
                                    </p:set>
                                    <p:anim calcmode="lin" valueType="num">
                                      <p:cBhvr additive="base">
                                        <p:cTn id="13" dur="500" fill="hold"/>
                                        <p:tgtEl>
                                          <p:spTgt spid="3256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563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5635">
                                            <p:txEl>
                                              <p:pRg st="3" end="3"/>
                                            </p:txEl>
                                          </p:spTgt>
                                        </p:tgtEl>
                                        <p:attrNameLst>
                                          <p:attrName>style.visibility</p:attrName>
                                        </p:attrNameLst>
                                      </p:cBhvr>
                                      <p:to>
                                        <p:strVal val="visible"/>
                                      </p:to>
                                    </p:set>
                                    <p:anim calcmode="lin" valueType="num">
                                      <p:cBhvr additive="base">
                                        <p:cTn id="19" dur="500" fill="hold"/>
                                        <p:tgtEl>
                                          <p:spTgt spid="3256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563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5635">
                                            <p:txEl>
                                              <p:pRg st="4" end="4"/>
                                            </p:txEl>
                                          </p:spTgt>
                                        </p:tgtEl>
                                        <p:attrNameLst>
                                          <p:attrName>style.visibility</p:attrName>
                                        </p:attrNameLst>
                                      </p:cBhvr>
                                      <p:to>
                                        <p:strVal val="visible"/>
                                      </p:to>
                                    </p:set>
                                    <p:anim calcmode="lin" valueType="num">
                                      <p:cBhvr additive="base">
                                        <p:cTn id="25" dur="500" fill="hold"/>
                                        <p:tgtEl>
                                          <p:spTgt spid="3256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563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5635">
                                            <p:txEl>
                                              <p:pRg st="5" end="5"/>
                                            </p:txEl>
                                          </p:spTgt>
                                        </p:tgtEl>
                                        <p:attrNameLst>
                                          <p:attrName>style.visibility</p:attrName>
                                        </p:attrNameLst>
                                      </p:cBhvr>
                                      <p:to>
                                        <p:strVal val="visible"/>
                                      </p:to>
                                    </p:set>
                                    <p:anim calcmode="lin" valueType="num">
                                      <p:cBhvr additive="base">
                                        <p:cTn id="31" dur="500" fill="hold"/>
                                        <p:tgtEl>
                                          <p:spTgt spid="3256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563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5635">
                                            <p:txEl>
                                              <p:pRg st="6" end="6"/>
                                            </p:txEl>
                                          </p:spTgt>
                                        </p:tgtEl>
                                        <p:attrNameLst>
                                          <p:attrName>style.visibility</p:attrName>
                                        </p:attrNameLst>
                                      </p:cBhvr>
                                      <p:to>
                                        <p:strVal val="visible"/>
                                      </p:to>
                                    </p:set>
                                    <p:anim calcmode="lin" valueType="num">
                                      <p:cBhvr additive="base">
                                        <p:cTn id="37" dur="500" fill="hold"/>
                                        <p:tgtEl>
                                          <p:spTgt spid="32563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2563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5635">
                                            <p:txEl>
                                              <p:pRg st="7" end="7"/>
                                            </p:txEl>
                                          </p:spTgt>
                                        </p:tgtEl>
                                        <p:attrNameLst>
                                          <p:attrName>style.visibility</p:attrName>
                                        </p:attrNameLst>
                                      </p:cBhvr>
                                      <p:to>
                                        <p:strVal val="visible"/>
                                      </p:to>
                                    </p:set>
                                    <p:anim calcmode="lin" valueType="num">
                                      <p:cBhvr additive="base">
                                        <p:cTn id="43" dur="500" fill="hold"/>
                                        <p:tgtEl>
                                          <p:spTgt spid="325635">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2563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25635">
                                            <p:txEl>
                                              <p:pRg st="8" end="8"/>
                                            </p:txEl>
                                          </p:spTgt>
                                        </p:tgtEl>
                                        <p:attrNameLst>
                                          <p:attrName>style.visibility</p:attrName>
                                        </p:attrNameLst>
                                      </p:cBhvr>
                                      <p:to>
                                        <p:strVal val="visible"/>
                                      </p:to>
                                    </p:set>
                                    <p:anim calcmode="lin" valueType="num">
                                      <p:cBhvr additive="base">
                                        <p:cTn id="49" dur="500" fill="hold"/>
                                        <p:tgtEl>
                                          <p:spTgt spid="325635">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2563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25635">
                                            <p:txEl>
                                              <p:pRg st="9" end="9"/>
                                            </p:txEl>
                                          </p:spTgt>
                                        </p:tgtEl>
                                        <p:attrNameLst>
                                          <p:attrName>style.visibility</p:attrName>
                                        </p:attrNameLst>
                                      </p:cBhvr>
                                      <p:to>
                                        <p:strVal val="visible"/>
                                      </p:to>
                                    </p:set>
                                    <p:anim calcmode="lin" valueType="num">
                                      <p:cBhvr additive="base">
                                        <p:cTn id="55" dur="500" fill="hold"/>
                                        <p:tgtEl>
                                          <p:spTgt spid="325635">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25635">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lstStyle/>
          <a:p>
            <a:r>
              <a:rPr lang="en-US"/>
              <a:t>Down syndrome</a:t>
            </a:r>
          </a:p>
        </p:txBody>
      </p:sp>
      <p:pic>
        <p:nvPicPr>
          <p:cNvPr id="326660" name="Picture 4" descr="chromosomes2"/>
          <p:cNvPicPr>
            <a:picLocks noChangeAspect="1" noChangeArrowheads="1"/>
          </p:cNvPicPr>
          <p:nvPr/>
        </p:nvPicPr>
        <p:blipFill>
          <a:blip r:embed="rId4">
            <a:extLst>
              <a:ext uri="{28A0092B-C50C-407E-A947-70E740481C1C}">
                <a14:useLocalDpi xmlns:a14="http://schemas.microsoft.com/office/drawing/2010/main" val="0"/>
              </a:ext>
            </a:extLst>
          </a:blip>
          <a:srcRect l="9000" t="1440" r="10800" b="2161"/>
          <a:stretch>
            <a:fillRect/>
          </a:stretch>
        </p:blipFill>
        <p:spPr bwMode="auto">
          <a:xfrm>
            <a:off x="6400800" y="314325"/>
            <a:ext cx="2697163"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6662" name="Rectangle 6"/>
          <p:cNvSpPr>
            <a:spLocks noChangeArrowheads="1"/>
          </p:cNvSpPr>
          <p:nvPr/>
        </p:nvSpPr>
        <p:spPr bwMode="auto">
          <a:xfrm>
            <a:off x="6307138" y="3505200"/>
            <a:ext cx="8382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6659" name="Rectangle 3" descr="Rectangle: Click to edit Master text styles&#10;Second level&#10;Third level&#10;Fourth level&#10;Fifth level"/>
          <p:cNvSpPr>
            <a:spLocks noGrp="1" noChangeArrowheads="1"/>
          </p:cNvSpPr>
          <p:nvPr>
            <p:ph type="body" idx="1"/>
          </p:nvPr>
        </p:nvSpPr>
        <p:spPr>
          <a:xfrm>
            <a:off x="685800" y="1371600"/>
            <a:ext cx="6324600" cy="5181600"/>
          </a:xfrm>
        </p:spPr>
        <p:txBody>
          <a:bodyPr/>
          <a:lstStyle/>
          <a:p>
            <a:r>
              <a:rPr lang="en-US"/>
              <a:t>Trisomy 21</a:t>
            </a:r>
          </a:p>
          <a:p>
            <a:pPr lvl="1">
              <a:buClrTx/>
            </a:pPr>
            <a:r>
              <a:rPr lang="en-US"/>
              <a:t>3 copies of chromosome 21</a:t>
            </a:r>
          </a:p>
          <a:p>
            <a:pPr lvl="1"/>
            <a:r>
              <a:rPr lang="en-US"/>
              <a:t>1 in 700 children born in U.S.</a:t>
            </a:r>
          </a:p>
          <a:p>
            <a:pPr>
              <a:buClrTx/>
            </a:pPr>
            <a:r>
              <a:rPr lang="en-US"/>
              <a:t>Chromosome 21 is the </a:t>
            </a:r>
            <a:br>
              <a:rPr lang="en-US"/>
            </a:br>
            <a:r>
              <a:rPr lang="en-US"/>
              <a:t>smallest human chromosome</a:t>
            </a:r>
          </a:p>
          <a:p>
            <a:pPr lvl="1">
              <a:buClrTx/>
            </a:pPr>
            <a:r>
              <a:rPr lang="en-US"/>
              <a:t>but still severe effects</a:t>
            </a:r>
          </a:p>
          <a:p>
            <a:pPr>
              <a:buClrTx/>
            </a:pPr>
            <a:r>
              <a:rPr lang="en-US"/>
              <a:t>Frequency of Down </a:t>
            </a:r>
            <a:br>
              <a:rPr lang="en-US"/>
            </a:br>
            <a:r>
              <a:rPr lang="en-US"/>
              <a:t>syndrome correlates </a:t>
            </a:r>
            <a:br>
              <a:rPr lang="en-US"/>
            </a:br>
            <a:r>
              <a:rPr lang="en-US"/>
              <a:t>with the age of the mother</a:t>
            </a:r>
          </a:p>
        </p:txBody>
      </p:sp>
      <p:pic>
        <p:nvPicPr>
          <p:cNvPr id="32666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9963" y="4281488"/>
            <a:ext cx="2705100" cy="2513012"/>
          </a:xfrm>
          <a:prstGeom prst="rect">
            <a:avLst/>
          </a:prstGeom>
          <a:noFill/>
          <a:ln w="9525">
            <a:solidFill>
              <a:srgbClr val="000000"/>
            </a:solidFill>
            <a:miter lim="800000"/>
            <a:headEnd/>
            <a:tailEnd/>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6659">
                                            <p:txEl>
                                              <p:pRg st="1" end="1"/>
                                            </p:txEl>
                                          </p:spTgt>
                                        </p:tgtEl>
                                        <p:attrNameLst>
                                          <p:attrName>style.visibility</p:attrName>
                                        </p:attrNameLst>
                                      </p:cBhvr>
                                      <p:to>
                                        <p:strVal val="visible"/>
                                      </p:to>
                                    </p:set>
                                    <p:anim calcmode="lin" valueType="num">
                                      <p:cBhvr additive="base">
                                        <p:cTn id="7" dur="500" fill="hold"/>
                                        <p:tgtEl>
                                          <p:spTgt spid="3266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66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6659">
                                            <p:txEl>
                                              <p:pRg st="2" end="2"/>
                                            </p:txEl>
                                          </p:spTgt>
                                        </p:tgtEl>
                                        <p:attrNameLst>
                                          <p:attrName>style.visibility</p:attrName>
                                        </p:attrNameLst>
                                      </p:cBhvr>
                                      <p:to>
                                        <p:strVal val="visible"/>
                                      </p:to>
                                    </p:set>
                                    <p:anim calcmode="lin" valueType="num">
                                      <p:cBhvr additive="base">
                                        <p:cTn id="13" dur="500" fill="hold"/>
                                        <p:tgtEl>
                                          <p:spTgt spid="32665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66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6659">
                                            <p:txEl>
                                              <p:pRg st="3" end="3"/>
                                            </p:txEl>
                                          </p:spTgt>
                                        </p:tgtEl>
                                        <p:attrNameLst>
                                          <p:attrName>style.visibility</p:attrName>
                                        </p:attrNameLst>
                                      </p:cBhvr>
                                      <p:to>
                                        <p:strVal val="visible"/>
                                      </p:to>
                                    </p:set>
                                    <p:anim calcmode="lin" valueType="num">
                                      <p:cBhvr additive="base">
                                        <p:cTn id="19" dur="500" fill="hold"/>
                                        <p:tgtEl>
                                          <p:spTgt spid="32665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66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6659">
                                            <p:txEl>
                                              <p:pRg st="4" end="4"/>
                                            </p:txEl>
                                          </p:spTgt>
                                        </p:tgtEl>
                                        <p:attrNameLst>
                                          <p:attrName>style.visibility</p:attrName>
                                        </p:attrNameLst>
                                      </p:cBhvr>
                                      <p:to>
                                        <p:strVal val="visible"/>
                                      </p:to>
                                    </p:set>
                                    <p:anim calcmode="lin" valueType="num">
                                      <p:cBhvr additive="base">
                                        <p:cTn id="25" dur="500" fill="hold"/>
                                        <p:tgtEl>
                                          <p:spTgt spid="3266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665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6659">
                                            <p:txEl>
                                              <p:pRg st="5" end="5"/>
                                            </p:txEl>
                                          </p:spTgt>
                                        </p:tgtEl>
                                        <p:attrNameLst>
                                          <p:attrName>style.visibility</p:attrName>
                                        </p:attrNameLst>
                                      </p:cBhvr>
                                      <p:to>
                                        <p:strVal val="visible"/>
                                      </p:to>
                                    </p:set>
                                    <p:anim calcmode="lin" valueType="num">
                                      <p:cBhvr additive="base">
                                        <p:cTn id="31" dur="500" fill="hold"/>
                                        <p:tgtEl>
                                          <p:spTgt spid="32665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665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en-US"/>
              <a:t>Down syndrome &amp; age of mother</a:t>
            </a:r>
          </a:p>
        </p:txBody>
      </p:sp>
      <p:graphicFrame>
        <p:nvGraphicFramePr>
          <p:cNvPr id="345191" name="Group 103"/>
          <p:cNvGraphicFramePr>
            <a:graphicFrameLocks noGrp="1"/>
          </p:cNvGraphicFramePr>
          <p:nvPr/>
        </p:nvGraphicFramePr>
        <p:xfrm>
          <a:off x="706438" y="1295400"/>
          <a:ext cx="4343400" cy="5449824"/>
        </p:xfrm>
        <a:graphic>
          <a:graphicData uri="http://schemas.openxmlformats.org/drawingml/2006/table">
            <a:tbl>
              <a:tblPr/>
              <a:tblGrid>
                <a:gridCol w="2171700"/>
                <a:gridCol w="2171700"/>
              </a:tblGrid>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endParaRPr kumimoji="0" lang="en-US" sz="1800" b="1" i="0" u="none" strike="noStrike" cap="none" normalizeH="0" baseline="0" smtClean="0">
                        <a:ln>
                          <a:noFill/>
                        </a:ln>
                        <a:solidFill>
                          <a:srgbClr val="0F116A"/>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Mother’s 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Incidence of Down Syndrome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Under 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347663"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&lt;1 in 1000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900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400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300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230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1150">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180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39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135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105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12738">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65125">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231775">
                <a:tc>
                  <a:txBody>
                    <a:bodyPr/>
                    <a:lstStyle/>
                    <a:p>
                      <a:pPr marL="0" marR="0" lvl="0" indent="0" algn="ctr"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49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454025" algn="l" defTabSz="914400" rtl="0" eaLnBrk="1" fontAlgn="base" latinLnBrk="0" hangingPunct="1">
                        <a:lnSpc>
                          <a:spcPct val="100000"/>
                        </a:lnSpc>
                        <a:spcBef>
                          <a:spcPct val="20000"/>
                        </a:spcBef>
                        <a:spcAft>
                          <a:spcPct val="0"/>
                        </a:spcAft>
                        <a:buClr>
                          <a:srgbClr val="0F116A"/>
                        </a:buClr>
                        <a:buSzPct val="120000"/>
                        <a:buFont typeface="Wingdings" pitchFamily="84" charset="2"/>
                        <a:buNone/>
                        <a:tabLst/>
                      </a:pPr>
                      <a:r>
                        <a:rPr kumimoji="0" lang="en-US" sz="1800" b="1" i="0" u="none" strike="noStrike" cap="none" normalizeH="0" baseline="0" smtClean="0">
                          <a:ln>
                            <a:noFill/>
                          </a:ln>
                          <a:solidFill>
                            <a:srgbClr val="0F116A"/>
                          </a:solidFill>
                          <a:effectLst/>
                          <a:latin typeface="Arial" charset="0"/>
                        </a:rPr>
                        <a:t>1 in 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r>
            </a:tbl>
          </a:graphicData>
        </a:graphic>
      </p:graphicFrame>
      <p:pic>
        <p:nvPicPr>
          <p:cNvPr id="345192" name="Picture 104" descr="f13-36_correlation_betw_c"/>
          <p:cNvPicPr>
            <a:picLocks noChangeAspect="1" noChangeArrowheads="1"/>
          </p:cNvPicPr>
          <p:nvPr/>
        </p:nvPicPr>
        <p:blipFill>
          <a:blip r:embed="rId3">
            <a:extLst>
              <a:ext uri="{28A0092B-C50C-407E-A947-70E740481C1C}">
                <a14:useLocalDpi xmlns:a14="http://schemas.microsoft.com/office/drawing/2010/main" val="0"/>
              </a:ext>
            </a:extLst>
          </a:blip>
          <a:srcRect t="2251"/>
          <a:stretch>
            <a:fillRect/>
          </a:stretch>
        </p:blipFill>
        <p:spPr bwMode="auto">
          <a:xfrm>
            <a:off x="5208588" y="1243013"/>
            <a:ext cx="3783012" cy="2773362"/>
          </a:xfrm>
          <a:prstGeom prst="rect">
            <a:avLst/>
          </a:prstGeom>
          <a:noFill/>
          <a:extLst>
            <a:ext uri="{909E8E84-426E-40DD-AFC4-6F175D3DCCD1}">
              <a14:hiddenFill xmlns:a14="http://schemas.microsoft.com/office/drawing/2010/main">
                <a:solidFill>
                  <a:srgbClr val="FFFFFF"/>
                </a:solidFill>
              </a14:hiddenFill>
            </a:ext>
          </a:extLst>
        </p:spPr>
      </p:pic>
      <p:sp>
        <p:nvSpPr>
          <p:cNvPr id="345193" name="Rectangle 105"/>
          <p:cNvSpPr>
            <a:spLocks noChangeArrowheads="1"/>
          </p:cNvSpPr>
          <p:nvPr/>
        </p:nvSpPr>
        <p:spPr bwMode="auto">
          <a:xfrm>
            <a:off x="5127625" y="4251325"/>
            <a:ext cx="3929063" cy="2070100"/>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spAutoFit/>
          </a:bodyPr>
          <a:lstStyle/>
          <a:p>
            <a:pPr algn="l">
              <a:buFont typeface="Wingdings" pitchFamily="84" charset="2"/>
              <a:buNone/>
            </a:pPr>
            <a:r>
              <a:rPr lang="en-US" sz="1800" b="1">
                <a:solidFill>
                  <a:srgbClr val="0F116A"/>
                </a:solidFill>
              </a:rPr>
              <a:t>Rate of miscarriage due to amniocentesis:</a:t>
            </a:r>
          </a:p>
          <a:p>
            <a:pPr marL="341313" lvl="1" indent="-227013" algn="l">
              <a:lnSpc>
                <a:spcPct val="110000"/>
              </a:lnSpc>
              <a:buClr>
                <a:schemeClr val="hlink"/>
              </a:buClr>
              <a:buFont typeface="Wingdings" pitchFamily="84" charset="2"/>
              <a:buChar char="§"/>
            </a:pPr>
            <a:r>
              <a:rPr lang="en-US" sz="1800" b="1" u="sng">
                <a:solidFill>
                  <a:schemeClr val="tx2"/>
                </a:solidFill>
              </a:rPr>
              <a:t>1970s data</a:t>
            </a:r>
            <a:r>
              <a:rPr lang="en-US" sz="1800" b="1">
                <a:solidFill>
                  <a:srgbClr val="0F116A"/>
                </a:solidFill>
              </a:rPr>
              <a:t/>
            </a:r>
            <a:br>
              <a:rPr lang="en-US" sz="1800" b="1">
                <a:solidFill>
                  <a:srgbClr val="0F116A"/>
                </a:solidFill>
              </a:rPr>
            </a:br>
            <a:r>
              <a:rPr lang="en-US" sz="1800" b="1">
                <a:solidFill>
                  <a:srgbClr val="0F116A"/>
                </a:solidFill>
              </a:rPr>
              <a:t>0.5%, or 1 in 200 pregnancies</a:t>
            </a:r>
          </a:p>
          <a:p>
            <a:pPr marL="341313" lvl="1" indent="-227013" algn="l">
              <a:spcBef>
                <a:spcPct val="50000"/>
              </a:spcBef>
              <a:spcAft>
                <a:spcPct val="50000"/>
              </a:spcAft>
              <a:buClr>
                <a:schemeClr val="hlink"/>
              </a:buClr>
              <a:buFont typeface="Wingdings" pitchFamily="84" charset="2"/>
              <a:buChar char="§"/>
            </a:pPr>
            <a:r>
              <a:rPr lang="en-US" sz="1800" b="1" u="sng">
                <a:solidFill>
                  <a:schemeClr val="tx2"/>
                </a:solidFill>
              </a:rPr>
              <a:t>2006 data</a:t>
            </a:r>
            <a:r>
              <a:rPr lang="en-US" sz="1800" b="1">
                <a:solidFill>
                  <a:srgbClr val="0F116A"/>
                </a:solidFill>
              </a:rPr>
              <a:t/>
            </a:r>
            <a:br>
              <a:rPr lang="en-US" sz="1800" b="1">
                <a:solidFill>
                  <a:srgbClr val="0F116A"/>
                </a:solidFill>
              </a:rPr>
            </a:br>
            <a:r>
              <a:rPr lang="en-US" sz="1800" b="1">
                <a:solidFill>
                  <a:srgbClr val="0F116A"/>
                </a:solidFill>
              </a:rPr>
              <a:t>&lt;0.1%, or 1 in 1600 pregnancies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r>
              <a:rPr lang="en-US"/>
              <a:t>Genetic testing</a:t>
            </a:r>
          </a:p>
        </p:txBody>
      </p:sp>
      <p:pic>
        <p:nvPicPr>
          <p:cNvPr id="337925" name="Picture 5" descr="f13-38_amniocentesis_c"/>
          <p:cNvPicPr>
            <a:picLocks noChangeAspect="1" noChangeArrowheads="1"/>
          </p:cNvPicPr>
          <p:nvPr/>
        </p:nvPicPr>
        <p:blipFill>
          <a:blip r:embed="rId5">
            <a:extLst>
              <a:ext uri="{28A0092B-C50C-407E-A947-70E740481C1C}">
                <a14:useLocalDpi xmlns:a14="http://schemas.microsoft.com/office/drawing/2010/main" val="0"/>
              </a:ext>
            </a:extLst>
          </a:blip>
          <a:srcRect t="2400" b="9000"/>
          <a:stretch>
            <a:fillRect/>
          </a:stretch>
        </p:blipFill>
        <p:spPr bwMode="auto">
          <a:xfrm>
            <a:off x="3581400" y="3160713"/>
            <a:ext cx="5562600" cy="369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4" name="Rectangle 4" descr="Rectangle: Click to edit Master text styles&#10;Second level&#10;Third level&#10;Fourth level&#10;Fifth level"/>
          <p:cNvSpPr>
            <a:spLocks noGrp="1" noChangeArrowheads="1"/>
          </p:cNvSpPr>
          <p:nvPr>
            <p:ph type="body" idx="1"/>
          </p:nvPr>
        </p:nvSpPr>
        <p:spPr>
          <a:xfrm>
            <a:off x="762000" y="1371600"/>
            <a:ext cx="8001000" cy="2527300"/>
          </a:xfrm>
        </p:spPr>
        <p:txBody>
          <a:bodyPr/>
          <a:lstStyle/>
          <a:p>
            <a:r>
              <a:rPr lang="en-US"/>
              <a:t>Amniocentesis in 2nd trimester</a:t>
            </a:r>
          </a:p>
          <a:p>
            <a:pPr lvl="1">
              <a:lnSpc>
                <a:spcPct val="90000"/>
              </a:lnSpc>
            </a:pPr>
            <a:r>
              <a:rPr lang="en-US"/>
              <a:t>sample of embryo cells</a:t>
            </a:r>
          </a:p>
          <a:p>
            <a:pPr lvl="1">
              <a:lnSpc>
                <a:spcPct val="90000"/>
              </a:lnSpc>
            </a:pPr>
            <a:r>
              <a:rPr lang="en-US"/>
              <a:t>stain &amp; photograph chromosomes</a:t>
            </a:r>
          </a:p>
          <a:p>
            <a:r>
              <a:rPr lang="en-US"/>
              <a:t>Analysis of karyotype</a:t>
            </a:r>
          </a:p>
        </p:txBody>
      </p:sp>
      <p:pic>
        <p:nvPicPr>
          <p:cNvPr id="3379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8" y="4127500"/>
            <a:ext cx="3492500" cy="2619375"/>
          </a:xfrm>
          <a:prstGeom prst="rect">
            <a:avLst/>
          </a:prstGeom>
          <a:noFill/>
          <a:ln w="9525">
            <a:solidFill>
              <a:srgbClr val="000000"/>
            </a:solidFill>
            <a:miter lim="800000"/>
            <a:headEnd/>
            <a:tailEnd/>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24">
                                            <p:txEl>
                                              <p:pRg st="0" end="0"/>
                                            </p:txEl>
                                          </p:spTgt>
                                        </p:tgtEl>
                                        <p:attrNameLst>
                                          <p:attrName>style.visibility</p:attrName>
                                        </p:attrNameLst>
                                      </p:cBhvr>
                                      <p:to>
                                        <p:strVal val="visible"/>
                                      </p:to>
                                    </p:set>
                                    <p:anim calcmode="lin" valueType="num">
                                      <p:cBhvr additive="base">
                                        <p:cTn id="7" dur="500" fill="hold"/>
                                        <p:tgtEl>
                                          <p:spTgt spid="3379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2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24">
                                            <p:txEl>
                                              <p:pRg st="1" end="1"/>
                                            </p:txEl>
                                          </p:spTgt>
                                        </p:tgtEl>
                                        <p:attrNameLst>
                                          <p:attrName>style.visibility</p:attrName>
                                        </p:attrNameLst>
                                      </p:cBhvr>
                                      <p:to>
                                        <p:strVal val="visible"/>
                                      </p:to>
                                    </p:set>
                                    <p:anim calcmode="lin" valueType="num">
                                      <p:cBhvr additive="base">
                                        <p:cTn id="13" dur="500" fill="hold"/>
                                        <p:tgtEl>
                                          <p:spTgt spid="3379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2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24">
                                            <p:txEl>
                                              <p:pRg st="2" end="2"/>
                                            </p:txEl>
                                          </p:spTgt>
                                        </p:tgtEl>
                                        <p:attrNameLst>
                                          <p:attrName>style.visibility</p:attrName>
                                        </p:attrNameLst>
                                      </p:cBhvr>
                                      <p:to>
                                        <p:strVal val="visible"/>
                                      </p:to>
                                    </p:set>
                                    <p:anim calcmode="lin" valueType="num">
                                      <p:cBhvr additive="base">
                                        <p:cTn id="19" dur="500" fill="hold"/>
                                        <p:tgtEl>
                                          <p:spTgt spid="33792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2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24">
                                            <p:txEl>
                                              <p:pRg st="3" end="3"/>
                                            </p:txEl>
                                          </p:spTgt>
                                        </p:tgtEl>
                                        <p:attrNameLst>
                                          <p:attrName>style.visibility</p:attrName>
                                        </p:attrNameLst>
                                      </p:cBhvr>
                                      <p:to>
                                        <p:strVal val="visible"/>
                                      </p:to>
                                    </p:set>
                                    <p:anim calcmode="lin" valueType="num">
                                      <p:cBhvr additive="base">
                                        <p:cTn id="25" dur="500" fill="hold"/>
                                        <p:tgtEl>
                                          <p:spTgt spid="33792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2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337926"/>
                                        </p:tgtEl>
                                        <p:attrNameLst>
                                          <p:attrName>style.visibility</p:attrName>
                                        </p:attrNameLst>
                                      </p:cBhvr>
                                      <p:to>
                                        <p:strVal val="visible"/>
                                      </p:to>
                                    </p:set>
                                    <p:animEffect transition="in" filter="wipe(left)">
                                      <p:cBhvr>
                                        <p:cTn id="31" dur="500"/>
                                        <p:tgtEl>
                                          <p:spTgt spid="337926"/>
                                        </p:tgtEl>
                                      </p:cBhvr>
                                    </p:animEffect>
                                  </p:childTnLst>
                                  <p:subTnLst>
                                    <p:audio>
                                      <p:cMediaNode>
                                        <p:cTn display="0" masterRel="sameClick">
                                          <p:stCondLst>
                                            <p:cond evt="begin" delay="0">
                                              <p:tn val="29"/>
                                            </p:cond>
                                          </p:stCondLst>
                                          <p:endCondLst>
                                            <p:cond evt="onStopAudio" delay="0">
                                              <p:tgtEl>
                                                <p:sldTgt/>
                                              </p:tgtEl>
                                            </p:cond>
                                          </p:endCondLst>
                                        </p:cTn>
                                        <p:tgtEl>
                                          <p:sndTgt r:embed="rId4"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4" grpId="0" build="p" autoUpdateAnimBg="0"/>
    </p:bldLst>
  </p:timing>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Kimputer:Applications (Mac OS 9):WORD PROCESSING:Microsoft Office 2001:Templates:Presentations:Designs:Blueprint</Template>
  <TotalTime>7063</TotalTime>
  <Words>840</Words>
  <Application>Microsoft Office PowerPoint</Application>
  <PresentationFormat>On-screen Show (4:3)</PresentationFormat>
  <Paragraphs>175</Paragraphs>
  <Slides>17</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Times</vt:lpstr>
      <vt:lpstr>Arial</vt:lpstr>
      <vt:lpstr>Wingdings</vt:lpstr>
      <vt:lpstr>Apple LiGothic Medium</vt:lpstr>
      <vt:lpstr>Blueprint</vt:lpstr>
      <vt:lpstr>PowerPoint Presentation</vt:lpstr>
      <vt:lpstr>Chromosomal abnormalities</vt:lpstr>
      <vt:lpstr>Nondisjunction </vt:lpstr>
      <vt:lpstr>Alteration of chromosome number</vt:lpstr>
      <vt:lpstr>Nondisjunction </vt:lpstr>
      <vt:lpstr>Human chromosome disorders </vt:lpstr>
      <vt:lpstr>Down syndrome</vt:lpstr>
      <vt:lpstr>Down syndrome &amp; age of mother</vt:lpstr>
      <vt:lpstr>Genetic testing</vt:lpstr>
      <vt:lpstr>Sex chromosomes abnormalities</vt:lpstr>
      <vt:lpstr>Klinefelter’s syndrome</vt:lpstr>
      <vt:lpstr>Klinefelter’s syndrome</vt:lpstr>
      <vt:lpstr>Jacob’s syndrome male</vt:lpstr>
      <vt:lpstr>Trisomy X</vt:lpstr>
      <vt:lpstr>Turner syndrome</vt:lpstr>
      <vt:lpstr>Changes in chromosome structure</vt:lpstr>
      <vt:lpstr>PowerPoint Presentation</vt:lpstr>
    </vt:vector>
  </TitlesOfParts>
  <Company>WD Interactive</Company>
  <LinksUpToDate>false</LinksUpToDate>
  <SharedDoc>false</SharedDoc>
  <HyperlinkBase>http://bio.kimunity.com, http://www.WDinteractive.com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&amp; Regents Biology</dc:title>
  <dc:subject>AP &amp; Regents Biology</dc:subject>
  <dc:creator>Kim B. Foglia</dc:creator>
  <cp:keywords>Education, WD Interactive</cp:keywords>
  <dc:description>All Rights Reserved. Copyright 2003. WD Interactive.</dc:description>
  <cp:lastModifiedBy>Gretchen</cp:lastModifiedBy>
  <cp:revision>308</cp:revision>
  <cp:lastPrinted>2008-03-06T05:15:31Z</cp:lastPrinted>
  <dcterms:created xsi:type="dcterms:W3CDTF">2003-03-16T20:13:53Z</dcterms:created>
  <dcterms:modified xsi:type="dcterms:W3CDTF">2010-11-07T00:25:12Z</dcterms:modified>
  <cp:category>Education</cp:category>
</cp:coreProperties>
</file>