
<file path=[Content_Types].xml><?xml version="1.0" encoding="utf-8"?>
<Types xmlns="http://schemas.openxmlformats.org/package/2006/content-types">
  <Default Extension="png" ContentType="image/png"/>
  <Default Extension="bin" ContentType="audio/unknown"/>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30"/>
  </p:notesMasterIdLst>
  <p:handoutMasterIdLst>
    <p:handoutMasterId r:id="rId31"/>
  </p:handoutMasterIdLst>
  <p:sldIdLst>
    <p:sldId id="367" r:id="rId2"/>
    <p:sldId id="368" r:id="rId3"/>
    <p:sldId id="369" r:id="rId4"/>
    <p:sldId id="418" r:id="rId5"/>
    <p:sldId id="370" r:id="rId6"/>
    <p:sldId id="371" r:id="rId7"/>
    <p:sldId id="372" r:id="rId8"/>
    <p:sldId id="373" r:id="rId9"/>
    <p:sldId id="374" r:id="rId10"/>
    <p:sldId id="376" r:id="rId11"/>
    <p:sldId id="377" r:id="rId12"/>
    <p:sldId id="378" r:id="rId13"/>
    <p:sldId id="375" r:id="rId14"/>
    <p:sldId id="379" r:id="rId15"/>
    <p:sldId id="380" r:id="rId16"/>
    <p:sldId id="382" r:id="rId17"/>
    <p:sldId id="381" r:id="rId18"/>
    <p:sldId id="387" r:id="rId19"/>
    <p:sldId id="388" r:id="rId20"/>
    <p:sldId id="389" r:id="rId21"/>
    <p:sldId id="419" r:id="rId22"/>
    <p:sldId id="417" r:id="rId23"/>
    <p:sldId id="424" r:id="rId24"/>
    <p:sldId id="405" r:id="rId25"/>
    <p:sldId id="365" r:id="rId26"/>
    <p:sldId id="425" r:id="rId27"/>
    <p:sldId id="421" r:id="rId28"/>
    <p:sldId id="416" r:id="rId29"/>
  </p:sldIdLst>
  <p:sldSz cx="9144000" cy="6858000" type="screen4x3"/>
  <p:notesSz cx="6858000" cy="9144000"/>
  <p:defaultTextStyle>
    <a:defPPr>
      <a:defRPr lang="en-US"/>
    </a:defPPr>
    <a:lvl1pPr algn="ctr" rtl="0" eaLnBrk="0" fontAlgn="base" hangingPunct="0">
      <a:spcBef>
        <a:spcPct val="0"/>
      </a:spcBef>
      <a:spcAft>
        <a:spcPct val="0"/>
      </a:spcAft>
      <a:defRPr sz="2400" kern="1200">
        <a:solidFill>
          <a:schemeClr val="tx1"/>
        </a:solidFill>
        <a:latin typeface="Arial" charset="0"/>
        <a:ea typeface="+mn-ea"/>
        <a:cs typeface="+mn-cs"/>
      </a:defRPr>
    </a:lvl1pPr>
    <a:lvl2pPr marL="457200" algn="ctr" rtl="0" eaLnBrk="0" fontAlgn="base" hangingPunct="0">
      <a:spcBef>
        <a:spcPct val="0"/>
      </a:spcBef>
      <a:spcAft>
        <a:spcPct val="0"/>
      </a:spcAft>
      <a:defRPr sz="2400" kern="1200">
        <a:solidFill>
          <a:schemeClr val="tx1"/>
        </a:solidFill>
        <a:latin typeface="Arial" charset="0"/>
        <a:ea typeface="+mn-ea"/>
        <a:cs typeface="+mn-cs"/>
      </a:defRPr>
    </a:lvl2pPr>
    <a:lvl3pPr marL="914400" algn="ctr" rtl="0" eaLnBrk="0" fontAlgn="base" hangingPunct="0">
      <a:spcBef>
        <a:spcPct val="0"/>
      </a:spcBef>
      <a:spcAft>
        <a:spcPct val="0"/>
      </a:spcAft>
      <a:defRPr sz="2400" kern="1200">
        <a:solidFill>
          <a:schemeClr val="tx1"/>
        </a:solidFill>
        <a:latin typeface="Arial" charset="0"/>
        <a:ea typeface="+mn-ea"/>
        <a:cs typeface="+mn-cs"/>
      </a:defRPr>
    </a:lvl3pPr>
    <a:lvl4pPr marL="1371600" algn="ctr" rtl="0" eaLnBrk="0" fontAlgn="base" hangingPunct="0">
      <a:spcBef>
        <a:spcPct val="0"/>
      </a:spcBef>
      <a:spcAft>
        <a:spcPct val="0"/>
      </a:spcAft>
      <a:defRPr sz="2400" kern="1200">
        <a:solidFill>
          <a:schemeClr val="tx1"/>
        </a:solidFill>
        <a:latin typeface="Arial" charset="0"/>
        <a:ea typeface="+mn-ea"/>
        <a:cs typeface="+mn-cs"/>
      </a:defRPr>
    </a:lvl4pPr>
    <a:lvl5pPr marL="1828800" algn="ct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972"/>
    <a:srgbClr val="66FF66"/>
    <a:srgbClr val="008040"/>
    <a:srgbClr val="CC0000"/>
    <a:srgbClr val="FFEA18"/>
    <a:srgbClr val="FFCC18"/>
    <a:srgbClr val="0F116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horzBarState="maximized" preferSingleView="1">
    <p:restoredLeft sz="22093" autoAdjust="0"/>
    <p:restoredTop sz="90929"/>
  </p:normalViewPr>
  <p:slideViewPr>
    <p:cSldViewPr snapToGrid="0">
      <p:cViewPr varScale="1">
        <p:scale>
          <a:sx n="167" d="100"/>
          <a:sy n="167" d="100"/>
        </p:scale>
        <p:origin x="-68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25" d="100"/>
          <a:sy n="125" d="100"/>
        </p:scale>
        <p:origin x="-279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3" name="Rectangle 5"/>
          <p:cNvSpPr>
            <a:spLocks noGrp="1" noChangeArrowheads="1"/>
          </p:cNvSpPr>
          <p:nvPr>
            <p:ph type="sldNum" sz="quarter" idx="3"/>
          </p:nvPr>
        </p:nvSpPr>
        <p:spPr bwMode="auto">
          <a:xfrm>
            <a:off x="6096000" y="8686800"/>
            <a:ext cx="762000" cy="4572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b" anchorCtr="0" compatLnSpc="1">
            <a:prstTxWarp prst="textNoShape">
              <a:avLst/>
            </a:prstTxWarp>
          </a:bodyPr>
          <a:lstStyle>
            <a:lvl1pPr algn="r">
              <a:defRPr sz="1000" b="1"/>
            </a:lvl1pPr>
          </a:lstStyle>
          <a:p>
            <a:fld id="{E8F26957-BE55-4CD4-8387-6FC1D3F8F9EF}" type="slidenum">
              <a:rPr lang="en-US"/>
              <a:pPr/>
              <a:t>‹#›</a:t>
            </a:fld>
            <a:endParaRPr lang="en-US" sz="1200"/>
          </a:p>
        </p:txBody>
      </p:sp>
      <p:sp>
        <p:nvSpPr>
          <p:cNvPr id="58375" name="Text Box 7"/>
          <p:cNvSpPr txBox="1">
            <a:spLocks noChangeArrowheads="1"/>
          </p:cNvSpPr>
          <p:nvPr/>
        </p:nvSpPr>
        <p:spPr bwMode="auto">
          <a:xfrm>
            <a:off x="228600" y="141288"/>
            <a:ext cx="6400800" cy="4730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a:tabLst>
                <a:tab pos="6170613" algn="r"/>
              </a:tabLst>
              <a:defRPr sz="2400">
                <a:solidFill>
                  <a:schemeClr val="tx1"/>
                </a:solidFill>
                <a:latin typeface="Times" pitchFamily="84" charset="0"/>
              </a:defRPr>
            </a:lvl1pPr>
            <a:lvl2pPr algn="l">
              <a:tabLst>
                <a:tab pos="6170613" algn="r"/>
              </a:tabLst>
              <a:defRPr sz="2400">
                <a:solidFill>
                  <a:schemeClr val="tx1"/>
                </a:solidFill>
                <a:latin typeface="Times" pitchFamily="84" charset="0"/>
              </a:defRPr>
            </a:lvl2pPr>
            <a:lvl3pPr algn="l">
              <a:tabLst>
                <a:tab pos="6170613" algn="r"/>
              </a:tabLst>
              <a:defRPr sz="2400">
                <a:solidFill>
                  <a:schemeClr val="tx1"/>
                </a:solidFill>
                <a:latin typeface="Times" pitchFamily="84" charset="0"/>
              </a:defRPr>
            </a:lvl3pPr>
            <a:lvl4pPr algn="l">
              <a:tabLst>
                <a:tab pos="6170613" algn="r"/>
              </a:tabLst>
              <a:defRPr sz="2400">
                <a:solidFill>
                  <a:schemeClr val="tx1"/>
                </a:solidFill>
                <a:latin typeface="Times" pitchFamily="84" charset="0"/>
              </a:defRPr>
            </a:lvl4pPr>
            <a:lvl5pPr algn="l">
              <a:tabLst>
                <a:tab pos="6170613" algn="r"/>
              </a:tabLst>
              <a:defRPr sz="2400">
                <a:solidFill>
                  <a:schemeClr val="tx1"/>
                </a:solidFill>
                <a:latin typeface="Times" pitchFamily="84" charset="0"/>
              </a:defRPr>
            </a:lvl5pPr>
            <a:lvl6pPr eaLnBrk="0" fontAlgn="base" hangingPunct="0">
              <a:spcBef>
                <a:spcPct val="0"/>
              </a:spcBef>
              <a:spcAft>
                <a:spcPct val="0"/>
              </a:spcAft>
              <a:tabLst>
                <a:tab pos="6170613" algn="r"/>
              </a:tabLst>
              <a:defRPr sz="2400">
                <a:solidFill>
                  <a:schemeClr val="tx1"/>
                </a:solidFill>
                <a:latin typeface="Times" pitchFamily="84" charset="0"/>
              </a:defRPr>
            </a:lvl6pPr>
            <a:lvl7pPr eaLnBrk="0" fontAlgn="base" hangingPunct="0">
              <a:spcBef>
                <a:spcPct val="0"/>
              </a:spcBef>
              <a:spcAft>
                <a:spcPct val="0"/>
              </a:spcAft>
              <a:tabLst>
                <a:tab pos="6170613" algn="r"/>
              </a:tabLst>
              <a:defRPr sz="2400">
                <a:solidFill>
                  <a:schemeClr val="tx1"/>
                </a:solidFill>
                <a:latin typeface="Times" pitchFamily="84" charset="0"/>
              </a:defRPr>
            </a:lvl7pPr>
            <a:lvl8pPr eaLnBrk="0" fontAlgn="base" hangingPunct="0">
              <a:spcBef>
                <a:spcPct val="0"/>
              </a:spcBef>
              <a:spcAft>
                <a:spcPct val="0"/>
              </a:spcAft>
              <a:tabLst>
                <a:tab pos="6170613" algn="r"/>
              </a:tabLst>
              <a:defRPr sz="2400">
                <a:solidFill>
                  <a:schemeClr val="tx1"/>
                </a:solidFill>
                <a:latin typeface="Times" pitchFamily="84" charset="0"/>
              </a:defRPr>
            </a:lvl8pPr>
            <a:lvl9pPr eaLnBrk="0" fontAlgn="base" hangingPunct="0">
              <a:spcBef>
                <a:spcPct val="0"/>
              </a:spcBef>
              <a:spcAft>
                <a:spcPct val="0"/>
              </a:spcAft>
              <a:tabLst>
                <a:tab pos="6170613" algn="r"/>
              </a:tabLst>
              <a:defRPr sz="2400">
                <a:solidFill>
                  <a:schemeClr val="tx1"/>
                </a:solidFill>
                <a:latin typeface="Times" pitchFamily="84" charset="0"/>
              </a:defRPr>
            </a:lvl9pPr>
          </a:lstStyle>
          <a:p>
            <a:r>
              <a:rPr lang="en-US" sz="1100" b="1">
                <a:latin typeface="Arial" charset="0"/>
              </a:rPr>
              <a:t>Division Ave. High School	Ms. Foglia</a:t>
            </a:r>
            <a:endParaRPr lang="en-US" sz="1800" b="1">
              <a:latin typeface="Arial" charset="0"/>
            </a:endParaRPr>
          </a:p>
          <a:p>
            <a:pPr algn="ctr"/>
            <a:r>
              <a:rPr lang="en-US" sz="1400" b="1">
                <a:latin typeface="Arial" charset="0"/>
              </a:rPr>
              <a:t>AP Biology</a:t>
            </a:r>
          </a:p>
        </p:txBody>
      </p:sp>
    </p:spTree>
    <p:extLst>
      <p:ext uri="{BB962C8B-B14F-4D97-AF65-F5344CB8AC3E}">
        <p14:creationId xmlns:p14="http://schemas.microsoft.com/office/powerpoint/2010/main" val="16616370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4"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632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endParaRPr lang="en-US" smtClean="0"/>
          </a:p>
        </p:txBody>
      </p:sp>
      <p:sp>
        <p:nvSpPr>
          <p:cNvPr id="5632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b" anchorCtr="0" compatLnSpc="1">
            <a:prstTxWarp prst="textNoShape">
              <a:avLst/>
            </a:prstTxWarp>
          </a:bodyPr>
          <a:lstStyle>
            <a:lvl1pPr algn="r">
              <a:defRPr sz="1200">
                <a:latin typeface="Times" pitchFamily="84" charset="0"/>
              </a:defRPr>
            </a:lvl1pPr>
          </a:lstStyle>
          <a:p>
            <a:fld id="{8B026371-0FA3-439A-993F-7A8297E427CD}" type="slidenum">
              <a:rPr lang="en-US"/>
              <a:pPr/>
              <a:t>‹#›</a:t>
            </a:fld>
            <a:endParaRPr lang="en-US"/>
          </a:p>
        </p:txBody>
      </p:sp>
    </p:spTree>
    <p:extLst>
      <p:ext uri="{BB962C8B-B14F-4D97-AF65-F5344CB8AC3E}">
        <p14:creationId xmlns:p14="http://schemas.microsoft.com/office/powerpoint/2010/main" val="418724288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346075" indent="-112713" algn="l" rtl="0" fontAlgn="base">
      <a:spcBef>
        <a:spcPct val="30000"/>
      </a:spcBef>
      <a:spcAft>
        <a:spcPct val="0"/>
      </a:spcAft>
      <a:buFont typeface="Wingdings" pitchFamily="84" charset="2"/>
      <a:buChar char="§"/>
      <a:defRPr sz="1200" kern="1200">
        <a:solidFill>
          <a:schemeClr val="tx1"/>
        </a:solidFill>
        <a:latin typeface="Arial" charset="0"/>
        <a:ea typeface="+mn-ea"/>
        <a:cs typeface="+mn-cs"/>
      </a:defRPr>
    </a:lvl2pPr>
    <a:lvl3pPr marL="690563" indent="-122238" algn="l" rtl="0" fontAlgn="base">
      <a:spcBef>
        <a:spcPct val="30000"/>
      </a:spcBef>
      <a:spcAft>
        <a:spcPct val="0"/>
      </a:spcAft>
      <a:buFont typeface="Wingdings" pitchFamily="84" charset="2"/>
      <a:buChar char="§"/>
      <a:defRPr sz="1200" kern="1200">
        <a:solidFill>
          <a:schemeClr val="tx1"/>
        </a:solidFill>
        <a:latin typeface="Arial" charset="0"/>
        <a:ea typeface="+mn-ea"/>
        <a:cs typeface="+mn-cs"/>
      </a:defRPr>
    </a:lvl3pPr>
    <a:lvl4pPr marL="1371600" algn="l" rtl="0" fontAlgn="base">
      <a:spcBef>
        <a:spcPct val="30000"/>
      </a:spcBef>
      <a:spcAft>
        <a:spcPct val="0"/>
      </a:spcAft>
      <a:buFont typeface="Wingdings" pitchFamily="84" charset="2"/>
      <a:buChar char="§"/>
      <a:defRPr sz="1400" kern="1200">
        <a:solidFill>
          <a:schemeClr val="tx1"/>
        </a:solidFill>
        <a:latin typeface="Arial" charset="0"/>
        <a:ea typeface="+mn-ea"/>
        <a:cs typeface="+mn-cs"/>
      </a:defRPr>
    </a:lvl4pPr>
    <a:lvl5pPr marL="1828800" algn="l" rtl="0" fontAlgn="base">
      <a:spcBef>
        <a:spcPct val="30000"/>
      </a:spcBef>
      <a:spcAft>
        <a:spcPct val="0"/>
      </a:spcAft>
      <a:defRPr sz="14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D88F5783-0F4B-40AF-90E4-3CE603FCE396}" type="slidenum">
              <a:rPr lang="en-US"/>
              <a:pPr/>
              <a:t>1</a:t>
            </a:fld>
            <a:endParaRPr lang="en-US"/>
          </a:p>
        </p:txBody>
      </p:sp>
      <p:sp>
        <p:nvSpPr>
          <p:cNvPr id="37069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0691"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6E178B71-C5A2-4E0F-9AD4-36CF87972C04}" type="slidenum">
              <a:rPr lang="en-US"/>
              <a:pPr/>
              <a:t>10</a:t>
            </a:fld>
            <a:endParaRPr lang="en-US"/>
          </a:p>
        </p:txBody>
      </p:sp>
      <p:sp>
        <p:nvSpPr>
          <p:cNvPr id="389122"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89123"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A079ABED-464E-4901-A288-1C9C8325FA89}" type="slidenum">
              <a:rPr lang="en-US"/>
              <a:pPr/>
              <a:t>11</a:t>
            </a:fld>
            <a:endParaRPr lang="en-US"/>
          </a:p>
        </p:txBody>
      </p:sp>
      <p:sp>
        <p:nvSpPr>
          <p:cNvPr id="39117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1171"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C737AF1D-8798-48F5-8BEC-EBFD8679BE4B}" type="slidenum">
              <a:rPr lang="en-US"/>
              <a:pPr/>
              <a:t>12</a:t>
            </a:fld>
            <a:endParaRPr lang="en-US"/>
          </a:p>
        </p:txBody>
      </p:sp>
      <p:sp>
        <p:nvSpPr>
          <p:cNvPr id="393218"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3219"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0F6B0A02-DA0B-4F4D-99AD-4C8495BA7771}" type="slidenum">
              <a:rPr lang="en-US"/>
              <a:pPr/>
              <a:t>13</a:t>
            </a:fld>
            <a:endParaRPr lang="en-US"/>
          </a:p>
        </p:txBody>
      </p:sp>
      <p:sp>
        <p:nvSpPr>
          <p:cNvPr id="387074"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87075"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sz="1100"/>
              <a:t>Martha Cowles Chase (1927 – August 8, 2003) was a young laboratory assistant in the early 1950s when she and Alfred Hershey conducted one of the most famous experiments in 20th century biology. Devised by American bacteriophage expert Alfred Hershey at Cold Spring Harbor Laboratory New York, the famous experiment demonstrated the genetic properties of DNA over proteins. By marking bacteriophages with radioactive isotopes, Hershey and Chase were able to trace protein and DNA to determine which is the molecule of heredity.</a:t>
            </a:r>
          </a:p>
          <a:p>
            <a:r>
              <a:rPr lang="en-US" sz="1100"/>
              <a:t>Hershey and Chase announced their results in a 1952 paper. The experiment inspired American researcher James D. Watson, who along with England's Francis Crick figured out the structure of DNA at the Cavendish Laboratory of the University of Cambridge the following year.</a:t>
            </a:r>
          </a:p>
          <a:p>
            <a:r>
              <a:rPr lang="en-US" sz="1100"/>
              <a:t>Hershey shared the 1969 Nobel Prize in Physiology or Medicine with Salvador Luria and Max Delbrück. Chase, however, did not reap such rewards for her role. A graduate of The College of Wooster in Ohio (she had grown up in Shaker Heights, Ohio), she continued working as a laboratory assistant, first at the Oak Ridge National Laboratory in Tennessee and then at the University of Rochester before moving to Los Angeles in the late 1950s. There she married biologist Richard Epstein and earned her Ph.D. in 1964 from the University of Southern California. A series of personal setbacks through the 1960s ended her career in science. She spent decades suffering from a form of dementia that robbed her of short-term memory. She died on August 8, 2003.</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11A96796-0AE3-4BAC-BE05-6894584DE618}" type="slidenum">
              <a:rPr lang="en-US"/>
              <a:pPr/>
              <a:t>14</a:t>
            </a:fld>
            <a:endParaRPr lang="en-US"/>
          </a:p>
        </p:txBody>
      </p:sp>
      <p:sp>
        <p:nvSpPr>
          <p:cNvPr id="395266"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5267"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8DCB20CE-2852-41C9-9521-D91FB3A9E40D}" type="slidenum">
              <a:rPr lang="en-US"/>
              <a:pPr/>
              <a:t>15</a:t>
            </a:fld>
            <a:endParaRPr lang="en-US"/>
          </a:p>
        </p:txBody>
      </p:sp>
      <p:sp>
        <p:nvSpPr>
          <p:cNvPr id="397314"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7315"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sz="900"/>
              <a:t>Watson &amp; Crick’s model was inspired by 3 recent discoveries:</a:t>
            </a:r>
          </a:p>
          <a:p>
            <a:pPr marL="339725" lvl="1" indent="-161925"/>
            <a:r>
              <a:rPr lang="en-US" sz="900"/>
              <a:t>Chargaff’s rules</a:t>
            </a:r>
          </a:p>
          <a:p>
            <a:pPr marL="339725" lvl="1" indent="-161925"/>
            <a:r>
              <a:rPr lang="en-US" sz="900"/>
              <a:t>Pauling’s alpha helical structure of a protein</a:t>
            </a:r>
          </a:p>
          <a:p>
            <a:pPr marL="339725" lvl="1" indent="-161925"/>
            <a:r>
              <a:rPr lang="en-US" sz="900"/>
              <a:t>X-ray crystallography data from Franklin &amp; Wilkins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320AE971-C0E4-4B93-A4CA-AB422850FCE8}" type="slidenum">
              <a:rPr lang="en-US"/>
              <a:pPr/>
              <a:t>16</a:t>
            </a:fld>
            <a:endParaRPr lang="en-US"/>
          </a:p>
        </p:txBody>
      </p:sp>
      <p:sp>
        <p:nvSpPr>
          <p:cNvPr id="40141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01411"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DEDA71C7-BC16-4944-B215-D56E2ED4726B}" type="slidenum">
              <a:rPr lang="en-US"/>
              <a:pPr/>
              <a:t>17</a:t>
            </a:fld>
            <a:endParaRPr lang="en-US"/>
          </a:p>
        </p:txBody>
      </p:sp>
      <p:sp>
        <p:nvSpPr>
          <p:cNvPr id="399362"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9363" name="Rectangle 3"/>
          <p:cNvSpPr>
            <a:spLocks noChangeArrowheads="1"/>
          </p:cNvSpPr>
          <p:nvPr>
            <p:ph type="body" idx="1"/>
          </p:nvPr>
        </p:nvSpPr>
        <p:spPr bwMode="auto">
          <a:xfrm>
            <a:off x="914400" y="4343400"/>
            <a:ext cx="5029200" cy="44958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sz="600">
                <a:solidFill>
                  <a:srgbClr val="000000"/>
                </a:solidFill>
              </a:rPr>
              <a:t>A chemist by training, Franklin had made original and essential contributions to the understanding of the structure of graphite and other carbon compounds even before her appointment to King's College. Unfortunately, her reputation did not precede her. James Watson's unflattering portrayal of Franklin in his account of the discovery of DNA's structure, entitled "The Double Helix," depicts Franklin as an underling of Maurice Wilkins, when in fact Wilkins and Franklin were peers in the Randall laboratory. And it was Franklin alone whom Randall had given the task of elucidating DNA's structure. The technique with which Rosalind Franklin set out to do this is called X-ray crystallography. With this technique, the locations of atoms in any crystal can be precisely mapped by looking at the image of the crystal under an X-ray beam. By the early 1950s, scientists were just learning how to use this technique to study biological molecules. Rosalind Franklin applied her chemist's expertise to the unwieldy DNA molecule. After complicated analysis, she discovered (and was the first to state) that the sugar-phosphate backbone of DNA lies on the outside of the molecule. She also elucidated the basic helical structure of the molecule.</a:t>
            </a:r>
          </a:p>
          <a:p>
            <a:r>
              <a:rPr lang="en-US" sz="600">
                <a:solidFill>
                  <a:srgbClr val="000000"/>
                </a:solidFill>
              </a:rPr>
              <a:t>After Randall presented Franklin's data and her unpublished conclusions at a routine seminar, her work was provided - without Randall's knowledge - to her competitors at Cambridge University, Watson and Crick. The scientists used her data and that of other scientists to build their ultimately correct and detailed description of DNA's structure in 1953. Franklin was not bitter, but pleased, and set out to publish a corroborating report of the Watson-Crick model. Her career was eventually cut short by illness. It is a tremendous shame that Franklin did not receive due credit for her essential role in this discovery, either during her lifetime or after her untimely death at age 37 due to cancer.</a:t>
            </a:r>
            <a:r>
              <a:rPr lang="en-US" sz="800">
                <a:solidFill>
                  <a:srgbClr val="000000"/>
                </a:solidFill>
              </a:rPr>
              <a: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F7F84730-BC88-4639-A683-4893B518160B}" type="slidenum">
              <a:rPr lang="en-US"/>
              <a:pPr/>
              <a:t>18</a:t>
            </a:fld>
            <a:endParaRPr lang="en-US"/>
          </a:p>
        </p:txBody>
      </p:sp>
      <p:sp>
        <p:nvSpPr>
          <p:cNvPr id="41165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11651"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89C7A021-01A3-4B0C-882F-2524EC9F5409}" type="slidenum">
              <a:rPr lang="en-US"/>
              <a:pPr/>
              <a:t>19</a:t>
            </a:fld>
            <a:endParaRPr lang="en-US"/>
          </a:p>
        </p:txBody>
      </p:sp>
      <p:sp>
        <p:nvSpPr>
          <p:cNvPr id="413698"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13699"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CDE70694-ACA4-4AAF-901D-5BEFEBB762FF}" type="slidenum">
              <a:rPr lang="en-US"/>
              <a:pPr/>
              <a:t>2</a:t>
            </a:fld>
            <a:endParaRPr lang="en-US"/>
          </a:p>
        </p:txBody>
      </p:sp>
      <p:sp>
        <p:nvSpPr>
          <p:cNvPr id="372738"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2739"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CB2A5DA2-7E21-4BA5-9ABE-0B81F5E5F8C0}" type="slidenum">
              <a:rPr lang="en-US"/>
              <a:pPr/>
              <a:t>20</a:t>
            </a:fld>
            <a:endParaRPr lang="en-US"/>
          </a:p>
        </p:txBody>
      </p:sp>
      <p:sp>
        <p:nvSpPr>
          <p:cNvPr id="415746"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15747"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10180CF3-A6CF-461F-9F26-F3EDFA07E64F}" type="slidenum">
              <a:rPr lang="en-US"/>
              <a:pPr/>
              <a:t>22</a:t>
            </a:fld>
            <a:endParaRPr lang="en-US"/>
          </a:p>
        </p:txBody>
      </p:sp>
      <p:sp>
        <p:nvSpPr>
          <p:cNvPr id="496642" name="Rectangle 2"/>
          <p:cNvSpPr>
            <a:spLocks noChangeArrowheads="1" noTextEdit="1"/>
          </p:cNvSpPr>
          <p:nvPr>
            <p:ph type="sldImg"/>
          </p:nvPr>
        </p:nvSpPr>
        <p:spPr>
          <a:ln/>
        </p:spPr>
      </p:sp>
      <p:sp>
        <p:nvSpPr>
          <p:cNvPr id="496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04C0D900-EA74-4C4F-AC31-C43819B62B41}" type="slidenum">
              <a:rPr lang="en-US"/>
              <a:pPr/>
              <a:t>23</a:t>
            </a:fld>
            <a:endParaRPr lang="en-US"/>
          </a:p>
        </p:txBody>
      </p:sp>
      <p:sp>
        <p:nvSpPr>
          <p:cNvPr id="51405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14051"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27AC0421-BD28-4252-A82A-118FAE5A02A3}" type="slidenum">
              <a:rPr lang="en-US"/>
              <a:pPr/>
              <a:t>24</a:t>
            </a:fld>
            <a:endParaRPr lang="en-US"/>
          </a:p>
        </p:txBody>
      </p:sp>
      <p:sp>
        <p:nvSpPr>
          <p:cNvPr id="448514"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48515"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63EE4430-0A7F-4D36-8207-039675E77D8C}" type="slidenum">
              <a:rPr lang="en-US"/>
              <a:pPr/>
              <a:t>25</a:t>
            </a:fld>
            <a:endParaRPr lang="en-US"/>
          </a:p>
        </p:txBody>
      </p:sp>
      <p:sp>
        <p:nvSpPr>
          <p:cNvPr id="366594" name="Rectangle 2"/>
          <p:cNvSpPr>
            <a:spLocks noChangeArrowheads="1" noTextEdit="1"/>
          </p:cNvSpPr>
          <p:nvPr>
            <p:ph type="sldImg"/>
          </p:nvPr>
        </p:nvSpPr>
        <p:spPr>
          <a:ln/>
        </p:spPr>
      </p:sp>
      <p:sp>
        <p:nvSpPr>
          <p:cNvPr id="366595"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798EF0A7-BA1A-4538-9150-8730A5BA2F3E}" type="slidenum">
              <a:rPr lang="en-US"/>
              <a:pPr/>
              <a:t>27</a:t>
            </a:fld>
            <a:endParaRPr lang="en-US"/>
          </a:p>
        </p:txBody>
      </p:sp>
      <p:sp>
        <p:nvSpPr>
          <p:cNvPr id="505858"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05859"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0AC947F3-9495-4C8B-A1FF-1C9C4803698A}" type="slidenum">
              <a:rPr lang="en-US"/>
              <a:pPr/>
              <a:t>28</a:t>
            </a:fld>
            <a:endParaRPr lang="en-US"/>
          </a:p>
        </p:txBody>
      </p:sp>
      <p:sp>
        <p:nvSpPr>
          <p:cNvPr id="479234"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79235"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t>Matthew Stanley Meselson (b. May 24, 1930) is an American geneticist and molecular biologist whose research was important in showing how DNA replicates, recombines and is repaired in cells. In his mature years, he has been an active chemical and biological weapons activist and consultant. He is married to the medical anthropologist and biological weapons writer Jeanne Guillemin.</a:t>
            </a:r>
          </a:p>
          <a:p>
            <a:endParaRPr lang="en-US"/>
          </a:p>
          <a:p>
            <a:r>
              <a:rPr lang="en-US"/>
              <a:t>Dr. Franklin William Stahl (born October 8, 1929) is an American molecular biologist. With Matthew Meselson, Stahl conducted the famous Meselson-Stahl experiment showing that DNA is replicated by a semiconservative mechanism, meaning that each strand of the DNA serves as a template for the "replicated" strand.</a:t>
            </a:r>
          </a:p>
          <a:p>
            <a:r>
              <a:rPr lang="en-US"/>
              <a:t>He is Emeritus Professor of Biology[1] at the University of Oregon's Institute of Molecular Biology in Eugene, Oregon.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49234BA5-A22D-4C8C-912A-5E84FD042DB5}" type="slidenum">
              <a:rPr lang="en-US"/>
              <a:pPr/>
              <a:t>3</a:t>
            </a:fld>
            <a:endParaRPr lang="en-US"/>
          </a:p>
        </p:txBody>
      </p:sp>
      <p:sp>
        <p:nvSpPr>
          <p:cNvPr id="374786"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4787"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50AF3943-2528-439D-AAC8-B8F559E9E866}" type="slidenum">
              <a:rPr lang="en-US"/>
              <a:pPr/>
              <a:t>4</a:t>
            </a:fld>
            <a:endParaRPr lang="en-US"/>
          </a:p>
        </p:txBody>
      </p:sp>
      <p:sp>
        <p:nvSpPr>
          <p:cNvPr id="49869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98691"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0CE8A7BD-EBB5-4C91-98D2-A2D513A015EF}" type="slidenum">
              <a:rPr lang="en-US"/>
              <a:pPr/>
              <a:t>5</a:t>
            </a:fld>
            <a:endParaRPr lang="en-US"/>
          </a:p>
        </p:txBody>
      </p:sp>
      <p:sp>
        <p:nvSpPr>
          <p:cNvPr id="376834"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6835" name="Rectangle 3"/>
          <p:cNvSpPr>
            <a:spLocks noChangeArrowheads="1"/>
          </p:cNvSpPr>
          <p:nvPr>
            <p:ph type="body" idx="1"/>
          </p:nvPr>
        </p:nvSpPr>
        <p:spPr bwMode="auto">
          <a:xfrm>
            <a:off x="914400" y="4343400"/>
            <a:ext cx="5029200" cy="41148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t>Fred Griffith, English microbiologist, dies in the Blitz in London in 1941</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77FC75E0-5DF2-4B68-8DA4-E03862342821}" type="slidenum">
              <a:rPr lang="en-US"/>
              <a:pPr/>
              <a:t>6</a:t>
            </a:fld>
            <a:endParaRPr lang="en-US"/>
          </a:p>
        </p:txBody>
      </p:sp>
      <p:sp>
        <p:nvSpPr>
          <p:cNvPr id="378882"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8883"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72805C78-FE36-406D-BB6D-6BC6C5710038}" type="slidenum">
              <a:rPr lang="en-US"/>
              <a:pPr/>
              <a:t>7</a:t>
            </a:fld>
            <a:endParaRPr lang="en-US"/>
          </a:p>
        </p:txBody>
      </p:sp>
      <p:sp>
        <p:nvSpPr>
          <p:cNvPr id="38093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80931"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pPr marL="173038" indent="-173038"/>
            <a:r>
              <a:rPr lang="en-US"/>
              <a:t>1. Purified S strain extracts to characterize the transforming principle.</a:t>
            </a:r>
          </a:p>
          <a:p>
            <a:pPr marL="173038" indent="-173038"/>
            <a:r>
              <a:rPr lang="en-US"/>
              <a:t>2. Material was resistant to proteases; it contained no lipid or carbohydrate.</a:t>
            </a:r>
          </a:p>
          <a:p>
            <a:pPr marL="173038" indent="-173038"/>
            <a:r>
              <a:rPr lang="en-US"/>
              <a:t>3. If DNA in the extract is destroyed, the transforming principle is lost.</a:t>
            </a:r>
          </a:p>
          <a:p>
            <a:pPr marL="173038" indent="-173038"/>
            <a:r>
              <a:rPr lang="en-US"/>
              <a:t>4. Pure DNA isolated from the S strain extract transforms R strain.</a:t>
            </a:r>
          </a:p>
          <a:p>
            <a:pPr marL="173038" indent="-173038"/>
            <a:r>
              <a:rPr lang="en-US"/>
              <a:t>5. Avery cautiously suggested that DNA was the genetic material.</a:t>
            </a:r>
          </a:p>
          <a:p>
            <a:pPr marL="173038" indent="-173038"/>
            <a:r>
              <a:rPr lang="en-US"/>
              <a:t>6. This was the first experimental evidence that DNA is the genetic material.</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94873AD6-04D6-4B8A-8E95-4C1A941DAA50}" type="slidenum">
              <a:rPr lang="en-US"/>
              <a:pPr/>
              <a:t>8</a:t>
            </a:fld>
            <a:endParaRPr lang="en-US"/>
          </a:p>
        </p:txBody>
      </p:sp>
      <p:sp>
        <p:nvSpPr>
          <p:cNvPr id="382978"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82979"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t>Maclyn McCarty (June 9, 1911 – January 2, 2005) was an American geneticist. </a:t>
            </a:r>
          </a:p>
          <a:p>
            <a:r>
              <a:rPr lang="en-US"/>
              <a:t>Oswald Avery (October 21, 1877–2 February 1955) was a Canadian-born American physician and medical researcher.</a:t>
            </a:r>
          </a:p>
          <a:p>
            <a:r>
              <a:rPr lang="en-US"/>
              <a:t>Colin Munro MacLeod (January 28, 1909 — February 11, 1972) was a Canadian-American geneticist.</a:t>
            </a:r>
          </a:p>
          <a:p>
            <a:endParaRPr lang="en-US"/>
          </a:p>
          <a:p>
            <a:r>
              <a:rPr lang="en-US"/>
              <a:t>After Oswald T. Avery, Colin M. MacLeod, and Maclyn McCarty published the 1944 article, a number of their contemporaries immediately understood that transformation was the transfer of genetic material from one bacterium to another, and that the transforming substance, DNA, must be the genetic material. However, the team's somewhat tentatively stated conclusions were not met with complete acceptance. At the time, the belief that DNA was a monotonous chain of four repeating nucleotides--structurally important but of little physiological interest--was still difficult to overcome. The belief that only proteins possessed the structural complexity necessary to carry hereditary information was pervasive among geneticists. Many of the scientists who had previously thought that genetic material was protein still believed that the effects of the transforming principle were perhaps due to some undetected protein associated with the DNA.</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0743777C-31C4-404B-8056-F29E8182D9D1}" type="slidenum">
              <a:rPr lang="en-US"/>
              <a:pPr/>
              <a:t>9</a:t>
            </a:fld>
            <a:endParaRPr lang="en-US"/>
          </a:p>
        </p:txBody>
      </p:sp>
      <p:sp>
        <p:nvSpPr>
          <p:cNvPr id="385026"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85027"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163" name="Rectangle 67"/>
          <p:cNvSpPr>
            <a:spLocks noGrp="1" noChangeArrowheads="1"/>
          </p:cNvSpPr>
          <p:nvPr>
            <p:ph type="ctrTitle"/>
          </p:nvPr>
        </p:nvSpPr>
        <p:spPr>
          <a:xfrm>
            <a:off x="990600" y="1981200"/>
            <a:ext cx="7239000" cy="914400"/>
          </a:xfrm>
        </p:spPr>
        <p:txBody>
          <a:bodyPr anchor="b"/>
          <a:lstStyle>
            <a:lvl1pPr>
              <a:defRPr/>
            </a:lvl1pPr>
          </a:lstStyle>
          <a:p>
            <a:pPr lvl="0"/>
            <a:r>
              <a:rPr lang="en-US" noProof="0" smtClean="0"/>
              <a:t>Click to edit Master title style</a:t>
            </a:r>
          </a:p>
        </p:txBody>
      </p:sp>
      <p:sp>
        <p:nvSpPr>
          <p:cNvPr id="4164" name="Rectangle 68" descr="Rectangle: Click to edit Master text styles&#10;Second level&#10;Third level&#10;Fourth level&#10;Fifth level"/>
          <p:cNvSpPr>
            <a:spLocks noGrp="1" noChangeArrowheads="1"/>
          </p:cNvSpPr>
          <p:nvPr>
            <p:ph type="subTitle" idx="1"/>
          </p:nvPr>
        </p:nvSpPr>
        <p:spPr>
          <a:xfrm>
            <a:off x="990600" y="3309938"/>
            <a:ext cx="6400800" cy="1752600"/>
          </a:xfrm>
        </p:spPr>
        <p:txBody>
          <a:bodyPr/>
          <a:lstStyle>
            <a:lvl1pPr marL="0" indent="0">
              <a:buFont typeface="Wingdings" pitchFamily="84" charset="2"/>
              <a:buNone/>
              <a:defRPr/>
            </a:lvl1pPr>
          </a:lstStyle>
          <a:p>
            <a:pPr lvl="0"/>
            <a:r>
              <a:rPr lang="en-US" noProof="0" smtClean="0"/>
              <a:t>Click to edit Master subtitle style</a:t>
            </a:r>
          </a:p>
        </p:txBody>
      </p:sp>
      <p:sp>
        <p:nvSpPr>
          <p:cNvPr id="4165" name="Rectangle 69"/>
          <p:cNvSpPr>
            <a:spLocks noGrp="1" noChangeArrowheads="1"/>
          </p:cNvSpPr>
          <p:nvPr>
            <p:ph type="dt" sz="quarter" idx="2"/>
          </p:nvPr>
        </p:nvSpPr>
        <p:spPr bwMode="auto">
          <a:xfrm>
            <a:off x="6934200" y="6264275"/>
            <a:ext cx="1524000" cy="4572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400" b="1"/>
            </a:lvl1pPr>
          </a:lstStyle>
          <a:p>
            <a:r>
              <a:rPr lang="en-US"/>
              <a:t>2006-2007</a:t>
            </a:r>
            <a:endParaRPr lang="en-US" b="0"/>
          </a:p>
        </p:txBody>
      </p:sp>
      <p:sp>
        <p:nvSpPr>
          <p:cNvPr id="4166" name="Rectangle 70"/>
          <p:cNvSpPr>
            <a:spLocks noGrp="1" noChangeArrowheads="1"/>
          </p:cNvSpPr>
          <p:nvPr>
            <p:ph type="ftr" sz="quarter" idx="3"/>
          </p:nvPr>
        </p:nvSpPr>
        <p:spPr bwMode="auto">
          <a:xfrm>
            <a:off x="3124200" y="6248400"/>
            <a:ext cx="2895600" cy="4572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400"/>
            </a:lvl1pPr>
          </a:lstStyle>
          <a:p>
            <a:endParaRPr lang="en-US"/>
          </a:p>
        </p:txBody>
      </p:sp>
      <p:sp>
        <p:nvSpPr>
          <p:cNvPr id="4169" name="Rectangle 73"/>
          <p:cNvSpPr>
            <a:spLocks noChangeArrowheads="1"/>
          </p:cNvSpPr>
          <p:nvPr/>
        </p:nvSpPr>
        <p:spPr bwMode="auto">
          <a:xfrm>
            <a:off x="0" y="0"/>
            <a:ext cx="9144000" cy="304800"/>
          </a:xfrm>
          <a:prstGeom prst="rect">
            <a:avLst/>
          </a:prstGeom>
          <a:solidFill>
            <a:srgbClr val="0F116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Times" pitchFamily="84" charset="0"/>
            </a:endParaRPr>
          </a:p>
        </p:txBody>
      </p:sp>
      <p:sp>
        <p:nvSpPr>
          <p:cNvPr id="4170" name="Rectangle 74"/>
          <p:cNvSpPr>
            <a:spLocks noChangeArrowheads="1"/>
          </p:cNvSpPr>
          <p:nvPr/>
        </p:nvSpPr>
        <p:spPr bwMode="auto">
          <a:xfrm>
            <a:off x="0" y="228600"/>
            <a:ext cx="91440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174" name="Group 78"/>
          <p:cNvGrpSpPr>
            <a:grpSpLocks/>
          </p:cNvGrpSpPr>
          <p:nvPr/>
        </p:nvGrpSpPr>
        <p:grpSpPr bwMode="auto">
          <a:xfrm>
            <a:off x="381000" y="1524000"/>
            <a:ext cx="6324600" cy="2590800"/>
            <a:chOff x="240" y="960"/>
            <a:chExt cx="3984" cy="1632"/>
          </a:xfrm>
        </p:grpSpPr>
        <p:sp>
          <p:nvSpPr>
            <p:cNvPr id="4171" name="Line 75"/>
            <p:cNvSpPr>
              <a:spLocks noChangeShapeType="1"/>
            </p:cNvSpPr>
            <p:nvPr userDrawn="1"/>
          </p:nvSpPr>
          <p:spPr bwMode="auto">
            <a:xfrm>
              <a:off x="240" y="1152"/>
              <a:ext cx="3984" cy="0"/>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2" name="Line 76"/>
            <p:cNvSpPr>
              <a:spLocks noChangeShapeType="1"/>
            </p:cNvSpPr>
            <p:nvPr userDrawn="1"/>
          </p:nvSpPr>
          <p:spPr bwMode="auto">
            <a:xfrm>
              <a:off x="384" y="960"/>
              <a:ext cx="0" cy="1632"/>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3" name="Oval 77"/>
            <p:cNvSpPr>
              <a:spLocks noChangeArrowheads="1"/>
            </p:cNvSpPr>
            <p:nvPr userDrawn="1"/>
          </p:nvSpPr>
          <p:spPr bwMode="auto">
            <a:xfrm>
              <a:off x="336" y="1104"/>
              <a:ext cx="96" cy="96"/>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175" name="Group 79"/>
          <p:cNvGrpSpPr>
            <a:grpSpLocks/>
          </p:cNvGrpSpPr>
          <p:nvPr/>
        </p:nvGrpSpPr>
        <p:grpSpPr bwMode="auto">
          <a:xfrm rot="10800000">
            <a:off x="2286000" y="2819400"/>
            <a:ext cx="6324600" cy="2590800"/>
            <a:chOff x="240" y="960"/>
            <a:chExt cx="3984" cy="1632"/>
          </a:xfrm>
        </p:grpSpPr>
        <p:sp>
          <p:nvSpPr>
            <p:cNvPr id="4176" name="Line 80"/>
            <p:cNvSpPr>
              <a:spLocks noChangeShapeType="1"/>
            </p:cNvSpPr>
            <p:nvPr userDrawn="1"/>
          </p:nvSpPr>
          <p:spPr bwMode="auto">
            <a:xfrm>
              <a:off x="240" y="1152"/>
              <a:ext cx="3984" cy="0"/>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p:cNvSpPr>
              <a:spLocks noChangeShapeType="1"/>
            </p:cNvSpPr>
            <p:nvPr userDrawn="1"/>
          </p:nvSpPr>
          <p:spPr bwMode="auto">
            <a:xfrm>
              <a:off x="384" y="960"/>
              <a:ext cx="0" cy="1632"/>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Oval 82"/>
            <p:cNvSpPr>
              <a:spLocks noChangeArrowheads="1"/>
            </p:cNvSpPr>
            <p:nvPr userDrawn="1"/>
          </p:nvSpPr>
          <p:spPr bwMode="auto">
            <a:xfrm>
              <a:off x="336" y="1104"/>
              <a:ext cx="96" cy="96"/>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179" name="Text Box 83"/>
          <p:cNvSpPr txBox="1">
            <a:spLocks noChangeArrowheads="1"/>
          </p:cNvSpPr>
          <p:nvPr/>
        </p:nvSpPr>
        <p:spPr bwMode="auto">
          <a:xfrm>
            <a:off x="228600" y="6384925"/>
            <a:ext cx="1447800" cy="33655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spcBef>
                <a:spcPct val="50000"/>
              </a:spcBef>
            </a:pPr>
            <a:r>
              <a:rPr lang="en-US" sz="1600" b="1"/>
              <a:t>AP Biology</a:t>
            </a:r>
            <a:endParaRPr lang="en-US">
              <a:latin typeface="Times" pitchFamily="8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D6E376E6-74FE-400F-9930-167CC5313E5B}" type="slidenum">
              <a:rPr lang="en-US"/>
              <a:pPr/>
              <a:t>‹#›</a:t>
            </a:fld>
            <a:endParaRPr lang="en-US">
              <a:solidFill>
                <a:schemeClr val="hlink"/>
              </a:solidFill>
            </a:endParaRPr>
          </a:p>
        </p:txBody>
      </p:sp>
    </p:spTree>
    <p:extLst>
      <p:ext uri="{BB962C8B-B14F-4D97-AF65-F5344CB8AC3E}">
        <p14:creationId xmlns:p14="http://schemas.microsoft.com/office/powerpoint/2010/main" val="168616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685800"/>
            <a:ext cx="2000250" cy="5105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685800"/>
            <a:ext cx="5848350" cy="5105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0A90DFA3-CB31-4B21-8364-B50CAE0387D2}" type="slidenum">
              <a:rPr lang="en-US"/>
              <a:pPr/>
              <a:t>‹#›</a:t>
            </a:fld>
            <a:endParaRPr lang="en-US">
              <a:solidFill>
                <a:schemeClr val="hlink"/>
              </a:solidFill>
            </a:endParaRPr>
          </a:p>
        </p:txBody>
      </p:sp>
    </p:spTree>
    <p:extLst>
      <p:ext uri="{BB962C8B-B14F-4D97-AF65-F5344CB8AC3E}">
        <p14:creationId xmlns:p14="http://schemas.microsoft.com/office/powerpoint/2010/main" val="1123349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2753C83-0422-41DF-ADE7-7D0BDD8CC5DB}" type="slidenum">
              <a:rPr lang="en-US"/>
              <a:pPr/>
              <a:t>‹#›</a:t>
            </a:fld>
            <a:endParaRPr lang="en-US">
              <a:solidFill>
                <a:schemeClr val="hlink"/>
              </a:solidFill>
            </a:endParaRPr>
          </a:p>
        </p:txBody>
      </p:sp>
    </p:spTree>
    <p:extLst>
      <p:ext uri="{BB962C8B-B14F-4D97-AF65-F5344CB8AC3E}">
        <p14:creationId xmlns:p14="http://schemas.microsoft.com/office/powerpoint/2010/main" val="2245751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89366B0D-102D-46C9-8164-5515E2406334}" type="slidenum">
              <a:rPr lang="en-US"/>
              <a:pPr/>
              <a:t>‹#›</a:t>
            </a:fld>
            <a:endParaRPr lang="en-US">
              <a:solidFill>
                <a:schemeClr val="hlink"/>
              </a:solidFill>
            </a:endParaRPr>
          </a:p>
        </p:txBody>
      </p:sp>
    </p:spTree>
    <p:extLst>
      <p:ext uri="{BB962C8B-B14F-4D97-AF65-F5344CB8AC3E}">
        <p14:creationId xmlns:p14="http://schemas.microsoft.com/office/powerpoint/2010/main" val="38059019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371600"/>
            <a:ext cx="38100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371600"/>
            <a:ext cx="38100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85647A23-517F-4458-AD73-0016F782BD1F}" type="slidenum">
              <a:rPr lang="en-US"/>
              <a:pPr/>
              <a:t>‹#›</a:t>
            </a:fld>
            <a:endParaRPr lang="en-US">
              <a:solidFill>
                <a:schemeClr val="hlink"/>
              </a:solidFill>
            </a:endParaRPr>
          </a:p>
        </p:txBody>
      </p:sp>
    </p:spTree>
    <p:extLst>
      <p:ext uri="{BB962C8B-B14F-4D97-AF65-F5344CB8AC3E}">
        <p14:creationId xmlns:p14="http://schemas.microsoft.com/office/powerpoint/2010/main" val="1670360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FA59299C-40D5-4314-9FC9-61407EE41309}" type="slidenum">
              <a:rPr lang="en-US"/>
              <a:pPr/>
              <a:t>‹#›</a:t>
            </a:fld>
            <a:endParaRPr lang="en-US">
              <a:solidFill>
                <a:schemeClr val="hlink"/>
              </a:solidFill>
            </a:endParaRPr>
          </a:p>
        </p:txBody>
      </p:sp>
    </p:spTree>
    <p:extLst>
      <p:ext uri="{BB962C8B-B14F-4D97-AF65-F5344CB8AC3E}">
        <p14:creationId xmlns:p14="http://schemas.microsoft.com/office/powerpoint/2010/main" val="82375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CC838FD3-5056-498F-9B21-B4628D3B1679}" type="slidenum">
              <a:rPr lang="en-US"/>
              <a:pPr/>
              <a:t>‹#›</a:t>
            </a:fld>
            <a:endParaRPr lang="en-US">
              <a:solidFill>
                <a:schemeClr val="hlink"/>
              </a:solidFill>
            </a:endParaRPr>
          </a:p>
        </p:txBody>
      </p:sp>
    </p:spTree>
    <p:extLst>
      <p:ext uri="{BB962C8B-B14F-4D97-AF65-F5344CB8AC3E}">
        <p14:creationId xmlns:p14="http://schemas.microsoft.com/office/powerpoint/2010/main" val="2808415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5AAFE38C-01BD-4802-BD42-F0DE0EEAC578}" type="slidenum">
              <a:rPr lang="en-US"/>
              <a:pPr/>
              <a:t>‹#›</a:t>
            </a:fld>
            <a:endParaRPr lang="en-US">
              <a:solidFill>
                <a:schemeClr val="hlink"/>
              </a:solidFill>
            </a:endParaRPr>
          </a:p>
        </p:txBody>
      </p:sp>
    </p:spTree>
    <p:extLst>
      <p:ext uri="{BB962C8B-B14F-4D97-AF65-F5344CB8AC3E}">
        <p14:creationId xmlns:p14="http://schemas.microsoft.com/office/powerpoint/2010/main" val="1209741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E51BA7C1-2CF9-4385-8E66-9DFBEF1E4C8F}" type="slidenum">
              <a:rPr lang="en-US"/>
              <a:pPr/>
              <a:t>‹#›</a:t>
            </a:fld>
            <a:endParaRPr lang="en-US">
              <a:solidFill>
                <a:schemeClr val="hlink"/>
              </a:solidFill>
            </a:endParaRPr>
          </a:p>
        </p:txBody>
      </p:sp>
    </p:spTree>
    <p:extLst>
      <p:ext uri="{BB962C8B-B14F-4D97-AF65-F5344CB8AC3E}">
        <p14:creationId xmlns:p14="http://schemas.microsoft.com/office/powerpoint/2010/main" val="56277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67104974-FE33-4102-990B-3F68167271B5}" type="slidenum">
              <a:rPr lang="en-US"/>
              <a:pPr/>
              <a:t>‹#›</a:t>
            </a:fld>
            <a:endParaRPr lang="en-US">
              <a:solidFill>
                <a:schemeClr val="hlink"/>
              </a:solidFill>
            </a:endParaRPr>
          </a:p>
        </p:txBody>
      </p:sp>
    </p:spTree>
    <p:extLst>
      <p:ext uri="{BB962C8B-B14F-4D97-AF65-F5344CB8AC3E}">
        <p14:creationId xmlns:p14="http://schemas.microsoft.com/office/powerpoint/2010/main" val="2785447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35" name="Rectangle 63"/>
          <p:cNvSpPr>
            <a:spLocks noGrp="1" noChangeArrowheads="1"/>
          </p:cNvSpPr>
          <p:nvPr>
            <p:ph type="title"/>
          </p:nvPr>
        </p:nvSpPr>
        <p:spPr bwMode="auto">
          <a:xfrm>
            <a:off x="609600" y="6858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3136" name="Rectangle 64" descr="Rectangle: Click to edit Master text styles&#10;Second level&#10;Third level&#10;Fourth level&#10;Fifth level"/>
          <p:cNvSpPr>
            <a:spLocks noGrp="1" noChangeArrowheads="1"/>
          </p:cNvSpPr>
          <p:nvPr>
            <p:ph type="body" idx="1"/>
          </p:nvPr>
        </p:nvSpPr>
        <p:spPr bwMode="auto">
          <a:xfrm>
            <a:off x="838200" y="1371600"/>
            <a:ext cx="77724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139" name="Rectangle 67"/>
          <p:cNvSpPr>
            <a:spLocks noGrp="1" noChangeArrowheads="1"/>
          </p:cNvSpPr>
          <p:nvPr>
            <p:ph type="sldNum" sz="quarter" idx="4"/>
          </p:nvPr>
        </p:nvSpPr>
        <p:spPr bwMode="auto">
          <a:xfrm>
            <a:off x="3962400" y="6492875"/>
            <a:ext cx="5334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1"/>
            </a:lvl1pPr>
          </a:lstStyle>
          <a:p>
            <a:fld id="{976ECBA9-FF8B-47D5-9288-9D533B5FE02F}" type="slidenum">
              <a:rPr lang="en-US"/>
              <a:pPr/>
              <a:t>‹#›</a:t>
            </a:fld>
            <a:endParaRPr lang="en-US">
              <a:solidFill>
                <a:schemeClr val="hlink"/>
              </a:solidFill>
            </a:endParaRPr>
          </a:p>
        </p:txBody>
      </p:sp>
      <p:sp>
        <p:nvSpPr>
          <p:cNvPr id="3147" name="Line 75"/>
          <p:cNvSpPr>
            <a:spLocks noChangeShapeType="1"/>
          </p:cNvSpPr>
          <p:nvPr/>
        </p:nvSpPr>
        <p:spPr bwMode="auto">
          <a:xfrm>
            <a:off x="381000" y="1219200"/>
            <a:ext cx="6324600" cy="0"/>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8" name="Line 76"/>
          <p:cNvSpPr>
            <a:spLocks noChangeShapeType="1"/>
          </p:cNvSpPr>
          <p:nvPr/>
        </p:nvSpPr>
        <p:spPr bwMode="auto">
          <a:xfrm>
            <a:off x="609600" y="914400"/>
            <a:ext cx="0" cy="2590800"/>
          </a:xfrm>
          <a:prstGeom prst="line">
            <a:avLst/>
          </a:prstGeom>
          <a:noFill/>
          <a:ln w="127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9" name="Oval 77"/>
          <p:cNvSpPr>
            <a:spLocks noChangeArrowheads="1"/>
          </p:cNvSpPr>
          <p:nvPr/>
        </p:nvSpPr>
        <p:spPr bwMode="auto">
          <a:xfrm>
            <a:off x="533400" y="1143000"/>
            <a:ext cx="152400" cy="152400"/>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0" name="Rectangle 78"/>
          <p:cNvSpPr>
            <a:spLocks noChangeArrowheads="1"/>
          </p:cNvSpPr>
          <p:nvPr/>
        </p:nvSpPr>
        <p:spPr bwMode="auto">
          <a:xfrm>
            <a:off x="0" y="0"/>
            <a:ext cx="9144000" cy="304800"/>
          </a:xfrm>
          <a:prstGeom prst="rect">
            <a:avLst/>
          </a:prstGeom>
          <a:solidFill>
            <a:srgbClr val="0F116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Times" pitchFamily="84" charset="0"/>
            </a:endParaRPr>
          </a:p>
        </p:txBody>
      </p:sp>
      <p:sp>
        <p:nvSpPr>
          <p:cNvPr id="3151" name="Rectangle 79"/>
          <p:cNvSpPr>
            <a:spLocks noChangeArrowheads="1"/>
          </p:cNvSpPr>
          <p:nvPr/>
        </p:nvSpPr>
        <p:spPr bwMode="auto">
          <a:xfrm>
            <a:off x="0" y="228600"/>
            <a:ext cx="91440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3" name="Text Box 81"/>
          <p:cNvSpPr txBox="1">
            <a:spLocks noChangeArrowheads="1"/>
          </p:cNvSpPr>
          <p:nvPr/>
        </p:nvSpPr>
        <p:spPr bwMode="auto">
          <a:xfrm>
            <a:off x="228600" y="6384925"/>
            <a:ext cx="1447800" cy="33655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spcBef>
                <a:spcPct val="50000"/>
              </a:spcBef>
            </a:pPr>
            <a:r>
              <a:rPr lang="en-US" sz="1600" b="1"/>
              <a:t>AP Biology</a:t>
            </a:r>
            <a:endParaRPr lang="en-US">
              <a:latin typeface="Times" pitchFamily="84" charset="0"/>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l" rtl="0" fontAlgn="base">
        <a:spcBef>
          <a:spcPct val="0"/>
        </a:spcBef>
        <a:spcAft>
          <a:spcPct val="0"/>
        </a:spcAft>
        <a:defRPr sz="3600" b="1">
          <a:solidFill>
            <a:schemeClr val="tx2"/>
          </a:solidFill>
          <a:latin typeface="+mj-lt"/>
          <a:ea typeface="+mj-ea"/>
          <a:cs typeface="+mj-cs"/>
        </a:defRPr>
      </a:lvl1pPr>
      <a:lvl2pPr algn="l" rtl="0" fontAlgn="base">
        <a:spcBef>
          <a:spcPct val="0"/>
        </a:spcBef>
        <a:spcAft>
          <a:spcPct val="0"/>
        </a:spcAft>
        <a:defRPr sz="3600" b="1">
          <a:solidFill>
            <a:schemeClr val="tx2"/>
          </a:solidFill>
          <a:latin typeface="Arial" charset="0"/>
        </a:defRPr>
      </a:lvl2pPr>
      <a:lvl3pPr algn="l" rtl="0" fontAlgn="base">
        <a:spcBef>
          <a:spcPct val="0"/>
        </a:spcBef>
        <a:spcAft>
          <a:spcPct val="0"/>
        </a:spcAft>
        <a:defRPr sz="3600" b="1">
          <a:solidFill>
            <a:schemeClr val="tx2"/>
          </a:solidFill>
          <a:latin typeface="Arial" charset="0"/>
        </a:defRPr>
      </a:lvl3pPr>
      <a:lvl4pPr algn="l" rtl="0" fontAlgn="base">
        <a:spcBef>
          <a:spcPct val="0"/>
        </a:spcBef>
        <a:spcAft>
          <a:spcPct val="0"/>
        </a:spcAft>
        <a:defRPr sz="3600" b="1">
          <a:solidFill>
            <a:schemeClr val="tx2"/>
          </a:solidFill>
          <a:latin typeface="Arial" charset="0"/>
        </a:defRPr>
      </a:lvl4pPr>
      <a:lvl5pPr algn="l" rtl="0" fontAlgn="base">
        <a:spcBef>
          <a:spcPct val="0"/>
        </a:spcBef>
        <a:spcAft>
          <a:spcPct val="0"/>
        </a:spcAft>
        <a:defRPr sz="3600" b="1">
          <a:solidFill>
            <a:schemeClr val="tx2"/>
          </a:solidFill>
          <a:latin typeface="Arial" charset="0"/>
        </a:defRPr>
      </a:lvl5pPr>
      <a:lvl6pPr marL="457200" algn="l" rtl="0" fontAlgn="base">
        <a:spcBef>
          <a:spcPct val="0"/>
        </a:spcBef>
        <a:spcAft>
          <a:spcPct val="0"/>
        </a:spcAft>
        <a:defRPr sz="3600" b="1">
          <a:solidFill>
            <a:schemeClr val="tx2"/>
          </a:solidFill>
          <a:latin typeface="Arial" charset="0"/>
        </a:defRPr>
      </a:lvl6pPr>
      <a:lvl7pPr marL="914400" algn="l" rtl="0" fontAlgn="base">
        <a:spcBef>
          <a:spcPct val="0"/>
        </a:spcBef>
        <a:spcAft>
          <a:spcPct val="0"/>
        </a:spcAft>
        <a:defRPr sz="3600" b="1">
          <a:solidFill>
            <a:schemeClr val="tx2"/>
          </a:solidFill>
          <a:latin typeface="Arial" charset="0"/>
        </a:defRPr>
      </a:lvl7pPr>
      <a:lvl8pPr marL="1371600" algn="l" rtl="0" fontAlgn="base">
        <a:spcBef>
          <a:spcPct val="0"/>
        </a:spcBef>
        <a:spcAft>
          <a:spcPct val="0"/>
        </a:spcAft>
        <a:defRPr sz="3600" b="1">
          <a:solidFill>
            <a:schemeClr val="tx2"/>
          </a:solidFill>
          <a:latin typeface="Arial" charset="0"/>
        </a:defRPr>
      </a:lvl8pPr>
      <a:lvl9pPr marL="1828800" algn="l" rtl="0" fontAlgn="base">
        <a:spcBef>
          <a:spcPct val="0"/>
        </a:spcBef>
        <a:spcAft>
          <a:spcPct val="0"/>
        </a:spcAft>
        <a:defRPr sz="3600" b="1">
          <a:solidFill>
            <a:schemeClr val="tx2"/>
          </a:solidFill>
          <a:latin typeface="Arial" charset="0"/>
        </a:defRPr>
      </a:lvl9pPr>
    </p:titleStyle>
    <p:bodyStyle>
      <a:lvl1pPr marL="342900" indent="-342900" algn="l" rtl="0" fontAlgn="base">
        <a:spcBef>
          <a:spcPct val="20000"/>
        </a:spcBef>
        <a:spcAft>
          <a:spcPct val="0"/>
        </a:spcAft>
        <a:buClr>
          <a:srgbClr val="0F116A"/>
        </a:buClr>
        <a:buSzPct val="120000"/>
        <a:buFont typeface="Wingdings" pitchFamily="84" charset="2"/>
        <a:buChar char="§"/>
        <a:defRPr sz="3000" b="1">
          <a:solidFill>
            <a:srgbClr val="0F116A"/>
          </a:solidFill>
          <a:latin typeface="+mn-lt"/>
          <a:ea typeface="+mn-ea"/>
          <a:cs typeface="+mn-cs"/>
        </a:defRPr>
      </a:lvl1pPr>
      <a:lvl2pPr marL="742950" indent="-285750" algn="l" rtl="0" fontAlgn="base">
        <a:spcBef>
          <a:spcPct val="20000"/>
        </a:spcBef>
        <a:spcAft>
          <a:spcPct val="0"/>
        </a:spcAft>
        <a:buClr>
          <a:schemeClr val="tx1"/>
        </a:buClr>
        <a:buSzPct val="60000"/>
        <a:buFont typeface="Wingdings" pitchFamily="84" charset="2"/>
        <a:buChar char="u"/>
        <a:defRPr sz="2800" b="1">
          <a:solidFill>
            <a:schemeClr val="tx1"/>
          </a:solidFill>
          <a:latin typeface="+mn-lt"/>
        </a:defRPr>
      </a:lvl2pPr>
      <a:lvl3pPr marL="1143000" indent="-228600" algn="l" rtl="0" fontAlgn="base">
        <a:spcBef>
          <a:spcPct val="20000"/>
        </a:spcBef>
        <a:spcAft>
          <a:spcPct val="0"/>
        </a:spcAft>
        <a:buClr>
          <a:schemeClr val="hlink"/>
        </a:buClr>
        <a:buSzPct val="95000"/>
        <a:buFont typeface="Wingdings" pitchFamily="84" charset="2"/>
        <a:buChar char="§"/>
        <a:defRPr sz="2400" b="1">
          <a:solidFill>
            <a:srgbClr val="0F116A"/>
          </a:solidFill>
          <a:latin typeface="+mn-lt"/>
        </a:defRPr>
      </a:lvl3pPr>
      <a:lvl4pPr marL="1600200" indent="-228600" algn="l" rtl="0" fontAlgn="base">
        <a:spcBef>
          <a:spcPct val="20000"/>
        </a:spcBef>
        <a:spcAft>
          <a:spcPct val="0"/>
        </a:spcAft>
        <a:buClr>
          <a:schemeClr val="tx1"/>
        </a:buClr>
        <a:buSzPct val="110000"/>
        <a:buFont typeface="Wingdings" pitchFamily="84" charset="2"/>
        <a:buChar char="w"/>
        <a:defRPr sz="2000" b="1">
          <a:solidFill>
            <a:schemeClr val="tx1"/>
          </a:solidFill>
          <a:latin typeface="+mn-lt"/>
        </a:defRPr>
      </a:lvl4pPr>
      <a:lvl5pPr marL="2057400" indent="-228600" algn="l" rtl="0" fontAlgn="base">
        <a:spcBef>
          <a:spcPct val="20000"/>
        </a:spcBef>
        <a:spcAft>
          <a:spcPct val="0"/>
        </a:spcAft>
        <a:buClr>
          <a:schemeClr val="hlink"/>
        </a:buClr>
        <a:buSzPct val="60000"/>
        <a:buFont typeface="Wingdings" pitchFamily="84" charset="2"/>
        <a:buChar char="n"/>
        <a:defRPr sz="2000" b="1">
          <a:solidFill>
            <a:schemeClr val="tx1"/>
          </a:solidFill>
          <a:latin typeface="+mn-lt"/>
        </a:defRPr>
      </a:lvl5pPr>
      <a:lvl6pPr marL="2514600" indent="-228600" algn="l" rtl="0" fontAlgn="base">
        <a:spcBef>
          <a:spcPct val="20000"/>
        </a:spcBef>
        <a:spcAft>
          <a:spcPct val="0"/>
        </a:spcAft>
        <a:buClr>
          <a:schemeClr val="hlink"/>
        </a:buClr>
        <a:buSzPct val="60000"/>
        <a:buFont typeface="Wingdings" pitchFamily="84" charset="2"/>
        <a:buChar char="n"/>
        <a:defRPr sz="2000" b="1">
          <a:solidFill>
            <a:schemeClr val="tx1"/>
          </a:solidFill>
          <a:latin typeface="+mn-lt"/>
        </a:defRPr>
      </a:lvl6pPr>
      <a:lvl7pPr marL="2971800" indent="-228600" algn="l" rtl="0" fontAlgn="base">
        <a:spcBef>
          <a:spcPct val="20000"/>
        </a:spcBef>
        <a:spcAft>
          <a:spcPct val="0"/>
        </a:spcAft>
        <a:buClr>
          <a:schemeClr val="hlink"/>
        </a:buClr>
        <a:buSzPct val="60000"/>
        <a:buFont typeface="Wingdings" pitchFamily="84" charset="2"/>
        <a:buChar char="n"/>
        <a:defRPr sz="2000" b="1">
          <a:solidFill>
            <a:schemeClr val="tx1"/>
          </a:solidFill>
          <a:latin typeface="+mn-lt"/>
        </a:defRPr>
      </a:lvl7pPr>
      <a:lvl8pPr marL="3429000" indent="-228600" algn="l" rtl="0" fontAlgn="base">
        <a:spcBef>
          <a:spcPct val="20000"/>
        </a:spcBef>
        <a:spcAft>
          <a:spcPct val="0"/>
        </a:spcAft>
        <a:buClr>
          <a:schemeClr val="hlink"/>
        </a:buClr>
        <a:buSzPct val="60000"/>
        <a:buFont typeface="Wingdings" pitchFamily="84" charset="2"/>
        <a:buChar char="n"/>
        <a:defRPr sz="2000" b="1">
          <a:solidFill>
            <a:schemeClr val="tx1"/>
          </a:solidFill>
          <a:latin typeface="+mn-lt"/>
        </a:defRPr>
      </a:lvl8pPr>
      <a:lvl9pPr marL="3886200" indent="-228600" algn="l" rtl="0" fontAlgn="base">
        <a:spcBef>
          <a:spcPct val="20000"/>
        </a:spcBef>
        <a:spcAft>
          <a:spcPct val="0"/>
        </a:spcAft>
        <a:buClr>
          <a:schemeClr val="hlink"/>
        </a:buClr>
        <a:buSzPct val="60000"/>
        <a:buFont typeface="Wingdings" pitchFamily="84" charset="2"/>
        <a:buChar char="n"/>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wmf"/><Relationship Id="rId4" Type="http://schemas.openxmlformats.org/officeDocument/2006/relationships/audio" Target="../media/audio2.bin"/></Relationships>
</file>

<file path=ppt/slides/_rels/slide13.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bin"/><Relationship Id="rId7" Type="http://schemas.openxmlformats.org/officeDocument/2006/relationships/image" Target="../media/image8.wm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audio" Target="../media/audio2.bin"/></Relationships>
</file>

<file path=ppt/slides/_rels/slide15.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file:///\\localhost\Users\kfoglia\Desktop\watsoncrick.pdf" TargetMode="External"/><Relationship Id="rId5" Type="http://schemas.openxmlformats.org/officeDocument/2006/relationships/image" Target="../media/image30.wmf"/><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audio" Target="../media/audio1.bin"/><Relationship Id="rId7"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wmf"/><Relationship Id="rId5" Type="http://schemas.openxmlformats.org/officeDocument/2006/relationships/audio" Target="../media/audio5.bin"/><Relationship Id="rId4" Type="http://schemas.openxmlformats.org/officeDocument/2006/relationships/audio" Target="../media/audio2.bin"/></Relationships>
</file>

<file path=ppt/slides/_rels/slide2.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audio" Target="../media/audio1.bin"/><Relationship Id="rId7"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audio" Target="../media/audio7.bin"/><Relationship Id="rId5" Type="http://schemas.openxmlformats.org/officeDocument/2006/relationships/audio" Target="../media/audio6.bin"/><Relationship Id="rId4" Type="http://schemas.openxmlformats.org/officeDocument/2006/relationships/audio" Target="../media/audio2.bin"/></Relationships>
</file>

<file path=ppt/slides/_rels/slide21.xml.rels><?xml version="1.0" encoding="UTF-8" standalone="yes"?>
<Relationships xmlns="http://schemas.openxmlformats.org/package/2006/relationships"><Relationship Id="rId3" Type="http://schemas.openxmlformats.org/officeDocument/2006/relationships/audio" Target="../media/audio1.bin"/><Relationship Id="rId7" Type="http://schemas.openxmlformats.org/officeDocument/2006/relationships/image" Target="../media/image38.wmf"/><Relationship Id="rId2" Type="http://schemas.openxmlformats.org/officeDocument/2006/relationships/audio" Target="../media/audio6.bin"/><Relationship Id="rId1" Type="http://schemas.openxmlformats.org/officeDocument/2006/relationships/slideLayout" Target="../slideLayouts/slideLayout2.xml"/><Relationship Id="rId6" Type="http://schemas.openxmlformats.org/officeDocument/2006/relationships/audio" Target="../media/audio3.bin"/><Relationship Id="rId5" Type="http://schemas.openxmlformats.org/officeDocument/2006/relationships/audio" Target="../media/audio4.bin"/><Relationship Id="rId4" Type="http://schemas.openxmlformats.org/officeDocument/2006/relationships/audio" Target="../media/audio5.bin"/></Relationships>
</file>

<file path=ppt/slides/_rels/slide22.x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audio" Target="../media/audio6.bin"/><Relationship Id="rId7" Type="http://schemas.openxmlformats.org/officeDocument/2006/relationships/image" Target="../media/image41.wm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0.wmf"/><Relationship Id="rId5" Type="http://schemas.openxmlformats.org/officeDocument/2006/relationships/image" Target="../media/image39.wmf"/><Relationship Id="rId4" Type="http://schemas.openxmlformats.org/officeDocument/2006/relationships/audio" Target="../media/audio5.bin"/><Relationship Id="rId9" Type="http://schemas.openxmlformats.org/officeDocument/2006/relationships/image" Target="../media/image43.wmf"/></Relationships>
</file>

<file path=ppt/slides/_rels/slide23.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audio" Target="../media/audio8.bin"/><Relationship Id="rId4" Type="http://schemas.openxmlformats.org/officeDocument/2006/relationships/audio" Target="../media/audio5.bin"/></Relationships>
</file>

<file path=ppt/slides/_rels/slide25.xml.rels><?xml version="1.0" encoding="UTF-8" standalone="yes"?>
<Relationships xmlns="http://schemas.openxmlformats.org/package/2006/relationships"><Relationship Id="rId3" Type="http://schemas.openxmlformats.org/officeDocument/2006/relationships/audio" Target="../media/audio6.bin"/><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2.wmf"/><Relationship Id="rId4" Type="http://schemas.openxmlformats.org/officeDocument/2006/relationships/audio" Target="../media/audio2.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audio" Target="../media/audio7.bin"/><Relationship Id="rId4" Type="http://schemas.openxmlformats.org/officeDocument/2006/relationships/audio" Target="../media/audio6.bin"/></Relationships>
</file>

<file path=ppt/slides/_rels/slide28.xml.rels><?xml version="1.0" encoding="UTF-8" standalone="yes"?>
<Relationships xmlns="http://schemas.openxmlformats.org/package/2006/relationships"><Relationship Id="rId3" Type="http://schemas.openxmlformats.org/officeDocument/2006/relationships/audio" Target="../media/audio1.bin"/><Relationship Id="rId7" Type="http://schemas.openxmlformats.org/officeDocument/2006/relationships/image" Target="../media/image38.wm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audio" Target="../media/audio6.bin"/><Relationship Id="rId4" Type="http://schemas.openxmlformats.org/officeDocument/2006/relationships/audio" Target="../media/audio7.bin"/></Relationships>
</file>

<file path=ppt/slides/_rels/slide3.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audio" Target="../media/audio1.bin"/><Relationship Id="rId7"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7.jpeg"/><Relationship Id="rId4" Type="http://schemas.openxmlformats.org/officeDocument/2006/relationships/audio" Target="../media/audio2.bin"/></Relationships>
</file>

<file path=ppt/slides/_rels/slide5.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audio" Target="../media/audio1.bin"/><Relationship Id="rId7"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audio" Target="../media/audio4.bin"/><Relationship Id="rId4" Type="http://schemas.openxmlformats.org/officeDocument/2006/relationships/audio" Target="../media/audio3.bin"/><Relationship Id="rId9" Type="http://schemas.openxmlformats.org/officeDocument/2006/relationships/image" Target="../media/image13.jpe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audio" Target="../media/audio1.bin"/><Relationship Id="rId7" Type="http://schemas.openxmlformats.org/officeDocument/2006/relationships/image" Target="../media/image8.w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audio" Target="../media/audio2.bin"/><Relationship Id="rId4" Type="http://schemas.openxmlformats.org/officeDocument/2006/relationships/audio" Target="../media/audio3.bin"/></Relationships>
</file>

<file path=ppt/slides/_rels/slide8.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wmf"/><Relationship Id="rId4" Type="http://schemas.openxmlformats.org/officeDocument/2006/relationships/image" Target="../media/image16.wmf"/></Relationships>
</file>

<file path=ppt/slides/_rels/slide9.xml.rels><?xml version="1.0" encoding="UTF-8" standalone="yes"?>
<Relationships xmlns="http://schemas.openxmlformats.org/package/2006/relationships"><Relationship Id="rId3" Type="http://schemas.openxmlformats.org/officeDocument/2006/relationships/audio" Target="../media/audio1.bin"/><Relationship Id="rId7" Type="http://schemas.openxmlformats.org/officeDocument/2006/relationships/image" Target="../media/image8.wm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audio" Target="../media/audio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9"/>
          <p:cNvSpPr>
            <a:spLocks noGrp="1" noChangeArrowheads="1"/>
          </p:cNvSpPr>
          <p:nvPr>
            <p:ph type="dt" sz="quarter" idx="2"/>
          </p:nvPr>
        </p:nvSpPr>
        <p:spPr/>
        <p:txBody>
          <a:bodyPr/>
          <a:lstStyle/>
          <a:p>
            <a:r>
              <a:rPr lang="en-US"/>
              <a:t>2006-2007</a:t>
            </a:r>
            <a:endParaRPr lang="en-US" b="0"/>
          </a:p>
        </p:txBody>
      </p:sp>
      <p:sp>
        <p:nvSpPr>
          <p:cNvPr id="369667" name="Rectangle 3"/>
          <p:cNvSpPr>
            <a:spLocks noChangeArrowheads="1"/>
          </p:cNvSpPr>
          <p:nvPr/>
        </p:nvSpPr>
        <p:spPr bwMode="auto">
          <a:xfrm>
            <a:off x="1422400" y="2814638"/>
            <a:ext cx="4656138" cy="119062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3600" b="1">
                <a:solidFill>
                  <a:schemeClr val="tx2"/>
                </a:solidFill>
              </a:rPr>
              <a:t>DNA</a:t>
            </a:r>
          </a:p>
          <a:p>
            <a:r>
              <a:rPr lang="en-US" sz="3600" b="1">
                <a:solidFill>
                  <a:schemeClr val="tx2"/>
                </a:solidFill>
              </a:rPr>
              <a:t>The Genetic Material</a:t>
            </a:r>
          </a:p>
        </p:txBody>
      </p:sp>
      <p:pic>
        <p:nvPicPr>
          <p:cNvPr id="369668" name="Picture 4"/>
          <p:cNvPicPr>
            <a:picLocks noChangeAspect="1" noChangeArrowheads="1"/>
          </p:cNvPicPr>
          <p:nvPr/>
        </p:nvPicPr>
        <p:blipFill>
          <a:blip r:embed="rId3">
            <a:extLst>
              <a:ext uri="{28A0092B-C50C-407E-A947-70E740481C1C}">
                <a14:useLocalDpi xmlns:a14="http://schemas.microsoft.com/office/drawing/2010/main" val="0"/>
              </a:ext>
            </a:extLst>
          </a:blip>
          <a:srcRect r="79201" b="15894"/>
          <a:stretch>
            <a:fillRect/>
          </a:stretch>
        </p:blipFill>
        <p:spPr bwMode="auto">
          <a:xfrm>
            <a:off x="7121525" y="685800"/>
            <a:ext cx="103187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96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5613400"/>
            <a:ext cx="3124200" cy="1244600"/>
          </a:xfrm>
          <a:prstGeom prst="rect">
            <a:avLst/>
          </a:prstGeom>
          <a:noFill/>
          <a:extLst>
            <a:ext uri="{909E8E84-426E-40DD-AFC4-6F175D3DCCD1}">
              <a14:hiddenFill xmlns:a14="http://schemas.microsoft.com/office/drawing/2010/main">
                <a:solidFill>
                  <a:srgbClr val="FFFFFF"/>
                </a:solidFill>
              </a14:hiddenFill>
            </a:ext>
          </a:extLst>
        </p:spPr>
      </p:pic>
      <p:pic>
        <p:nvPicPr>
          <p:cNvPr id="369673" name="Picture 9" descr="14_01"/>
          <p:cNvPicPr>
            <a:picLocks noChangeAspect="1" noChangeArrowheads="1"/>
          </p:cNvPicPr>
          <p:nvPr/>
        </p:nvPicPr>
        <p:blipFill>
          <a:blip r:embed="rId5">
            <a:extLst>
              <a:ext uri="{28A0092B-C50C-407E-A947-70E740481C1C}">
                <a14:useLocalDpi xmlns:a14="http://schemas.microsoft.com/office/drawing/2010/main" val="0"/>
              </a:ext>
            </a:extLst>
          </a:blip>
          <a:srcRect l="22501" t="2251" r="25874"/>
          <a:stretch>
            <a:fillRect/>
          </a:stretch>
        </p:blipFill>
        <p:spPr bwMode="auto">
          <a:xfrm>
            <a:off x="6786563" y="3617913"/>
            <a:ext cx="2281237" cy="324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8101" name="Picture 1029" descr="14_05"/>
          <p:cNvPicPr>
            <a:picLocks noChangeAspect="1" noChangeArrowheads="1"/>
          </p:cNvPicPr>
          <p:nvPr/>
        </p:nvPicPr>
        <p:blipFill>
          <a:blip r:embed="rId4">
            <a:extLst>
              <a:ext uri="{28A0092B-C50C-407E-A947-70E740481C1C}">
                <a14:useLocalDpi xmlns:a14="http://schemas.microsoft.com/office/drawing/2010/main" val="0"/>
              </a:ext>
            </a:extLst>
          </a:blip>
          <a:srcRect l="5624" r="7875"/>
          <a:stretch>
            <a:fillRect/>
          </a:stretch>
        </p:blipFill>
        <p:spPr bwMode="auto">
          <a:xfrm>
            <a:off x="1755775" y="433388"/>
            <a:ext cx="7275513" cy="6307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8114" name="Rectangle 1042"/>
          <p:cNvSpPr>
            <a:spLocks noChangeArrowheads="1"/>
          </p:cNvSpPr>
          <p:nvPr/>
        </p:nvSpPr>
        <p:spPr bwMode="auto">
          <a:xfrm>
            <a:off x="3887788" y="1066800"/>
            <a:ext cx="3505200" cy="1752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8113" name="Rectangle 1041"/>
          <p:cNvSpPr>
            <a:spLocks noChangeArrowheads="1"/>
          </p:cNvSpPr>
          <p:nvPr/>
        </p:nvSpPr>
        <p:spPr bwMode="auto">
          <a:xfrm>
            <a:off x="3506788" y="4176713"/>
            <a:ext cx="4038600" cy="685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8102" name="Line 1030"/>
          <p:cNvSpPr>
            <a:spLocks noChangeShapeType="1"/>
          </p:cNvSpPr>
          <p:nvPr/>
        </p:nvSpPr>
        <p:spPr bwMode="auto">
          <a:xfrm>
            <a:off x="7346950" y="828675"/>
            <a:ext cx="365125" cy="4572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8103" name="Line 1031"/>
          <p:cNvSpPr>
            <a:spLocks noChangeShapeType="1"/>
          </p:cNvSpPr>
          <p:nvPr/>
        </p:nvSpPr>
        <p:spPr bwMode="auto">
          <a:xfrm>
            <a:off x="3059113" y="998538"/>
            <a:ext cx="169862" cy="2222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8104" name="Rectangle 1032"/>
          <p:cNvSpPr>
            <a:spLocks noChangeArrowheads="1"/>
          </p:cNvSpPr>
          <p:nvPr/>
        </p:nvSpPr>
        <p:spPr bwMode="auto">
          <a:xfrm>
            <a:off x="2190750" y="493713"/>
            <a:ext cx="21717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85000"/>
              </a:lnSpc>
            </a:pPr>
            <a:r>
              <a:rPr lang="en-US" sz="1800" b="1">
                <a:solidFill>
                  <a:srgbClr val="000000"/>
                </a:solidFill>
              </a:rPr>
              <a:t>Protein coat labeled</a:t>
            </a:r>
          </a:p>
          <a:p>
            <a:pPr eaLnBrk="1" hangingPunct="1">
              <a:lnSpc>
                <a:spcPct val="85000"/>
              </a:lnSpc>
            </a:pPr>
            <a:r>
              <a:rPr lang="en-US" sz="1800" b="1">
                <a:solidFill>
                  <a:srgbClr val="000000"/>
                </a:solidFill>
              </a:rPr>
              <a:t>with </a:t>
            </a:r>
            <a:r>
              <a:rPr lang="en-US" sz="1800" b="1" baseline="30000">
                <a:solidFill>
                  <a:srgbClr val="000000"/>
                </a:solidFill>
              </a:rPr>
              <a:t>35</a:t>
            </a:r>
            <a:r>
              <a:rPr lang="en-US" sz="1800" b="1">
                <a:solidFill>
                  <a:srgbClr val="000000"/>
                </a:solidFill>
              </a:rPr>
              <a:t>S</a:t>
            </a:r>
            <a:endParaRPr lang="en-US" sz="1800" b="1"/>
          </a:p>
        </p:txBody>
      </p:sp>
      <p:sp>
        <p:nvSpPr>
          <p:cNvPr id="388105" name="Rectangle 1033"/>
          <p:cNvSpPr>
            <a:spLocks noChangeArrowheads="1"/>
          </p:cNvSpPr>
          <p:nvPr/>
        </p:nvSpPr>
        <p:spPr bwMode="auto">
          <a:xfrm>
            <a:off x="5930900" y="577850"/>
            <a:ext cx="2252663"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85000"/>
              </a:lnSpc>
            </a:pPr>
            <a:r>
              <a:rPr lang="en-US" sz="1800" b="1">
                <a:solidFill>
                  <a:srgbClr val="000000"/>
                </a:solidFill>
              </a:rPr>
              <a:t>DNA labeled with </a:t>
            </a:r>
            <a:r>
              <a:rPr lang="en-US" sz="1800" b="1" baseline="30000">
                <a:solidFill>
                  <a:srgbClr val="000000"/>
                </a:solidFill>
              </a:rPr>
              <a:t>32</a:t>
            </a:r>
            <a:r>
              <a:rPr lang="en-US" sz="1800" b="1">
                <a:solidFill>
                  <a:srgbClr val="000000"/>
                </a:solidFill>
              </a:rPr>
              <a:t>P</a:t>
            </a:r>
            <a:endParaRPr lang="en-US" sz="1800" b="1"/>
          </a:p>
        </p:txBody>
      </p:sp>
      <p:sp>
        <p:nvSpPr>
          <p:cNvPr id="388106" name="Rectangle 1034"/>
          <p:cNvSpPr>
            <a:spLocks noChangeArrowheads="1"/>
          </p:cNvSpPr>
          <p:nvPr/>
        </p:nvSpPr>
        <p:spPr bwMode="auto">
          <a:xfrm>
            <a:off x="4492625" y="2428875"/>
            <a:ext cx="23622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85000"/>
              </a:lnSpc>
            </a:pPr>
            <a:r>
              <a:rPr lang="en-US" sz="1800" b="1">
                <a:solidFill>
                  <a:srgbClr val="0F116A"/>
                </a:solidFill>
              </a:rPr>
              <a:t>bacteriophages infect</a:t>
            </a:r>
          </a:p>
          <a:p>
            <a:pPr eaLnBrk="1" hangingPunct="1">
              <a:lnSpc>
                <a:spcPct val="85000"/>
              </a:lnSpc>
            </a:pPr>
            <a:r>
              <a:rPr lang="en-US" sz="1800" b="1">
                <a:solidFill>
                  <a:srgbClr val="0F116A"/>
                </a:solidFill>
              </a:rPr>
              <a:t>bacterial cells</a:t>
            </a:r>
          </a:p>
        </p:txBody>
      </p:sp>
      <p:sp>
        <p:nvSpPr>
          <p:cNvPr id="388107" name="Rectangle 1035"/>
          <p:cNvSpPr>
            <a:spLocks noChangeArrowheads="1"/>
          </p:cNvSpPr>
          <p:nvPr/>
        </p:nvSpPr>
        <p:spPr bwMode="auto">
          <a:xfrm>
            <a:off x="4387850" y="1066800"/>
            <a:ext cx="220980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85000"/>
              </a:lnSpc>
            </a:pPr>
            <a:r>
              <a:rPr lang="en-US" sz="1800" b="1">
                <a:solidFill>
                  <a:srgbClr val="0F116A"/>
                </a:solidFill>
              </a:rPr>
              <a:t>T2 bacteriophages</a:t>
            </a:r>
          </a:p>
          <a:p>
            <a:pPr eaLnBrk="1" hangingPunct="1">
              <a:lnSpc>
                <a:spcPct val="85000"/>
              </a:lnSpc>
            </a:pPr>
            <a:r>
              <a:rPr lang="en-US" sz="1800" b="1">
                <a:solidFill>
                  <a:srgbClr val="0F116A"/>
                </a:solidFill>
              </a:rPr>
              <a:t>are labeled with</a:t>
            </a:r>
          </a:p>
          <a:p>
            <a:pPr eaLnBrk="1" hangingPunct="1">
              <a:lnSpc>
                <a:spcPct val="85000"/>
              </a:lnSpc>
            </a:pPr>
            <a:r>
              <a:rPr lang="en-US" sz="1800" b="1">
                <a:solidFill>
                  <a:srgbClr val="0F116A"/>
                </a:solidFill>
              </a:rPr>
              <a:t>radioactive isotopes</a:t>
            </a:r>
            <a:endParaRPr lang="en-US" sz="1800" b="1">
              <a:solidFill>
                <a:srgbClr val="000000"/>
              </a:solidFill>
            </a:endParaRPr>
          </a:p>
          <a:p>
            <a:pPr eaLnBrk="1" hangingPunct="1">
              <a:lnSpc>
                <a:spcPct val="85000"/>
              </a:lnSpc>
            </a:pPr>
            <a:r>
              <a:rPr lang="en-US" sz="1800" b="1">
                <a:solidFill>
                  <a:srgbClr val="CC0000"/>
                </a:solidFill>
              </a:rPr>
              <a:t>S vs. P</a:t>
            </a:r>
            <a:endParaRPr lang="en-US" sz="1800" b="1"/>
          </a:p>
        </p:txBody>
      </p:sp>
      <p:sp>
        <p:nvSpPr>
          <p:cNvPr id="388108" name="Rectangle 1036"/>
          <p:cNvSpPr>
            <a:spLocks noChangeArrowheads="1"/>
          </p:cNvSpPr>
          <p:nvPr/>
        </p:nvSpPr>
        <p:spPr bwMode="auto">
          <a:xfrm>
            <a:off x="4024313" y="4217988"/>
            <a:ext cx="31257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lnSpc>
                <a:spcPct val="85000"/>
              </a:lnSpc>
            </a:pPr>
            <a:r>
              <a:rPr lang="en-US" sz="1800" b="1">
                <a:solidFill>
                  <a:srgbClr val="0F116A"/>
                </a:solidFill>
              </a:rPr>
              <a:t>bacterial cells are agitated</a:t>
            </a:r>
          </a:p>
          <a:p>
            <a:pPr eaLnBrk="1" hangingPunct="1">
              <a:lnSpc>
                <a:spcPct val="85000"/>
              </a:lnSpc>
            </a:pPr>
            <a:r>
              <a:rPr lang="en-US" sz="1800" b="1">
                <a:solidFill>
                  <a:srgbClr val="0F116A"/>
                </a:solidFill>
              </a:rPr>
              <a:t>to remove viral protein coats</a:t>
            </a:r>
          </a:p>
        </p:txBody>
      </p:sp>
      <p:sp>
        <p:nvSpPr>
          <p:cNvPr id="388109" name="Rectangle 1037"/>
          <p:cNvSpPr>
            <a:spLocks noChangeArrowheads="1"/>
          </p:cNvSpPr>
          <p:nvPr/>
        </p:nvSpPr>
        <p:spPr bwMode="auto">
          <a:xfrm>
            <a:off x="2859088" y="6264275"/>
            <a:ext cx="22479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lnSpc>
                <a:spcPct val="85000"/>
              </a:lnSpc>
            </a:pPr>
            <a:r>
              <a:rPr lang="en-US" sz="1800" b="1" baseline="30000">
                <a:solidFill>
                  <a:srgbClr val="0F116A"/>
                </a:solidFill>
              </a:rPr>
              <a:t>35</a:t>
            </a:r>
            <a:r>
              <a:rPr lang="en-US" sz="1800" b="1">
                <a:solidFill>
                  <a:srgbClr val="0F116A"/>
                </a:solidFill>
              </a:rPr>
              <a:t>S radioactivity</a:t>
            </a:r>
          </a:p>
          <a:p>
            <a:pPr algn="l" eaLnBrk="1" hangingPunct="1">
              <a:lnSpc>
                <a:spcPct val="85000"/>
              </a:lnSpc>
            </a:pPr>
            <a:r>
              <a:rPr lang="en-US" sz="1800" b="1">
                <a:solidFill>
                  <a:srgbClr val="0F116A"/>
                </a:solidFill>
              </a:rPr>
              <a:t>found in the medium</a:t>
            </a:r>
          </a:p>
        </p:txBody>
      </p:sp>
      <p:sp>
        <p:nvSpPr>
          <p:cNvPr id="388110" name="Rectangle 1038"/>
          <p:cNvSpPr>
            <a:spLocks noChangeArrowheads="1"/>
          </p:cNvSpPr>
          <p:nvPr/>
        </p:nvSpPr>
        <p:spPr bwMode="auto">
          <a:xfrm>
            <a:off x="5800725" y="6254750"/>
            <a:ext cx="243046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lnSpc>
                <a:spcPct val="85000"/>
              </a:lnSpc>
            </a:pPr>
            <a:r>
              <a:rPr lang="en-US" sz="1800" b="1" baseline="30000">
                <a:solidFill>
                  <a:srgbClr val="0F116A"/>
                </a:solidFill>
              </a:rPr>
              <a:t>32</a:t>
            </a:r>
            <a:r>
              <a:rPr lang="en-US" sz="1800" b="1">
                <a:solidFill>
                  <a:srgbClr val="0F116A"/>
                </a:solidFill>
              </a:rPr>
              <a:t>P radioactivity found</a:t>
            </a:r>
            <a:br>
              <a:rPr lang="en-US" sz="1800" b="1">
                <a:solidFill>
                  <a:srgbClr val="0F116A"/>
                </a:solidFill>
              </a:rPr>
            </a:br>
            <a:r>
              <a:rPr lang="en-US" sz="1800" b="1">
                <a:solidFill>
                  <a:srgbClr val="0F116A"/>
                </a:solidFill>
              </a:rPr>
              <a:t>in the bacterial cells</a:t>
            </a:r>
          </a:p>
        </p:txBody>
      </p:sp>
      <p:sp>
        <p:nvSpPr>
          <p:cNvPr id="388115" name="Rectangle 1043"/>
          <p:cNvSpPr>
            <a:spLocks noChangeArrowheads="1"/>
          </p:cNvSpPr>
          <p:nvPr/>
        </p:nvSpPr>
        <p:spPr bwMode="auto">
          <a:xfrm>
            <a:off x="76200" y="4419600"/>
            <a:ext cx="2209800" cy="1219200"/>
          </a:xfrm>
          <a:prstGeom prst="rect">
            <a:avLst/>
          </a:prstGeom>
          <a:solidFill>
            <a:srgbClr val="FFCC18"/>
          </a:solidFill>
          <a:ln>
            <a:noFill/>
          </a:ln>
          <a:extLst>
            <a:ext uri="{91240B29-F687-4F45-9708-019B960494DF}">
              <a14:hiddenLine xmlns:a14="http://schemas.microsoft.com/office/drawing/2010/main" w="9525">
                <a:solidFill>
                  <a:srgbClr val="000000"/>
                </a:solidFill>
                <a:miter lim="800000"/>
                <a:headEnd/>
                <a:tailEnd/>
              </a14:hiddenLine>
            </a:ext>
          </a:extLst>
        </p:spPr>
        <p:txBody>
          <a:bodyPr tIns="91440" bIns="91440">
            <a:spAutoFit/>
          </a:bodyPr>
          <a:lstStyle/>
          <a:p>
            <a:pPr algn="l" eaLnBrk="1" hangingPunct="1">
              <a:lnSpc>
                <a:spcPct val="85000"/>
              </a:lnSpc>
            </a:pPr>
            <a:r>
              <a:rPr lang="en-US" sz="2000" b="1">
                <a:solidFill>
                  <a:srgbClr val="CC0000"/>
                </a:solidFill>
              </a:rPr>
              <a:t>Which radioactive marker is found inside the cell?</a:t>
            </a:r>
            <a:endParaRPr lang="en-US" sz="2000" b="1">
              <a:solidFill>
                <a:srgbClr val="0F116A"/>
              </a:solidFill>
            </a:endParaRPr>
          </a:p>
        </p:txBody>
      </p:sp>
      <p:sp>
        <p:nvSpPr>
          <p:cNvPr id="388116" name="Rectangle 1044"/>
          <p:cNvSpPr>
            <a:spLocks noChangeArrowheads="1"/>
          </p:cNvSpPr>
          <p:nvPr/>
        </p:nvSpPr>
        <p:spPr bwMode="auto">
          <a:xfrm>
            <a:off x="76200" y="5745163"/>
            <a:ext cx="2209800" cy="9604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tIns="91440" bIns="91440">
            <a:spAutoFit/>
          </a:bodyPr>
          <a:lstStyle/>
          <a:p>
            <a:pPr algn="l" eaLnBrk="1" hangingPunct="1">
              <a:lnSpc>
                <a:spcPct val="85000"/>
              </a:lnSpc>
            </a:pPr>
            <a:r>
              <a:rPr lang="en-US" sz="2000" b="1">
                <a:solidFill>
                  <a:srgbClr val="0F116A"/>
                </a:solidFill>
              </a:rPr>
              <a:t>Which molecule carries viral genetic info?</a:t>
            </a:r>
          </a:p>
        </p:txBody>
      </p:sp>
      <p:sp>
        <p:nvSpPr>
          <p:cNvPr id="388117" name="Rectangle 1045"/>
          <p:cNvSpPr>
            <a:spLocks noGrp="1" noChangeArrowheads="1"/>
          </p:cNvSpPr>
          <p:nvPr>
            <p:ph type="title"/>
          </p:nvPr>
        </p:nvSpPr>
        <p:spPr>
          <a:xfrm>
            <a:off x="152400" y="838200"/>
            <a:ext cx="2286000" cy="1752600"/>
          </a:xfrm>
          <a:solidFill>
            <a:schemeClr val="bg1"/>
          </a:solidFill>
          <a:ln/>
        </p:spPr>
        <p:txBody>
          <a:bodyPr/>
          <a:lstStyle/>
          <a:p>
            <a:r>
              <a:rPr lang="en-US"/>
              <a:t>Hershey &amp; Chase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8115"/>
                                        </p:tgtEl>
                                        <p:attrNameLst>
                                          <p:attrName>style.visibility</p:attrName>
                                        </p:attrNameLst>
                                      </p:cBhvr>
                                      <p:to>
                                        <p:strVal val="visible"/>
                                      </p:to>
                                    </p:set>
                                    <p:anim calcmode="lin" valueType="num">
                                      <p:cBhvr additive="base">
                                        <p:cTn id="7" dur="500" fill="hold"/>
                                        <p:tgtEl>
                                          <p:spTgt spid="388115"/>
                                        </p:tgtEl>
                                        <p:attrNameLst>
                                          <p:attrName>ppt_x</p:attrName>
                                        </p:attrNameLst>
                                      </p:cBhvr>
                                      <p:tavLst>
                                        <p:tav tm="0">
                                          <p:val>
                                            <p:strVal val="0-#ppt_w/2"/>
                                          </p:val>
                                        </p:tav>
                                        <p:tav tm="100000">
                                          <p:val>
                                            <p:strVal val="#ppt_x"/>
                                          </p:val>
                                        </p:tav>
                                      </p:tavLst>
                                    </p:anim>
                                    <p:anim calcmode="lin" valueType="num">
                                      <p:cBhvr additive="base">
                                        <p:cTn id="8" dur="500" fill="hold"/>
                                        <p:tgtEl>
                                          <p:spTgt spid="38811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8116"/>
                                        </p:tgtEl>
                                        <p:attrNameLst>
                                          <p:attrName>style.visibility</p:attrName>
                                        </p:attrNameLst>
                                      </p:cBhvr>
                                      <p:to>
                                        <p:strVal val="visible"/>
                                      </p:to>
                                    </p:set>
                                    <p:anim calcmode="lin" valueType="num">
                                      <p:cBhvr additive="base">
                                        <p:cTn id="13" dur="500" fill="hold"/>
                                        <p:tgtEl>
                                          <p:spTgt spid="388116"/>
                                        </p:tgtEl>
                                        <p:attrNameLst>
                                          <p:attrName>ppt_x</p:attrName>
                                        </p:attrNameLst>
                                      </p:cBhvr>
                                      <p:tavLst>
                                        <p:tav tm="0">
                                          <p:val>
                                            <p:strVal val="0-#ppt_w/2"/>
                                          </p:val>
                                        </p:tav>
                                        <p:tav tm="100000">
                                          <p:val>
                                            <p:strVal val="#ppt_x"/>
                                          </p:val>
                                        </p:tav>
                                      </p:tavLst>
                                    </p:anim>
                                    <p:anim calcmode="lin" valueType="num">
                                      <p:cBhvr additive="base">
                                        <p:cTn id="14" dur="500" fill="hold"/>
                                        <p:tgtEl>
                                          <p:spTgt spid="38811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115" grpId="0" animBg="1" autoUpdateAnimBg="0"/>
      <p:bldP spid="388116"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0146" name="Picture 2"/>
          <p:cNvPicPr>
            <a:picLocks noChangeAspect="1" noChangeArrowheads="1"/>
          </p:cNvPicPr>
          <p:nvPr/>
        </p:nvPicPr>
        <p:blipFill>
          <a:blip r:embed="rId3">
            <a:extLst>
              <a:ext uri="{28A0092B-C50C-407E-A947-70E740481C1C}">
                <a14:useLocalDpi xmlns:a14="http://schemas.microsoft.com/office/drawing/2010/main" val="0"/>
              </a:ext>
            </a:extLst>
          </a:blip>
          <a:srcRect b="7253"/>
          <a:stretch>
            <a:fillRect/>
          </a:stretch>
        </p:blipFill>
        <p:spPr bwMode="auto">
          <a:xfrm>
            <a:off x="160338" y="779463"/>
            <a:ext cx="8839200" cy="5597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2"/>
          <p:cNvSpPr>
            <a:spLocks noGrp="1" noChangeArrowheads="1"/>
          </p:cNvSpPr>
          <p:nvPr>
            <p:ph type="title"/>
          </p:nvPr>
        </p:nvSpPr>
        <p:spPr/>
        <p:txBody>
          <a:bodyPr/>
          <a:lstStyle/>
          <a:p>
            <a:r>
              <a:rPr lang="en-US"/>
              <a:t>Blender experiment</a:t>
            </a:r>
          </a:p>
        </p:txBody>
      </p:sp>
      <p:sp>
        <p:nvSpPr>
          <p:cNvPr id="392195" name="Rectangle 3" descr="Rectangle: Click to edit Master text styles&#10;Second level&#10;Third level&#10;Fourth level&#10;Fifth level"/>
          <p:cNvSpPr>
            <a:spLocks noGrp="1" noChangeArrowheads="1"/>
          </p:cNvSpPr>
          <p:nvPr>
            <p:ph type="body" idx="1"/>
          </p:nvPr>
        </p:nvSpPr>
        <p:spPr>
          <a:xfrm>
            <a:off x="838200" y="1371600"/>
            <a:ext cx="7924800" cy="4162425"/>
          </a:xfrm>
        </p:spPr>
        <p:txBody>
          <a:bodyPr/>
          <a:lstStyle/>
          <a:p>
            <a:r>
              <a:rPr lang="en-US"/>
              <a:t>Radioactive phage &amp; bacteria in blender</a:t>
            </a:r>
          </a:p>
          <a:p>
            <a:pPr lvl="1"/>
            <a:r>
              <a:rPr lang="en-US" baseline="30000">
                <a:solidFill>
                  <a:srgbClr val="CC0000"/>
                </a:solidFill>
              </a:rPr>
              <a:t>35</a:t>
            </a:r>
            <a:r>
              <a:rPr lang="en-US">
                <a:solidFill>
                  <a:srgbClr val="CC0000"/>
                </a:solidFill>
              </a:rPr>
              <a:t>S phage</a:t>
            </a:r>
            <a:endParaRPr lang="en-US"/>
          </a:p>
          <a:p>
            <a:pPr lvl="2"/>
            <a:r>
              <a:rPr lang="en-US"/>
              <a:t>radioactive proteins stayed in supernatant</a:t>
            </a:r>
          </a:p>
          <a:p>
            <a:pPr lvl="2"/>
            <a:r>
              <a:rPr lang="en-US"/>
              <a:t>therefore viral protein </a:t>
            </a:r>
            <a:r>
              <a:rPr lang="en-US" u="sng">
                <a:solidFill>
                  <a:srgbClr val="CC0000"/>
                </a:solidFill>
              </a:rPr>
              <a:t>did NOT</a:t>
            </a:r>
            <a:r>
              <a:rPr lang="en-US"/>
              <a:t> enter bacteria</a:t>
            </a:r>
          </a:p>
          <a:p>
            <a:pPr lvl="1"/>
            <a:r>
              <a:rPr lang="en-US" baseline="30000">
                <a:solidFill>
                  <a:srgbClr val="CC0000"/>
                </a:solidFill>
              </a:rPr>
              <a:t>32</a:t>
            </a:r>
            <a:r>
              <a:rPr lang="en-US">
                <a:solidFill>
                  <a:srgbClr val="CC0000"/>
                </a:solidFill>
              </a:rPr>
              <a:t>P phage</a:t>
            </a:r>
            <a:endParaRPr lang="en-US"/>
          </a:p>
          <a:p>
            <a:pPr lvl="2"/>
            <a:r>
              <a:rPr lang="en-US"/>
              <a:t>radioactive DNA stayed in pellet</a:t>
            </a:r>
          </a:p>
          <a:p>
            <a:pPr lvl="2"/>
            <a:r>
              <a:rPr lang="en-US"/>
              <a:t>therefore viral DNA </a:t>
            </a:r>
            <a:r>
              <a:rPr lang="en-US" u="sng">
                <a:solidFill>
                  <a:srgbClr val="CC0000"/>
                </a:solidFill>
              </a:rPr>
              <a:t>did</a:t>
            </a:r>
            <a:r>
              <a:rPr lang="en-US"/>
              <a:t> enter bacteria</a:t>
            </a:r>
          </a:p>
          <a:p>
            <a:pPr lvl="1"/>
            <a:r>
              <a:rPr lang="en-US" u="sng">
                <a:solidFill>
                  <a:srgbClr val="CC0000"/>
                </a:solidFill>
              </a:rPr>
              <a:t>Confirmed DNA is “transforming factor”</a:t>
            </a:r>
            <a:endParaRPr lang="en-US">
              <a:solidFill>
                <a:srgbClr val="CC0000"/>
              </a:solidFill>
            </a:endParaRPr>
          </a:p>
        </p:txBody>
      </p:sp>
      <p:pic>
        <p:nvPicPr>
          <p:cNvPr id="392200" name="Picture 8" descr="penguin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14300" y="5562600"/>
            <a:ext cx="1274763" cy="1295400"/>
          </a:xfrm>
          <a:prstGeom prst="rect">
            <a:avLst/>
          </a:prstGeom>
          <a:noFill/>
          <a:extLst>
            <a:ext uri="{909E8E84-426E-40DD-AFC4-6F175D3DCCD1}">
              <a14:hiddenFill xmlns:a14="http://schemas.microsoft.com/office/drawing/2010/main">
                <a:solidFill>
                  <a:srgbClr val="FFFFFF"/>
                </a:solidFill>
              </a14:hiddenFill>
            </a:ext>
          </a:extLst>
        </p:spPr>
      </p:pic>
      <p:sp>
        <p:nvSpPr>
          <p:cNvPr id="392201" name="AutoShape 9"/>
          <p:cNvSpPr>
            <a:spLocks noChangeArrowheads="1"/>
          </p:cNvSpPr>
          <p:nvPr/>
        </p:nvSpPr>
        <p:spPr bwMode="auto">
          <a:xfrm flipH="1">
            <a:off x="2151063" y="5586413"/>
            <a:ext cx="2243137" cy="1017587"/>
          </a:xfrm>
          <a:prstGeom prst="wedgeEllipseCallout">
            <a:avLst>
              <a:gd name="adj1" fmla="val 98194"/>
              <a:gd name="adj2" fmla="val -18176"/>
            </a:avLst>
          </a:prstGeom>
          <a:solidFill>
            <a:srgbClr val="FFEA18"/>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r>
              <a:rPr lang="en-US" sz="2000" b="1">
                <a:solidFill>
                  <a:srgbClr val="0F116A"/>
                </a:solidFill>
                <a:latin typeface="Comic Sans MS" pitchFamily="84" charset="0"/>
                <a:ea typeface="ＭＳ Ｐゴシック" pitchFamily="1" charset="-128"/>
              </a:rPr>
              <a:t>Taaa-Daaa</a:t>
            </a:r>
            <a:r>
              <a:rPr lang="en-US" sz="2000" b="1" i="1">
                <a:solidFill>
                  <a:srgbClr val="0F116A"/>
                </a:solidFill>
                <a:latin typeface="Comic Sans MS" pitchFamily="84" charset="0"/>
                <a:ea typeface="ＭＳ Ｐゴシック" pitchFamily="1" charset="-128"/>
              </a:rPr>
              <a:t>!</a:t>
            </a:r>
            <a:endParaRPr lang="en-US" sz="2000" b="1">
              <a:solidFill>
                <a:srgbClr val="0F116A"/>
              </a:solidFill>
              <a:latin typeface="Comic Sans MS" pitchFamily="84" charset="0"/>
              <a:ea typeface="ＭＳ Ｐゴシック" pitchFamily="1" charset="-12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2195">
                                            <p:txEl>
                                              <p:pRg st="1" end="1"/>
                                            </p:txEl>
                                          </p:spTgt>
                                        </p:tgtEl>
                                        <p:attrNameLst>
                                          <p:attrName>style.visibility</p:attrName>
                                        </p:attrNameLst>
                                      </p:cBhvr>
                                      <p:to>
                                        <p:strVal val="visible"/>
                                      </p:to>
                                    </p:set>
                                    <p:anim calcmode="lin" valueType="num">
                                      <p:cBhvr additive="base">
                                        <p:cTn id="7" dur="500" fill="hold"/>
                                        <p:tgtEl>
                                          <p:spTgt spid="392195">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92195">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2195">
                                            <p:txEl>
                                              <p:pRg st="2" end="2"/>
                                            </p:txEl>
                                          </p:spTgt>
                                        </p:tgtEl>
                                        <p:attrNameLst>
                                          <p:attrName>style.visibility</p:attrName>
                                        </p:attrNameLst>
                                      </p:cBhvr>
                                      <p:to>
                                        <p:strVal val="visible"/>
                                      </p:to>
                                    </p:set>
                                    <p:anim calcmode="lin" valueType="num">
                                      <p:cBhvr additive="base">
                                        <p:cTn id="13" dur="500" fill="hold"/>
                                        <p:tgtEl>
                                          <p:spTgt spid="392195">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92195">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92195">
                                            <p:txEl>
                                              <p:pRg st="3" end="3"/>
                                            </p:txEl>
                                          </p:spTgt>
                                        </p:tgtEl>
                                        <p:attrNameLst>
                                          <p:attrName>style.visibility</p:attrName>
                                        </p:attrNameLst>
                                      </p:cBhvr>
                                      <p:to>
                                        <p:strVal val="visible"/>
                                      </p:to>
                                    </p:set>
                                    <p:anim calcmode="lin" valueType="num">
                                      <p:cBhvr additive="base">
                                        <p:cTn id="19" dur="500" fill="hold"/>
                                        <p:tgtEl>
                                          <p:spTgt spid="39219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92195">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92195">
                                            <p:txEl>
                                              <p:pRg st="4" end="4"/>
                                            </p:txEl>
                                          </p:spTgt>
                                        </p:tgtEl>
                                        <p:attrNameLst>
                                          <p:attrName>style.visibility</p:attrName>
                                        </p:attrNameLst>
                                      </p:cBhvr>
                                      <p:to>
                                        <p:strVal val="visible"/>
                                      </p:to>
                                    </p:set>
                                    <p:anim calcmode="lin" valueType="num">
                                      <p:cBhvr additive="base">
                                        <p:cTn id="25" dur="500" fill="hold"/>
                                        <p:tgtEl>
                                          <p:spTgt spid="39219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92195">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92195">
                                            <p:txEl>
                                              <p:pRg st="5" end="5"/>
                                            </p:txEl>
                                          </p:spTgt>
                                        </p:tgtEl>
                                        <p:attrNameLst>
                                          <p:attrName>style.visibility</p:attrName>
                                        </p:attrNameLst>
                                      </p:cBhvr>
                                      <p:to>
                                        <p:strVal val="visible"/>
                                      </p:to>
                                    </p:set>
                                    <p:anim calcmode="lin" valueType="num">
                                      <p:cBhvr additive="base">
                                        <p:cTn id="31" dur="500" fill="hold"/>
                                        <p:tgtEl>
                                          <p:spTgt spid="39219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92195">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92195">
                                            <p:txEl>
                                              <p:pRg st="6" end="6"/>
                                            </p:txEl>
                                          </p:spTgt>
                                        </p:tgtEl>
                                        <p:attrNameLst>
                                          <p:attrName>style.visibility</p:attrName>
                                        </p:attrNameLst>
                                      </p:cBhvr>
                                      <p:to>
                                        <p:strVal val="visible"/>
                                      </p:to>
                                    </p:set>
                                    <p:anim calcmode="lin" valueType="num">
                                      <p:cBhvr additive="base">
                                        <p:cTn id="37" dur="500" fill="hold"/>
                                        <p:tgtEl>
                                          <p:spTgt spid="392195">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92195">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Whoosh"/>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92195">
                                            <p:txEl>
                                              <p:pRg st="7" end="7"/>
                                            </p:txEl>
                                          </p:spTgt>
                                        </p:tgtEl>
                                        <p:attrNameLst>
                                          <p:attrName>style.visibility</p:attrName>
                                        </p:attrNameLst>
                                      </p:cBhvr>
                                      <p:to>
                                        <p:strVal val="visible"/>
                                      </p:to>
                                    </p:set>
                                    <p:anim calcmode="lin" valueType="num">
                                      <p:cBhvr additive="base">
                                        <p:cTn id="43" dur="500" fill="hold"/>
                                        <p:tgtEl>
                                          <p:spTgt spid="392195">
                                            <p:txEl>
                                              <p:pRg st="7" end="7"/>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92195">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
                                        </p:tgtEl>
                                      </p:cMediaNode>
                                    </p:audio>
                                  </p:sub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392200"/>
                                        </p:tgtEl>
                                        <p:attrNameLst>
                                          <p:attrName>style.visibility</p:attrName>
                                        </p:attrNameLst>
                                      </p:cBhvr>
                                      <p:to>
                                        <p:strVal val="visible"/>
                                      </p:to>
                                    </p:set>
                                    <p:animEffect transition="in" filter="wipe(left)">
                                      <p:cBhvr>
                                        <p:cTn id="49" dur="500"/>
                                        <p:tgtEl>
                                          <p:spTgt spid="392200"/>
                                        </p:tgtEl>
                                      </p:cBhvr>
                                    </p:animEffect>
                                  </p:childTnLst>
                                </p:cTn>
                              </p:par>
                            </p:childTnLst>
                          </p:cTn>
                        </p:par>
                        <p:par>
                          <p:cTn id="50" fill="hold" nodeType="afterGroup">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392201"/>
                                        </p:tgtEl>
                                        <p:attrNameLst>
                                          <p:attrName>style.visibility</p:attrName>
                                        </p:attrNameLst>
                                      </p:cBhvr>
                                      <p:to>
                                        <p:strVal val="visible"/>
                                      </p:to>
                                    </p:set>
                                    <p:animEffect transition="in" filter="wipe(left)">
                                      <p:cBhvr>
                                        <p:cTn id="53" dur="500"/>
                                        <p:tgtEl>
                                          <p:spTgt spid="392201"/>
                                        </p:tgtEl>
                                      </p:cBhvr>
                                    </p:animEffect>
                                  </p:childTnLst>
                                  <p:subTnLst>
                                    <p:audio>
                                      <p:cMediaNode>
                                        <p:cTn display="0" masterRel="sameClick">
                                          <p:stCondLst>
                                            <p:cond evt="begin" delay="0">
                                              <p:tn val="51"/>
                                            </p:cond>
                                          </p:stCondLst>
                                          <p:endCondLst>
                                            <p:cond evt="onStopAudio" delay="0">
                                              <p:tgtEl>
                                                <p:sldTgt/>
                                              </p:tgtEl>
                                            </p:cond>
                                          </p:endCondLst>
                                        </p:cTn>
                                        <p:tgtEl>
                                          <p:sndTgt r:embed="rId4" name="Qua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195" grpId="0" build="p" autoUpdateAnimBg="0"/>
      <p:bldP spid="392201"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2"/>
          <p:cNvSpPr>
            <a:spLocks noGrp="1" noChangeArrowheads="1"/>
          </p:cNvSpPr>
          <p:nvPr>
            <p:ph type="title"/>
          </p:nvPr>
        </p:nvSpPr>
        <p:spPr/>
        <p:txBody>
          <a:bodyPr/>
          <a:lstStyle/>
          <a:p>
            <a:r>
              <a:rPr lang="en-US"/>
              <a:t>Hershey &amp; Chase</a:t>
            </a:r>
          </a:p>
        </p:txBody>
      </p:sp>
      <p:sp>
        <p:nvSpPr>
          <p:cNvPr id="386052" name="Rectangle 4"/>
          <p:cNvSpPr>
            <a:spLocks noChangeArrowheads="1"/>
          </p:cNvSpPr>
          <p:nvPr/>
        </p:nvSpPr>
        <p:spPr bwMode="auto">
          <a:xfrm>
            <a:off x="4724400" y="6308725"/>
            <a:ext cx="2894013" cy="5492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3000" b="1">
                <a:solidFill>
                  <a:srgbClr val="0F116A"/>
                </a:solidFill>
              </a:rPr>
              <a:t>Alfred Hershey</a:t>
            </a:r>
          </a:p>
        </p:txBody>
      </p:sp>
      <p:sp>
        <p:nvSpPr>
          <p:cNvPr id="386053" name="Rectangle 5"/>
          <p:cNvSpPr>
            <a:spLocks noChangeArrowheads="1"/>
          </p:cNvSpPr>
          <p:nvPr/>
        </p:nvSpPr>
        <p:spPr bwMode="auto">
          <a:xfrm>
            <a:off x="1752600" y="6308725"/>
            <a:ext cx="2682875" cy="5492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3000" b="1">
                <a:solidFill>
                  <a:srgbClr val="0F116A"/>
                </a:solidFill>
              </a:rPr>
              <a:t>Martha Chase</a:t>
            </a:r>
          </a:p>
        </p:txBody>
      </p:sp>
      <p:pic>
        <p:nvPicPr>
          <p:cNvPr id="386051" name="Picture 3"/>
          <p:cNvPicPr>
            <a:picLocks noChangeAspect="1" noChangeArrowheads="1"/>
          </p:cNvPicPr>
          <p:nvPr/>
        </p:nvPicPr>
        <p:blipFill>
          <a:blip r:embed="rId3">
            <a:extLst>
              <a:ext uri="{28A0092B-C50C-407E-A947-70E740481C1C}">
                <a14:useLocalDpi xmlns:a14="http://schemas.microsoft.com/office/drawing/2010/main" val="0"/>
              </a:ext>
            </a:extLst>
          </a:blip>
          <a:srcRect t="4547" r="1199"/>
          <a:stretch>
            <a:fillRect/>
          </a:stretch>
        </p:blipFill>
        <p:spPr bwMode="auto">
          <a:xfrm>
            <a:off x="1295400" y="1300163"/>
            <a:ext cx="6624638" cy="5067300"/>
          </a:xfrm>
          <a:prstGeom prst="rect">
            <a:avLst/>
          </a:prstGeom>
          <a:noFill/>
          <a:ln>
            <a:noFill/>
          </a:ln>
          <a:effectLst>
            <a:outerShdw dist="35921" dir="2700000" algn="ctr" rotWithShape="0">
              <a:srgbClr val="808080">
                <a:alpha val="74001"/>
              </a:srgbClr>
            </a:outerShdw>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6055" name="Rectangle 7"/>
          <p:cNvSpPr>
            <a:spLocks noChangeArrowheads="1"/>
          </p:cNvSpPr>
          <p:nvPr/>
        </p:nvSpPr>
        <p:spPr bwMode="auto">
          <a:xfrm>
            <a:off x="6713538" y="381000"/>
            <a:ext cx="2466975" cy="7747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80000"/>
              </a:lnSpc>
            </a:pPr>
            <a:r>
              <a:rPr lang="en-US" sz="3400" b="1">
                <a:solidFill>
                  <a:srgbClr val="0F116A"/>
                </a:solidFill>
              </a:rPr>
              <a:t>1952 </a:t>
            </a:r>
            <a:r>
              <a:rPr lang="en-US" sz="3400" b="1">
                <a:solidFill>
                  <a:srgbClr val="000005"/>
                </a:solidFill>
              </a:rPr>
              <a:t>| </a:t>
            </a:r>
            <a:r>
              <a:rPr lang="en-US" sz="3400" b="1">
                <a:solidFill>
                  <a:srgbClr val="CC0000"/>
                </a:solidFill>
              </a:rPr>
              <a:t>1969</a:t>
            </a:r>
          </a:p>
          <a:p>
            <a:pPr algn="r">
              <a:lnSpc>
                <a:spcPct val="80000"/>
              </a:lnSpc>
            </a:pPr>
            <a:r>
              <a:rPr lang="en-US" sz="2200" b="1">
                <a:solidFill>
                  <a:srgbClr val="CC0000"/>
                </a:solidFill>
              </a:rPr>
              <a:t>Hershey</a:t>
            </a:r>
            <a:endParaRPr lang="en-US" sz="3000" b="1">
              <a:solidFill>
                <a:srgbClr val="0F116A"/>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p:txBody>
          <a:bodyPr/>
          <a:lstStyle/>
          <a:p>
            <a:r>
              <a:rPr lang="en-US"/>
              <a:t>Chargaff</a:t>
            </a:r>
          </a:p>
        </p:txBody>
      </p:sp>
      <p:sp>
        <p:nvSpPr>
          <p:cNvPr id="394243" name="Rectangle 3" descr="Rectangle: Click to edit Master text styles&#10;Second level&#10;Third level&#10;Fourth level&#10;Fifth level"/>
          <p:cNvSpPr>
            <a:spLocks noGrp="1" noChangeArrowheads="1"/>
          </p:cNvSpPr>
          <p:nvPr>
            <p:ph type="body" idx="1"/>
          </p:nvPr>
        </p:nvSpPr>
        <p:spPr/>
        <p:txBody>
          <a:bodyPr/>
          <a:lstStyle/>
          <a:p>
            <a:pPr>
              <a:tabLst>
                <a:tab pos="3321050" algn="dec"/>
              </a:tabLst>
            </a:pPr>
            <a:r>
              <a:rPr lang="en-US"/>
              <a:t>DNA composition: “</a:t>
            </a:r>
            <a:r>
              <a:rPr lang="en-US" u="sng">
                <a:solidFill>
                  <a:srgbClr val="CC0000"/>
                </a:solidFill>
              </a:rPr>
              <a:t>Chargaff’s rules</a:t>
            </a:r>
            <a:r>
              <a:rPr lang="en-US"/>
              <a:t>”</a:t>
            </a:r>
          </a:p>
          <a:p>
            <a:pPr lvl="1">
              <a:tabLst>
                <a:tab pos="3321050" algn="dec"/>
              </a:tabLst>
            </a:pPr>
            <a:r>
              <a:rPr lang="en-US"/>
              <a:t>varies from species to species</a:t>
            </a:r>
          </a:p>
          <a:p>
            <a:pPr lvl="1">
              <a:tabLst>
                <a:tab pos="3321050" algn="dec"/>
              </a:tabLst>
            </a:pPr>
            <a:r>
              <a:rPr lang="en-US"/>
              <a:t>all 4 bases not in equal quantity</a:t>
            </a:r>
          </a:p>
          <a:p>
            <a:pPr lvl="1">
              <a:tabLst>
                <a:tab pos="3321050" algn="dec"/>
              </a:tabLst>
            </a:pPr>
            <a:r>
              <a:rPr lang="en-US"/>
              <a:t>bases present in characteristic ratio</a:t>
            </a:r>
          </a:p>
          <a:p>
            <a:pPr marL="1085850" lvl="2">
              <a:tabLst>
                <a:tab pos="3321050" algn="dec"/>
              </a:tabLst>
            </a:pPr>
            <a:r>
              <a:rPr lang="en-US"/>
              <a:t>humans:</a:t>
            </a:r>
          </a:p>
          <a:p>
            <a:pPr marL="1085850" lvl="2">
              <a:buFont typeface="Wingdings" pitchFamily="84" charset="2"/>
              <a:buNone/>
              <a:tabLst>
                <a:tab pos="3321050" algn="dec"/>
              </a:tabLst>
            </a:pPr>
            <a:r>
              <a:rPr lang="en-US"/>
              <a:t>		A = 30.9%</a:t>
            </a:r>
          </a:p>
          <a:p>
            <a:pPr marL="1085850" lvl="2">
              <a:buFontTx/>
              <a:buNone/>
              <a:tabLst>
                <a:tab pos="3321050" algn="dec"/>
              </a:tabLst>
            </a:pPr>
            <a:r>
              <a:rPr lang="en-US"/>
              <a:t> 		T = 29.4%</a:t>
            </a:r>
          </a:p>
          <a:p>
            <a:pPr marL="1085850" lvl="2">
              <a:buFontTx/>
              <a:buNone/>
              <a:tabLst>
                <a:tab pos="3321050" algn="dec"/>
              </a:tabLst>
            </a:pPr>
            <a:r>
              <a:rPr lang="en-US"/>
              <a:t> 		G = 19.9%</a:t>
            </a:r>
          </a:p>
          <a:p>
            <a:pPr marL="1085850" lvl="2">
              <a:buFontTx/>
              <a:buNone/>
              <a:tabLst>
                <a:tab pos="3321050" algn="dec"/>
              </a:tabLst>
            </a:pPr>
            <a:r>
              <a:rPr lang="en-US"/>
              <a:t> 		C = 19.8%</a:t>
            </a:r>
          </a:p>
        </p:txBody>
      </p:sp>
      <p:pic>
        <p:nvPicPr>
          <p:cNvPr id="39424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7363" y="3429000"/>
            <a:ext cx="2306637" cy="34290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4245" name="Picture 5"/>
          <p:cNvPicPr>
            <a:picLocks noChangeAspect="1" noChangeArrowheads="1"/>
          </p:cNvPicPr>
          <p:nvPr/>
        </p:nvPicPr>
        <p:blipFill>
          <a:blip r:embed="rId6">
            <a:extLst>
              <a:ext uri="{28A0092B-C50C-407E-A947-70E740481C1C}">
                <a14:useLocalDpi xmlns:a14="http://schemas.microsoft.com/office/drawing/2010/main" val="0"/>
              </a:ext>
            </a:extLst>
          </a:blip>
          <a:srcRect b="12721"/>
          <a:stretch>
            <a:fillRect/>
          </a:stretch>
        </p:blipFill>
        <p:spPr bwMode="auto">
          <a:xfrm>
            <a:off x="228600" y="3886200"/>
            <a:ext cx="1936750" cy="29718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4246" name="Rectangle 6"/>
          <p:cNvSpPr>
            <a:spLocks noChangeArrowheads="1"/>
          </p:cNvSpPr>
          <p:nvPr/>
        </p:nvSpPr>
        <p:spPr bwMode="auto">
          <a:xfrm>
            <a:off x="7923213" y="381000"/>
            <a:ext cx="1144587" cy="6096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US" sz="3400" b="1">
                <a:solidFill>
                  <a:srgbClr val="0F116A"/>
                </a:solidFill>
              </a:rPr>
              <a:t>1947</a:t>
            </a:r>
            <a:endParaRPr lang="en-US" sz="3000" b="1">
              <a:solidFill>
                <a:srgbClr val="0F116A"/>
              </a:solidFill>
            </a:endParaRPr>
          </a:p>
        </p:txBody>
      </p:sp>
      <p:pic>
        <p:nvPicPr>
          <p:cNvPr id="394251" name="Picture 11" descr="penguin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72113" y="5562600"/>
            <a:ext cx="1274762" cy="1295400"/>
          </a:xfrm>
          <a:prstGeom prst="rect">
            <a:avLst/>
          </a:prstGeom>
          <a:noFill/>
          <a:extLst>
            <a:ext uri="{909E8E84-426E-40DD-AFC4-6F175D3DCCD1}">
              <a14:hiddenFill xmlns:a14="http://schemas.microsoft.com/office/drawing/2010/main">
                <a:solidFill>
                  <a:srgbClr val="FFFFFF"/>
                </a:solidFill>
              </a14:hiddenFill>
            </a:ext>
          </a:extLst>
        </p:spPr>
      </p:pic>
      <p:sp>
        <p:nvSpPr>
          <p:cNvPr id="394252" name="AutoShape 12"/>
          <p:cNvSpPr>
            <a:spLocks noChangeArrowheads="1"/>
          </p:cNvSpPr>
          <p:nvPr/>
        </p:nvSpPr>
        <p:spPr bwMode="auto">
          <a:xfrm>
            <a:off x="2185988" y="5753100"/>
            <a:ext cx="3051175" cy="1033463"/>
          </a:xfrm>
          <a:prstGeom prst="wedgeEllipseCallout">
            <a:avLst>
              <a:gd name="adj1" fmla="val 66389"/>
              <a:gd name="adj2" fmla="val -35560"/>
            </a:avLst>
          </a:prstGeom>
          <a:solidFill>
            <a:srgbClr val="FFEA18"/>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r>
              <a:rPr lang="en-US" sz="1800" b="1">
                <a:solidFill>
                  <a:srgbClr val="0F116A"/>
                </a:solidFill>
                <a:latin typeface="Comic Sans MS" pitchFamily="84" charset="0"/>
                <a:ea typeface="ＭＳ Ｐゴシック" pitchFamily="1" charset="-128"/>
              </a:rPr>
              <a:t>That</a:t>
            </a:r>
            <a:r>
              <a:rPr lang="en-US" sz="1800" b="1">
                <a:solidFill>
                  <a:srgbClr val="0F116A"/>
                </a:solidFill>
                <a:latin typeface="Arial"/>
                <a:ea typeface="ＭＳ Ｐゴシック" pitchFamily="1" charset="-128"/>
              </a:rPr>
              <a:t>’</a:t>
            </a:r>
            <a:r>
              <a:rPr lang="en-US" sz="1800" b="1">
                <a:solidFill>
                  <a:srgbClr val="0F116A"/>
                </a:solidFill>
                <a:latin typeface="Comic Sans MS" pitchFamily="84" charset="0"/>
                <a:ea typeface="ＭＳ Ｐゴシック" pitchFamily="1" charset="-128"/>
              </a:rPr>
              <a:t>s interesting</a:t>
            </a:r>
            <a:r>
              <a:rPr lang="en-US" sz="1800" b="1" i="1">
                <a:solidFill>
                  <a:srgbClr val="0F116A"/>
                </a:solidFill>
                <a:latin typeface="Comic Sans MS" pitchFamily="84" charset="0"/>
                <a:ea typeface="ＭＳ Ｐゴシック" pitchFamily="1" charset="-128"/>
              </a:rPr>
              <a:t>!</a:t>
            </a:r>
            <a:br>
              <a:rPr lang="en-US" sz="1800" b="1" i="1">
                <a:solidFill>
                  <a:srgbClr val="0F116A"/>
                </a:solidFill>
                <a:latin typeface="Comic Sans MS" pitchFamily="84" charset="0"/>
                <a:ea typeface="ＭＳ Ｐゴシック" pitchFamily="1" charset="-128"/>
              </a:rPr>
            </a:br>
            <a:r>
              <a:rPr lang="en-US" sz="1800" b="1" i="1">
                <a:solidFill>
                  <a:srgbClr val="0F116A"/>
                </a:solidFill>
                <a:latin typeface="Comic Sans MS" pitchFamily="84" charset="0"/>
                <a:ea typeface="ＭＳ Ｐゴシック" pitchFamily="1" charset="-128"/>
              </a:rPr>
              <a:t>What do you notice?</a:t>
            </a:r>
            <a:endParaRPr lang="en-US" sz="1800" b="1">
              <a:solidFill>
                <a:srgbClr val="0F116A"/>
              </a:solidFill>
              <a:latin typeface="Comic Sans MS" pitchFamily="84" charset="0"/>
              <a:ea typeface="ＭＳ Ｐゴシック" pitchFamily="1" charset="-128"/>
            </a:endParaRPr>
          </a:p>
        </p:txBody>
      </p:sp>
      <p:sp>
        <p:nvSpPr>
          <p:cNvPr id="394253" name="AutoShape 13"/>
          <p:cNvSpPr>
            <a:spLocks noChangeArrowheads="1"/>
          </p:cNvSpPr>
          <p:nvPr/>
        </p:nvSpPr>
        <p:spPr bwMode="auto">
          <a:xfrm>
            <a:off x="5021263" y="3843338"/>
            <a:ext cx="1119187" cy="1033462"/>
          </a:xfrm>
          <a:prstGeom prst="wedgeEllipseCallout">
            <a:avLst>
              <a:gd name="adj1" fmla="val 17236"/>
              <a:gd name="adj2" fmla="val 134486"/>
            </a:avLst>
          </a:prstGeom>
          <a:solidFill>
            <a:srgbClr val="FFEA18"/>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r>
              <a:rPr lang="en-US" sz="1800" b="1">
                <a:solidFill>
                  <a:srgbClr val="0F116A"/>
                </a:solidFill>
                <a:latin typeface="Comic Sans MS" pitchFamily="84" charset="0"/>
                <a:ea typeface="ＭＳ Ｐゴシック" pitchFamily="1" charset="-128"/>
              </a:rPr>
              <a:t>Rules</a:t>
            </a:r>
            <a:br>
              <a:rPr lang="en-US" sz="1800" b="1">
                <a:solidFill>
                  <a:srgbClr val="0F116A"/>
                </a:solidFill>
                <a:latin typeface="Comic Sans MS" pitchFamily="84" charset="0"/>
                <a:ea typeface="ＭＳ Ｐゴシック" pitchFamily="1" charset="-128"/>
              </a:rPr>
            </a:br>
            <a:r>
              <a:rPr lang="en-US" sz="1800" b="1">
                <a:solidFill>
                  <a:srgbClr val="0F116A"/>
                </a:solidFill>
                <a:latin typeface="Comic Sans MS" pitchFamily="84" charset="0"/>
                <a:ea typeface="ＭＳ Ｐゴシック" pitchFamily="1" charset="-128"/>
              </a:rPr>
              <a:t>A = T</a:t>
            </a:r>
          </a:p>
          <a:p>
            <a:r>
              <a:rPr lang="en-US" sz="1800" b="1">
                <a:solidFill>
                  <a:srgbClr val="0F116A"/>
                </a:solidFill>
                <a:latin typeface="Comic Sans MS" pitchFamily="84" charset="0"/>
                <a:ea typeface="ＭＳ Ｐゴシック" pitchFamily="1" charset="-128"/>
              </a:rPr>
              <a:t>C = 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4243">
                                            <p:txEl>
                                              <p:pRg st="1" end="1"/>
                                            </p:txEl>
                                          </p:spTgt>
                                        </p:tgtEl>
                                        <p:attrNameLst>
                                          <p:attrName>style.visibility</p:attrName>
                                        </p:attrNameLst>
                                      </p:cBhvr>
                                      <p:to>
                                        <p:strVal val="visible"/>
                                      </p:to>
                                    </p:set>
                                    <p:anim calcmode="lin" valueType="num">
                                      <p:cBhvr additive="base">
                                        <p:cTn id="7" dur="500" fill="hold"/>
                                        <p:tgtEl>
                                          <p:spTgt spid="39424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9424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4243">
                                            <p:txEl>
                                              <p:pRg st="2" end="2"/>
                                            </p:txEl>
                                          </p:spTgt>
                                        </p:tgtEl>
                                        <p:attrNameLst>
                                          <p:attrName>style.visibility</p:attrName>
                                        </p:attrNameLst>
                                      </p:cBhvr>
                                      <p:to>
                                        <p:strVal val="visible"/>
                                      </p:to>
                                    </p:set>
                                    <p:anim calcmode="lin" valueType="num">
                                      <p:cBhvr additive="base">
                                        <p:cTn id="13" dur="500" fill="hold"/>
                                        <p:tgtEl>
                                          <p:spTgt spid="39424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9424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94243">
                                            <p:txEl>
                                              <p:pRg st="3" end="3"/>
                                            </p:txEl>
                                          </p:spTgt>
                                        </p:tgtEl>
                                        <p:attrNameLst>
                                          <p:attrName>style.visibility</p:attrName>
                                        </p:attrNameLst>
                                      </p:cBhvr>
                                      <p:to>
                                        <p:strVal val="visible"/>
                                      </p:to>
                                    </p:set>
                                    <p:anim calcmode="lin" valueType="num">
                                      <p:cBhvr additive="base">
                                        <p:cTn id="19" dur="500" fill="hold"/>
                                        <p:tgtEl>
                                          <p:spTgt spid="39424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9424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94243">
                                            <p:txEl>
                                              <p:pRg st="4" end="4"/>
                                            </p:txEl>
                                          </p:spTgt>
                                        </p:tgtEl>
                                        <p:attrNameLst>
                                          <p:attrName>style.visibility</p:attrName>
                                        </p:attrNameLst>
                                      </p:cBhvr>
                                      <p:to>
                                        <p:strVal val="visible"/>
                                      </p:to>
                                    </p:set>
                                    <p:anim calcmode="lin" valueType="num">
                                      <p:cBhvr additive="base">
                                        <p:cTn id="25" dur="500" fill="hold"/>
                                        <p:tgtEl>
                                          <p:spTgt spid="394243">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94243">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94243">
                                            <p:txEl>
                                              <p:pRg st="5" end="5"/>
                                            </p:txEl>
                                          </p:spTgt>
                                        </p:tgtEl>
                                        <p:attrNameLst>
                                          <p:attrName>style.visibility</p:attrName>
                                        </p:attrNameLst>
                                      </p:cBhvr>
                                      <p:to>
                                        <p:strVal val="visible"/>
                                      </p:to>
                                    </p:set>
                                    <p:anim calcmode="lin" valueType="num">
                                      <p:cBhvr additive="base">
                                        <p:cTn id="31" dur="500" fill="hold"/>
                                        <p:tgtEl>
                                          <p:spTgt spid="394243">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94243">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94243">
                                            <p:txEl>
                                              <p:pRg st="6" end="6"/>
                                            </p:txEl>
                                          </p:spTgt>
                                        </p:tgtEl>
                                        <p:attrNameLst>
                                          <p:attrName>style.visibility</p:attrName>
                                        </p:attrNameLst>
                                      </p:cBhvr>
                                      <p:to>
                                        <p:strVal val="visible"/>
                                      </p:to>
                                    </p:set>
                                    <p:anim calcmode="lin" valueType="num">
                                      <p:cBhvr additive="base">
                                        <p:cTn id="37" dur="500" fill="hold"/>
                                        <p:tgtEl>
                                          <p:spTgt spid="394243">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94243">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Whoosh"/>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94243">
                                            <p:txEl>
                                              <p:pRg st="7" end="7"/>
                                            </p:txEl>
                                          </p:spTgt>
                                        </p:tgtEl>
                                        <p:attrNameLst>
                                          <p:attrName>style.visibility</p:attrName>
                                        </p:attrNameLst>
                                      </p:cBhvr>
                                      <p:to>
                                        <p:strVal val="visible"/>
                                      </p:to>
                                    </p:set>
                                    <p:anim calcmode="lin" valueType="num">
                                      <p:cBhvr additive="base">
                                        <p:cTn id="43" dur="500" fill="hold"/>
                                        <p:tgtEl>
                                          <p:spTgt spid="394243">
                                            <p:txEl>
                                              <p:pRg st="7" end="7"/>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94243">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
                                        </p:tgtEl>
                                      </p:cMediaNode>
                                    </p:audio>
                                  </p:sub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94243">
                                            <p:txEl>
                                              <p:pRg st="8" end="8"/>
                                            </p:txEl>
                                          </p:spTgt>
                                        </p:tgtEl>
                                        <p:attrNameLst>
                                          <p:attrName>style.visibility</p:attrName>
                                        </p:attrNameLst>
                                      </p:cBhvr>
                                      <p:to>
                                        <p:strVal val="visible"/>
                                      </p:to>
                                    </p:set>
                                    <p:anim calcmode="lin" valueType="num">
                                      <p:cBhvr additive="base">
                                        <p:cTn id="49" dur="500" fill="hold"/>
                                        <p:tgtEl>
                                          <p:spTgt spid="394243">
                                            <p:txEl>
                                              <p:pRg st="8" end="8"/>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94243">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3" name="Whoosh"/>
                                        </p:tgtEl>
                                      </p:cMediaNode>
                                    </p:audio>
                                  </p:sub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2" fill="hold" nodeType="clickEffect">
                                  <p:stCondLst>
                                    <p:cond delay="0"/>
                                  </p:stCondLst>
                                  <p:childTnLst>
                                    <p:set>
                                      <p:cBhvr>
                                        <p:cTn id="54" dur="1" fill="hold">
                                          <p:stCondLst>
                                            <p:cond delay="0"/>
                                          </p:stCondLst>
                                        </p:cTn>
                                        <p:tgtEl>
                                          <p:spTgt spid="394251"/>
                                        </p:tgtEl>
                                        <p:attrNameLst>
                                          <p:attrName>style.visibility</p:attrName>
                                        </p:attrNameLst>
                                      </p:cBhvr>
                                      <p:to>
                                        <p:strVal val="visible"/>
                                      </p:to>
                                    </p:set>
                                    <p:animEffect transition="in" filter="wipe(right)">
                                      <p:cBhvr>
                                        <p:cTn id="55" dur="500"/>
                                        <p:tgtEl>
                                          <p:spTgt spid="394251"/>
                                        </p:tgtEl>
                                      </p:cBhvr>
                                    </p:animEffect>
                                  </p:childTnLst>
                                </p:cTn>
                              </p:par>
                            </p:childTnLst>
                          </p:cTn>
                        </p:par>
                        <p:par>
                          <p:cTn id="56" fill="hold" nodeType="afterGroup">
                            <p:stCondLst>
                              <p:cond delay="500"/>
                            </p:stCondLst>
                            <p:childTnLst>
                              <p:par>
                                <p:cTn id="57" presetID="22" presetClass="entr" presetSubtype="2" fill="hold" grpId="0" nodeType="afterEffect">
                                  <p:stCondLst>
                                    <p:cond delay="0"/>
                                  </p:stCondLst>
                                  <p:childTnLst>
                                    <p:set>
                                      <p:cBhvr>
                                        <p:cTn id="58" dur="1" fill="hold">
                                          <p:stCondLst>
                                            <p:cond delay="0"/>
                                          </p:stCondLst>
                                        </p:cTn>
                                        <p:tgtEl>
                                          <p:spTgt spid="394252"/>
                                        </p:tgtEl>
                                        <p:attrNameLst>
                                          <p:attrName>style.visibility</p:attrName>
                                        </p:attrNameLst>
                                      </p:cBhvr>
                                      <p:to>
                                        <p:strVal val="visible"/>
                                      </p:to>
                                    </p:set>
                                    <p:animEffect transition="in" filter="wipe(right)">
                                      <p:cBhvr>
                                        <p:cTn id="59" dur="500"/>
                                        <p:tgtEl>
                                          <p:spTgt spid="394252"/>
                                        </p:tgtEl>
                                      </p:cBhvr>
                                    </p:animEffect>
                                  </p:childTnLst>
                                  <p:subTnLst>
                                    <p:audio>
                                      <p:cMediaNode>
                                        <p:cTn display="0" masterRel="sameClick">
                                          <p:stCondLst>
                                            <p:cond evt="begin" delay="0">
                                              <p:tn val="57"/>
                                            </p:cond>
                                          </p:stCondLst>
                                          <p:endCondLst>
                                            <p:cond evt="onStopAudio" delay="0">
                                              <p:tgtEl>
                                                <p:sldTgt/>
                                              </p:tgtEl>
                                            </p:cond>
                                          </p:endCondLst>
                                        </p:cTn>
                                        <p:tgtEl>
                                          <p:sndTgt r:embed="rId4" name="Quack"/>
                                        </p:tgtEl>
                                      </p:cMediaNode>
                                    </p:audio>
                                  </p:subTnLst>
                                </p:cTn>
                              </p:par>
                            </p:childTnLst>
                          </p:cTn>
                        </p:par>
                        <p:par>
                          <p:cTn id="60" fill="hold" nodeType="afterGroup">
                            <p:stCondLst>
                              <p:cond delay="1000"/>
                            </p:stCondLst>
                            <p:childTnLst>
                              <p:par>
                                <p:cTn id="61" presetID="22" presetClass="entr" presetSubtype="4" fill="hold" grpId="0" nodeType="afterEffect">
                                  <p:stCondLst>
                                    <p:cond delay="0"/>
                                  </p:stCondLst>
                                  <p:childTnLst>
                                    <p:set>
                                      <p:cBhvr>
                                        <p:cTn id="62" dur="1" fill="hold">
                                          <p:stCondLst>
                                            <p:cond delay="0"/>
                                          </p:stCondLst>
                                        </p:cTn>
                                        <p:tgtEl>
                                          <p:spTgt spid="394253"/>
                                        </p:tgtEl>
                                        <p:attrNameLst>
                                          <p:attrName>style.visibility</p:attrName>
                                        </p:attrNameLst>
                                      </p:cBhvr>
                                      <p:to>
                                        <p:strVal val="visible"/>
                                      </p:to>
                                    </p:set>
                                    <p:animEffect transition="in" filter="wipe(down)">
                                      <p:cBhvr>
                                        <p:cTn id="63" dur="500"/>
                                        <p:tgtEl>
                                          <p:spTgt spid="394253"/>
                                        </p:tgtEl>
                                      </p:cBhvr>
                                    </p:animEffect>
                                  </p:childTnLst>
                                  <p:subTnLst>
                                    <p:audio>
                                      <p:cMediaNode>
                                        <p:cTn display="0" masterRel="sameClick">
                                          <p:stCondLst>
                                            <p:cond evt="begin" delay="0">
                                              <p:tn val="61"/>
                                            </p:cond>
                                          </p:stCondLst>
                                          <p:endCondLst>
                                            <p:cond evt="onStopAudio" delay="0">
                                              <p:tgtEl>
                                                <p:sldTgt/>
                                              </p:tgtEl>
                                            </p:cond>
                                          </p:endCondLst>
                                        </p:cTn>
                                        <p:tgtEl>
                                          <p:sndTgt r:embed="rId4" name="Qua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3" grpId="0" build="p" autoUpdateAnimBg="0"/>
      <p:bldP spid="394252" grpId="0" animBg="1" autoUpdateAnimBg="0"/>
      <p:bldP spid="394253"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6290" name="Rectangle 2"/>
          <p:cNvSpPr>
            <a:spLocks noGrp="1" noChangeArrowheads="1"/>
          </p:cNvSpPr>
          <p:nvPr>
            <p:ph type="title"/>
          </p:nvPr>
        </p:nvSpPr>
        <p:spPr/>
        <p:txBody>
          <a:bodyPr/>
          <a:lstStyle/>
          <a:p>
            <a:r>
              <a:rPr lang="en-US"/>
              <a:t>Structure of DNA</a:t>
            </a:r>
          </a:p>
        </p:txBody>
      </p:sp>
      <p:sp>
        <p:nvSpPr>
          <p:cNvPr id="396291" name="Rectangle 3" descr="Rectangle: Click to edit Master text styles&#10;Second level&#10;Third level&#10;Fourth level&#10;Fifth level"/>
          <p:cNvSpPr>
            <a:spLocks noGrp="1" noChangeArrowheads="1"/>
          </p:cNvSpPr>
          <p:nvPr>
            <p:ph type="body" idx="1"/>
          </p:nvPr>
        </p:nvSpPr>
        <p:spPr>
          <a:xfrm>
            <a:off x="838200" y="1371600"/>
            <a:ext cx="7924800" cy="2971800"/>
          </a:xfrm>
        </p:spPr>
        <p:txBody>
          <a:bodyPr/>
          <a:lstStyle/>
          <a:p>
            <a:r>
              <a:rPr lang="en-US"/>
              <a:t>Watson &amp; Crick</a:t>
            </a:r>
          </a:p>
          <a:p>
            <a:pPr lvl="1"/>
            <a:r>
              <a:rPr lang="en-US" u="sng">
                <a:solidFill>
                  <a:srgbClr val="CC0000"/>
                </a:solidFill>
              </a:rPr>
              <a:t>developed double helix model of DNA</a:t>
            </a:r>
            <a:endParaRPr lang="en-US"/>
          </a:p>
          <a:p>
            <a:pPr marL="1085850" lvl="2"/>
            <a:r>
              <a:rPr lang="en-US"/>
              <a:t>other leading scientists working on question:</a:t>
            </a:r>
            <a:endParaRPr lang="en-US" sz="2800"/>
          </a:p>
          <a:p>
            <a:pPr marL="1428750" lvl="3"/>
            <a:r>
              <a:rPr lang="en-US" sz="2400"/>
              <a:t>Rosalind Franklin</a:t>
            </a:r>
          </a:p>
          <a:p>
            <a:pPr marL="1428750" lvl="3"/>
            <a:r>
              <a:rPr lang="en-US" sz="2400"/>
              <a:t>Maurice Wilkins</a:t>
            </a:r>
          </a:p>
          <a:p>
            <a:pPr marL="1428750" lvl="3"/>
            <a:r>
              <a:rPr lang="en-US" sz="2400"/>
              <a:t>Linus Pauling</a:t>
            </a:r>
            <a:r>
              <a:rPr lang="en-US" sz="2400" b="0"/>
              <a:t> </a:t>
            </a:r>
          </a:p>
        </p:txBody>
      </p:sp>
      <p:sp>
        <p:nvSpPr>
          <p:cNvPr id="396292" name="Rectangle 4"/>
          <p:cNvSpPr>
            <a:spLocks noChangeArrowheads="1"/>
          </p:cNvSpPr>
          <p:nvPr/>
        </p:nvSpPr>
        <p:spPr bwMode="auto">
          <a:xfrm>
            <a:off x="6605588" y="381000"/>
            <a:ext cx="2465387" cy="6096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US" sz="3400" b="1">
                <a:solidFill>
                  <a:srgbClr val="0F116A"/>
                </a:solidFill>
              </a:rPr>
              <a:t>1953 </a:t>
            </a:r>
            <a:r>
              <a:rPr lang="en-US" sz="3400" b="1">
                <a:solidFill>
                  <a:srgbClr val="000005"/>
                </a:solidFill>
              </a:rPr>
              <a:t>| </a:t>
            </a:r>
            <a:r>
              <a:rPr lang="en-US" sz="3400" b="1">
                <a:solidFill>
                  <a:srgbClr val="CC0000"/>
                </a:solidFill>
              </a:rPr>
              <a:t>1962</a:t>
            </a:r>
            <a:endParaRPr lang="en-US" sz="3000" b="1">
              <a:solidFill>
                <a:srgbClr val="0F116A"/>
              </a:solidFill>
            </a:endParaRPr>
          </a:p>
        </p:txBody>
      </p:sp>
      <p:pic>
        <p:nvPicPr>
          <p:cNvPr id="39629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4114800"/>
            <a:ext cx="2386013" cy="2679700"/>
          </a:xfrm>
          <a:prstGeom prst="rect">
            <a:avLst/>
          </a:prstGeom>
          <a:noFill/>
          <a:ln w="9525">
            <a:solidFill>
              <a:srgbClr val="000000"/>
            </a:solidFill>
            <a:miter lim="800000"/>
            <a:headEnd/>
            <a:tailEnd/>
          </a:ln>
          <a:effectLst>
            <a:outerShdw dist="35921" dir="2700000" algn="ctr" rotWithShape="0">
              <a:srgbClr val="808080">
                <a:alpha val="75000"/>
              </a:srgbClr>
            </a:outerShdw>
          </a:effectLst>
          <a:extLst>
            <a:ext uri="{909E8E84-426E-40DD-AFC4-6F175D3DCCD1}">
              <a14:hiddenFill xmlns:a14="http://schemas.microsoft.com/office/drawing/2010/main">
                <a:solidFill>
                  <a:srgbClr val="FFEA18"/>
                </a:solidFill>
              </a14:hiddenFill>
            </a:ext>
          </a:extLst>
        </p:spPr>
      </p:pic>
      <p:pic>
        <p:nvPicPr>
          <p:cNvPr id="396294" name="Picture 6"/>
          <p:cNvPicPr>
            <a:picLocks noChangeAspect="1" noChangeArrowheads="1"/>
          </p:cNvPicPr>
          <p:nvPr/>
        </p:nvPicPr>
        <p:blipFill>
          <a:blip r:embed="rId5">
            <a:extLst>
              <a:ext uri="{28A0092B-C50C-407E-A947-70E740481C1C}">
                <a14:useLocalDpi xmlns:a14="http://schemas.microsoft.com/office/drawing/2010/main" val="0"/>
              </a:ext>
            </a:extLst>
          </a:blip>
          <a:srcRect l="21600" t="5853" r="7201" b="35123"/>
          <a:stretch>
            <a:fillRect/>
          </a:stretch>
        </p:blipFill>
        <p:spPr bwMode="auto">
          <a:xfrm>
            <a:off x="6248400" y="4117975"/>
            <a:ext cx="2624138" cy="2676525"/>
          </a:xfrm>
          <a:prstGeom prst="rect">
            <a:avLst/>
          </a:prstGeom>
          <a:noFill/>
          <a:ln w="9525">
            <a:solidFill>
              <a:srgbClr val="000000"/>
            </a:solidFill>
            <a:miter lim="800000"/>
            <a:headEnd/>
            <a:tailEnd/>
          </a:ln>
          <a:effectLst>
            <a:outerShdw dist="35921" dir="2700000" algn="ctr" rotWithShape="0">
              <a:srgbClr val="808080">
                <a:alpha val="75000"/>
              </a:srgbClr>
            </a:outerShdw>
          </a:effectLst>
          <a:extLst>
            <a:ext uri="{909E8E84-426E-40DD-AFC4-6F175D3DCCD1}">
              <a14:hiddenFill xmlns:a14="http://schemas.microsoft.com/office/drawing/2010/main">
                <a:solidFill>
                  <a:srgbClr val="FFEA18"/>
                </a:solidFill>
              </a14:hiddenFill>
            </a:ext>
          </a:extLst>
        </p:spPr>
      </p:pic>
      <p:pic>
        <p:nvPicPr>
          <p:cNvPr id="39629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4119563"/>
            <a:ext cx="2705100" cy="2674937"/>
          </a:xfrm>
          <a:prstGeom prst="rect">
            <a:avLst/>
          </a:prstGeom>
          <a:noFill/>
          <a:ln w="9525">
            <a:solidFill>
              <a:srgbClr val="000000"/>
            </a:solidFill>
            <a:miter lim="800000"/>
            <a:headEnd/>
            <a:tailEnd/>
          </a:ln>
          <a:effectLst>
            <a:outerShdw dist="35921" dir="2700000" algn="ctr" rotWithShape="0">
              <a:srgbClr val="808080">
                <a:alpha val="75000"/>
              </a:srgbClr>
            </a:outerShdw>
          </a:effectLst>
          <a:extLst>
            <a:ext uri="{909E8E84-426E-40DD-AFC4-6F175D3DCCD1}">
              <a14:hiddenFill xmlns:a14="http://schemas.microsoft.com/office/drawing/2010/main">
                <a:solidFill>
                  <a:srgbClr val="FFEA18"/>
                </a:solidFill>
              </a14:hiddenFill>
            </a:ext>
          </a:extLst>
        </p:spPr>
      </p:pic>
      <p:sp>
        <p:nvSpPr>
          <p:cNvPr id="396296" name="Rectangle 8"/>
          <p:cNvSpPr>
            <a:spLocks noChangeArrowheads="1"/>
          </p:cNvSpPr>
          <p:nvPr/>
        </p:nvSpPr>
        <p:spPr bwMode="auto">
          <a:xfrm>
            <a:off x="1858963" y="6443663"/>
            <a:ext cx="1271587" cy="427037"/>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US" sz="2200" b="1">
                <a:solidFill>
                  <a:schemeClr val="bg1"/>
                </a:solidFill>
              </a:rPr>
              <a:t>Franklin</a:t>
            </a:r>
            <a:endParaRPr lang="en-US" sz="2200" b="1">
              <a:solidFill>
                <a:srgbClr val="FFEA18"/>
              </a:solidFill>
            </a:endParaRPr>
          </a:p>
        </p:txBody>
      </p:sp>
      <p:sp>
        <p:nvSpPr>
          <p:cNvPr id="396297" name="Rectangle 9"/>
          <p:cNvSpPr>
            <a:spLocks noChangeArrowheads="1"/>
          </p:cNvSpPr>
          <p:nvPr/>
        </p:nvSpPr>
        <p:spPr bwMode="auto">
          <a:xfrm>
            <a:off x="4611688" y="6430963"/>
            <a:ext cx="1162050" cy="427037"/>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US" sz="2200" b="1">
                <a:solidFill>
                  <a:schemeClr val="bg1"/>
                </a:solidFill>
              </a:rPr>
              <a:t>Wilkins</a:t>
            </a:r>
            <a:endParaRPr lang="en-US" sz="2200" b="1">
              <a:solidFill>
                <a:srgbClr val="FFEA18"/>
              </a:solidFill>
            </a:endParaRPr>
          </a:p>
        </p:txBody>
      </p:sp>
      <p:sp>
        <p:nvSpPr>
          <p:cNvPr id="396298" name="Rectangle 10"/>
          <p:cNvSpPr>
            <a:spLocks noChangeArrowheads="1"/>
          </p:cNvSpPr>
          <p:nvPr/>
        </p:nvSpPr>
        <p:spPr bwMode="auto">
          <a:xfrm>
            <a:off x="7461250" y="6430963"/>
            <a:ext cx="1193800" cy="427037"/>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US" sz="2200" b="1">
                <a:solidFill>
                  <a:schemeClr val="bg1"/>
                </a:solidFill>
              </a:rPr>
              <a:t>Pauling</a:t>
            </a:r>
            <a:endParaRPr lang="en-US" sz="2200" b="1">
              <a:solidFill>
                <a:srgbClr val="FFEA18"/>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6291">
                                            <p:txEl>
                                              <p:pRg st="1" end="1"/>
                                            </p:txEl>
                                          </p:spTgt>
                                        </p:tgtEl>
                                        <p:attrNameLst>
                                          <p:attrName>style.visibility</p:attrName>
                                        </p:attrNameLst>
                                      </p:cBhvr>
                                      <p:to>
                                        <p:strVal val="visible"/>
                                      </p:to>
                                    </p:set>
                                    <p:anim calcmode="lin" valueType="num">
                                      <p:cBhvr additive="base">
                                        <p:cTn id="7" dur="500" fill="hold"/>
                                        <p:tgtEl>
                                          <p:spTgt spid="396291">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96291">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6291">
                                            <p:txEl>
                                              <p:pRg st="2" end="2"/>
                                            </p:txEl>
                                          </p:spTgt>
                                        </p:tgtEl>
                                        <p:attrNameLst>
                                          <p:attrName>style.visibility</p:attrName>
                                        </p:attrNameLst>
                                      </p:cBhvr>
                                      <p:to>
                                        <p:strVal val="visible"/>
                                      </p:to>
                                    </p:set>
                                    <p:anim calcmode="lin" valueType="num">
                                      <p:cBhvr additive="base">
                                        <p:cTn id="13" dur="500" fill="hold"/>
                                        <p:tgtEl>
                                          <p:spTgt spid="396291">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96291">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96291">
                                            <p:txEl>
                                              <p:pRg st="3" end="3"/>
                                            </p:txEl>
                                          </p:spTgt>
                                        </p:tgtEl>
                                        <p:attrNameLst>
                                          <p:attrName>style.visibility</p:attrName>
                                        </p:attrNameLst>
                                      </p:cBhvr>
                                      <p:to>
                                        <p:strVal val="visible"/>
                                      </p:to>
                                    </p:set>
                                    <p:anim calcmode="lin" valueType="num">
                                      <p:cBhvr additive="base">
                                        <p:cTn id="19" dur="500" fill="hold"/>
                                        <p:tgtEl>
                                          <p:spTgt spid="396291">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96291">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96291">
                                            <p:txEl>
                                              <p:pRg st="4" end="4"/>
                                            </p:txEl>
                                          </p:spTgt>
                                        </p:tgtEl>
                                        <p:attrNameLst>
                                          <p:attrName>style.visibility</p:attrName>
                                        </p:attrNameLst>
                                      </p:cBhvr>
                                      <p:to>
                                        <p:strVal val="visible"/>
                                      </p:to>
                                    </p:set>
                                    <p:anim calcmode="lin" valueType="num">
                                      <p:cBhvr additive="base">
                                        <p:cTn id="25" dur="500" fill="hold"/>
                                        <p:tgtEl>
                                          <p:spTgt spid="396291">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96291">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96291">
                                            <p:txEl>
                                              <p:pRg st="5" end="5"/>
                                            </p:txEl>
                                          </p:spTgt>
                                        </p:tgtEl>
                                        <p:attrNameLst>
                                          <p:attrName>style.visibility</p:attrName>
                                        </p:attrNameLst>
                                      </p:cBhvr>
                                      <p:to>
                                        <p:strVal val="visible"/>
                                      </p:to>
                                    </p:set>
                                    <p:anim calcmode="lin" valueType="num">
                                      <p:cBhvr additive="base">
                                        <p:cTn id="31" dur="500" fill="hold"/>
                                        <p:tgtEl>
                                          <p:spTgt spid="396291">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96291">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291"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0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100" y="1295400"/>
            <a:ext cx="5346700" cy="5410200"/>
          </a:xfrm>
          <a:prstGeom prst="rect">
            <a:avLst/>
          </a:prstGeom>
          <a:noFill/>
          <a:extLst>
            <a:ext uri="{909E8E84-426E-40DD-AFC4-6F175D3DCCD1}">
              <a14:hiddenFill xmlns:a14="http://schemas.microsoft.com/office/drawing/2010/main">
                <a:solidFill>
                  <a:srgbClr val="FFFFFF"/>
                </a:solidFill>
              </a14:hiddenFill>
            </a:ext>
          </a:extLst>
        </p:spPr>
      </p:pic>
      <p:pic>
        <p:nvPicPr>
          <p:cNvPr id="400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295400"/>
            <a:ext cx="2765425" cy="2765425"/>
          </a:xfrm>
          <a:prstGeom prst="rect">
            <a:avLst/>
          </a:prstGeom>
          <a:noFill/>
          <a:extLst>
            <a:ext uri="{909E8E84-426E-40DD-AFC4-6F175D3DCCD1}">
              <a14:hiddenFill xmlns:a14="http://schemas.microsoft.com/office/drawing/2010/main">
                <a:solidFill>
                  <a:srgbClr val="FFFFFF"/>
                </a:solidFill>
              </a14:hiddenFill>
            </a:ext>
          </a:extLst>
        </p:spPr>
      </p:pic>
      <p:pic>
        <p:nvPicPr>
          <p:cNvPr id="400388" name="Picture 4"/>
          <p:cNvPicPr>
            <a:picLocks noChangeAspect="1" noChangeArrowheads="1"/>
          </p:cNvPicPr>
          <p:nvPr/>
        </p:nvPicPr>
        <p:blipFill>
          <a:blip r:embed="rId5">
            <a:extLst>
              <a:ext uri="{28A0092B-C50C-407E-A947-70E740481C1C}">
                <a14:useLocalDpi xmlns:a14="http://schemas.microsoft.com/office/drawing/2010/main" val="0"/>
              </a:ext>
            </a:extLst>
          </a:blip>
          <a:srcRect r="34030" b="13091"/>
          <a:stretch>
            <a:fillRect/>
          </a:stretch>
        </p:blipFill>
        <p:spPr bwMode="auto">
          <a:xfrm>
            <a:off x="6172200" y="4213225"/>
            <a:ext cx="2765425" cy="24923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0389" name="Rectangle 5"/>
          <p:cNvSpPr>
            <a:spLocks noChangeArrowheads="1"/>
          </p:cNvSpPr>
          <p:nvPr/>
        </p:nvSpPr>
        <p:spPr bwMode="auto">
          <a:xfrm>
            <a:off x="609600" y="654050"/>
            <a:ext cx="4044950" cy="64135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3600" b="1">
                <a:solidFill>
                  <a:schemeClr val="tx2"/>
                </a:solidFill>
              </a:rPr>
              <a:t>Watson and Crick</a:t>
            </a:r>
          </a:p>
        </p:txBody>
      </p:sp>
      <p:sp>
        <p:nvSpPr>
          <p:cNvPr id="400390" name="Rectangle 6"/>
          <p:cNvSpPr>
            <a:spLocks noChangeArrowheads="1"/>
          </p:cNvSpPr>
          <p:nvPr/>
        </p:nvSpPr>
        <p:spPr bwMode="auto">
          <a:xfrm>
            <a:off x="5976938" y="533400"/>
            <a:ext cx="3251200" cy="4572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US" b="1">
                <a:solidFill>
                  <a:srgbClr val="0F116A"/>
                </a:solidFill>
                <a:hlinkClick r:id="rId6"/>
              </a:rPr>
              <a:t>1953 article in Nature</a:t>
            </a:r>
            <a:endParaRPr lang="en-US" sz="3600" b="1">
              <a:solidFill>
                <a:srgbClr val="0F116A"/>
              </a:solidFill>
            </a:endParaRPr>
          </a:p>
        </p:txBody>
      </p:sp>
      <p:sp>
        <p:nvSpPr>
          <p:cNvPr id="400391" name="Rectangle 7"/>
          <p:cNvSpPr>
            <a:spLocks noChangeArrowheads="1"/>
          </p:cNvSpPr>
          <p:nvPr/>
        </p:nvSpPr>
        <p:spPr bwMode="auto">
          <a:xfrm>
            <a:off x="4657725" y="6303963"/>
            <a:ext cx="882650" cy="427037"/>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US" sz="2200" b="1">
                <a:solidFill>
                  <a:schemeClr val="bg1"/>
                </a:solidFill>
              </a:rPr>
              <a:t>Crick</a:t>
            </a:r>
            <a:endParaRPr lang="en-US" sz="2200" b="1">
              <a:solidFill>
                <a:srgbClr val="FFEA18"/>
              </a:solidFill>
            </a:endParaRPr>
          </a:p>
        </p:txBody>
      </p:sp>
      <p:sp>
        <p:nvSpPr>
          <p:cNvPr id="400392" name="Rectangle 8"/>
          <p:cNvSpPr>
            <a:spLocks noChangeArrowheads="1"/>
          </p:cNvSpPr>
          <p:nvPr/>
        </p:nvSpPr>
        <p:spPr bwMode="auto">
          <a:xfrm>
            <a:off x="668338" y="6303963"/>
            <a:ext cx="1193800" cy="427037"/>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US" sz="2200" b="1">
                <a:solidFill>
                  <a:schemeClr val="bg1"/>
                </a:solidFill>
              </a:rPr>
              <a:t>Watson</a:t>
            </a:r>
            <a:endParaRPr lang="en-US" sz="2200" b="1">
              <a:solidFill>
                <a:srgbClr val="FFEA18"/>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8343" name="Picture 7" descr="f14-09ct_rosalind_frank_cb"/>
          <p:cNvPicPr>
            <a:picLocks noChangeAspect="1" noChangeArrowheads="1"/>
          </p:cNvPicPr>
          <p:nvPr/>
        </p:nvPicPr>
        <p:blipFill>
          <a:blip r:embed="rId3">
            <a:extLst>
              <a:ext uri="{28A0092B-C50C-407E-A947-70E740481C1C}">
                <a14:useLocalDpi xmlns:a14="http://schemas.microsoft.com/office/drawing/2010/main" val="0"/>
              </a:ext>
            </a:extLst>
          </a:blip>
          <a:srcRect l="33749" t="6000" r="33749"/>
          <a:stretch>
            <a:fillRect/>
          </a:stretch>
        </p:blipFill>
        <p:spPr bwMode="auto">
          <a:xfrm>
            <a:off x="7196138" y="415925"/>
            <a:ext cx="1598612" cy="347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8338" name="Picture 2"/>
          <p:cNvPicPr>
            <a:picLocks noChangeAspect="1" noChangeArrowheads="1"/>
          </p:cNvPicPr>
          <p:nvPr/>
        </p:nvPicPr>
        <p:blipFill>
          <a:blip r:embed="rId4">
            <a:extLst>
              <a:ext uri="{28A0092B-C50C-407E-A947-70E740481C1C}">
                <a14:useLocalDpi xmlns:a14="http://schemas.microsoft.com/office/drawing/2010/main" val="0"/>
              </a:ext>
            </a:extLst>
          </a:blip>
          <a:srcRect b="3429"/>
          <a:stretch>
            <a:fillRect/>
          </a:stretch>
        </p:blipFill>
        <p:spPr bwMode="auto">
          <a:xfrm>
            <a:off x="5638800" y="3905250"/>
            <a:ext cx="3429000" cy="2952750"/>
          </a:xfrm>
          <a:prstGeom prst="rect">
            <a:avLst/>
          </a:prstGeom>
          <a:noFill/>
          <a:extLst>
            <a:ext uri="{909E8E84-426E-40DD-AFC4-6F175D3DCCD1}">
              <a14:hiddenFill xmlns:a14="http://schemas.microsoft.com/office/drawing/2010/main">
                <a:solidFill>
                  <a:srgbClr val="FFFFFF"/>
                </a:solidFill>
              </a14:hiddenFill>
            </a:ext>
          </a:extLst>
        </p:spPr>
      </p:pic>
      <p:sp>
        <p:nvSpPr>
          <p:cNvPr id="398339" name="Rectangle 3"/>
          <p:cNvSpPr>
            <a:spLocks noGrp="1" noChangeArrowheads="1"/>
          </p:cNvSpPr>
          <p:nvPr>
            <p:ph type="title"/>
          </p:nvPr>
        </p:nvSpPr>
        <p:spPr/>
        <p:txBody>
          <a:bodyPr/>
          <a:lstStyle/>
          <a:p>
            <a:r>
              <a:rPr lang="en-US"/>
              <a:t>Rosalind Franklin (1920-1958)</a:t>
            </a:r>
          </a:p>
        </p:txBody>
      </p:sp>
      <p:pic>
        <p:nvPicPr>
          <p:cNvPr id="39834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371600"/>
            <a:ext cx="5086350" cy="5257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626" name="Picture 2"/>
          <p:cNvPicPr>
            <a:picLocks noChangeAspect="1" noChangeArrowheads="1"/>
          </p:cNvPicPr>
          <p:nvPr/>
        </p:nvPicPr>
        <p:blipFill>
          <a:blip r:embed="rId4">
            <a:extLst>
              <a:ext uri="{28A0092B-C50C-407E-A947-70E740481C1C}">
                <a14:useLocalDpi xmlns:a14="http://schemas.microsoft.com/office/drawing/2010/main" val="0"/>
              </a:ext>
            </a:extLst>
          </a:blip>
          <a:srcRect r="3906" b="3600"/>
          <a:stretch>
            <a:fillRect/>
          </a:stretch>
        </p:blipFill>
        <p:spPr bwMode="auto">
          <a:xfrm>
            <a:off x="4321175" y="381000"/>
            <a:ext cx="4760913"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27" name="Rectangle 3"/>
          <p:cNvSpPr>
            <a:spLocks noGrp="1" noChangeArrowheads="1"/>
          </p:cNvSpPr>
          <p:nvPr>
            <p:ph type="title"/>
          </p:nvPr>
        </p:nvSpPr>
        <p:spPr/>
        <p:txBody>
          <a:bodyPr/>
          <a:lstStyle/>
          <a:p>
            <a:r>
              <a:rPr lang="en-US"/>
              <a:t>But how is DNA copied?</a:t>
            </a:r>
          </a:p>
        </p:txBody>
      </p:sp>
      <p:sp>
        <p:nvSpPr>
          <p:cNvPr id="410628" name="Rectangle 4" descr="Rectangle: Click to edit Master text styles&#10;Second level&#10;Third level&#10;Fourth level&#10;Fifth level"/>
          <p:cNvSpPr>
            <a:spLocks noGrp="1" noChangeArrowheads="1"/>
          </p:cNvSpPr>
          <p:nvPr>
            <p:ph type="body" idx="1"/>
          </p:nvPr>
        </p:nvSpPr>
        <p:spPr>
          <a:xfrm>
            <a:off x="679450" y="1371600"/>
            <a:ext cx="5167313" cy="3903663"/>
          </a:xfrm>
        </p:spPr>
        <p:txBody>
          <a:bodyPr/>
          <a:lstStyle/>
          <a:p>
            <a:r>
              <a:rPr lang="en-US"/>
              <a:t>Replication of DNA</a:t>
            </a:r>
          </a:p>
          <a:p>
            <a:pPr lvl="1"/>
            <a:r>
              <a:rPr lang="en-US"/>
              <a:t>base pairing suggests that it will allow each side to serve as a </a:t>
            </a:r>
            <a:r>
              <a:rPr lang="en-US" u="sng">
                <a:solidFill>
                  <a:srgbClr val="CC0000"/>
                </a:solidFill>
              </a:rPr>
              <a:t>template</a:t>
            </a:r>
            <a:r>
              <a:rPr lang="en-US"/>
              <a:t> for a new strand</a:t>
            </a:r>
          </a:p>
        </p:txBody>
      </p:sp>
      <p:pic>
        <p:nvPicPr>
          <p:cNvPr id="410629" name="Picture 5" descr="16-07-DNAReplication-L4"/>
          <p:cNvPicPr>
            <a:picLocks noChangeAspect="1" noChangeArrowheads="1"/>
          </p:cNvPicPr>
          <p:nvPr/>
        </p:nvPicPr>
        <p:blipFill>
          <a:blip r:embed="rId5">
            <a:extLst>
              <a:ext uri="{28A0092B-C50C-407E-A947-70E740481C1C}">
                <a14:useLocalDpi xmlns:a14="http://schemas.microsoft.com/office/drawing/2010/main" val="0"/>
              </a:ext>
            </a:extLst>
          </a:blip>
          <a:srcRect b="50824"/>
          <a:stretch>
            <a:fillRect/>
          </a:stretch>
        </p:blipFill>
        <p:spPr bwMode="auto">
          <a:xfrm>
            <a:off x="25400" y="4716463"/>
            <a:ext cx="4970463"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31" name="Rectangle 7"/>
          <p:cNvSpPr>
            <a:spLocks noChangeArrowheads="1"/>
          </p:cNvSpPr>
          <p:nvPr/>
        </p:nvSpPr>
        <p:spPr bwMode="auto">
          <a:xfrm>
            <a:off x="0" y="5834063"/>
            <a:ext cx="9144000" cy="1006475"/>
          </a:xfrm>
          <a:prstGeom prst="rect">
            <a:avLst/>
          </a:prstGeom>
          <a:solidFill>
            <a:srgbClr val="FFEA1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45720" anchor="ctr">
            <a:spAutoFit/>
          </a:bodyPr>
          <a:lstStyle/>
          <a:p>
            <a:pPr algn="l">
              <a:tabLst>
                <a:tab pos="8691563" algn="r"/>
              </a:tabLst>
            </a:pPr>
            <a:r>
              <a:rPr lang="en-US" sz="2000" b="1" i="1">
                <a:solidFill>
                  <a:schemeClr val="tx2"/>
                </a:solidFill>
              </a:rPr>
              <a:t>“It has not escaped our notice that the specific pairing we have postulated immediately suggests a possible copying mechanism for the genetic material.”	</a:t>
            </a:r>
            <a:r>
              <a:rPr lang="en-US" sz="2000" b="1" i="1">
                <a:solidFill>
                  <a:srgbClr val="0F116A"/>
                </a:solidFill>
              </a:rPr>
              <a:t>—</a:t>
            </a:r>
            <a:r>
              <a:rPr lang="en-US" sz="2000" b="1" i="1">
                <a:solidFill>
                  <a:schemeClr val="tx2"/>
                </a:solidFill>
              </a:rPr>
              <a:t> </a:t>
            </a:r>
            <a:r>
              <a:rPr lang="en-US" sz="2000" b="1" i="1">
                <a:solidFill>
                  <a:srgbClr val="0F116A"/>
                </a:solidFill>
              </a:rPr>
              <a:t>Watson &amp; Crick</a:t>
            </a:r>
            <a:endParaRPr lang="en-US" sz="2000" b="1" i="1">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0628">
                                            <p:txEl>
                                              <p:pRg st="0" end="0"/>
                                            </p:txEl>
                                          </p:spTgt>
                                        </p:tgtEl>
                                        <p:attrNameLst>
                                          <p:attrName>style.visibility</p:attrName>
                                        </p:attrNameLst>
                                      </p:cBhvr>
                                      <p:to>
                                        <p:strVal val="visible"/>
                                      </p:to>
                                    </p:set>
                                    <p:anim calcmode="lin" valueType="num">
                                      <p:cBhvr additive="base">
                                        <p:cTn id="7" dur="500" fill="hold"/>
                                        <p:tgtEl>
                                          <p:spTgt spid="41062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10628">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0628">
                                            <p:txEl>
                                              <p:pRg st="1" end="1"/>
                                            </p:txEl>
                                          </p:spTgt>
                                        </p:tgtEl>
                                        <p:attrNameLst>
                                          <p:attrName>style.visibility</p:attrName>
                                        </p:attrNameLst>
                                      </p:cBhvr>
                                      <p:to>
                                        <p:strVal val="visible"/>
                                      </p:to>
                                    </p:set>
                                    <p:anim calcmode="lin" valueType="num">
                                      <p:cBhvr additive="base">
                                        <p:cTn id="13" dur="500" fill="hold"/>
                                        <p:tgtEl>
                                          <p:spTgt spid="41062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10628">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10631"/>
                                        </p:tgtEl>
                                        <p:attrNameLst>
                                          <p:attrName>style.visibility</p:attrName>
                                        </p:attrNameLst>
                                      </p:cBhvr>
                                      <p:to>
                                        <p:strVal val="visible"/>
                                      </p:to>
                                    </p:set>
                                    <p:anim calcmode="lin" valueType="num">
                                      <p:cBhvr additive="base">
                                        <p:cTn id="19" dur="500" fill="hold"/>
                                        <p:tgtEl>
                                          <p:spTgt spid="410631"/>
                                        </p:tgtEl>
                                        <p:attrNameLst>
                                          <p:attrName>ppt_x</p:attrName>
                                        </p:attrNameLst>
                                      </p:cBhvr>
                                      <p:tavLst>
                                        <p:tav tm="0">
                                          <p:val>
                                            <p:strVal val="0-#ppt_w/2"/>
                                          </p:val>
                                        </p:tav>
                                        <p:tav tm="100000">
                                          <p:val>
                                            <p:strVal val="#ppt_x"/>
                                          </p:val>
                                        </p:tav>
                                      </p:tavLst>
                                    </p:anim>
                                    <p:anim calcmode="lin" valueType="num">
                                      <p:cBhvr additive="base">
                                        <p:cTn id="20" dur="500" fill="hold"/>
                                        <p:tgtEl>
                                          <p:spTgt spid="41063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28" grpId="0" build="p" autoUpdateAnimBg="0"/>
      <p:bldP spid="410631"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p:nvPr>
        </p:nvSpPr>
        <p:spPr/>
        <p:txBody>
          <a:bodyPr/>
          <a:lstStyle/>
          <a:p>
            <a:r>
              <a:rPr lang="en-US"/>
              <a:t>Models of DNA Replication</a:t>
            </a:r>
          </a:p>
        </p:txBody>
      </p:sp>
      <p:sp>
        <p:nvSpPr>
          <p:cNvPr id="412675" name="Rectangle 3" descr="Rectangle: Click to edit Master text styles&#10;Second level&#10;Third level&#10;Fourth level&#10;Fifth level"/>
          <p:cNvSpPr>
            <a:spLocks noGrp="1" noChangeArrowheads="1"/>
          </p:cNvSpPr>
          <p:nvPr>
            <p:ph type="body" idx="1"/>
          </p:nvPr>
        </p:nvSpPr>
        <p:spPr>
          <a:xfrm>
            <a:off x="792163" y="1279525"/>
            <a:ext cx="5943600" cy="914400"/>
          </a:xfrm>
        </p:spPr>
        <p:txBody>
          <a:bodyPr/>
          <a:lstStyle/>
          <a:p>
            <a:pPr>
              <a:lnSpc>
                <a:spcPct val="90000"/>
              </a:lnSpc>
            </a:pPr>
            <a:r>
              <a:rPr lang="en-US"/>
              <a:t>Alternative models</a:t>
            </a:r>
          </a:p>
          <a:p>
            <a:pPr lvl="1">
              <a:lnSpc>
                <a:spcPct val="90000"/>
              </a:lnSpc>
            </a:pPr>
            <a:r>
              <a:rPr lang="en-US" sz="2400"/>
              <a:t>become experimental predictions</a:t>
            </a:r>
          </a:p>
        </p:txBody>
      </p:sp>
      <p:sp>
        <p:nvSpPr>
          <p:cNvPr id="412684" name="Rectangle 12"/>
          <p:cNvSpPr>
            <a:spLocks noChangeArrowheads="1"/>
          </p:cNvSpPr>
          <p:nvPr/>
        </p:nvSpPr>
        <p:spPr bwMode="auto">
          <a:xfrm>
            <a:off x="746125" y="2498725"/>
            <a:ext cx="1736725" cy="304800"/>
          </a:xfrm>
          <a:prstGeom prst="rect">
            <a:avLst/>
          </a:prstGeom>
          <a:solidFill>
            <a:srgbClr val="FFCC1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bIns="0">
            <a:spAutoFit/>
          </a:bodyPr>
          <a:lstStyle/>
          <a:p>
            <a:r>
              <a:rPr lang="en-US" sz="2000" b="1">
                <a:solidFill>
                  <a:srgbClr val="CC0000"/>
                </a:solidFill>
              </a:rPr>
              <a:t>conservative</a:t>
            </a:r>
          </a:p>
        </p:txBody>
      </p:sp>
      <p:sp>
        <p:nvSpPr>
          <p:cNvPr id="412685" name="Rectangle 13"/>
          <p:cNvSpPr>
            <a:spLocks noChangeArrowheads="1"/>
          </p:cNvSpPr>
          <p:nvPr/>
        </p:nvSpPr>
        <p:spPr bwMode="auto">
          <a:xfrm>
            <a:off x="3268663" y="2498725"/>
            <a:ext cx="2316162" cy="304800"/>
          </a:xfrm>
          <a:prstGeom prst="rect">
            <a:avLst/>
          </a:prstGeom>
          <a:solidFill>
            <a:srgbClr val="FFCC1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bIns="0">
            <a:spAutoFit/>
          </a:bodyPr>
          <a:lstStyle/>
          <a:p>
            <a:r>
              <a:rPr lang="en-US" sz="2000" b="1">
                <a:solidFill>
                  <a:srgbClr val="CC0000"/>
                </a:solidFill>
              </a:rPr>
              <a:t>semiconservative</a:t>
            </a:r>
          </a:p>
        </p:txBody>
      </p:sp>
      <p:sp>
        <p:nvSpPr>
          <p:cNvPr id="412688" name="AutoShape 16"/>
          <p:cNvSpPr>
            <a:spLocks noChangeArrowheads="1"/>
          </p:cNvSpPr>
          <p:nvPr/>
        </p:nvSpPr>
        <p:spPr bwMode="auto">
          <a:xfrm flipH="1">
            <a:off x="6524625" y="101600"/>
            <a:ext cx="2227263" cy="1096963"/>
          </a:xfrm>
          <a:prstGeom prst="wedgeEllipseCallout">
            <a:avLst>
              <a:gd name="adj1" fmla="val -24843"/>
              <a:gd name="adj2" fmla="val 84296"/>
            </a:avLst>
          </a:prstGeom>
          <a:solidFill>
            <a:srgbClr val="FFEA18"/>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r>
              <a:rPr lang="en-US" sz="1800" b="1">
                <a:solidFill>
                  <a:srgbClr val="0F116A"/>
                </a:solidFill>
                <a:latin typeface="Comic Sans MS" pitchFamily="84" charset="0"/>
                <a:ea typeface="ＭＳ Ｐゴシック" pitchFamily="1" charset="-128"/>
              </a:rPr>
              <a:t>Can you design</a:t>
            </a:r>
            <a:br>
              <a:rPr lang="en-US" sz="1800" b="1">
                <a:solidFill>
                  <a:srgbClr val="0F116A"/>
                </a:solidFill>
                <a:latin typeface="Comic Sans MS" pitchFamily="84" charset="0"/>
                <a:ea typeface="ＭＳ Ｐゴシック" pitchFamily="1" charset="-128"/>
              </a:rPr>
            </a:br>
            <a:r>
              <a:rPr lang="en-US" sz="1800" b="1">
                <a:solidFill>
                  <a:srgbClr val="0F116A"/>
                </a:solidFill>
                <a:latin typeface="Comic Sans MS" pitchFamily="84" charset="0"/>
                <a:ea typeface="ＭＳ Ｐゴシック" pitchFamily="1" charset="-128"/>
              </a:rPr>
              <a:t>a nifty experiment</a:t>
            </a:r>
            <a:br>
              <a:rPr lang="en-US" sz="1800" b="1">
                <a:solidFill>
                  <a:srgbClr val="0F116A"/>
                </a:solidFill>
                <a:latin typeface="Comic Sans MS" pitchFamily="84" charset="0"/>
                <a:ea typeface="ＭＳ Ｐゴシック" pitchFamily="1" charset="-128"/>
              </a:rPr>
            </a:br>
            <a:r>
              <a:rPr lang="en-US" sz="1800" b="1">
                <a:solidFill>
                  <a:srgbClr val="0F116A"/>
                </a:solidFill>
                <a:latin typeface="Comic Sans MS" pitchFamily="84" charset="0"/>
                <a:ea typeface="ＭＳ Ｐゴシック" pitchFamily="1" charset="-128"/>
              </a:rPr>
              <a:t>to verify?</a:t>
            </a:r>
          </a:p>
        </p:txBody>
      </p:sp>
      <p:pic>
        <p:nvPicPr>
          <p:cNvPr id="412687" name="Picture 15" descr="penguin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69238" y="1363663"/>
            <a:ext cx="1274762" cy="1295400"/>
          </a:xfrm>
          <a:prstGeom prst="rect">
            <a:avLst/>
          </a:prstGeom>
          <a:noFill/>
          <a:extLst>
            <a:ext uri="{909E8E84-426E-40DD-AFC4-6F175D3DCCD1}">
              <a14:hiddenFill xmlns:a14="http://schemas.microsoft.com/office/drawing/2010/main">
                <a:solidFill>
                  <a:srgbClr val="FFFFFF"/>
                </a:solidFill>
              </a14:hiddenFill>
            </a:ext>
          </a:extLst>
        </p:spPr>
      </p:pic>
      <p:sp>
        <p:nvSpPr>
          <p:cNvPr id="412686" name="Rectangle 14"/>
          <p:cNvSpPr>
            <a:spLocks noChangeArrowheads="1"/>
          </p:cNvSpPr>
          <p:nvPr/>
        </p:nvSpPr>
        <p:spPr bwMode="auto">
          <a:xfrm>
            <a:off x="6551613" y="2498725"/>
            <a:ext cx="1441450" cy="304800"/>
          </a:xfrm>
          <a:prstGeom prst="rect">
            <a:avLst/>
          </a:prstGeom>
          <a:solidFill>
            <a:srgbClr val="FFCC1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bIns="0">
            <a:spAutoFit/>
          </a:bodyPr>
          <a:lstStyle/>
          <a:p>
            <a:r>
              <a:rPr lang="en-US" sz="2000" b="1">
                <a:solidFill>
                  <a:srgbClr val="CC0000"/>
                </a:solidFill>
              </a:rPr>
              <a:t>dispersive</a:t>
            </a:r>
          </a:p>
        </p:txBody>
      </p:sp>
      <p:pic>
        <p:nvPicPr>
          <p:cNvPr id="412690" name="Picture 18" descr="16-08-ReplicationModels-L"/>
          <p:cNvPicPr>
            <a:picLocks noChangeAspect="1" noChangeArrowheads="1"/>
          </p:cNvPicPr>
          <p:nvPr/>
        </p:nvPicPr>
        <p:blipFill>
          <a:blip r:embed="rId7">
            <a:extLst>
              <a:ext uri="{28A0092B-C50C-407E-A947-70E740481C1C}">
                <a14:useLocalDpi xmlns:a14="http://schemas.microsoft.com/office/drawing/2010/main" val="0"/>
              </a:ext>
            </a:extLst>
          </a:blip>
          <a:srcRect l="13499" t="42673" b="31305"/>
          <a:stretch>
            <a:fillRect/>
          </a:stretch>
        </p:blipFill>
        <p:spPr bwMode="auto">
          <a:xfrm>
            <a:off x="201613" y="5303838"/>
            <a:ext cx="8547100"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691" name="Picture 19" descr="16-08-ReplicationModels-L"/>
          <p:cNvPicPr>
            <a:picLocks noChangeAspect="1" noChangeArrowheads="1"/>
          </p:cNvPicPr>
          <p:nvPr/>
        </p:nvPicPr>
        <p:blipFill>
          <a:blip r:embed="rId7">
            <a:extLst>
              <a:ext uri="{28A0092B-C50C-407E-A947-70E740481C1C}">
                <a14:useLocalDpi xmlns:a14="http://schemas.microsoft.com/office/drawing/2010/main" val="0"/>
              </a:ext>
            </a:extLst>
          </a:blip>
          <a:srcRect l="13499" t="19771" b="56842"/>
          <a:stretch>
            <a:fillRect/>
          </a:stretch>
        </p:blipFill>
        <p:spPr bwMode="auto">
          <a:xfrm>
            <a:off x="201613" y="3937000"/>
            <a:ext cx="8547100"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2693" name="Rectangle 21"/>
          <p:cNvSpPr>
            <a:spLocks noChangeArrowheads="1"/>
          </p:cNvSpPr>
          <p:nvPr/>
        </p:nvSpPr>
        <p:spPr bwMode="auto">
          <a:xfrm>
            <a:off x="190500" y="4292600"/>
            <a:ext cx="395288" cy="5492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l"/>
            <a:r>
              <a:rPr lang="en-US" sz="3000" b="1">
                <a:solidFill>
                  <a:srgbClr val="0F116A"/>
                </a:solidFill>
              </a:rPr>
              <a:t>1</a:t>
            </a:r>
          </a:p>
        </p:txBody>
      </p:sp>
      <p:sp>
        <p:nvSpPr>
          <p:cNvPr id="412694" name="Rectangle 22"/>
          <p:cNvSpPr>
            <a:spLocks noChangeArrowheads="1"/>
          </p:cNvSpPr>
          <p:nvPr/>
        </p:nvSpPr>
        <p:spPr bwMode="auto">
          <a:xfrm>
            <a:off x="190500" y="5726113"/>
            <a:ext cx="395288" cy="5492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l"/>
            <a:r>
              <a:rPr lang="en-US" sz="3000" b="1">
                <a:solidFill>
                  <a:srgbClr val="0F116A"/>
                </a:solidFill>
              </a:rPr>
              <a:t>2</a:t>
            </a:r>
          </a:p>
        </p:txBody>
      </p:sp>
      <p:pic>
        <p:nvPicPr>
          <p:cNvPr id="412689" name="Picture 17" descr="16-08-ReplicationModels-L"/>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13499" b="79744"/>
          <a:stretch>
            <a:fillRect/>
          </a:stretch>
        </p:blipFill>
        <p:spPr bwMode="auto">
          <a:xfrm>
            <a:off x="215900" y="2752725"/>
            <a:ext cx="854710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2692" name="Rectangle 20"/>
          <p:cNvSpPr>
            <a:spLocks noChangeArrowheads="1"/>
          </p:cNvSpPr>
          <p:nvPr/>
        </p:nvSpPr>
        <p:spPr bwMode="auto">
          <a:xfrm>
            <a:off x="190500" y="3024188"/>
            <a:ext cx="438150" cy="5492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l"/>
            <a:r>
              <a:rPr lang="en-US" sz="3000" b="1">
                <a:solidFill>
                  <a:srgbClr val="0F116A"/>
                </a:solidFill>
              </a:rPr>
              <a:t>P</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2684"/>
                                        </p:tgtEl>
                                        <p:attrNameLst>
                                          <p:attrName>style.visibility</p:attrName>
                                        </p:attrNameLst>
                                      </p:cBhvr>
                                      <p:to>
                                        <p:strVal val="visible"/>
                                      </p:to>
                                    </p:set>
                                    <p:anim calcmode="lin" valueType="num">
                                      <p:cBhvr additive="base">
                                        <p:cTn id="7" dur="500" fill="hold"/>
                                        <p:tgtEl>
                                          <p:spTgt spid="412684"/>
                                        </p:tgtEl>
                                        <p:attrNameLst>
                                          <p:attrName>ppt_x</p:attrName>
                                        </p:attrNameLst>
                                      </p:cBhvr>
                                      <p:tavLst>
                                        <p:tav tm="0">
                                          <p:val>
                                            <p:strVal val="0-#ppt_w/2"/>
                                          </p:val>
                                        </p:tav>
                                        <p:tav tm="100000">
                                          <p:val>
                                            <p:strVal val="#ppt_x"/>
                                          </p:val>
                                        </p:tav>
                                      </p:tavLst>
                                    </p:anim>
                                    <p:anim calcmode="lin" valueType="num">
                                      <p:cBhvr additive="base">
                                        <p:cTn id="8" dur="500" fill="hold"/>
                                        <p:tgtEl>
                                          <p:spTgt spid="41268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2685"/>
                                        </p:tgtEl>
                                        <p:attrNameLst>
                                          <p:attrName>style.visibility</p:attrName>
                                        </p:attrNameLst>
                                      </p:cBhvr>
                                      <p:to>
                                        <p:strVal val="visible"/>
                                      </p:to>
                                    </p:set>
                                    <p:anim calcmode="lin" valueType="num">
                                      <p:cBhvr additive="base">
                                        <p:cTn id="13" dur="500" fill="hold"/>
                                        <p:tgtEl>
                                          <p:spTgt spid="412685"/>
                                        </p:tgtEl>
                                        <p:attrNameLst>
                                          <p:attrName>ppt_x</p:attrName>
                                        </p:attrNameLst>
                                      </p:cBhvr>
                                      <p:tavLst>
                                        <p:tav tm="0">
                                          <p:val>
                                            <p:strVal val="0-#ppt_w/2"/>
                                          </p:val>
                                        </p:tav>
                                        <p:tav tm="100000">
                                          <p:val>
                                            <p:strVal val="#ppt_x"/>
                                          </p:val>
                                        </p:tav>
                                      </p:tavLst>
                                    </p:anim>
                                    <p:anim calcmode="lin" valueType="num">
                                      <p:cBhvr additive="base">
                                        <p:cTn id="14" dur="500" fill="hold"/>
                                        <p:tgtEl>
                                          <p:spTgt spid="41268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12686"/>
                                        </p:tgtEl>
                                        <p:attrNameLst>
                                          <p:attrName>style.visibility</p:attrName>
                                        </p:attrNameLst>
                                      </p:cBhvr>
                                      <p:to>
                                        <p:strVal val="visible"/>
                                      </p:to>
                                    </p:set>
                                    <p:anim calcmode="lin" valueType="num">
                                      <p:cBhvr additive="base">
                                        <p:cTn id="19" dur="500" fill="hold"/>
                                        <p:tgtEl>
                                          <p:spTgt spid="412686"/>
                                        </p:tgtEl>
                                        <p:attrNameLst>
                                          <p:attrName>ppt_x</p:attrName>
                                        </p:attrNameLst>
                                      </p:cBhvr>
                                      <p:tavLst>
                                        <p:tav tm="0">
                                          <p:val>
                                            <p:strVal val="0-#ppt_w/2"/>
                                          </p:val>
                                        </p:tav>
                                        <p:tav tm="100000">
                                          <p:val>
                                            <p:strVal val="#ppt_x"/>
                                          </p:val>
                                        </p:tav>
                                      </p:tavLst>
                                    </p:anim>
                                    <p:anim calcmode="lin" valueType="num">
                                      <p:cBhvr additive="base">
                                        <p:cTn id="20" dur="500" fill="hold"/>
                                        <p:tgtEl>
                                          <p:spTgt spid="41268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499"/>
                                          </p:stCondLst>
                                        </p:cTn>
                                        <p:tgtEl>
                                          <p:spTgt spid="412687"/>
                                        </p:tgtEl>
                                        <p:attrNameLst>
                                          <p:attrName>style.visibility</p:attrName>
                                        </p:attrNameLst>
                                      </p:cBhvr>
                                      <p:to>
                                        <p:strVal val="visible"/>
                                      </p:to>
                                    </p:set>
                                  </p:childTnLst>
                                </p:cTn>
                              </p:par>
                            </p:childTnLst>
                          </p:cTn>
                        </p:par>
                        <p:par>
                          <p:cTn id="25" fill="hold" nodeType="afterGroup">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412688"/>
                                        </p:tgtEl>
                                        <p:attrNameLst>
                                          <p:attrName>style.visibility</p:attrName>
                                        </p:attrNameLst>
                                      </p:cBhvr>
                                      <p:to>
                                        <p:strVal val="visible"/>
                                      </p:to>
                                    </p:set>
                                    <p:animEffect transition="in" filter="wipe(down)">
                                      <p:cBhvr>
                                        <p:cTn id="28" dur="500"/>
                                        <p:tgtEl>
                                          <p:spTgt spid="412688"/>
                                        </p:tgtEl>
                                      </p:cBhvr>
                                    </p:animEffect>
                                  </p:childTnLst>
                                  <p:subTnLst>
                                    <p:audio>
                                      <p:cMediaNode>
                                        <p:cTn display="0" masterRel="sameClick">
                                          <p:stCondLst>
                                            <p:cond evt="begin" delay="0">
                                              <p:tn val="26"/>
                                            </p:cond>
                                          </p:stCondLst>
                                          <p:endCondLst>
                                            <p:cond evt="onStopAudio" delay="0">
                                              <p:tgtEl>
                                                <p:sldTgt/>
                                              </p:tgtEl>
                                            </p:cond>
                                          </p:endCondLst>
                                        </p:cTn>
                                        <p:tgtEl>
                                          <p:sndTgt r:embed="rId4" name="Quack"/>
                                        </p:tgtEl>
                                      </p:cMediaNode>
                                    </p:audio>
                                  </p:sub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412675">
                                            <p:txEl>
                                              <p:pRg st="1" end="1"/>
                                            </p:txEl>
                                          </p:spTgt>
                                        </p:tgtEl>
                                        <p:attrNameLst>
                                          <p:attrName>style.visibility</p:attrName>
                                        </p:attrNameLst>
                                      </p:cBhvr>
                                      <p:to>
                                        <p:strVal val="visible"/>
                                      </p:to>
                                    </p:set>
                                    <p:anim calcmode="lin" valueType="num">
                                      <p:cBhvr additive="base">
                                        <p:cTn id="33" dur="500" fill="hold"/>
                                        <p:tgtEl>
                                          <p:spTgt spid="412675">
                                            <p:txEl>
                                              <p:pRg st="1" end="1"/>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12675">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3" name="Whoosh"/>
                                        </p:tgtEl>
                                      </p:cMediaNode>
                                    </p:audio>
                                  </p:sub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12692">
                                            <p:txEl>
                                              <p:pRg st="0" end="0"/>
                                            </p:txEl>
                                          </p:spTgt>
                                        </p:tgtEl>
                                        <p:attrNameLst>
                                          <p:attrName>style.visibility</p:attrName>
                                        </p:attrNameLst>
                                      </p:cBhvr>
                                      <p:to>
                                        <p:strVal val="visible"/>
                                      </p:to>
                                    </p:set>
                                    <p:animEffect transition="in" filter="wipe(left)">
                                      <p:cBhvr>
                                        <p:cTn id="39" dur="500"/>
                                        <p:tgtEl>
                                          <p:spTgt spid="412692">
                                            <p:txEl>
                                              <p:pRg st="0" end="0"/>
                                            </p:txEl>
                                          </p:spTgt>
                                        </p:tgtEl>
                                      </p:cBhvr>
                                    </p:animEffect>
                                  </p:childTnLst>
                                  <p:subTnLst>
                                    <p:audio>
                                      <p:cMediaNode>
                                        <p:cTn display="0" masterRel="sameClick">
                                          <p:stCondLst>
                                            <p:cond evt="begin" delay="0">
                                              <p:tn val="37"/>
                                            </p:cond>
                                          </p:stCondLst>
                                          <p:endCondLst>
                                            <p:cond evt="onStopAudio" delay="0">
                                              <p:tgtEl>
                                                <p:sldTgt/>
                                              </p:tgtEl>
                                            </p:cond>
                                          </p:endCondLst>
                                        </p:cTn>
                                        <p:tgtEl>
                                          <p:sndTgt r:embed="rId5" name="Pencil Check"/>
                                        </p:tgtEl>
                                      </p:cMediaNode>
                                    </p:audio>
                                  </p:sub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412693">
                                            <p:txEl>
                                              <p:pRg st="0" end="0"/>
                                            </p:txEl>
                                          </p:spTgt>
                                        </p:tgtEl>
                                        <p:attrNameLst>
                                          <p:attrName>style.visibility</p:attrName>
                                        </p:attrNameLst>
                                      </p:cBhvr>
                                      <p:to>
                                        <p:strVal val="visible"/>
                                      </p:to>
                                    </p:set>
                                    <p:animEffect transition="in" filter="wipe(left)">
                                      <p:cBhvr>
                                        <p:cTn id="44" dur="500"/>
                                        <p:tgtEl>
                                          <p:spTgt spid="412693">
                                            <p:txEl>
                                              <p:pRg st="0" end="0"/>
                                            </p:txEl>
                                          </p:spTgt>
                                        </p:tgtEl>
                                      </p:cBhvr>
                                    </p:animEffect>
                                  </p:childTnLst>
                                  <p:subTnLst>
                                    <p:audio>
                                      <p:cMediaNode>
                                        <p:cTn display="0" masterRel="sameClick">
                                          <p:stCondLst>
                                            <p:cond evt="begin" delay="0">
                                              <p:tn val="42"/>
                                            </p:cond>
                                          </p:stCondLst>
                                          <p:endCondLst>
                                            <p:cond evt="onStopAudio" delay="0">
                                              <p:tgtEl>
                                                <p:sldTgt/>
                                              </p:tgtEl>
                                            </p:cond>
                                          </p:endCondLst>
                                        </p:cTn>
                                        <p:tgtEl>
                                          <p:sndTgt r:embed="rId5" name="Pencil Check"/>
                                        </p:tgtEl>
                                      </p:cMediaNode>
                                    </p:audio>
                                  </p:sub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412694">
                                            <p:txEl>
                                              <p:pRg st="0" end="0"/>
                                            </p:txEl>
                                          </p:spTgt>
                                        </p:tgtEl>
                                        <p:attrNameLst>
                                          <p:attrName>style.visibility</p:attrName>
                                        </p:attrNameLst>
                                      </p:cBhvr>
                                      <p:to>
                                        <p:strVal val="visible"/>
                                      </p:to>
                                    </p:set>
                                    <p:animEffect transition="in" filter="wipe(left)">
                                      <p:cBhvr>
                                        <p:cTn id="49" dur="500"/>
                                        <p:tgtEl>
                                          <p:spTgt spid="412694">
                                            <p:txEl>
                                              <p:pRg st="0" end="0"/>
                                            </p:txEl>
                                          </p:spTgt>
                                        </p:tgtEl>
                                      </p:cBhvr>
                                    </p:animEffect>
                                  </p:childTnLst>
                                  <p:subTnLst>
                                    <p:audio>
                                      <p:cMediaNode>
                                        <p:cTn display="0" masterRel="sameClick">
                                          <p:stCondLst>
                                            <p:cond evt="begin" delay="0">
                                              <p:tn val="47"/>
                                            </p:cond>
                                          </p:stCondLst>
                                          <p:endCondLst>
                                            <p:cond evt="onStopAudio" delay="0">
                                              <p:tgtEl>
                                                <p:sldTgt/>
                                              </p:tgtEl>
                                            </p:cond>
                                          </p:endCondLst>
                                        </p:cTn>
                                        <p:tgtEl>
                                          <p:sndTgt r:embed="rId5" name="Pencil Che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675" grpId="0" build="p" autoUpdateAnimBg="0"/>
      <p:bldP spid="412684" grpId="0" animBg="1" autoUpdateAnimBg="0"/>
      <p:bldP spid="412685" grpId="0" animBg="1" autoUpdateAnimBg="0"/>
      <p:bldP spid="412688" grpId="0" animBg="1" autoUpdateAnimBg="0"/>
      <p:bldP spid="412686" grpId="0" animBg="1" autoUpdateAnimBg="0"/>
      <p:bldP spid="412693" grpId="0" build="p" autoUpdateAnimBg="0"/>
      <p:bldP spid="412694" grpId="0" build="p" autoUpdateAnimBg="0"/>
      <p:bldP spid="412692"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Grp="1" noChangeArrowheads="1"/>
          </p:cNvSpPr>
          <p:nvPr>
            <p:ph type="title"/>
          </p:nvPr>
        </p:nvSpPr>
        <p:spPr/>
        <p:txBody>
          <a:bodyPr/>
          <a:lstStyle/>
          <a:p>
            <a:r>
              <a:rPr lang="en-US"/>
              <a:t>Scientific History </a:t>
            </a:r>
          </a:p>
        </p:txBody>
      </p:sp>
      <p:sp>
        <p:nvSpPr>
          <p:cNvPr id="371715" name="Rectangle 3" descr="Rectangle: Click to edit Master text styles&#10;Second level&#10;Third level&#10;Fourth level&#10;Fifth level"/>
          <p:cNvSpPr>
            <a:spLocks noGrp="1" noChangeArrowheads="1"/>
          </p:cNvSpPr>
          <p:nvPr>
            <p:ph type="body" idx="1"/>
          </p:nvPr>
        </p:nvSpPr>
        <p:spPr>
          <a:xfrm>
            <a:off x="838200" y="1371600"/>
            <a:ext cx="7924800" cy="4953000"/>
          </a:xfrm>
        </p:spPr>
        <p:txBody>
          <a:bodyPr/>
          <a:lstStyle/>
          <a:p>
            <a:r>
              <a:rPr lang="en-US"/>
              <a:t>The march to understanding that DNA is the genetic material</a:t>
            </a:r>
          </a:p>
          <a:p>
            <a:pPr lvl="1"/>
            <a:r>
              <a:rPr lang="en-US"/>
              <a:t>T.H. Morgan (1908)</a:t>
            </a:r>
          </a:p>
          <a:p>
            <a:pPr lvl="1"/>
            <a:r>
              <a:rPr lang="en-US"/>
              <a:t>Frederick Griffith (1928)</a:t>
            </a:r>
          </a:p>
          <a:p>
            <a:pPr lvl="1"/>
            <a:r>
              <a:rPr lang="en-US"/>
              <a:t>Avery, McCarty &amp; MacLeod (1944)</a:t>
            </a:r>
          </a:p>
          <a:p>
            <a:pPr lvl="1"/>
            <a:r>
              <a:rPr lang="en-US"/>
              <a:t>Erwin Chargaff (1947)</a:t>
            </a:r>
          </a:p>
          <a:p>
            <a:pPr lvl="1"/>
            <a:r>
              <a:rPr lang="en-US"/>
              <a:t>Hershey &amp; Chase  (1952)</a:t>
            </a:r>
          </a:p>
          <a:p>
            <a:pPr lvl="1"/>
            <a:r>
              <a:rPr lang="en-US"/>
              <a:t>Watson &amp; Crick  (1953)</a:t>
            </a:r>
          </a:p>
          <a:p>
            <a:pPr lvl="1"/>
            <a:r>
              <a:rPr lang="en-US"/>
              <a:t>Meselson &amp; Stahl  (1958)</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1715">
                                            <p:txEl>
                                              <p:pRg st="1" end="1"/>
                                            </p:txEl>
                                          </p:spTgt>
                                        </p:tgtEl>
                                        <p:attrNameLst>
                                          <p:attrName>style.visibility</p:attrName>
                                        </p:attrNameLst>
                                      </p:cBhvr>
                                      <p:to>
                                        <p:strVal val="visible"/>
                                      </p:to>
                                    </p:set>
                                    <p:anim calcmode="lin" valueType="num">
                                      <p:cBhvr additive="base">
                                        <p:cTn id="7" dur="500" fill="hold"/>
                                        <p:tgtEl>
                                          <p:spTgt spid="371715">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71715">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1715">
                                            <p:txEl>
                                              <p:pRg st="2" end="2"/>
                                            </p:txEl>
                                          </p:spTgt>
                                        </p:tgtEl>
                                        <p:attrNameLst>
                                          <p:attrName>style.visibility</p:attrName>
                                        </p:attrNameLst>
                                      </p:cBhvr>
                                      <p:to>
                                        <p:strVal val="visible"/>
                                      </p:to>
                                    </p:set>
                                    <p:anim calcmode="lin" valueType="num">
                                      <p:cBhvr additive="base">
                                        <p:cTn id="13" dur="500" fill="hold"/>
                                        <p:tgtEl>
                                          <p:spTgt spid="371715">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71715">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1715">
                                            <p:txEl>
                                              <p:pRg st="3" end="3"/>
                                            </p:txEl>
                                          </p:spTgt>
                                        </p:tgtEl>
                                        <p:attrNameLst>
                                          <p:attrName>style.visibility</p:attrName>
                                        </p:attrNameLst>
                                      </p:cBhvr>
                                      <p:to>
                                        <p:strVal val="visible"/>
                                      </p:to>
                                    </p:set>
                                    <p:anim calcmode="lin" valueType="num">
                                      <p:cBhvr additive="base">
                                        <p:cTn id="19" dur="500" fill="hold"/>
                                        <p:tgtEl>
                                          <p:spTgt spid="37171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71715">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71715">
                                            <p:txEl>
                                              <p:pRg st="4" end="4"/>
                                            </p:txEl>
                                          </p:spTgt>
                                        </p:tgtEl>
                                        <p:attrNameLst>
                                          <p:attrName>style.visibility</p:attrName>
                                        </p:attrNameLst>
                                      </p:cBhvr>
                                      <p:to>
                                        <p:strVal val="visible"/>
                                      </p:to>
                                    </p:set>
                                    <p:anim calcmode="lin" valueType="num">
                                      <p:cBhvr additive="base">
                                        <p:cTn id="25" dur="500" fill="hold"/>
                                        <p:tgtEl>
                                          <p:spTgt spid="37171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71715">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71715">
                                            <p:txEl>
                                              <p:pRg st="5" end="5"/>
                                            </p:txEl>
                                          </p:spTgt>
                                        </p:tgtEl>
                                        <p:attrNameLst>
                                          <p:attrName>style.visibility</p:attrName>
                                        </p:attrNameLst>
                                      </p:cBhvr>
                                      <p:to>
                                        <p:strVal val="visible"/>
                                      </p:to>
                                    </p:set>
                                    <p:anim calcmode="lin" valueType="num">
                                      <p:cBhvr additive="base">
                                        <p:cTn id="31" dur="500" fill="hold"/>
                                        <p:tgtEl>
                                          <p:spTgt spid="37171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71715">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71715">
                                            <p:txEl>
                                              <p:pRg st="6" end="6"/>
                                            </p:txEl>
                                          </p:spTgt>
                                        </p:tgtEl>
                                        <p:attrNameLst>
                                          <p:attrName>style.visibility</p:attrName>
                                        </p:attrNameLst>
                                      </p:cBhvr>
                                      <p:to>
                                        <p:strVal val="visible"/>
                                      </p:to>
                                    </p:set>
                                    <p:anim calcmode="lin" valueType="num">
                                      <p:cBhvr additive="base">
                                        <p:cTn id="37" dur="500" fill="hold"/>
                                        <p:tgtEl>
                                          <p:spTgt spid="371715">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71715">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Whoosh"/>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71715">
                                            <p:txEl>
                                              <p:pRg st="7" end="7"/>
                                            </p:txEl>
                                          </p:spTgt>
                                        </p:tgtEl>
                                        <p:attrNameLst>
                                          <p:attrName>style.visibility</p:attrName>
                                        </p:attrNameLst>
                                      </p:cBhvr>
                                      <p:to>
                                        <p:strVal val="visible"/>
                                      </p:to>
                                    </p:set>
                                    <p:anim calcmode="lin" valueType="num">
                                      <p:cBhvr additive="base">
                                        <p:cTn id="43" dur="500" fill="hold"/>
                                        <p:tgtEl>
                                          <p:spTgt spid="371715">
                                            <p:txEl>
                                              <p:pRg st="7" end="7"/>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71715">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715"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44" name="Rectangle 24"/>
          <p:cNvSpPr>
            <a:spLocks noChangeArrowheads="1"/>
          </p:cNvSpPr>
          <p:nvPr/>
        </p:nvSpPr>
        <p:spPr bwMode="auto">
          <a:xfrm>
            <a:off x="0" y="5821363"/>
            <a:ext cx="1838325" cy="103663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29" name="Rectangle 9"/>
          <p:cNvSpPr>
            <a:spLocks noChangeArrowheads="1"/>
          </p:cNvSpPr>
          <p:nvPr/>
        </p:nvSpPr>
        <p:spPr bwMode="auto">
          <a:xfrm>
            <a:off x="0" y="5562600"/>
            <a:ext cx="990600" cy="1295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414722" name="Picture 2" descr="16-09-MeselsonStahlExp-L4"/>
          <p:cNvPicPr>
            <a:picLocks noChangeAspect="1" noChangeArrowheads="1"/>
          </p:cNvPicPr>
          <p:nvPr/>
        </p:nvPicPr>
        <p:blipFill>
          <a:blip r:embed="rId7">
            <a:extLst>
              <a:ext uri="{28A0092B-C50C-407E-A947-70E740481C1C}">
                <a14:useLocalDpi xmlns:a14="http://schemas.microsoft.com/office/drawing/2010/main" val="0"/>
              </a:ext>
            </a:extLst>
          </a:blip>
          <a:srcRect r="50400" b="6708"/>
          <a:stretch>
            <a:fillRect/>
          </a:stretch>
        </p:blipFill>
        <p:spPr bwMode="auto">
          <a:xfrm>
            <a:off x="3268663" y="2586038"/>
            <a:ext cx="5643562" cy="427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4723" name="Rectangle 3"/>
          <p:cNvSpPr>
            <a:spLocks noGrp="1" noChangeArrowheads="1"/>
          </p:cNvSpPr>
          <p:nvPr>
            <p:ph type="title"/>
          </p:nvPr>
        </p:nvSpPr>
        <p:spPr/>
        <p:txBody>
          <a:bodyPr/>
          <a:lstStyle/>
          <a:p>
            <a:r>
              <a:rPr lang="en-US"/>
              <a:t>Semiconservative replication</a:t>
            </a:r>
          </a:p>
        </p:txBody>
      </p:sp>
      <p:sp>
        <p:nvSpPr>
          <p:cNvPr id="414724" name="Rectangle 4" descr="Rectangle: Click to edit Master text styles&#10;Second level&#10;Third level&#10;Fourth level&#10;Fifth level"/>
          <p:cNvSpPr>
            <a:spLocks noGrp="1" noChangeArrowheads="1"/>
          </p:cNvSpPr>
          <p:nvPr>
            <p:ph type="body" idx="1"/>
          </p:nvPr>
        </p:nvSpPr>
        <p:spPr>
          <a:xfrm>
            <a:off x="685800" y="1371600"/>
            <a:ext cx="8001000" cy="1905000"/>
          </a:xfrm>
        </p:spPr>
        <p:txBody>
          <a:bodyPr/>
          <a:lstStyle/>
          <a:p>
            <a:pPr>
              <a:lnSpc>
                <a:spcPct val="90000"/>
              </a:lnSpc>
            </a:pPr>
            <a:r>
              <a:rPr lang="en-US" sz="2600"/>
              <a:t>Meselson &amp; Stahl</a:t>
            </a:r>
          </a:p>
          <a:p>
            <a:pPr lvl="1">
              <a:lnSpc>
                <a:spcPct val="90000"/>
              </a:lnSpc>
            </a:pPr>
            <a:r>
              <a:rPr lang="en-US" sz="2400"/>
              <a:t>label “parent” nucleotides in DNA strands with </a:t>
            </a:r>
            <a:br>
              <a:rPr lang="en-US" sz="2400"/>
            </a:br>
            <a:r>
              <a:rPr lang="en-US" sz="2400" u="sng">
                <a:solidFill>
                  <a:srgbClr val="CC0000"/>
                </a:solidFill>
              </a:rPr>
              <a:t>heavy nitrogen</a:t>
            </a:r>
            <a:r>
              <a:rPr lang="en-US" sz="2400"/>
              <a:t> =</a:t>
            </a:r>
            <a:r>
              <a:rPr lang="en-US" sz="2400">
                <a:solidFill>
                  <a:srgbClr val="000000"/>
                </a:solidFill>
              </a:rPr>
              <a:t> </a:t>
            </a:r>
            <a:r>
              <a:rPr lang="en-US" sz="2400" baseline="30000">
                <a:solidFill>
                  <a:srgbClr val="CC0000"/>
                </a:solidFill>
              </a:rPr>
              <a:t>15</a:t>
            </a:r>
            <a:r>
              <a:rPr lang="en-US" sz="2400">
                <a:solidFill>
                  <a:srgbClr val="CC0000"/>
                </a:solidFill>
              </a:rPr>
              <a:t>N</a:t>
            </a:r>
            <a:endParaRPr lang="en-US" sz="2400">
              <a:solidFill>
                <a:schemeClr val="tx2"/>
              </a:solidFill>
            </a:endParaRPr>
          </a:p>
          <a:p>
            <a:pPr lvl="1">
              <a:lnSpc>
                <a:spcPct val="90000"/>
              </a:lnSpc>
            </a:pPr>
            <a:r>
              <a:rPr lang="en-US" sz="2400"/>
              <a:t>label new nucleotides with </a:t>
            </a:r>
            <a:r>
              <a:rPr lang="en-US" sz="2400" u="sng">
                <a:solidFill>
                  <a:srgbClr val="CC0000"/>
                </a:solidFill>
              </a:rPr>
              <a:t>lighter isotope</a:t>
            </a:r>
            <a:r>
              <a:rPr lang="en-US" sz="2400"/>
              <a:t> = </a:t>
            </a:r>
            <a:r>
              <a:rPr lang="en-US" sz="2400" baseline="30000">
                <a:solidFill>
                  <a:srgbClr val="CC0000"/>
                </a:solidFill>
              </a:rPr>
              <a:t>14</a:t>
            </a:r>
            <a:r>
              <a:rPr lang="en-US" sz="2400">
                <a:solidFill>
                  <a:srgbClr val="CC0000"/>
                </a:solidFill>
              </a:rPr>
              <a:t>N</a:t>
            </a:r>
          </a:p>
        </p:txBody>
      </p:sp>
      <p:sp>
        <p:nvSpPr>
          <p:cNvPr id="414725" name="Rectangle 5"/>
          <p:cNvSpPr>
            <a:spLocks noChangeArrowheads="1"/>
          </p:cNvSpPr>
          <p:nvPr/>
        </p:nvSpPr>
        <p:spPr bwMode="auto">
          <a:xfrm>
            <a:off x="3429000" y="3124200"/>
            <a:ext cx="5197475" cy="381000"/>
          </a:xfrm>
          <a:prstGeom prst="rect">
            <a:avLst/>
          </a:prstGeom>
          <a:solidFill>
            <a:srgbClr val="FFCC1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900" b="1">
                <a:solidFill>
                  <a:srgbClr val="CC0000"/>
                </a:solidFill>
              </a:rPr>
              <a:t>“</a:t>
            </a:r>
            <a:r>
              <a:rPr lang="en-US" sz="1900" b="1" i="1">
                <a:solidFill>
                  <a:srgbClr val="CC0000"/>
                </a:solidFill>
              </a:rPr>
              <a:t>The Most Beautiful Experiment in Biology</a:t>
            </a:r>
            <a:r>
              <a:rPr lang="en-US" sz="1900" b="1">
                <a:solidFill>
                  <a:srgbClr val="CC0000"/>
                </a:solidFill>
              </a:rPr>
              <a:t>”</a:t>
            </a:r>
            <a:endParaRPr lang="en-US" sz="1700" b="1">
              <a:solidFill>
                <a:srgbClr val="CC0000"/>
              </a:solidFill>
            </a:endParaRPr>
          </a:p>
        </p:txBody>
      </p:sp>
      <p:sp>
        <p:nvSpPr>
          <p:cNvPr id="414726" name="Rectangle 6"/>
          <p:cNvSpPr>
            <a:spLocks noChangeArrowheads="1"/>
          </p:cNvSpPr>
          <p:nvPr/>
        </p:nvSpPr>
        <p:spPr bwMode="auto">
          <a:xfrm>
            <a:off x="7923213" y="381000"/>
            <a:ext cx="1144587" cy="6096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3400" b="1">
                <a:solidFill>
                  <a:srgbClr val="0F116A"/>
                </a:solidFill>
              </a:rPr>
              <a:t>1958</a:t>
            </a:r>
            <a:endParaRPr lang="en-US" sz="3000" b="1">
              <a:solidFill>
                <a:srgbClr val="0F116A"/>
              </a:solidFill>
            </a:endParaRPr>
          </a:p>
        </p:txBody>
      </p:sp>
      <p:sp>
        <p:nvSpPr>
          <p:cNvPr id="414730" name="Rectangle 10"/>
          <p:cNvSpPr>
            <a:spLocks noChangeArrowheads="1"/>
          </p:cNvSpPr>
          <p:nvPr/>
        </p:nvSpPr>
        <p:spPr bwMode="auto">
          <a:xfrm>
            <a:off x="3352800" y="3886200"/>
            <a:ext cx="766763" cy="32067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500" b="1">
                <a:solidFill>
                  <a:srgbClr val="0F116A"/>
                </a:solidFill>
              </a:rPr>
              <a:t>parent</a:t>
            </a:r>
          </a:p>
        </p:txBody>
      </p:sp>
      <p:sp>
        <p:nvSpPr>
          <p:cNvPr id="414731" name="Rectangle 11"/>
          <p:cNvSpPr>
            <a:spLocks noChangeArrowheads="1"/>
          </p:cNvSpPr>
          <p:nvPr/>
        </p:nvSpPr>
        <p:spPr bwMode="auto">
          <a:xfrm>
            <a:off x="4572000" y="3886200"/>
            <a:ext cx="1147763" cy="32067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500" b="1">
                <a:solidFill>
                  <a:srgbClr val="0F116A"/>
                </a:solidFill>
              </a:rPr>
              <a:t>replication</a:t>
            </a:r>
          </a:p>
        </p:txBody>
      </p:sp>
      <p:sp>
        <p:nvSpPr>
          <p:cNvPr id="414734" name="AutoShape 14"/>
          <p:cNvSpPr>
            <a:spLocks noChangeArrowheads="1"/>
          </p:cNvSpPr>
          <p:nvPr/>
        </p:nvSpPr>
        <p:spPr bwMode="auto">
          <a:xfrm>
            <a:off x="165100" y="3749675"/>
            <a:ext cx="2227263" cy="906463"/>
          </a:xfrm>
          <a:prstGeom prst="wedgeEllipseCallout">
            <a:avLst>
              <a:gd name="adj1" fmla="val -9870"/>
              <a:gd name="adj2" fmla="val 163662"/>
            </a:avLst>
          </a:prstGeom>
          <a:solidFill>
            <a:srgbClr val="FFEA18"/>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r>
              <a:rPr lang="en-US" sz="1800" b="1">
                <a:solidFill>
                  <a:srgbClr val="0F116A"/>
                </a:solidFill>
                <a:latin typeface="Comic Sans MS" pitchFamily="84" charset="0"/>
                <a:ea typeface="ＭＳ Ｐゴシック" pitchFamily="1" charset="-128"/>
              </a:rPr>
              <a:t>Make predictions</a:t>
            </a:r>
            <a:r>
              <a:rPr lang="en-US" sz="1800" b="1">
                <a:solidFill>
                  <a:srgbClr val="0F116A"/>
                </a:solidFill>
                <a:latin typeface="Arial"/>
                <a:ea typeface="ＭＳ Ｐゴシック" pitchFamily="1" charset="-128"/>
              </a:rPr>
              <a:t>…</a:t>
            </a:r>
            <a:endParaRPr lang="en-US" sz="1800" b="1">
              <a:solidFill>
                <a:srgbClr val="0F116A"/>
              </a:solidFill>
              <a:latin typeface="Comic Sans MS" pitchFamily="84" charset="0"/>
              <a:ea typeface="ＭＳ Ｐゴシック" pitchFamily="1" charset="-128"/>
            </a:endParaRPr>
          </a:p>
        </p:txBody>
      </p:sp>
      <p:pic>
        <p:nvPicPr>
          <p:cNvPr id="414735" name="Picture 15" descr="penguinL"/>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0" y="5562600"/>
            <a:ext cx="1274763" cy="1295400"/>
          </a:xfrm>
          <a:prstGeom prst="rect">
            <a:avLst/>
          </a:prstGeom>
          <a:noFill/>
          <a:extLst>
            <a:ext uri="{909E8E84-426E-40DD-AFC4-6F175D3DCCD1}">
              <a14:hiddenFill xmlns:a14="http://schemas.microsoft.com/office/drawing/2010/main">
                <a:solidFill>
                  <a:srgbClr val="FFFFFF"/>
                </a:solidFill>
              </a14:hiddenFill>
            </a:ext>
          </a:extLst>
        </p:spPr>
      </p:pic>
      <p:grpSp>
        <p:nvGrpSpPr>
          <p:cNvPr id="414736" name="Group 16"/>
          <p:cNvGrpSpPr>
            <a:grpSpLocks/>
          </p:cNvGrpSpPr>
          <p:nvPr/>
        </p:nvGrpSpPr>
        <p:grpSpPr bwMode="auto">
          <a:xfrm>
            <a:off x="1277938" y="3451225"/>
            <a:ext cx="700087" cy="2220913"/>
            <a:chOff x="767" y="1209"/>
            <a:chExt cx="441" cy="1399"/>
          </a:xfrm>
        </p:grpSpPr>
        <p:sp>
          <p:nvSpPr>
            <p:cNvPr id="414737" name="AutoShape 17"/>
            <p:cNvSpPr>
              <a:spLocks noChangeArrowheads="1"/>
            </p:cNvSpPr>
            <p:nvPr/>
          </p:nvSpPr>
          <p:spPr bwMode="auto">
            <a:xfrm>
              <a:off x="767" y="1258"/>
              <a:ext cx="441" cy="1225"/>
            </a:xfrm>
            <a:prstGeom prst="roundRect">
              <a:avLst>
                <a:gd name="adj" fmla="val 16667"/>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38" name="Oval 18"/>
            <p:cNvSpPr>
              <a:spLocks noChangeArrowheads="1"/>
            </p:cNvSpPr>
            <p:nvPr/>
          </p:nvSpPr>
          <p:spPr bwMode="auto">
            <a:xfrm>
              <a:off x="767" y="2158"/>
              <a:ext cx="441" cy="45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39" name="AutoShape 19"/>
            <p:cNvSpPr>
              <a:spLocks noChangeArrowheads="1"/>
            </p:cNvSpPr>
            <p:nvPr/>
          </p:nvSpPr>
          <p:spPr bwMode="auto">
            <a:xfrm>
              <a:off x="775" y="2115"/>
              <a:ext cx="432" cy="292"/>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rgbClr val="20397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40" name="Oval 20"/>
            <p:cNvSpPr>
              <a:spLocks noChangeArrowheads="1"/>
            </p:cNvSpPr>
            <p:nvPr/>
          </p:nvSpPr>
          <p:spPr bwMode="auto">
            <a:xfrm>
              <a:off x="767" y="1209"/>
              <a:ext cx="441" cy="20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14741" name="Rectangle 21"/>
          <p:cNvSpPr>
            <a:spLocks noChangeArrowheads="1"/>
          </p:cNvSpPr>
          <p:nvPr/>
        </p:nvSpPr>
        <p:spPr bwMode="auto">
          <a:xfrm>
            <a:off x="700088" y="5694363"/>
            <a:ext cx="1855787" cy="88582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600" b="1" baseline="30000">
                <a:solidFill>
                  <a:srgbClr val="CC0000"/>
                </a:solidFill>
              </a:rPr>
              <a:t>15</a:t>
            </a:r>
            <a:r>
              <a:rPr lang="en-US" sz="2600" b="1">
                <a:solidFill>
                  <a:srgbClr val="CC0000"/>
                </a:solidFill>
              </a:rPr>
              <a:t>N</a:t>
            </a:r>
            <a:r>
              <a:rPr lang="en-US" sz="2600" b="1">
                <a:solidFill>
                  <a:schemeClr val="tx2"/>
                </a:solidFill>
              </a:rPr>
              <a:t> parent </a:t>
            </a:r>
            <a:br>
              <a:rPr lang="en-US" sz="2600" b="1">
                <a:solidFill>
                  <a:schemeClr val="tx2"/>
                </a:solidFill>
              </a:rPr>
            </a:br>
            <a:r>
              <a:rPr lang="en-US" sz="2600" b="1">
                <a:solidFill>
                  <a:schemeClr val="tx2"/>
                </a:solidFill>
              </a:rPr>
              <a:t>strands</a:t>
            </a:r>
            <a:endParaRPr lang="en-US" sz="2600" b="1">
              <a:solidFill>
                <a:srgbClr val="0F116A"/>
              </a:solidFill>
            </a:endParaRPr>
          </a:p>
        </p:txBody>
      </p:sp>
      <p:sp>
        <p:nvSpPr>
          <p:cNvPr id="414742" name="AutoShape 22"/>
          <p:cNvSpPr>
            <a:spLocks noChangeArrowheads="1"/>
          </p:cNvSpPr>
          <p:nvPr/>
        </p:nvSpPr>
        <p:spPr bwMode="auto">
          <a:xfrm>
            <a:off x="1284288" y="4613275"/>
            <a:ext cx="703262" cy="212725"/>
          </a:xfrm>
          <a:prstGeom prst="can">
            <a:avLst>
              <a:gd name="adj" fmla="val 25000"/>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43" name="Rectangle 23"/>
          <p:cNvSpPr>
            <a:spLocks noChangeArrowheads="1"/>
          </p:cNvSpPr>
          <p:nvPr/>
        </p:nvSpPr>
        <p:spPr bwMode="auto">
          <a:xfrm>
            <a:off x="1914525" y="4562475"/>
            <a:ext cx="989013" cy="3968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000" b="1" baseline="30000">
                <a:solidFill>
                  <a:srgbClr val="CC0000"/>
                </a:solidFill>
              </a:rPr>
              <a:t>15</a:t>
            </a:r>
            <a:r>
              <a:rPr lang="en-US" sz="2000" b="1">
                <a:solidFill>
                  <a:srgbClr val="CC0000"/>
                </a:solidFill>
              </a:rPr>
              <a:t>N/</a:t>
            </a:r>
            <a:r>
              <a:rPr lang="en-US" sz="2000" b="1" baseline="30000">
                <a:solidFill>
                  <a:srgbClr val="CC0000"/>
                </a:solidFill>
              </a:rPr>
              <a:t>15</a:t>
            </a:r>
            <a:r>
              <a:rPr lang="en-US" sz="2000" b="1">
                <a:solidFill>
                  <a:srgbClr val="CC0000"/>
                </a:solidFill>
              </a:rPr>
              <a:t>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4724">
                                            <p:txEl>
                                              <p:pRg st="1" end="1"/>
                                            </p:txEl>
                                          </p:spTgt>
                                        </p:tgtEl>
                                        <p:attrNameLst>
                                          <p:attrName>style.visibility</p:attrName>
                                        </p:attrNameLst>
                                      </p:cBhvr>
                                      <p:to>
                                        <p:strVal val="visible"/>
                                      </p:to>
                                    </p:set>
                                    <p:anim calcmode="lin" valueType="num">
                                      <p:cBhvr additive="base">
                                        <p:cTn id="7" dur="500" fill="hold"/>
                                        <p:tgtEl>
                                          <p:spTgt spid="414724">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14724">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4724">
                                            <p:txEl>
                                              <p:pRg st="2" end="2"/>
                                            </p:txEl>
                                          </p:spTgt>
                                        </p:tgtEl>
                                        <p:attrNameLst>
                                          <p:attrName>style.visibility</p:attrName>
                                        </p:attrNameLst>
                                      </p:cBhvr>
                                      <p:to>
                                        <p:strVal val="visible"/>
                                      </p:to>
                                    </p:set>
                                    <p:anim calcmode="lin" valueType="num">
                                      <p:cBhvr additive="base">
                                        <p:cTn id="13" dur="500" fill="hold"/>
                                        <p:tgtEl>
                                          <p:spTgt spid="414724">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14724">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414735"/>
                                        </p:tgtEl>
                                        <p:attrNameLst>
                                          <p:attrName>style.visibility</p:attrName>
                                        </p:attrNameLst>
                                      </p:cBhvr>
                                      <p:to>
                                        <p:strVal val="visible"/>
                                      </p:to>
                                    </p:set>
                                    <p:animEffect transition="in" filter="wipe(left)">
                                      <p:cBhvr>
                                        <p:cTn id="19" dur="500"/>
                                        <p:tgtEl>
                                          <p:spTgt spid="414735"/>
                                        </p:tgtEl>
                                      </p:cBhvr>
                                    </p:animEffect>
                                  </p:childTnLst>
                                </p:cTn>
                              </p:par>
                            </p:childTnLst>
                          </p:cTn>
                        </p:par>
                        <p:par>
                          <p:cTn id="20" fill="hold" nodeType="afterGroup">
                            <p:stCondLst>
                              <p:cond delay="500"/>
                            </p:stCondLst>
                            <p:childTnLst>
                              <p:par>
                                <p:cTn id="21" presetID="22" presetClass="entr" presetSubtype="4" fill="hold" grpId="0" nodeType="afterEffect">
                                  <p:stCondLst>
                                    <p:cond delay="0"/>
                                  </p:stCondLst>
                                  <p:childTnLst>
                                    <p:set>
                                      <p:cBhvr>
                                        <p:cTn id="22" dur="1" fill="hold">
                                          <p:stCondLst>
                                            <p:cond delay="0"/>
                                          </p:stCondLst>
                                        </p:cTn>
                                        <p:tgtEl>
                                          <p:spTgt spid="414734"/>
                                        </p:tgtEl>
                                        <p:attrNameLst>
                                          <p:attrName>style.visibility</p:attrName>
                                        </p:attrNameLst>
                                      </p:cBhvr>
                                      <p:to>
                                        <p:strVal val="visible"/>
                                      </p:to>
                                    </p:set>
                                    <p:animEffect transition="in" filter="wipe(down)">
                                      <p:cBhvr>
                                        <p:cTn id="23" dur="500"/>
                                        <p:tgtEl>
                                          <p:spTgt spid="414734"/>
                                        </p:tgtEl>
                                      </p:cBhvr>
                                    </p:animEffect>
                                  </p:childTnLst>
                                  <p:subTnLst>
                                    <p:audio>
                                      <p:cMediaNode>
                                        <p:cTn display="0" masterRel="sameClick">
                                          <p:stCondLst>
                                            <p:cond evt="begin" delay="0">
                                              <p:tn val="21"/>
                                            </p:cond>
                                          </p:stCondLst>
                                          <p:endCondLst>
                                            <p:cond evt="onStopAudio" delay="0">
                                              <p:tgtEl>
                                                <p:sldTgt/>
                                              </p:tgtEl>
                                            </p:cond>
                                          </p:endCondLst>
                                        </p:cTn>
                                        <p:tgtEl>
                                          <p:sndTgt r:embed="rId4" name="Quack"/>
                                        </p:tgtEl>
                                      </p:cMediaNode>
                                    </p:audio>
                                  </p:sub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xit" presetSubtype="0" fill="hold" nodeType="clickEffect">
                                  <p:stCondLst>
                                    <p:cond delay="0"/>
                                  </p:stCondLst>
                                  <p:childTnLst>
                                    <p:animEffect transition="out" filter="dissolve">
                                      <p:cBhvr>
                                        <p:cTn id="27" dur="500"/>
                                        <p:tgtEl>
                                          <p:spTgt spid="414735"/>
                                        </p:tgtEl>
                                      </p:cBhvr>
                                    </p:animEffect>
                                    <p:set>
                                      <p:cBhvr>
                                        <p:cTn id="28" dur="1" fill="hold">
                                          <p:stCondLst>
                                            <p:cond delay="499"/>
                                          </p:stCondLst>
                                        </p:cTn>
                                        <p:tgtEl>
                                          <p:spTgt spid="414735"/>
                                        </p:tgtEl>
                                        <p:attrNameLst>
                                          <p:attrName>style.visibility</p:attrName>
                                        </p:attrNameLst>
                                      </p:cBhvr>
                                      <p:to>
                                        <p:strVal val="hidden"/>
                                      </p:to>
                                    </p:set>
                                  </p:childTnLst>
                                </p:cTn>
                              </p:par>
                              <p:par>
                                <p:cTn id="29" presetID="9" presetClass="exit" presetSubtype="0" fill="hold" grpId="1" nodeType="withEffect">
                                  <p:stCondLst>
                                    <p:cond delay="0"/>
                                  </p:stCondLst>
                                  <p:childTnLst>
                                    <p:animEffect transition="out" filter="dissolve">
                                      <p:cBhvr>
                                        <p:cTn id="30" dur="500"/>
                                        <p:tgtEl>
                                          <p:spTgt spid="414734"/>
                                        </p:tgtEl>
                                      </p:cBhvr>
                                    </p:animEffect>
                                    <p:set>
                                      <p:cBhvr>
                                        <p:cTn id="31" dur="1" fill="hold">
                                          <p:stCondLst>
                                            <p:cond delay="499"/>
                                          </p:stCondLst>
                                        </p:cTn>
                                        <p:tgtEl>
                                          <p:spTgt spid="414734"/>
                                        </p:tgtEl>
                                        <p:attrNameLst>
                                          <p:attrName>style.visibility</p:attrName>
                                        </p:attrNameLst>
                                      </p:cBhvr>
                                      <p:to>
                                        <p:strVal val="hidden"/>
                                      </p:to>
                                    </p:set>
                                  </p:childTnLst>
                                </p:cTn>
                              </p:par>
                            </p:childTnLst>
                          </p:cTn>
                        </p:par>
                        <p:par>
                          <p:cTn id="32" fill="hold" nodeType="afterGroup">
                            <p:stCondLst>
                              <p:cond delay="500"/>
                            </p:stCondLst>
                            <p:childTnLst>
                              <p:par>
                                <p:cTn id="33" presetID="22" presetClass="entr" presetSubtype="8" fill="hold" nodeType="afterEffect">
                                  <p:stCondLst>
                                    <p:cond delay="0"/>
                                  </p:stCondLst>
                                  <p:childTnLst>
                                    <p:set>
                                      <p:cBhvr>
                                        <p:cTn id="34" dur="1" fill="hold">
                                          <p:stCondLst>
                                            <p:cond delay="0"/>
                                          </p:stCondLst>
                                        </p:cTn>
                                        <p:tgtEl>
                                          <p:spTgt spid="414736"/>
                                        </p:tgtEl>
                                        <p:attrNameLst>
                                          <p:attrName>style.visibility</p:attrName>
                                        </p:attrNameLst>
                                      </p:cBhvr>
                                      <p:to>
                                        <p:strVal val="visible"/>
                                      </p:to>
                                    </p:set>
                                    <p:animEffect transition="in" filter="wipe(left)">
                                      <p:cBhvr>
                                        <p:cTn id="35" dur="500"/>
                                        <p:tgtEl>
                                          <p:spTgt spid="414736"/>
                                        </p:tgtEl>
                                      </p:cBhvr>
                                    </p:animEffect>
                                  </p:childTnLst>
                                  <p:subTnLst>
                                    <p:audio>
                                      <p:cMediaNode>
                                        <p:cTn display="0" masterRel="sameClick">
                                          <p:stCondLst>
                                            <p:cond evt="begin" delay="0">
                                              <p:tn val="33"/>
                                            </p:cond>
                                          </p:stCondLst>
                                          <p:endCondLst>
                                            <p:cond evt="onStopAudio" delay="0">
                                              <p:tgtEl>
                                                <p:sldTgt/>
                                              </p:tgtEl>
                                            </p:cond>
                                          </p:endCondLst>
                                        </p:cTn>
                                        <p:tgtEl>
                                          <p:sndTgt r:embed="rId5" name="Vibro Up"/>
                                        </p:tgtEl>
                                      </p:cMediaNode>
                                    </p:audio>
                                  </p:sub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14741">
                                            <p:txEl>
                                              <p:pRg st="0" end="0"/>
                                            </p:txEl>
                                          </p:spTgt>
                                        </p:tgtEl>
                                        <p:attrNameLst>
                                          <p:attrName>style.visibility</p:attrName>
                                        </p:attrNameLst>
                                      </p:cBhvr>
                                      <p:to>
                                        <p:strVal val="visible"/>
                                      </p:to>
                                    </p:set>
                                    <p:animEffect transition="in" filter="wipe(left)">
                                      <p:cBhvr>
                                        <p:cTn id="40" dur="500"/>
                                        <p:tgtEl>
                                          <p:spTgt spid="414741">
                                            <p:txEl>
                                              <p:pRg st="0" end="0"/>
                                            </p:txEl>
                                          </p:spTgt>
                                        </p:tgtEl>
                                      </p:cBhvr>
                                    </p:animEffect>
                                  </p:childTnLst>
                                  <p:subTnLst>
                                    <p:audio>
                                      <p:cMediaNode>
                                        <p:cTn display="0" masterRel="sameClick">
                                          <p:stCondLst>
                                            <p:cond evt="begin" delay="0">
                                              <p:tn val="38"/>
                                            </p:cond>
                                          </p:stCondLst>
                                          <p:endCondLst>
                                            <p:cond evt="onStopAudio" delay="0">
                                              <p:tgtEl>
                                                <p:sldTgt/>
                                              </p:tgtEl>
                                            </p:cond>
                                          </p:endCondLst>
                                        </p:cTn>
                                        <p:tgtEl>
                                          <p:sndTgt r:embed="rId3" name="Whoosh"/>
                                        </p:tgtEl>
                                      </p:cMediaNode>
                                    </p:audio>
                                  </p:sub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414743">
                                            <p:txEl>
                                              <p:pRg st="0" end="0"/>
                                            </p:txEl>
                                          </p:spTgt>
                                        </p:tgtEl>
                                        <p:attrNameLst>
                                          <p:attrName>style.visibility</p:attrName>
                                        </p:attrNameLst>
                                      </p:cBhvr>
                                      <p:to>
                                        <p:strVal val="visible"/>
                                      </p:to>
                                    </p:set>
                                    <p:animEffect transition="in" filter="wipe(left)">
                                      <p:cBhvr>
                                        <p:cTn id="45" dur="500"/>
                                        <p:tgtEl>
                                          <p:spTgt spid="414743">
                                            <p:txEl>
                                              <p:pRg st="0" end="0"/>
                                            </p:txEl>
                                          </p:spTgt>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14742"/>
                                        </p:tgtEl>
                                        <p:attrNameLst>
                                          <p:attrName>style.visibility</p:attrName>
                                        </p:attrNameLst>
                                      </p:cBhvr>
                                      <p:to>
                                        <p:strVal val="visible"/>
                                      </p:to>
                                    </p:set>
                                    <p:animEffect transition="in" filter="wipe(left)">
                                      <p:cBhvr>
                                        <p:cTn id="48" dur="500"/>
                                        <p:tgtEl>
                                          <p:spTgt spid="414742"/>
                                        </p:tgtEl>
                                      </p:cBhvr>
                                    </p:animEffect>
                                  </p:childTnLst>
                                  <p:subTnLst>
                                    <p:audio>
                                      <p:cMediaNode>
                                        <p:cTn display="0" masterRel="sameClick">
                                          <p:stCondLst>
                                            <p:cond evt="begin" delay="0">
                                              <p:tn val="46"/>
                                            </p:cond>
                                          </p:stCondLst>
                                          <p:endCondLst>
                                            <p:cond evt="onStopAudio" delay="0">
                                              <p:tgtEl>
                                                <p:sldTgt/>
                                              </p:tgtEl>
                                            </p:cond>
                                          </p:endCondLst>
                                        </p:cTn>
                                        <p:tgtEl>
                                          <p:sndTgt r:embed="rId6" name="Vibro Up"/>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724" grpId="0" build="p" autoUpdateAnimBg="0"/>
      <p:bldP spid="414734" grpId="0" animBg="1" autoUpdateAnimBg="0"/>
      <p:bldP spid="414734" grpId="1" animBg="1"/>
      <p:bldP spid="414741" grpId="0" build="p" autoUpdateAnimBg="0"/>
      <p:bldP spid="414742" grpId="0" animBg="1"/>
      <p:bldP spid="414743"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6" name="Rectangle 1026"/>
          <p:cNvSpPr>
            <a:spLocks noGrp="1" noChangeArrowheads="1"/>
          </p:cNvSpPr>
          <p:nvPr>
            <p:ph type="title"/>
          </p:nvPr>
        </p:nvSpPr>
        <p:spPr>
          <a:xfrm>
            <a:off x="173038" y="566738"/>
            <a:ext cx="4014787" cy="762000"/>
          </a:xfrm>
          <a:solidFill>
            <a:schemeClr val="bg1"/>
          </a:solidFill>
        </p:spPr>
        <p:txBody>
          <a:bodyPr/>
          <a:lstStyle/>
          <a:p>
            <a:r>
              <a:rPr lang="en-US"/>
              <a:t>Predictions</a:t>
            </a:r>
          </a:p>
        </p:txBody>
      </p:sp>
      <p:sp>
        <p:nvSpPr>
          <p:cNvPr id="502805" name="AutoShape 1045"/>
          <p:cNvSpPr>
            <a:spLocks noChangeArrowheads="1"/>
          </p:cNvSpPr>
          <p:nvPr/>
        </p:nvSpPr>
        <p:spPr bwMode="auto">
          <a:xfrm>
            <a:off x="76200" y="1362075"/>
            <a:ext cx="2112963" cy="901700"/>
          </a:xfrm>
          <a:prstGeom prst="roundRect">
            <a:avLst>
              <a:gd name="adj" fmla="val 16667"/>
            </a:avLst>
          </a:prstGeom>
          <a:solidFill>
            <a:srgbClr val="FFEA18"/>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l"/>
            <a:r>
              <a:rPr lang="en-US" b="1">
                <a:solidFill>
                  <a:srgbClr val="000000"/>
                </a:solidFill>
              </a:rPr>
              <a:t>1st round of </a:t>
            </a:r>
            <a:br>
              <a:rPr lang="en-US" b="1">
                <a:solidFill>
                  <a:srgbClr val="000000"/>
                </a:solidFill>
              </a:rPr>
            </a:br>
            <a:r>
              <a:rPr lang="en-US" b="1">
                <a:solidFill>
                  <a:srgbClr val="000000"/>
                </a:solidFill>
              </a:rPr>
              <a:t>replication</a:t>
            </a:r>
          </a:p>
        </p:txBody>
      </p:sp>
      <p:grpSp>
        <p:nvGrpSpPr>
          <p:cNvPr id="502797" name="Group 1037"/>
          <p:cNvGrpSpPr>
            <a:grpSpLocks/>
          </p:cNvGrpSpPr>
          <p:nvPr/>
        </p:nvGrpSpPr>
        <p:grpSpPr bwMode="auto">
          <a:xfrm>
            <a:off x="3097213" y="493713"/>
            <a:ext cx="700087" cy="2220912"/>
            <a:chOff x="767" y="1209"/>
            <a:chExt cx="441" cy="1399"/>
          </a:xfrm>
        </p:grpSpPr>
        <p:sp>
          <p:nvSpPr>
            <p:cNvPr id="502798" name="AutoShape 1038"/>
            <p:cNvSpPr>
              <a:spLocks noChangeArrowheads="1"/>
            </p:cNvSpPr>
            <p:nvPr/>
          </p:nvSpPr>
          <p:spPr bwMode="auto">
            <a:xfrm>
              <a:off x="767" y="1258"/>
              <a:ext cx="441" cy="1225"/>
            </a:xfrm>
            <a:prstGeom prst="roundRect">
              <a:avLst>
                <a:gd name="adj" fmla="val 16667"/>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799" name="Oval 1039"/>
            <p:cNvSpPr>
              <a:spLocks noChangeArrowheads="1"/>
            </p:cNvSpPr>
            <p:nvPr/>
          </p:nvSpPr>
          <p:spPr bwMode="auto">
            <a:xfrm>
              <a:off x="767" y="2158"/>
              <a:ext cx="441" cy="45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00" name="AutoShape 1040"/>
            <p:cNvSpPr>
              <a:spLocks noChangeArrowheads="1"/>
            </p:cNvSpPr>
            <p:nvPr/>
          </p:nvSpPr>
          <p:spPr bwMode="auto">
            <a:xfrm>
              <a:off x="775" y="2115"/>
              <a:ext cx="432" cy="292"/>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rgbClr val="20397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01" name="Oval 1041"/>
            <p:cNvSpPr>
              <a:spLocks noChangeArrowheads="1"/>
            </p:cNvSpPr>
            <p:nvPr/>
          </p:nvSpPr>
          <p:spPr bwMode="auto">
            <a:xfrm>
              <a:off x="767" y="1209"/>
              <a:ext cx="441" cy="20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2803" name="AutoShape 1043"/>
          <p:cNvSpPr>
            <a:spLocks noChangeArrowheads="1"/>
          </p:cNvSpPr>
          <p:nvPr/>
        </p:nvSpPr>
        <p:spPr bwMode="auto">
          <a:xfrm>
            <a:off x="3103563" y="1655763"/>
            <a:ext cx="703262" cy="212725"/>
          </a:xfrm>
          <a:prstGeom prst="can">
            <a:avLst>
              <a:gd name="adj" fmla="val 25000"/>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06" name="Rectangle 1046"/>
          <p:cNvSpPr>
            <a:spLocks noChangeArrowheads="1"/>
          </p:cNvSpPr>
          <p:nvPr/>
        </p:nvSpPr>
        <p:spPr bwMode="auto">
          <a:xfrm>
            <a:off x="2327275" y="2795588"/>
            <a:ext cx="2203450" cy="48895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600" b="1">
                <a:solidFill>
                  <a:srgbClr val="000000"/>
                </a:solidFill>
              </a:rPr>
              <a:t>conservative</a:t>
            </a:r>
          </a:p>
        </p:txBody>
      </p:sp>
      <p:sp>
        <p:nvSpPr>
          <p:cNvPr id="502807" name="Rectangle 1047"/>
          <p:cNvSpPr>
            <a:spLocks noChangeArrowheads="1"/>
          </p:cNvSpPr>
          <p:nvPr/>
        </p:nvSpPr>
        <p:spPr bwMode="auto">
          <a:xfrm>
            <a:off x="3763963" y="1604963"/>
            <a:ext cx="989012" cy="3968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000" b="1" baseline="30000">
                <a:solidFill>
                  <a:srgbClr val="CC0000"/>
                </a:solidFill>
              </a:rPr>
              <a:t>15</a:t>
            </a:r>
            <a:r>
              <a:rPr lang="en-US" sz="2000" b="1">
                <a:solidFill>
                  <a:srgbClr val="CC0000"/>
                </a:solidFill>
              </a:rPr>
              <a:t>N/</a:t>
            </a:r>
            <a:r>
              <a:rPr lang="en-US" sz="2000" b="1" baseline="30000">
                <a:solidFill>
                  <a:srgbClr val="CC0000"/>
                </a:solidFill>
              </a:rPr>
              <a:t>15</a:t>
            </a:r>
            <a:r>
              <a:rPr lang="en-US" sz="2000" b="1">
                <a:solidFill>
                  <a:srgbClr val="CC0000"/>
                </a:solidFill>
              </a:rPr>
              <a:t>N</a:t>
            </a:r>
          </a:p>
        </p:txBody>
      </p:sp>
      <p:sp>
        <p:nvSpPr>
          <p:cNvPr id="502808" name="AutoShape 1048"/>
          <p:cNvSpPr>
            <a:spLocks noChangeArrowheads="1"/>
          </p:cNvSpPr>
          <p:nvPr/>
        </p:nvSpPr>
        <p:spPr bwMode="auto">
          <a:xfrm>
            <a:off x="3103563" y="1166813"/>
            <a:ext cx="703262" cy="212725"/>
          </a:xfrm>
          <a:prstGeom prst="can">
            <a:avLst>
              <a:gd name="adj" fmla="val 25000"/>
            </a:avLst>
          </a:prstGeom>
          <a:solidFill>
            <a:srgbClr val="0F116A"/>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09" name="Rectangle 1049"/>
          <p:cNvSpPr>
            <a:spLocks noChangeArrowheads="1"/>
          </p:cNvSpPr>
          <p:nvPr/>
        </p:nvSpPr>
        <p:spPr bwMode="auto">
          <a:xfrm>
            <a:off x="3763963" y="1116013"/>
            <a:ext cx="989012" cy="3968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000" b="1" baseline="30000">
                <a:solidFill>
                  <a:srgbClr val="CC0000"/>
                </a:solidFill>
              </a:rPr>
              <a:t>14</a:t>
            </a:r>
            <a:r>
              <a:rPr lang="en-US" sz="2000" b="1">
                <a:solidFill>
                  <a:srgbClr val="CC0000"/>
                </a:solidFill>
              </a:rPr>
              <a:t>N/</a:t>
            </a:r>
            <a:r>
              <a:rPr lang="en-US" sz="2000" b="1" baseline="30000">
                <a:solidFill>
                  <a:srgbClr val="CC0000"/>
                </a:solidFill>
              </a:rPr>
              <a:t>14</a:t>
            </a:r>
            <a:r>
              <a:rPr lang="en-US" sz="2000" b="1">
                <a:solidFill>
                  <a:srgbClr val="CC0000"/>
                </a:solidFill>
              </a:rPr>
              <a:t>N</a:t>
            </a:r>
          </a:p>
        </p:txBody>
      </p:sp>
      <p:sp>
        <p:nvSpPr>
          <p:cNvPr id="502810" name="Rectangle 1050"/>
          <p:cNvSpPr>
            <a:spLocks noChangeArrowheads="1"/>
          </p:cNvSpPr>
          <p:nvPr/>
        </p:nvSpPr>
        <p:spPr bwMode="auto">
          <a:xfrm>
            <a:off x="4610100" y="2597150"/>
            <a:ext cx="2203450" cy="88582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600" b="1">
                <a:solidFill>
                  <a:srgbClr val="000000"/>
                </a:solidFill>
              </a:rPr>
              <a:t>semi-</a:t>
            </a:r>
            <a:br>
              <a:rPr lang="en-US" sz="2600" b="1">
                <a:solidFill>
                  <a:srgbClr val="000000"/>
                </a:solidFill>
              </a:rPr>
            </a:br>
            <a:r>
              <a:rPr lang="en-US" sz="2600" b="1">
                <a:solidFill>
                  <a:srgbClr val="000000"/>
                </a:solidFill>
              </a:rPr>
              <a:t>conservative</a:t>
            </a:r>
          </a:p>
        </p:txBody>
      </p:sp>
      <p:grpSp>
        <p:nvGrpSpPr>
          <p:cNvPr id="502811" name="Group 1051"/>
          <p:cNvGrpSpPr>
            <a:grpSpLocks/>
          </p:cNvGrpSpPr>
          <p:nvPr/>
        </p:nvGrpSpPr>
        <p:grpSpPr bwMode="auto">
          <a:xfrm>
            <a:off x="5243513" y="493713"/>
            <a:ext cx="700087" cy="2220912"/>
            <a:chOff x="767" y="1209"/>
            <a:chExt cx="441" cy="1399"/>
          </a:xfrm>
        </p:grpSpPr>
        <p:sp>
          <p:nvSpPr>
            <p:cNvPr id="502812" name="AutoShape 1052"/>
            <p:cNvSpPr>
              <a:spLocks noChangeArrowheads="1"/>
            </p:cNvSpPr>
            <p:nvPr/>
          </p:nvSpPr>
          <p:spPr bwMode="auto">
            <a:xfrm>
              <a:off x="767" y="1258"/>
              <a:ext cx="441" cy="1225"/>
            </a:xfrm>
            <a:prstGeom prst="roundRect">
              <a:avLst>
                <a:gd name="adj" fmla="val 16667"/>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13" name="Oval 1053"/>
            <p:cNvSpPr>
              <a:spLocks noChangeArrowheads="1"/>
            </p:cNvSpPr>
            <p:nvPr/>
          </p:nvSpPr>
          <p:spPr bwMode="auto">
            <a:xfrm>
              <a:off x="767" y="2158"/>
              <a:ext cx="441" cy="45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14" name="AutoShape 1054"/>
            <p:cNvSpPr>
              <a:spLocks noChangeArrowheads="1"/>
            </p:cNvSpPr>
            <p:nvPr/>
          </p:nvSpPr>
          <p:spPr bwMode="auto">
            <a:xfrm>
              <a:off x="775" y="2115"/>
              <a:ext cx="432" cy="292"/>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rgbClr val="20397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15" name="Oval 1055"/>
            <p:cNvSpPr>
              <a:spLocks noChangeArrowheads="1"/>
            </p:cNvSpPr>
            <p:nvPr/>
          </p:nvSpPr>
          <p:spPr bwMode="auto">
            <a:xfrm>
              <a:off x="767" y="1209"/>
              <a:ext cx="441" cy="20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2820" name="Rectangle 1060"/>
          <p:cNvSpPr>
            <a:spLocks noChangeArrowheads="1"/>
          </p:cNvSpPr>
          <p:nvPr/>
        </p:nvSpPr>
        <p:spPr bwMode="auto">
          <a:xfrm>
            <a:off x="5927725" y="1341438"/>
            <a:ext cx="989013" cy="3968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000" b="1" baseline="30000">
                <a:solidFill>
                  <a:srgbClr val="CC0000"/>
                </a:solidFill>
              </a:rPr>
              <a:t>15</a:t>
            </a:r>
            <a:r>
              <a:rPr lang="en-US" sz="2000" b="1">
                <a:solidFill>
                  <a:srgbClr val="CC0000"/>
                </a:solidFill>
              </a:rPr>
              <a:t>N/</a:t>
            </a:r>
            <a:r>
              <a:rPr lang="en-US" sz="2000" b="1" baseline="30000">
                <a:solidFill>
                  <a:srgbClr val="CC0000"/>
                </a:solidFill>
              </a:rPr>
              <a:t>14</a:t>
            </a:r>
            <a:r>
              <a:rPr lang="en-US" sz="2000" b="1">
                <a:solidFill>
                  <a:srgbClr val="CC0000"/>
                </a:solidFill>
              </a:rPr>
              <a:t>N</a:t>
            </a:r>
          </a:p>
        </p:txBody>
      </p:sp>
      <p:sp>
        <p:nvSpPr>
          <p:cNvPr id="502821" name="AutoShape 1061"/>
          <p:cNvSpPr>
            <a:spLocks noChangeArrowheads="1"/>
          </p:cNvSpPr>
          <p:nvPr/>
        </p:nvSpPr>
        <p:spPr bwMode="auto">
          <a:xfrm>
            <a:off x="5241925" y="1417638"/>
            <a:ext cx="703263" cy="212725"/>
          </a:xfrm>
          <a:prstGeom prst="can">
            <a:avLst>
              <a:gd name="adj" fmla="val 25000"/>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22" name="Rectangle 1062"/>
          <p:cNvSpPr>
            <a:spLocks noChangeArrowheads="1"/>
          </p:cNvSpPr>
          <p:nvPr/>
        </p:nvSpPr>
        <p:spPr bwMode="auto">
          <a:xfrm>
            <a:off x="6886575" y="2795588"/>
            <a:ext cx="1817688" cy="48895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600" b="1">
                <a:solidFill>
                  <a:srgbClr val="000000"/>
                </a:solidFill>
              </a:rPr>
              <a:t>dispersive</a:t>
            </a:r>
          </a:p>
        </p:txBody>
      </p:sp>
      <p:grpSp>
        <p:nvGrpSpPr>
          <p:cNvPr id="502823" name="Group 1063"/>
          <p:cNvGrpSpPr>
            <a:grpSpLocks/>
          </p:cNvGrpSpPr>
          <p:nvPr/>
        </p:nvGrpSpPr>
        <p:grpSpPr bwMode="auto">
          <a:xfrm>
            <a:off x="7391400" y="493713"/>
            <a:ext cx="700088" cy="2220912"/>
            <a:chOff x="767" y="1209"/>
            <a:chExt cx="441" cy="1399"/>
          </a:xfrm>
        </p:grpSpPr>
        <p:sp>
          <p:nvSpPr>
            <p:cNvPr id="502824" name="AutoShape 1064"/>
            <p:cNvSpPr>
              <a:spLocks noChangeArrowheads="1"/>
            </p:cNvSpPr>
            <p:nvPr/>
          </p:nvSpPr>
          <p:spPr bwMode="auto">
            <a:xfrm>
              <a:off x="767" y="1258"/>
              <a:ext cx="441" cy="1225"/>
            </a:xfrm>
            <a:prstGeom prst="roundRect">
              <a:avLst>
                <a:gd name="adj" fmla="val 16667"/>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25" name="Oval 1065"/>
            <p:cNvSpPr>
              <a:spLocks noChangeArrowheads="1"/>
            </p:cNvSpPr>
            <p:nvPr/>
          </p:nvSpPr>
          <p:spPr bwMode="auto">
            <a:xfrm>
              <a:off x="767" y="2158"/>
              <a:ext cx="441" cy="45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26" name="AutoShape 1066"/>
            <p:cNvSpPr>
              <a:spLocks noChangeArrowheads="1"/>
            </p:cNvSpPr>
            <p:nvPr/>
          </p:nvSpPr>
          <p:spPr bwMode="auto">
            <a:xfrm>
              <a:off x="775" y="2115"/>
              <a:ext cx="432" cy="292"/>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rgbClr val="20397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27" name="Oval 1067"/>
            <p:cNvSpPr>
              <a:spLocks noChangeArrowheads="1"/>
            </p:cNvSpPr>
            <p:nvPr/>
          </p:nvSpPr>
          <p:spPr bwMode="auto">
            <a:xfrm>
              <a:off x="767" y="1209"/>
              <a:ext cx="441" cy="20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2828" name="Rectangle 1068"/>
          <p:cNvSpPr>
            <a:spLocks noChangeArrowheads="1"/>
          </p:cNvSpPr>
          <p:nvPr/>
        </p:nvSpPr>
        <p:spPr bwMode="auto">
          <a:xfrm>
            <a:off x="8058150" y="1341438"/>
            <a:ext cx="989013" cy="3968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000" b="1" baseline="30000">
                <a:solidFill>
                  <a:srgbClr val="CC0000"/>
                </a:solidFill>
              </a:rPr>
              <a:t>15</a:t>
            </a:r>
            <a:r>
              <a:rPr lang="en-US" sz="2000" b="1">
                <a:solidFill>
                  <a:srgbClr val="CC0000"/>
                </a:solidFill>
              </a:rPr>
              <a:t>N/</a:t>
            </a:r>
            <a:r>
              <a:rPr lang="en-US" sz="2000" b="1" baseline="30000">
                <a:solidFill>
                  <a:srgbClr val="CC0000"/>
                </a:solidFill>
              </a:rPr>
              <a:t>14</a:t>
            </a:r>
            <a:r>
              <a:rPr lang="en-US" sz="2000" b="1">
                <a:solidFill>
                  <a:srgbClr val="CC0000"/>
                </a:solidFill>
              </a:rPr>
              <a:t>N</a:t>
            </a:r>
          </a:p>
        </p:txBody>
      </p:sp>
      <p:sp>
        <p:nvSpPr>
          <p:cNvPr id="502829" name="AutoShape 1069"/>
          <p:cNvSpPr>
            <a:spLocks noChangeArrowheads="1"/>
          </p:cNvSpPr>
          <p:nvPr/>
        </p:nvSpPr>
        <p:spPr bwMode="auto">
          <a:xfrm>
            <a:off x="7397750" y="1417638"/>
            <a:ext cx="703263" cy="212725"/>
          </a:xfrm>
          <a:prstGeom prst="can">
            <a:avLst>
              <a:gd name="adj" fmla="val 25000"/>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02831" name="Group 1071"/>
          <p:cNvGrpSpPr>
            <a:grpSpLocks/>
          </p:cNvGrpSpPr>
          <p:nvPr/>
        </p:nvGrpSpPr>
        <p:grpSpPr bwMode="auto">
          <a:xfrm>
            <a:off x="3113088" y="3705225"/>
            <a:ext cx="700087" cy="2220913"/>
            <a:chOff x="767" y="1209"/>
            <a:chExt cx="441" cy="1399"/>
          </a:xfrm>
        </p:grpSpPr>
        <p:sp>
          <p:nvSpPr>
            <p:cNvPr id="502832" name="AutoShape 1072"/>
            <p:cNvSpPr>
              <a:spLocks noChangeArrowheads="1"/>
            </p:cNvSpPr>
            <p:nvPr/>
          </p:nvSpPr>
          <p:spPr bwMode="auto">
            <a:xfrm>
              <a:off x="767" y="1258"/>
              <a:ext cx="441" cy="1225"/>
            </a:xfrm>
            <a:prstGeom prst="roundRect">
              <a:avLst>
                <a:gd name="adj" fmla="val 16667"/>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33" name="Oval 1073"/>
            <p:cNvSpPr>
              <a:spLocks noChangeArrowheads="1"/>
            </p:cNvSpPr>
            <p:nvPr/>
          </p:nvSpPr>
          <p:spPr bwMode="auto">
            <a:xfrm>
              <a:off x="767" y="2158"/>
              <a:ext cx="441" cy="45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34" name="AutoShape 1074"/>
            <p:cNvSpPr>
              <a:spLocks noChangeArrowheads="1"/>
            </p:cNvSpPr>
            <p:nvPr/>
          </p:nvSpPr>
          <p:spPr bwMode="auto">
            <a:xfrm>
              <a:off x="775" y="2115"/>
              <a:ext cx="432" cy="292"/>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rgbClr val="20397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35" name="Oval 1075"/>
            <p:cNvSpPr>
              <a:spLocks noChangeArrowheads="1"/>
            </p:cNvSpPr>
            <p:nvPr/>
          </p:nvSpPr>
          <p:spPr bwMode="auto">
            <a:xfrm>
              <a:off x="767" y="1209"/>
              <a:ext cx="441" cy="20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2836" name="AutoShape 1076"/>
          <p:cNvSpPr>
            <a:spLocks noChangeArrowheads="1"/>
          </p:cNvSpPr>
          <p:nvPr/>
        </p:nvSpPr>
        <p:spPr bwMode="auto">
          <a:xfrm>
            <a:off x="3119438" y="4867275"/>
            <a:ext cx="703262" cy="212725"/>
          </a:xfrm>
          <a:prstGeom prst="can">
            <a:avLst>
              <a:gd name="adj" fmla="val 25000"/>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37" name="Rectangle 1077"/>
          <p:cNvSpPr>
            <a:spLocks noChangeArrowheads="1"/>
          </p:cNvSpPr>
          <p:nvPr/>
        </p:nvSpPr>
        <p:spPr bwMode="auto">
          <a:xfrm>
            <a:off x="2343150" y="6007100"/>
            <a:ext cx="2203450" cy="48895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600" b="1">
                <a:solidFill>
                  <a:srgbClr val="000000"/>
                </a:solidFill>
              </a:rPr>
              <a:t>conservative</a:t>
            </a:r>
          </a:p>
        </p:txBody>
      </p:sp>
      <p:sp>
        <p:nvSpPr>
          <p:cNvPr id="502838" name="Rectangle 1078"/>
          <p:cNvSpPr>
            <a:spLocks noChangeArrowheads="1"/>
          </p:cNvSpPr>
          <p:nvPr/>
        </p:nvSpPr>
        <p:spPr bwMode="auto">
          <a:xfrm>
            <a:off x="3779838" y="4816475"/>
            <a:ext cx="989012" cy="3968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000" b="1" baseline="30000">
                <a:solidFill>
                  <a:srgbClr val="CC0000"/>
                </a:solidFill>
              </a:rPr>
              <a:t>15</a:t>
            </a:r>
            <a:r>
              <a:rPr lang="en-US" sz="2000" b="1">
                <a:solidFill>
                  <a:srgbClr val="CC0000"/>
                </a:solidFill>
              </a:rPr>
              <a:t>N/</a:t>
            </a:r>
            <a:r>
              <a:rPr lang="en-US" sz="2000" b="1" baseline="30000">
                <a:solidFill>
                  <a:srgbClr val="CC0000"/>
                </a:solidFill>
              </a:rPr>
              <a:t>15</a:t>
            </a:r>
            <a:r>
              <a:rPr lang="en-US" sz="2000" b="1">
                <a:solidFill>
                  <a:srgbClr val="CC0000"/>
                </a:solidFill>
              </a:rPr>
              <a:t>N</a:t>
            </a:r>
          </a:p>
        </p:txBody>
      </p:sp>
      <p:sp>
        <p:nvSpPr>
          <p:cNvPr id="502839" name="AutoShape 1079"/>
          <p:cNvSpPr>
            <a:spLocks noChangeArrowheads="1"/>
          </p:cNvSpPr>
          <p:nvPr/>
        </p:nvSpPr>
        <p:spPr bwMode="auto">
          <a:xfrm>
            <a:off x="3119438" y="4378325"/>
            <a:ext cx="703262" cy="212725"/>
          </a:xfrm>
          <a:prstGeom prst="can">
            <a:avLst>
              <a:gd name="adj" fmla="val 25000"/>
            </a:avLst>
          </a:prstGeom>
          <a:solidFill>
            <a:srgbClr val="0F116A"/>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40" name="Rectangle 1080"/>
          <p:cNvSpPr>
            <a:spLocks noChangeArrowheads="1"/>
          </p:cNvSpPr>
          <p:nvPr/>
        </p:nvSpPr>
        <p:spPr bwMode="auto">
          <a:xfrm>
            <a:off x="3779838" y="4327525"/>
            <a:ext cx="989012" cy="3968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000" b="1" baseline="30000">
                <a:solidFill>
                  <a:srgbClr val="CC0000"/>
                </a:solidFill>
              </a:rPr>
              <a:t>14</a:t>
            </a:r>
            <a:r>
              <a:rPr lang="en-US" sz="2000" b="1">
                <a:solidFill>
                  <a:srgbClr val="CC0000"/>
                </a:solidFill>
              </a:rPr>
              <a:t>N/</a:t>
            </a:r>
            <a:r>
              <a:rPr lang="en-US" sz="2000" b="1" baseline="30000">
                <a:solidFill>
                  <a:srgbClr val="CC0000"/>
                </a:solidFill>
              </a:rPr>
              <a:t>14</a:t>
            </a:r>
            <a:r>
              <a:rPr lang="en-US" sz="2000" b="1">
                <a:solidFill>
                  <a:srgbClr val="CC0000"/>
                </a:solidFill>
              </a:rPr>
              <a:t>N</a:t>
            </a:r>
          </a:p>
        </p:txBody>
      </p:sp>
      <p:sp>
        <p:nvSpPr>
          <p:cNvPr id="502841" name="Rectangle 1081"/>
          <p:cNvSpPr>
            <a:spLocks noChangeArrowheads="1"/>
          </p:cNvSpPr>
          <p:nvPr/>
        </p:nvSpPr>
        <p:spPr bwMode="auto">
          <a:xfrm>
            <a:off x="4625975" y="5808663"/>
            <a:ext cx="2203450" cy="88582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600" b="1">
                <a:solidFill>
                  <a:srgbClr val="000000"/>
                </a:solidFill>
              </a:rPr>
              <a:t>semi-</a:t>
            </a:r>
            <a:br>
              <a:rPr lang="en-US" sz="2600" b="1">
                <a:solidFill>
                  <a:srgbClr val="000000"/>
                </a:solidFill>
              </a:rPr>
            </a:br>
            <a:r>
              <a:rPr lang="en-US" sz="2600" b="1">
                <a:solidFill>
                  <a:srgbClr val="000000"/>
                </a:solidFill>
              </a:rPr>
              <a:t>conservative</a:t>
            </a:r>
          </a:p>
        </p:txBody>
      </p:sp>
      <p:grpSp>
        <p:nvGrpSpPr>
          <p:cNvPr id="502842" name="Group 1082"/>
          <p:cNvGrpSpPr>
            <a:grpSpLocks/>
          </p:cNvGrpSpPr>
          <p:nvPr/>
        </p:nvGrpSpPr>
        <p:grpSpPr bwMode="auto">
          <a:xfrm>
            <a:off x="5259388" y="3705225"/>
            <a:ext cx="700087" cy="2220913"/>
            <a:chOff x="767" y="1209"/>
            <a:chExt cx="441" cy="1399"/>
          </a:xfrm>
        </p:grpSpPr>
        <p:sp>
          <p:nvSpPr>
            <p:cNvPr id="502843" name="AutoShape 1083"/>
            <p:cNvSpPr>
              <a:spLocks noChangeArrowheads="1"/>
            </p:cNvSpPr>
            <p:nvPr/>
          </p:nvSpPr>
          <p:spPr bwMode="auto">
            <a:xfrm>
              <a:off x="767" y="1258"/>
              <a:ext cx="441" cy="1225"/>
            </a:xfrm>
            <a:prstGeom prst="roundRect">
              <a:avLst>
                <a:gd name="adj" fmla="val 16667"/>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44" name="Oval 1084"/>
            <p:cNvSpPr>
              <a:spLocks noChangeArrowheads="1"/>
            </p:cNvSpPr>
            <p:nvPr/>
          </p:nvSpPr>
          <p:spPr bwMode="auto">
            <a:xfrm>
              <a:off x="767" y="2158"/>
              <a:ext cx="441" cy="45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45" name="AutoShape 1085"/>
            <p:cNvSpPr>
              <a:spLocks noChangeArrowheads="1"/>
            </p:cNvSpPr>
            <p:nvPr/>
          </p:nvSpPr>
          <p:spPr bwMode="auto">
            <a:xfrm>
              <a:off x="775" y="2115"/>
              <a:ext cx="432" cy="292"/>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rgbClr val="20397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46" name="Oval 1086"/>
            <p:cNvSpPr>
              <a:spLocks noChangeArrowheads="1"/>
            </p:cNvSpPr>
            <p:nvPr/>
          </p:nvSpPr>
          <p:spPr bwMode="auto">
            <a:xfrm>
              <a:off x="767" y="1209"/>
              <a:ext cx="441" cy="20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2847" name="Rectangle 1087"/>
          <p:cNvSpPr>
            <a:spLocks noChangeArrowheads="1"/>
          </p:cNvSpPr>
          <p:nvPr/>
        </p:nvSpPr>
        <p:spPr bwMode="auto">
          <a:xfrm>
            <a:off x="5943600" y="4552950"/>
            <a:ext cx="989013" cy="3968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000" b="1" baseline="30000">
                <a:solidFill>
                  <a:srgbClr val="CC0000"/>
                </a:solidFill>
              </a:rPr>
              <a:t>15</a:t>
            </a:r>
            <a:r>
              <a:rPr lang="en-US" sz="2000" b="1">
                <a:solidFill>
                  <a:srgbClr val="CC0000"/>
                </a:solidFill>
              </a:rPr>
              <a:t>N/</a:t>
            </a:r>
            <a:r>
              <a:rPr lang="en-US" sz="2000" b="1" baseline="30000">
                <a:solidFill>
                  <a:srgbClr val="CC0000"/>
                </a:solidFill>
              </a:rPr>
              <a:t>14</a:t>
            </a:r>
            <a:r>
              <a:rPr lang="en-US" sz="2000" b="1">
                <a:solidFill>
                  <a:srgbClr val="CC0000"/>
                </a:solidFill>
              </a:rPr>
              <a:t>N</a:t>
            </a:r>
          </a:p>
        </p:txBody>
      </p:sp>
      <p:sp>
        <p:nvSpPr>
          <p:cNvPr id="502848" name="AutoShape 1088"/>
          <p:cNvSpPr>
            <a:spLocks noChangeArrowheads="1"/>
          </p:cNvSpPr>
          <p:nvPr/>
        </p:nvSpPr>
        <p:spPr bwMode="auto">
          <a:xfrm>
            <a:off x="5257800" y="4629150"/>
            <a:ext cx="703263" cy="212725"/>
          </a:xfrm>
          <a:prstGeom prst="can">
            <a:avLst>
              <a:gd name="adj" fmla="val 25000"/>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49" name="Rectangle 1089"/>
          <p:cNvSpPr>
            <a:spLocks noChangeArrowheads="1"/>
          </p:cNvSpPr>
          <p:nvPr/>
        </p:nvSpPr>
        <p:spPr bwMode="auto">
          <a:xfrm>
            <a:off x="6902450" y="6007100"/>
            <a:ext cx="1817688" cy="48895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600" b="1">
                <a:solidFill>
                  <a:srgbClr val="000000"/>
                </a:solidFill>
              </a:rPr>
              <a:t>dispersive</a:t>
            </a:r>
          </a:p>
        </p:txBody>
      </p:sp>
      <p:grpSp>
        <p:nvGrpSpPr>
          <p:cNvPr id="502850" name="Group 1090"/>
          <p:cNvGrpSpPr>
            <a:grpSpLocks/>
          </p:cNvGrpSpPr>
          <p:nvPr/>
        </p:nvGrpSpPr>
        <p:grpSpPr bwMode="auto">
          <a:xfrm>
            <a:off x="7407275" y="3705225"/>
            <a:ext cx="700088" cy="2220913"/>
            <a:chOff x="767" y="1209"/>
            <a:chExt cx="441" cy="1399"/>
          </a:xfrm>
        </p:grpSpPr>
        <p:sp>
          <p:nvSpPr>
            <p:cNvPr id="502851" name="AutoShape 1091"/>
            <p:cNvSpPr>
              <a:spLocks noChangeArrowheads="1"/>
            </p:cNvSpPr>
            <p:nvPr/>
          </p:nvSpPr>
          <p:spPr bwMode="auto">
            <a:xfrm>
              <a:off x="767" y="1258"/>
              <a:ext cx="441" cy="1225"/>
            </a:xfrm>
            <a:prstGeom prst="roundRect">
              <a:avLst>
                <a:gd name="adj" fmla="val 16667"/>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52" name="Oval 1092"/>
            <p:cNvSpPr>
              <a:spLocks noChangeArrowheads="1"/>
            </p:cNvSpPr>
            <p:nvPr/>
          </p:nvSpPr>
          <p:spPr bwMode="auto">
            <a:xfrm>
              <a:off x="767" y="2158"/>
              <a:ext cx="441" cy="45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53" name="AutoShape 1093"/>
            <p:cNvSpPr>
              <a:spLocks noChangeArrowheads="1"/>
            </p:cNvSpPr>
            <p:nvPr/>
          </p:nvSpPr>
          <p:spPr bwMode="auto">
            <a:xfrm>
              <a:off x="775" y="2115"/>
              <a:ext cx="432" cy="292"/>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rgbClr val="20397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54" name="Oval 1094"/>
            <p:cNvSpPr>
              <a:spLocks noChangeArrowheads="1"/>
            </p:cNvSpPr>
            <p:nvPr/>
          </p:nvSpPr>
          <p:spPr bwMode="auto">
            <a:xfrm>
              <a:off x="767" y="1209"/>
              <a:ext cx="441" cy="20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2855" name="Rectangle 1095"/>
          <p:cNvSpPr>
            <a:spLocks noChangeArrowheads="1"/>
          </p:cNvSpPr>
          <p:nvPr/>
        </p:nvSpPr>
        <p:spPr bwMode="auto">
          <a:xfrm>
            <a:off x="8074025" y="4552950"/>
            <a:ext cx="989013" cy="3968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000" b="1" baseline="30000">
                <a:solidFill>
                  <a:srgbClr val="CC0000"/>
                </a:solidFill>
              </a:rPr>
              <a:t>15</a:t>
            </a:r>
            <a:r>
              <a:rPr lang="en-US" sz="2000" b="1">
                <a:solidFill>
                  <a:srgbClr val="CC0000"/>
                </a:solidFill>
              </a:rPr>
              <a:t>N/</a:t>
            </a:r>
            <a:r>
              <a:rPr lang="en-US" sz="2000" b="1" baseline="30000">
                <a:solidFill>
                  <a:srgbClr val="CC0000"/>
                </a:solidFill>
              </a:rPr>
              <a:t>14</a:t>
            </a:r>
            <a:r>
              <a:rPr lang="en-US" sz="2000" b="1">
                <a:solidFill>
                  <a:srgbClr val="CC0000"/>
                </a:solidFill>
              </a:rPr>
              <a:t>N</a:t>
            </a:r>
          </a:p>
        </p:txBody>
      </p:sp>
      <p:sp>
        <p:nvSpPr>
          <p:cNvPr id="502856" name="AutoShape 1096"/>
          <p:cNvSpPr>
            <a:spLocks noChangeArrowheads="1"/>
          </p:cNvSpPr>
          <p:nvPr/>
        </p:nvSpPr>
        <p:spPr bwMode="auto">
          <a:xfrm>
            <a:off x="7413625" y="4629150"/>
            <a:ext cx="703263" cy="212725"/>
          </a:xfrm>
          <a:prstGeom prst="can">
            <a:avLst>
              <a:gd name="adj" fmla="val 25000"/>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58" name="AutoShape 1098"/>
          <p:cNvSpPr>
            <a:spLocks noChangeArrowheads="1"/>
          </p:cNvSpPr>
          <p:nvPr/>
        </p:nvSpPr>
        <p:spPr bwMode="auto">
          <a:xfrm>
            <a:off x="76200" y="3290888"/>
            <a:ext cx="2212975" cy="901700"/>
          </a:xfrm>
          <a:prstGeom prst="roundRect">
            <a:avLst>
              <a:gd name="adj" fmla="val 16667"/>
            </a:avLst>
          </a:prstGeom>
          <a:solidFill>
            <a:srgbClr val="FFEA18"/>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l"/>
            <a:r>
              <a:rPr lang="en-US" b="1">
                <a:solidFill>
                  <a:srgbClr val="000000"/>
                </a:solidFill>
              </a:rPr>
              <a:t>2nd round of </a:t>
            </a:r>
            <a:br>
              <a:rPr lang="en-US" b="1">
                <a:solidFill>
                  <a:srgbClr val="000000"/>
                </a:solidFill>
              </a:rPr>
            </a:br>
            <a:r>
              <a:rPr lang="en-US" b="1">
                <a:solidFill>
                  <a:srgbClr val="000000"/>
                </a:solidFill>
              </a:rPr>
              <a:t>replication</a:t>
            </a:r>
          </a:p>
        </p:txBody>
      </p:sp>
      <p:sp>
        <p:nvSpPr>
          <p:cNvPr id="502859" name="AutoShape 1099"/>
          <p:cNvSpPr>
            <a:spLocks noChangeArrowheads="1"/>
          </p:cNvSpPr>
          <p:nvPr/>
        </p:nvSpPr>
        <p:spPr bwMode="auto">
          <a:xfrm>
            <a:off x="5262563" y="4378325"/>
            <a:ext cx="703262" cy="212725"/>
          </a:xfrm>
          <a:prstGeom prst="can">
            <a:avLst>
              <a:gd name="adj" fmla="val 25000"/>
            </a:avLst>
          </a:prstGeom>
          <a:solidFill>
            <a:srgbClr val="0F116A"/>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60" name="Rectangle 1100"/>
          <p:cNvSpPr>
            <a:spLocks noChangeArrowheads="1"/>
          </p:cNvSpPr>
          <p:nvPr/>
        </p:nvSpPr>
        <p:spPr bwMode="auto">
          <a:xfrm>
            <a:off x="5922963" y="4327525"/>
            <a:ext cx="989012" cy="3968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000" b="1" baseline="30000">
                <a:solidFill>
                  <a:srgbClr val="CC0000"/>
                </a:solidFill>
              </a:rPr>
              <a:t>14</a:t>
            </a:r>
            <a:r>
              <a:rPr lang="en-US" sz="2000" b="1">
                <a:solidFill>
                  <a:srgbClr val="CC0000"/>
                </a:solidFill>
              </a:rPr>
              <a:t>N/</a:t>
            </a:r>
            <a:r>
              <a:rPr lang="en-US" sz="2000" b="1" baseline="30000">
                <a:solidFill>
                  <a:srgbClr val="CC0000"/>
                </a:solidFill>
              </a:rPr>
              <a:t>14</a:t>
            </a:r>
            <a:r>
              <a:rPr lang="en-US" sz="2000" b="1">
                <a:solidFill>
                  <a:srgbClr val="CC0000"/>
                </a:solidFill>
              </a:rPr>
              <a:t>N</a:t>
            </a:r>
          </a:p>
        </p:txBody>
      </p:sp>
      <p:grpSp>
        <p:nvGrpSpPr>
          <p:cNvPr id="502871" name="Group 1111"/>
          <p:cNvGrpSpPr>
            <a:grpSpLocks/>
          </p:cNvGrpSpPr>
          <p:nvPr/>
        </p:nvGrpSpPr>
        <p:grpSpPr bwMode="auto">
          <a:xfrm>
            <a:off x="0" y="4733925"/>
            <a:ext cx="2147888" cy="2124075"/>
            <a:chOff x="0" y="2982"/>
            <a:chExt cx="1353" cy="1338"/>
          </a:xfrm>
        </p:grpSpPr>
        <p:sp>
          <p:nvSpPr>
            <p:cNvPr id="502870" name="Rectangle 1110"/>
            <p:cNvSpPr>
              <a:spLocks noChangeArrowheads="1"/>
            </p:cNvSpPr>
            <p:nvPr/>
          </p:nvSpPr>
          <p:spPr bwMode="auto">
            <a:xfrm>
              <a:off x="0" y="3792"/>
              <a:ext cx="1308" cy="52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02861" name="Group 1101"/>
            <p:cNvGrpSpPr>
              <a:grpSpLocks/>
            </p:cNvGrpSpPr>
            <p:nvPr/>
          </p:nvGrpSpPr>
          <p:grpSpPr bwMode="auto">
            <a:xfrm>
              <a:off x="466" y="2982"/>
              <a:ext cx="287" cy="908"/>
              <a:chOff x="767" y="1209"/>
              <a:chExt cx="441" cy="1399"/>
            </a:xfrm>
          </p:grpSpPr>
          <p:sp>
            <p:nvSpPr>
              <p:cNvPr id="502862" name="AutoShape 1102"/>
              <p:cNvSpPr>
                <a:spLocks noChangeArrowheads="1"/>
              </p:cNvSpPr>
              <p:nvPr/>
            </p:nvSpPr>
            <p:spPr bwMode="auto">
              <a:xfrm>
                <a:off x="767" y="1258"/>
                <a:ext cx="441" cy="1225"/>
              </a:xfrm>
              <a:prstGeom prst="roundRect">
                <a:avLst>
                  <a:gd name="adj" fmla="val 16667"/>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63" name="Oval 1103"/>
              <p:cNvSpPr>
                <a:spLocks noChangeArrowheads="1"/>
              </p:cNvSpPr>
              <p:nvPr/>
            </p:nvSpPr>
            <p:spPr bwMode="auto">
              <a:xfrm>
                <a:off x="767" y="2158"/>
                <a:ext cx="441" cy="45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64" name="AutoShape 1104"/>
              <p:cNvSpPr>
                <a:spLocks noChangeArrowheads="1"/>
              </p:cNvSpPr>
              <p:nvPr/>
            </p:nvSpPr>
            <p:spPr bwMode="auto">
              <a:xfrm>
                <a:off x="775" y="2115"/>
                <a:ext cx="432" cy="292"/>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rgbClr val="20397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65" name="Oval 1105"/>
              <p:cNvSpPr>
                <a:spLocks noChangeArrowheads="1"/>
              </p:cNvSpPr>
              <p:nvPr/>
            </p:nvSpPr>
            <p:spPr bwMode="auto">
              <a:xfrm>
                <a:off x="767" y="1209"/>
                <a:ext cx="441" cy="20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2866" name="Rectangle 1106"/>
            <p:cNvSpPr>
              <a:spLocks noChangeArrowheads="1"/>
            </p:cNvSpPr>
            <p:nvPr/>
          </p:nvSpPr>
          <p:spPr bwMode="auto">
            <a:xfrm>
              <a:off x="104" y="3840"/>
              <a:ext cx="1012" cy="48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200" b="1" baseline="30000">
                  <a:solidFill>
                    <a:srgbClr val="CC0000"/>
                  </a:solidFill>
                </a:rPr>
                <a:t>15</a:t>
              </a:r>
              <a:r>
                <a:rPr lang="en-US" sz="2200" b="1">
                  <a:solidFill>
                    <a:srgbClr val="CC0000"/>
                  </a:solidFill>
                </a:rPr>
                <a:t>N</a:t>
              </a:r>
              <a:r>
                <a:rPr lang="en-US" sz="2200" b="1">
                  <a:solidFill>
                    <a:schemeClr val="tx2"/>
                  </a:solidFill>
                </a:rPr>
                <a:t> parent </a:t>
              </a:r>
              <a:br>
                <a:rPr lang="en-US" sz="2200" b="1">
                  <a:solidFill>
                    <a:schemeClr val="tx2"/>
                  </a:solidFill>
                </a:rPr>
              </a:br>
              <a:r>
                <a:rPr lang="en-US" sz="2200" b="1">
                  <a:solidFill>
                    <a:schemeClr val="tx2"/>
                  </a:solidFill>
                </a:rPr>
                <a:t>strands</a:t>
              </a:r>
              <a:endParaRPr lang="en-US" sz="2600" b="1">
                <a:solidFill>
                  <a:srgbClr val="0F116A"/>
                </a:solidFill>
              </a:endParaRPr>
            </a:p>
          </p:txBody>
        </p:sp>
        <p:sp>
          <p:nvSpPr>
            <p:cNvPr id="502867" name="AutoShape 1107"/>
            <p:cNvSpPr>
              <a:spLocks noChangeArrowheads="1"/>
            </p:cNvSpPr>
            <p:nvPr/>
          </p:nvSpPr>
          <p:spPr bwMode="auto">
            <a:xfrm>
              <a:off x="469" y="3457"/>
              <a:ext cx="288" cy="87"/>
            </a:xfrm>
            <a:prstGeom prst="can">
              <a:avLst>
                <a:gd name="adj" fmla="val 25000"/>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868" name="Rectangle 1108"/>
            <p:cNvSpPr>
              <a:spLocks noChangeArrowheads="1"/>
            </p:cNvSpPr>
            <p:nvPr/>
          </p:nvSpPr>
          <p:spPr bwMode="auto">
            <a:xfrm>
              <a:off x="730" y="3392"/>
              <a:ext cx="623" cy="25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000" b="1" baseline="30000">
                  <a:solidFill>
                    <a:srgbClr val="CC0000"/>
                  </a:solidFill>
                </a:rPr>
                <a:t>15</a:t>
              </a:r>
              <a:r>
                <a:rPr lang="en-US" sz="2000" b="1">
                  <a:solidFill>
                    <a:srgbClr val="CC0000"/>
                  </a:solidFill>
                </a:rPr>
                <a:t>N/</a:t>
              </a:r>
              <a:r>
                <a:rPr lang="en-US" sz="2000" b="1" baseline="30000">
                  <a:solidFill>
                    <a:srgbClr val="CC0000"/>
                  </a:solidFill>
                </a:rPr>
                <a:t>15</a:t>
              </a:r>
              <a:r>
                <a:rPr lang="en-US" sz="2000" b="1">
                  <a:solidFill>
                    <a:srgbClr val="CC0000"/>
                  </a:solidFill>
                </a:rPr>
                <a:t>N</a:t>
              </a:r>
            </a:p>
          </p:txBody>
        </p:sp>
      </p:grpSp>
      <p:pic>
        <p:nvPicPr>
          <p:cNvPr id="502872" name="Picture 1112"/>
          <p:cNvPicPr>
            <a:picLocks noChangeAspect="1" noChangeArrowheads="1"/>
          </p:cNvPicPr>
          <p:nvPr/>
        </p:nvPicPr>
        <p:blipFill>
          <a:blip r:embed="rId7">
            <a:extLst>
              <a:ext uri="{28A0092B-C50C-407E-A947-70E740481C1C}">
                <a14:useLocalDpi xmlns:a14="http://schemas.microsoft.com/office/drawing/2010/main" val="0"/>
              </a:ext>
            </a:extLst>
          </a:blip>
          <a:srcRect t="6729"/>
          <a:stretch>
            <a:fillRect/>
          </a:stretch>
        </p:blipFill>
        <p:spPr bwMode="auto">
          <a:xfrm>
            <a:off x="134938" y="4164013"/>
            <a:ext cx="1819275" cy="26701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2873" name="Text Box 1113"/>
          <p:cNvSpPr txBox="1">
            <a:spLocks noChangeArrowheads="1"/>
          </p:cNvSpPr>
          <p:nvPr/>
        </p:nvSpPr>
        <p:spPr bwMode="auto">
          <a:xfrm>
            <a:off x="2759075" y="495300"/>
            <a:ext cx="1404938" cy="2255838"/>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4200">
                <a:solidFill>
                  <a:srgbClr val="000000"/>
                </a:solidFill>
                <a:sym typeface="Zapf Dingbats" pitchFamily="84" charset="2"/>
              </a:rPr>
              <a:t></a:t>
            </a:r>
            <a:endParaRPr lang="en-US" sz="14200">
              <a:solidFill>
                <a:srgbClr val="000000"/>
              </a:solidFill>
            </a:endParaRPr>
          </a:p>
        </p:txBody>
      </p:sp>
      <p:sp>
        <p:nvSpPr>
          <p:cNvPr id="502876" name="Text Box 1116"/>
          <p:cNvSpPr txBox="1">
            <a:spLocks noChangeArrowheads="1"/>
          </p:cNvSpPr>
          <p:nvPr/>
        </p:nvSpPr>
        <p:spPr bwMode="auto">
          <a:xfrm>
            <a:off x="2759075" y="3697288"/>
            <a:ext cx="1404938" cy="2255837"/>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4200">
                <a:solidFill>
                  <a:srgbClr val="000000"/>
                </a:solidFill>
                <a:sym typeface="Zapf Dingbats" pitchFamily="84" charset="2"/>
              </a:rPr>
              <a:t></a:t>
            </a:r>
            <a:endParaRPr lang="en-US" sz="14200">
              <a:solidFill>
                <a:srgbClr val="000000"/>
              </a:solidFill>
            </a:endParaRPr>
          </a:p>
        </p:txBody>
      </p:sp>
      <p:sp>
        <p:nvSpPr>
          <p:cNvPr id="502877" name="Text Box 1117"/>
          <p:cNvSpPr txBox="1">
            <a:spLocks noChangeArrowheads="1"/>
          </p:cNvSpPr>
          <p:nvPr/>
        </p:nvSpPr>
        <p:spPr bwMode="auto">
          <a:xfrm>
            <a:off x="7045325" y="3697288"/>
            <a:ext cx="1404938" cy="2255837"/>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4200">
                <a:solidFill>
                  <a:srgbClr val="000000"/>
                </a:solidFill>
                <a:sym typeface="Zapf Dingbats" pitchFamily="84" charset="2"/>
              </a:rPr>
              <a:t></a:t>
            </a:r>
            <a:endParaRPr lang="en-US" sz="14200">
              <a:solidFill>
                <a:srgbClr val="000000"/>
              </a:solidFill>
            </a:endParaRPr>
          </a:p>
        </p:txBody>
      </p:sp>
      <p:sp>
        <p:nvSpPr>
          <p:cNvPr id="502878" name="Text Box 1118"/>
          <p:cNvSpPr txBox="1">
            <a:spLocks noChangeArrowheads="1"/>
          </p:cNvSpPr>
          <p:nvPr/>
        </p:nvSpPr>
        <p:spPr bwMode="auto">
          <a:xfrm>
            <a:off x="4970463" y="3968750"/>
            <a:ext cx="1323975" cy="170815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0600">
                <a:solidFill>
                  <a:srgbClr val="008040"/>
                </a:solidFill>
                <a:sym typeface="Zapf Dingbats" pitchFamily="84" charset="2"/>
              </a:rPr>
              <a:t></a:t>
            </a:r>
            <a:endParaRPr lang="en-US" sz="14200">
              <a:solidFill>
                <a:srgbClr val="000000"/>
              </a:solidFill>
            </a:endParaRPr>
          </a:p>
        </p:txBody>
      </p:sp>
      <p:sp>
        <p:nvSpPr>
          <p:cNvPr id="502879" name="Rectangle 1119"/>
          <p:cNvSpPr>
            <a:spLocks noChangeArrowheads="1"/>
          </p:cNvSpPr>
          <p:nvPr/>
        </p:nvSpPr>
        <p:spPr bwMode="auto">
          <a:xfrm>
            <a:off x="68263" y="5310188"/>
            <a:ext cx="155575" cy="33496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l"/>
            <a:r>
              <a:rPr lang="en-US" sz="2200" b="1">
                <a:solidFill>
                  <a:srgbClr val="0F116A"/>
                </a:solidFill>
              </a:rPr>
              <a:t>1</a:t>
            </a:r>
          </a:p>
        </p:txBody>
      </p:sp>
      <p:sp>
        <p:nvSpPr>
          <p:cNvPr id="502880" name="Rectangle 1120"/>
          <p:cNvSpPr>
            <a:spLocks noChangeArrowheads="1"/>
          </p:cNvSpPr>
          <p:nvPr/>
        </p:nvSpPr>
        <p:spPr bwMode="auto">
          <a:xfrm>
            <a:off x="68263" y="6075363"/>
            <a:ext cx="174625" cy="33496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algn="l"/>
            <a:r>
              <a:rPr lang="en-US" sz="2200" b="1">
                <a:solidFill>
                  <a:srgbClr val="0F116A"/>
                </a:solidFill>
              </a:rPr>
              <a:t>2</a:t>
            </a:r>
          </a:p>
        </p:txBody>
      </p:sp>
      <p:sp>
        <p:nvSpPr>
          <p:cNvPr id="502881" name="Rectangle 1121"/>
          <p:cNvSpPr>
            <a:spLocks noChangeArrowheads="1"/>
          </p:cNvSpPr>
          <p:nvPr/>
        </p:nvSpPr>
        <p:spPr bwMode="auto">
          <a:xfrm>
            <a:off x="68263" y="4441825"/>
            <a:ext cx="185737" cy="3349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l"/>
            <a:r>
              <a:rPr lang="en-US" sz="2200" b="1">
                <a:solidFill>
                  <a:srgbClr val="0F116A"/>
                </a:solidFill>
              </a:rPr>
              <a:t>P</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02871"/>
                                        </p:tgtEl>
                                        <p:attrNameLst>
                                          <p:attrName>style.visibility</p:attrName>
                                        </p:attrNameLst>
                                      </p:cBhvr>
                                      <p:to>
                                        <p:strVal val="visible"/>
                                      </p:to>
                                    </p:set>
                                    <p:animEffect transition="in" filter="wipe(left)">
                                      <p:cBhvr>
                                        <p:cTn id="7" dur="500"/>
                                        <p:tgtEl>
                                          <p:spTgt spid="502871"/>
                                        </p:tgtEl>
                                      </p:cBhvr>
                                    </p:animEffect>
                                  </p:childTnLst>
                                  <p:subTnLst>
                                    <p:audio>
                                      <p:cMediaNode>
                                        <p:cTn display="0" masterRel="sameClick">
                                          <p:stCondLst>
                                            <p:cond evt="begin" delay="0">
                                              <p:tn val="5"/>
                                            </p:cond>
                                          </p:stCondLst>
                                          <p:endCondLst>
                                            <p:cond evt="onStopAudio" delay="0">
                                              <p:tgtEl>
                                                <p:sldTgt/>
                                              </p:tgtEl>
                                            </p:cond>
                                          </p:endCondLst>
                                        </p:cTn>
                                        <p:tgtEl>
                                          <p:sndTgt r:embed="rId2" name="Vibro Up"/>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02806">
                                            <p:txEl>
                                              <p:pRg st="0" end="0"/>
                                            </p:txEl>
                                          </p:spTgt>
                                        </p:tgtEl>
                                        <p:attrNameLst>
                                          <p:attrName>style.visibility</p:attrName>
                                        </p:attrNameLst>
                                      </p:cBhvr>
                                      <p:to>
                                        <p:strVal val="visible"/>
                                      </p:to>
                                    </p:set>
                                    <p:animEffect transition="in" filter="wipe(left)">
                                      <p:cBhvr>
                                        <p:cTn id="12" dur="500"/>
                                        <p:tgtEl>
                                          <p:spTgt spid="502806">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Whoosh"/>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02807">
                                            <p:txEl>
                                              <p:pRg st="0" end="0"/>
                                            </p:txEl>
                                          </p:spTgt>
                                        </p:tgtEl>
                                        <p:attrNameLst>
                                          <p:attrName>style.visibility</p:attrName>
                                        </p:attrNameLst>
                                      </p:cBhvr>
                                      <p:to>
                                        <p:strVal val="visible"/>
                                      </p:to>
                                    </p:set>
                                    <p:animEffect transition="in" filter="wipe(left)">
                                      <p:cBhvr>
                                        <p:cTn id="17" dur="500"/>
                                        <p:tgtEl>
                                          <p:spTgt spid="502807">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4" name="Pencil Check"/>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02803"/>
                                        </p:tgtEl>
                                        <p:attrNameLst>
                                          <p:attrName>style.visibility</p:attrName>
                                        </p:attrNameLst>
                                      </p:cBhvr>
                                      <p:to>
                                        <p:strVal val="visible"/>
                                      </p:to>
                                    </p:set>
                                    <p:animEffect transition="in" filter="wipe(left)">
                                      <p:cBhvr>
                                        <p:cTn id="22" dur="500"/>
                                        <p:tgtEl>
                                          <p:spTgt spid="502803"/>
                                        </p:tgtEl>
                                      </p:cBhvr>
                                    </p:animEffect>
                                  </p:childTnLst>
                                  <p:subTnLst>
                                    <p:audio>
                                      <p:cMediaNode>
                                        <p:cTn display="0" masterRel="sameClick">
                                          <p:stCondLst>
                                            <p:cond evt="begin" delay="0">
                                              <p:tn val="20"/>
                                            </p:cond>
                                          </p:stCondLst>
                                          <p:endCondLst>
                                            <p:cond evt="onStopAudio" delay="0">
                                              <p:tgtEl>
                                                <p:sldTgt/>
                                              </p:tgtEl>
                                            </p:cond>
                                          </p:endCondLst>
                                        </p:cTn>
                                        <p:tgtEl>
                                          <p:sndTgt r:embed="rId2" name="Vibro Up"/>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02809">
                                            <p:txEl>
                                              <p:pRg st="0" end="0"/>
                                            </p:txEl>
                                          </p:spTgt>
                                        </p:tgtEl>
                                        <p:attrNameLst>
                                          <p:attrName>style.visibility</p:attrName>
                                        </p:attrNameLst>
                                      </p:cBhvr>
                                      <p:to>
                                        <p:strVal val="visible"/>
                                      </p:to>
                                    </p:set>
                                    <p:animEffect transition="in" filter="wipe(left)">
                                      <p:cBhvr>
                                        <p:cTn id="27" dur="500"/>
                                        <p:tgtEl>
                                          <p:spTgt spid="502809">
                                            <p:txEl>
                                              <p:pRg st="0" end="0"/>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4" name="Pencil Check"/>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02808"/>
                                        </p:tgtEl>
                                        <p:attrNameLst>
                                          <p:attrName>style.visibility</p:attrName>
                                        </p:attrNameLst>
                                      </p:cBhvr>
                                      <p:to>
                                        <p:strVal val="visible"/>
                                      </p:to>
                                    </p:set>
                                    <p:animEffect transition="in" filter="wipe(left)">
                                      <p:cBhvr>
                                        <p:cTn id="32" dur="500"/>
                                        <p:tgtEl>
                                          <p:spTgt spid="502808"/>
                                        </p:tgtEl>
                                      </p:cBhvr>
                                    </p:animEffect>
                                  </p:childTnLst>
                                  <p:subTnLst>
                                    <p:audio>
                                      <p:cMediaNode>
                                        <p:cTn display="0" masterRel="sameClick">
                                          <p:stCondLst>
                                            <p:cond evt="begin" delay="0">
                                              <p:tn val="30"/>
                                            </p:cond>
                                          </p:stCondLst>
                                          <p:endCondLst>
                                            <p:cond evt="onStopAudio" delay="0">
                                              <p:tgtEl>
                                                <p:sldTgt/>
                                              </p:tgtEl>
                                            </p:cond>
                                          </p:endCondLst>
                                        </p:cTn>
                                        <p:tgtEl>
                                          <p:sndTgt r:embed="rId2" name="Vibro Up"/>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02810">
                                            <p:txEl>
                                              <p:pRg st="0" end="0"/>
                                            </p:txEl>
                                          </p:spTgt>
                                        </p:tgtEl>
                                        <p:attrNameLst>
                                          <p:attrName>style.visibility</p:attrName>
                                        </p:attrNameLst>
                                      </p:cBhvr>
                                      <p:to>
                                        <p:strVal val="visible"/>
                                      </p:to>
                                    </p:set>
                                    <p:animEffect transition="in" filter="wipe(left)">
                                      <p:cBhvr>
                                        <p:cTn id="37" dur="500"/>
                                        <p:tgtEl>
                                          <p:spTgt spid="502810">
                                            <p:txEl>
                                              <p:pRg st="0" end="0"/>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3" name="Whoosh"/>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02820">
                                            <p:txEl>
                                              <p:pRg st="0" end="0"/>
                                            </p:txEl>
                                          </p:spTgt>
                                        </p:tgtEl>
                                        <p:attrNameLst>
                                          <p:attrName>style.visibility</p:attrName>
                                        </p:attrNameLst>
                                      </p:cBhvr>
                                      <p:to>
                                        <p:strVal val="visible"/>
                                      </p:to>
                                    </p:set>
                                    <p:animEffect transition="in" filter="wipe(left)">
                                      <p:cBhvr>
                                        <p:cTn id="42" dur="500"/>
                                        <p:tgtEl>
                                          <p:spTgt spid="502820">
                                            <p:txEl>
                                              <p:pRg st="0" end="0"/>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4" name="Pencil Check"/>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02821"/>
                                        </p:tgtEl>
                                        <p:attrNameLst>
                                          <p:attrName>style.visibility</p:attrName>
                                        </p:attrNameLst>
                                      </p:cBhvr>
                                      <p:to>
                                        <p:strVal val="visible"/>
                                      </p:to>
                                    </p:set>
                                    <p:animEffect transition="in" filter="wipe(left)">
                                      <p:cBhvr>
                                        <p:cTn id="47" dur="500"/>
                                        <p:tgtEl>
                                          <p:spTgt spid="502821"/>
                                        </p:tgtEl>
                                      </p:cBhvr>
                                    </p:animEffect>
                                  </p:childTnLst>
                                  <p:subTnLst>
                                    <p:audio>
                                      <p:cMediaNode>
                                        <p:cTn display="0" masterRel="sameClick">
                                          <p:stCondLst>
                                            <p:cond evt="begin" delay="0">
                                              <p:tn val="45"/>
                                            </p:cond>
                                          </p:stCondLst>
                                          <p:endCondLst>
                                            <p:cond evt="onStopAudio" delay="0">
                                              <p:tgtEl>
                                                <p:sldTgt/>
                                              </p:tgtEl>
                                            </p:cond>
                                          </p:endCondLst>
                                        </p:cTn>
                                        <p:tgtEl>
                                          <p:sndTgt r:embed="rId2" name="Vibro Up"/>
                                        </p:tgtEl>
                                      </p:cMediaNode>
                                    </p:audio>
                                  </p:sub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02822">
                                            <p:txEl>
                                              <p:pRg st="0" end="0"/>
                                            </p:txEl>
                                          </p:spTgt>
                                        </p:tgtEl>
                                        <p:attrNameLst>
                                          <p:attrName>style.visibility</p:attrName>
                                        </p:attrNameLst>
                                      </p:cBhvr>
                                      <p:to>
                                        <p:strVal val="visible"/>
                                      </p:to>
                                    </p:set>
                                    <p:animEffect transition="in" filter="wipe(left)">
                                      <p:cBhvr>
                                        <p:cTn id="52" dur="500"/>
                                        <p:tgtEl>
                                          <p:spTgt spid="502822">
                                            <p:txEl>
                                              <p:pRg st="0" end="0"/>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3" name="Whoosh"/>
                                        </p:tgtEl>
                                      </p:cMediaNode>
                                    </p:audio>
                                  </p:sub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02828">
                                            <p:txEl>
                                              <p:pRg st="0" end="0"/>
                                            </p:txEl>
                                          </p:spTgt>
                                        </p:tgtEl>
                                        <p:attrNameLst>
                                          <p:attrName>style.visibility</p:attrName>
                                        </p:attrNameLst>
                                      </p:cBhvr>
                                      <p:to>
                                        <p:strVal val="visible"/>
                                      </p:to>
                                    </p:set>
                                    <p:animEffect transition="in" filter="wipe(left)">
                                      <p:cBhvr>
                                        <p:cTn id="57" dur="500"/>
                                        <p:tgtEl>
                                          <p:spTgt spid="502828">
                                            <p:txEl>
                                              <p:pRg st="0" end="0"/>
                                            </p:txEl>
                                          </p:spTgt>
                                        </p:tgtEl>
                                      </p:cBhvr>
                                    </p:animEffect>
                                  </p:childTnLst>
                                  <p:subTnLst>
                                    <p:audio>
                                      <p:cMediaNode>
                                        <p:cTn display="0" masterRel="sameClick">
                                          <p:stCondLst>
                                            <p:cond evt="begin" delay="0">
                                              <p:tn val="55"/>
                                            </p:cond>
                                          </p:stCondLst>
                                          <p:endCondLst>
                                            <p:cond evt="onStopAudio" delay="0">
                                              <p:tgtEl>
                                                <p:sldTgt/>
                                              </p:tgtEl>
                                            </p:cond>
                                          </p:endCondLst>
                                        </p:cTn>
                                        <p:tgtEl>
                                          <p:sndTgt r:embed="rId4" name="Pencil Check"/>
                                        </p:tgtEl>
                                      </p:cMediaNode>
                                    </p:audio>
                                  </p:sub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02829"/>
                                        </p:tgtEl>
                                        <p:attrNameLst>
                                          <p:attrName>style.visibility</p:attrName>
                                        </p:attrNameLst>
                                      </p:cBhvr>
                                      <p:to>
                                        <p:strVal val="visible"/>
                                      </p:to>
                                    </p:set>
                                    <p:animEffect transition="in" filter="wipe(left)">
                                      <p:cBhvr>
                                        <p:cTn id="62" dur="500"/>
                                        <p:tgtEl>
                                          <p:spTgt spid="502829"/>
                                        </p:tgtEl>
                                      </p:cBhvr>
                                    </p:animEffect>
                                  </p:childTnLst>
                                  <p:subTnLst>
                                    <p:audio>
                                      <p:cMediaNode>
                                        <p:cTn display="0" masterRel="sameClick">
                                          <p:stCondLst>
                                            <p:cond evt="begin" delay="0">
                                              <p:tn val="60"/>
                                            </p:cond>
                                          </p:stCondLst>
                                          <p:endCondLst>
                                            <p:cond evt="onStopAudio" delay="0">
                                              <p:tgtEl>
                                                <p:sldTgt/>
                                              </p:tgtEl>
                                            </p:cond>
                                          </p:endCondLst>
                                        </p:cTn>
                                        <p:tgtEl>
                                          <p:sndTgt r:embed="rId2" name="Vibro Up"/>
                                        </p:tgtEl>
                                      </p:cMediaNode>
                                    </p:audio>
                                  </p:sub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502837">
                                            <p:txEl>
                                              <p:pRg st="0" end="0"/>
                                            </p:txEl>
                                          </p:spTgt>
                                        </p:tgtEl>
                                        <p:attrNameLst>
                                          <p:attrName>style.visibility</p:attrName>
                                        </p:attrNameLst>
                                      </p:cBhvr>
                                      <p:to>
                                        <p:strVal val="visible"/>
                                      </p:to>
                                    </p:set>
                                    <p:animEffect transition="in" filter="wipe(left)">
                                      <p:cBhvr>
                                        <p:cTn id="67" dur="500"/>
                                        <p:tgtEl>
                                          <p:spTgt spid="502837">
                                            <p:txEl>
                                              <p:pRg st="0" end="0"/>
                                            </p:txEl>
                                          </p:spTgt>
                                        </p:tgtEl>
                                      </p:cBhvr>
                                    </p:animEffect>
                                  </p:childTnLst>
                                  <p:subTnLst>
                                    <p:audio>
                                      <p:cMediaNode>
                                        <p:cTn display="0" masterRel="sameClick">
                                          <p:stCondLst>
                                            <p:cond evt="begin" delay="0">
                                              <p:tn val="65"/>
                                            </p:cond>
                                          </p:stCondLst>
                                          <p:endCondLst>
                                            <p:cond evt="onStopAudio" delay="0">
                                              <p:tgtEl>
                                                <p:sldTgt/>
                                              </p:tgtEl>
                                            </p:cond>
                                          </p:endCondLst>
                                        </p:cTn>
                                        <p:tgtEl>
                                          <p:sndTgt r:embed="rId3" name="Whoosh"/>
                                        </p:tgtEl>
                                      </p:cMediaNode>
                                    </p:audio>
                                  </p:sub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502838">
                                            <p:txEl>
                                              <p:pRg st="0" end="0"/>
                                            </p:txEl>
                                          </p:spTgt>
                                        </p:tgtEl>
                                        <p:attrNameLst>
                                          <p:attrName>style.visibility</p:attrName>
                                        </p:attrNameLst>
                                      </p:cBhvr>
                                      <p:to>
                                        <p:strVal val="visible"/>
                                      </p:to>
                                    </p:set>
                                    <p:animEffect transition="in" filter="wipe(left)">
                                      <p:cBhvr>
                                        <p:cTn id="72" dur="500"/>
                                        <p:tgtEl>
                                          <p:spTgt spid="502838">
                                            <p:txEl>
                                              <p:pRg st="0" end="0"/>
                                            </p:txEl>
                                          </p:spTgt>
                                        </p:tgtEl>
                                      </p:cBhvr>
                                    </p:animEffect>
                                  </p:childTnLst>
                                  <p:subTnLst>
                                    <p:audio>
                                      <p:cMediaNode>
                                        <p:cTn display="0" masterRel="sameClick">
                                          <p:stCondLst>
                                            <p:cond evt="begin" delay="0">
                                              <p:tn val="70"/>
                                            </p:cond>
                                          </p:stCondLst>
                                          <p:endCondLst>
                                            <p:cond evt="onStopAudio" delay="0">
                                              <p:tgtEl>
                                                <p:sldTgt/>
                                              </p:tgtEl>
                                            </p:cond>
                                          </p:endCondLst>
                                        </p:cTn>
                                        <p:tgtEl>
                                          <p:sndTgt r:embed="rId4" name="Pencil Check"/>
                                        </p:tgtEl>
                                      </p:cMediaNode>
                                    </p:audio>
                                  </p:sub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502836"/>
                                        </p:tgtEl>
                                        <p:attrNameLst>
                                          <p:attrName>style.visibility</p:attrName>
                                        </p:attrNameLst>
                                      </p:cBhvr>
                                      <p:to>
                                        <p:strVal val="visible"/>
                                      </p:to>
                                    </p:set>
                                    <p:animEffect transition="in" filter="wipe(left)">
                                      <p:cBhvr>
                                        <p:cTn id="77" dur="500"/>
                                        <p:tgtEl>
                                          <p:spTgt spid="502836"/>
                                        </p:tgtEl>
                                      </p:cBhvr>
                                    </p:animEffect>
                                  </p:childTnLst>
                                  <p:subTnLst>
                                    <p:audio>
                                      <p:cMediaNode>
                                        <p:cTn display="0" masterRel="sameClick">
                                          <p:stCondLst>
                                            <p:cond evt="begin" delay="0">
                                              <p:tn val="75"/>
                                            </p:cond>
                                          </p:stCondLst>
                                          <p:endCondLst>
                                            <p:cond evt="onStopAudio" delay="0">
                                              <p:tgtEl>
                                                <p:sldTgt/>
                                              </p:tgtEl>
                                            </p:cond>
                                          </p:endCondLst>
                                        </p:cTn>
                                        <p:tgtEl>
                                          <p:sndTgt r:embed="rId2" name="Vibro Up"/>
                                        </p:tgtEl>
                                      </p:cMediaNode>
                                    </p:audio>
                                  </p:sub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502840">
                                            <p:txEl>
                                              <p:pRg st="0" end="0"/>
                                            </p:txEl>
                                          </p:spTgt>
                                        </p:tgtEl>
                                        <p:attrNameLst>
                                          <p:attrName>style.visibility</p:attrName>
                                        </p:attrNameLst>
                                      </p:cBhvr>
                                      <p:to>
                                        <p:strVal val="visible"/>
                                      </p:to>
                                    </p:set>
                                    <p:animEffect transition="in" filter="wipe(left)">
                                      <p:cBhvr>
                                        <p:cTn id="82" dur="500"/>
                                        <p:tgtEl>
                                          <p:spTgt spid="502840">
                                            <p:txEl>
                                              <p:pRg st="0" end="0"/>
                                            </p:txEl>
                                          </p:spTgt>
                                        </p:tgtEl>
                                      </p:cBhvr>
                                    </p:animEffect>
                                  </p:childTnLst>
                                  <p:subTnLst>
                                    <p:audio>
                                      <p:cMediaNode>
                                        <p:cTn display="0" masterRel="sameClick">
                                          <p:stCondLst>
                                            <p:cond evt="begin" delay="0">
                                              <p:tn val="80"/>
                                            </p:cond>
                                          </p:stCondLst>
                                          <p:endCondLst>
                                            <p:cond evt="onStopAudio" delay="0">
                                              <p:tgtEl>
                                                <p:sldTgt/>
                                              </p:tgtEl>
                                            </p:cond>
                                          </p:endCondLst>
                                        </p:cTn>
                                        <p:tgtEl>
                                          <p:sndTgt r:embed="rId4" name="Pencil Check"/>
                                        </p:tgtEl>
                                      </p:cMediaNode>
                                    </p:audio>
                                  </p:sub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502839"/>
                                        </p:tgtEl>
                                        <p:attrNameLst>
                                          <p:attrName>style.visibility</p:attrName>
                                        </p:attrNameLst>
                                      </p:cBhvr>
                                      <p:to>
                                        <p:strVal val="visible"/>
                                      </p:to>
                                    </p:set>
                                    <p:animEffect transition="in" filter="wipe(left)">
                                      <p:cBhvr>
                                        <p:cTn id="87" dur="500"/>
                                        <p:tgtEl>
                                          <p:spTgt spid="502839"/>
                                        </p:tgtEl>
                                      </p:cBhvr>
                                    </p:animEffect>
                                  </p:childTnLst>
                                  <p:subTnLst>
                                    <p:audio>
                                      <p:cMediaNode>
                                        <p:cTn display="0" masterRel="sameClick">
                                          <p:stCondLst>
                                            <p:cond evt="begin" delay="0">
                                              <p:tn val="85"/>
                                            </p:cond>
                                          </p:stCondLst>
                                          <p:endCondLst>
                                            <p:cond evt="onStopAudio" delay="0">
                                              <p:tgtEl>
                                                <p:sldTgt/>
                                              </p:tgtEl>
                                            </p:cond>
                                          </p:endCondLst>
                                        </p:cTn>
                                        <p:tgtEl>
                                          <p:sndTgt r:embed="rId2" name="Vibro Up"/>
                                        </p:tgtEl>
                                      </p:cMediaNode>
                                    </p:audio>
                                  </p:sub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502841">
                                            <p:txEl>
                                              <p:pRg st="0" end="0"/>
                                            </p:txEl>
                                          </p:spTgt>
                                        </p:tgtEl>
                                        <p:attrNameLst>
                                          <p:attrName>style.visibility</p:attrName>
                                        </p:attrNameLst>
                                      </p:cBhvr>
                                      <p:to>
                                        <p:strVal val="visible"/>
                                      </p:to>
                                    </p:set>
                                    <p:animEffect transition="in" filter="wipe(left)">
                                      <p:cBhvr>
                                        <p:cTn id="92" dur="500"/>
                                        <p:tgtEl>
                                          <p:spTgt spid="502841">
                                            <p:txEl>
                                              <p:pRg st="0" end="0"/>
                                            </p:txEl>
                                          </p:spTgt>
                                        </p:tgtEl>
                                      </p:cBhvr>
                                    </p:animEffect>
                                  </p:childTnLst>
                                  <p:subTnLst>
                                    <p:audio>
                                      <p:cMediaNode>
                                        <p:cTn display="0" masterRel="sameClick">
                                          <p:stCondLst>
                                            <p:cond evt="begin" delay="0">
                                              <p:tn val="90"/>
                                            </p:cond>
                                          </p:stCondLst>
                                          <p:endCondLst>
                                            <p:cond evt="onStopAudio" delay="0">
                                              <p:tgtEl>
                                                <p:sldTgt/>
                                              </p:tgtEl>
                                            </p:cond>
                                          </p:endCondLst>
                                        </p:cTn>
                                        <p:tgtEl>
                                          <p:sndTgt r:embed="rId3" name="Whoosh"/>
                                        </p:tgtEl>
                                      </p:cMediaNode>
                                    </p:audio>
                                  </p:sub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502847">
                                            <p:txEl>
                                              <p:pRg st="0" end="0"/>
                                            </p:txEl>
                                          </p:spTgt>
                                        </p:tgtEl>
                                        <p:attrNameLst>
                                          <p:attrName>style.visibility</p:attrName>
                                        </p:attrNameLst>
                                      </p:cBhvr>
                                      <p:to>
                                        <p:strVal val="visible"/>
                                      </p:to>
                                    </p:set>
                                    <p:animEffect transition="in" filter="wipe(left)">
                                      <p:cBhvr>
                                        <p:cTn id="97" dur="500"/>
                                        <p:tgtEl>
                                          <p:spTgt spid="502847">
                                            <p:txEl>
                                              <p:pRg st="0" end="0"/>
                                            </p:txEl>
                                          </p:spTgt>
                                        </p:tgtEl>
                                      </p:cBhvr>
                                    </p:animEffect>
                                  </p:childTnLst>
                                  <p:subTnLst>
                                    <p:audio>
                                      <p:cMediaNode>
                                        <p:cTn display="0" masterRel="sameClick">
                                          <p:stCondLst>
                                            <p:cond evt="begin" delay="0">
                                              <p:tn val="95"/>
                                            </p:cond>
                                          </p:stCondLst>
                                          <p:endCondLst>
                                            <p:cond evt="onStopAudio" delay="0">
                                              <p:tgtEl>
                                                <p:sldTgt/>
                                              </p:tgtEl>
                                            </p:cond>
                                          </p:endCondLst>
                                        </p:cTn>
                                        <p:tgtEl>
                                          <p:sndTgt r:embed="rId4" name="Pencil Check"/>
                                        </p:tgtEl>
                                      </p:cMediaNode>
                                    </p:audio>
                                  </p:sub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502848"/>
                                        </p:tgtEl>
                                        <p:attrNameLst>
                                          <p:attrName>style.visibility</p:attrName>
                                        </p:attrNameLst>
                                      </p:cBhvr>
                                      <p:to>
                                        <p:strVal val="visible"/>
                                      </p:to>
                                    </p:set>
                                    <p:animEffect transition="in" filter="wipe(left)">
                                      <p:cBhvr>
                                        <p:cTn id="102" dur="500"/>
                                        <p:tgtEl>
                                          <p:spTgt spid="502848"/>
                                        </p:tgtEl>
                                      </p:cBhvr>
                                    </p:animEffect>
                                  </p:childTnLst>
                                  <p:subTnLst>
                                    <p:audio>
                                      <p:cMediaNode>
                                        <p:cTn display="0" masterRel="sameClick">
                                          <p:stCondLst>
                                            <p:cond evt="begin" delay="0">
                                              <p:tn val="100"/>
                                            </p:cond>
                                          </p:stCondLst>
                                          <p:endCondLst>
                                            <p:cond evt="onStopAudio" delay="0">
                                              <p:tgtEl>
                                                <p:sldTgt/>
                                              </p:tgtEl>
                                            </p:cond>
                                          </p:endCondLst>
                                        </p:cTn>
                                        <p:tgtEl>
                                          <p:sndTgt r:embed="rId2" name="Vibro Up"/>
                                        </p:tgtEl>
                                      </p:cMediaNode>
                                    </p:audio>
                                  </p:sub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502860">
                                            <p:txEl>
                                              <p:pRg st="0" end="0"/>
                                            </p:txEl>
                                          </p:spTgt>
                                        </p:tgtEl>
                                        <p:attrNameLst>
                                          <p:attrName>style.visibility</p:attrName>
                                        </p:attrNameLst>
                                      </p:cBhvr>
                                      <p:to>
                                        <p:strVal val="visible"/>
                                      </p:to>
                                    </p:set>
                                    <p:animEffect transition="in" filter="wipe(left)">
                                      <p:cBhvr>
                                        <p:cTn id="107" dur="500"/>
                                        <p:tgtEl>
                                          <p:spTgt spid="502860">
                                            <p:txEl>
                                              <p:pRg st="0" end="0"/>
                                            </p:txEl>
                                          </p:spTgt>
                                        </p:tgtEl>
                                      </p:cBhvr>
                                    </p:animEffect>
                                  </p:childTnLst>
                                  <p:subTnLst>
                                    <p:audio>
                                      <p:cMediaNode>
                                        <p:cTn display="0" masterRel="sameClick">
                                          <p:stCondLst>
                                            <p:cond evt="begin" delay="0">
                                              <p:tn val="105"/>
                                            </p:cond>
                                          </p:stCondLst>
                                          <p:endCondLst>
                                            <p:cond evt="onStopAudio" delay="0">
                                              <p:tgtEl>
                                                <p:sldTgt/>
                                              </p:tgtEl>
                                            </p:cond>
                                          </p:endCondLst>
                                        </p:cTn>
                                        <p:tgtEl>
                                          <p:sndTgt r:embed="rId4" name="Pencil Check"/>
                                        </p:tgtEl>
                                      </p:cMediaNode>
                                    </p:audio>
                                  </p:subTnLst>
                                </p:cTn>
                              </p:par>
                            </p:childTnLst>
                          </p:cTn>
                        </p:par>
                      </p:childTnLst>
                    </p:cTn>
                  </p:par>
                  <p:par>
                    <p:cTn id="108" fill="hold" nodeType="clickPar">
                      <p:stCondLst>
                        <p:cond delay="indefinite"/>
                      </p:stCondLst>
                      <p:childTnLst>
                        <p:par>
                          <p:cTn id="109" fill="hold" nodeType="withGroup">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502859"/>
                                        </p:tgtEl>
                                        <p:attrNameLst>
                                          <p:attrName>style.visibility</p:attrName>
                                        </p:attrNameLst>
                                      </p:cBhvr>
                                      <p:to>
                                        <p:strVal val="visible"/>
                                      </p:to>
                                    </p:set>
                                    <p:animEffect transition="in" filter="wipe(left)">
                                      <p:cBhvr>
                                        <p:cTn id="112" dur="500"/>
                                        <p:tgtEl>
                                          <p:spTgt spid="502859"/>
                                        </p:tgtEl>
                                      </p:cBhvr>
                                    </p:animEffect>
                                  </p:childTnLst>
                                  <p:subTnLst>
                                    <p:audio>
                                      <p:cMediaNode>
                                        <p:cTn display="0" masterRel="sameClick">
                                          <p:stCondLst>
                                            <p:cond evt="begin" delay="0">
                                              <p:tn val="110"/>
                                            </p:cond>
                                          </p:stCondLst>
                                          <p:endCondLst>
                                            <p:cond evt="onStopAudio" delay="0">
                                              <p:tgtEl>
                                                <p:sldTgt/>
                                              </p:tgtEl>
                                            </p:cond>
                                          </p:endCondLst>
                                        </p:cTn>
                                        <p:tgtEl>
                                          <p:sndTgt r:embed="rId2" name="Vibro Up"/>
                                        </p:tgtEl>
                                      </p:cMediaNode>
                                    </p:audio>
                                  </p:subTnLst>
                                </p:cTn>
                              </p:par>
                            </p:childTnLst>
                          </p:cTn>
                        </p:par>
                      </p:childTnLst>
                    </p:cTn>
                  </p:par>
                  <p:par>
                    <p:cTn id="113" fill="hold" nodeType="clickPar">
                      <p:stCondLst>
                        <p:cond delay="indefinite"/>
                      </p:stCondLst>
                      <p:childTnLst>
                        <p:par>
                          <p:cTn id="114" fill="hold" nodeType="withGroup">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502849">
                                            <p:txEl>
                                              <p:pRg st="0" end="0"/>
                                            </p:txEl>
                                          </p:spTgt>
                                        </p:tgtEl>
                                        <p:attrNameLst>
                                          <p:attrName>style.visibility</p:attrName>
                                        </p:attrNameLst>
                                      </p:cBhvr>
                                      <p:to>
                                        <p:strVal val="visible"/>
                                      </p:to>
                                    </p:set>
                                    <p:animEffect transition="in" filter="wipe(left)">
                                      <p:cBhvr>
                                        <p:cTn id="117" dur="500"/>
                                        <p:tgtEl>
                                          <p:spTgt spid="502849">
                                            <p:txEl>
                                              <p:pRg st="0" end="0"/>
                                            </p:txEl>
                                          </p:spTgt>
                                        </p:tgtEl>
                                      </p:cBhvr>
                                    </p:animEffect>
                                  </p:childTnLst>
                                  <p:subTnLst>
                                    <p:audio>
                                      <p:cMediaNode>
                                        <p:cTn display="0" masterRel="sameClick">
                                          <p:stCondLst>
                                            <p:cond evt="begin" delay="0">
                                              <p:tn val="115"/>
                                            </p:cond>
                                          </p:stCondLst>
                                          <p:endCondLst>
                                            <p:cond evt="onStopAudio" delay="0">
                                              <p:tgtEl>
                                                <p:sldTgt/>
                                              </p:tgtEl>
                                            </p:cond>
                                          </p:endCondLst>
                                        </p:cTn>
                                        <p:tgtEl>
                                          <p:sndTgt r:embed="rId3" name="Whoosh"/>
                                        </p:tgtEl>
                                      </p:cMediaNode>
                                    </p:audio>
                                  </p:subTnLst>
                                </p:cTn>
                              </p:par>
                            </p:childTnLst>
                          </p:cTn>
                        </p:par>
                      </p:childTnLst>
                    </p:cTn>
                  </p:par>
                  <p:par>
                    <p:cTn id="118" fill="hold" nodeType="clickPar">
                      <p:stCondLst>
                        <p:cond delay="indefinite"/>
                      </p:stCondLst>
                      <p:childTnLst>
                        <p:par>
                          <p:cTn id="119" fill="hold" nodeType="withGroup">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502855">
                                            <p:txEl>
                                              <p:pRg st="0" end="0"/>
                                            </p:txEl>
                                          </p:spTgt>
                                        </p:tgtEl>
                                        <p:attrNameLst>
                                          <p:attrName>style.visibility</p:attrName>
                                        </p:attrNameLst>
                                      </p:cBhvr>
                                      <p:to>
                                        <p:strVal val="visible"/>
                                      </p:to>
                                    </p:set>
                                    <p:animEffect transition="in" filter="wipe(left)">
                                      <p:cBhvr>
                                        <p:cTn id="122" dur="500"/>
                                        <p:tgtEl>
                                          <p:spTgt spid="502855">
                                            <p:txEl>
                                              <p:pRg st="0" end="0"/>
                                            </p:txEl>
                                          </p:spTgt>
                                        </p:tgtEl>
                                      </p:cBhvr>
                                    </p:animEffect>
                                  </p:childTnLst>
                                  <p:subTnLst>
                                    <p:audio>
                                      <p:cMediaNode>
                                        <p:cTn display="0" masterRel="sameClick">
                                          <p:stCondLst>
                                            <p:cond evt="begin" delay="0">
                                              <p:tn val="120"/>
                                            </p:cond>
                                          </p:stCondLst>
                                          <p:endCondLst>
                                            <p:cond evt="onStopAudio" delay="0">
                                              <p:tgtEl>
                                                <p:sldTgt/>
                                              </p:tgtEl>
                                            </p:cond>
                                          </p:endCondLst>
                                        </p:cTn>
                                        <p:tgtEl>
                                          <p:sndTgt r:embed="rId4" name="Pencil Check"/>
                                        </p:tgtEl>
                                      </p:cMediaNode>
                                    </p:audio>
                                  </p:subTnLst>
                                </p:cTn>
                              </p:par>
                            </p:childTnLst>
                          </p:cTn>
                        </p:par>
                      </p:childTnLst>
                    </p:cTn>
                  </p:par>
                  <p:par>
                    <p:cTn id="123" fill="hold" nodeType="clickPar">
                      <p:stCondLst>
                        <p:cond delay="indefinite"/>
                      </p:stCondLst>
                      <p:childTnLst>
                        <p:par>
                          <p:cTn id="124" fill="hold" nodeType="withGroup">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502856"/>
                                        </p:tgtEl>
                                        <p:attrNameLst>
                                          <p:attrName>style.visibility</p:attrName>
                                        </p:attrNameLst>
                                      </p:cBhvr>
                                      <p:to>
                                        <p:strVal val="visible"/>
                                      </p:to>
                                    </p:set>
                                    <p:animEffect transition="in" filter="wipe(left)">
                                      <p:cBhvr>
                                        <p:cTn id="127" dur="500"/>
                                        <p:tgtEl>
                                          <p:spTgt spid="502856"/>
                                        </p:tgtEl>
                                      </p:cBhvr>
                                    </p:animEffect>
                                  </p:childTnLst>
                                  <p:subTnLst>
                                    <p:audio>
                                      <p:cMediaNode>
                                        <p:cTn display="0" masterRel="sameClick">
                                          <p:stCondLst>
                                            <p:cond evt="begin" delay="0">
                                              <p:tn val="125"/>
                                            </p:cond>
                                          </p:stCondLst>
                                          <p:endCondLst>
                                            <p:cond evt="onStopAudio" delay="0">
                                              <p:tgtEl>
                                                <p:sldTgt/>
                                              </p:tgtEl>
                                            </p:cond>
                                          </p:endCondLst>
                                        </p:cTn>
                                        <p:tgtEl>
                                          <p:sndTgt r:embed="rId2" name="Vibro Up"/>
                                        </p:tgtEl>
                                      </p:cMediaNode>
                                    </p:audio>
                                  </p:subTnLst>
                                </p:cTn>
                              </p:par>
                            </p:childTnLst>
                          </p:cTn>
                        </p:par>
                      </p:childTnLst>
                    </p:cTn>
                  </p:par>
                  <p:par>
                    <p:cTn id="128" fill="hold" nodeType="clickPar">
                      <p:stCondLst>
                        <p:cond delay="indefinite"/>
                      </p:stCondLst>
                      <p:childTnLst>
                        <p:par>
                          <p:cTn id="129" fill="hold" nodeType="withGroup">
                            <p:stCondLst>
                              <p:cond delay="0"/>
                            </p:stCondLst>
                            <p:childTnLst>
                              <p:par>
                                <p:cTn id="130" presetID="22" presetClass="entr" presetSubtype="8" fill="hold" nodeType="clickEffect">
                                  <p:stCondLst>
                                    <p:cond delay="0"/>
                                  </p:stCondLst>
                                  <p:childTnLst>
                                    <p:set>
                                      <p:cBhvr>
                                        <p:cTn id="131" dur="1" fill="hold">
                                          <p:stCondLst>
                                            <p:cond delay="0"/>
                                          </p:stCondLst>
                                        </p:cTn>
                                        <p:tgtEl>
                                          <p:spTgt spid="502872"/>
                                        </p:tgtEl>
                                        <p:attrNameLst>
                                          <p:attrName>style.visibility</p:attrName>
                                        </p:attrNameLst>
                                      </p:cBhvr>
                                      <p:to>
                                        <p:strVal val="visible"/>
                                      </p:to>
                                    </p:set>
                                    <p:animEffect transition="in" filter="wipe(left)">
                                      <p:cBhvr>
                                        <p:cTn id="132" dur="500"/>
                                        <p:tgtEl>
                                          <p:spTgt spid="502872"/>
                                        </p:tgtEl>
                                      </p:cBhvr>
                                    </p:animEffect>
                                  </p:childTnLst>
                                  <p:subTnLst>
                                    <p:audio>
                                      <p:cMediaNode>
                                        <p:cTn display="0" masterRel="sameClick">
                                          <p:stCondLst>
                                            <p:cond evt="begin" delay="0">
                                              <p:tn val="130"/>
                                            </p:cond>
                                          </p:stCondLst>
                                          <p:endCondLst>
                                            <p:cond evt="onStopAudio" delay="0">
                                              <p:tgtEl>
                                                <p:sldTgt/>
                                              </p:tgtEl>
                                            </p:cond>
                                          </p:endCondLst>
                                        </p:cTn>
                                        <p:tgtEl>
                                          <p:sndTgt r:embed="rId5" name="Chimes"/>
                                        </p:tgtEl>
                                      </p:cMediaNode>
                                    </p:audio>
                                  </p:subTnLst>
                                </p:cTn>
                              </p:par>
                            </p:childTnLst>
                          </p:cTn>
                        </p:par>
                      </p:childTnLst>
                    </p:cTn>
                  </p:par>
                  <p:par>
                    <p:cTn id="133" fill="hold" nodeType="clickPar">
                      <p:stCondLst>
                        <p:cond delay="indefinite"/>
                      </p:stCondLst>
                      <p:childTnLst>
                        <p:par>
                          <p:cTn id="134" fill="hold" nodeType="withGroup">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502881">
                                            <p:txEl>
                                              <p:pRg st="0" end="0"/>
                                            </p:txEl>
                                          </p:spTgt>
                                        </p:tgtEl>
                                        <p:attrNameLst>
                                          <p:attrName>style.visibility</p:attrName>
                                        </p:attrNameLst>
                                      </p:cBhvr>
                                      <p:to>
                                        <p:strVal val="visible"/>
                                      </p:to>
                                    </p:set>
                                    <p:animEffect transition="in" filter="wipe(left)">
                                      <p:cBhvr>
                                        <p:cTn id="137" dur="500"/>
                                        <p:tgtEl>
                                          <p:spTgt spid="502881">
                                            <p:txEl>
                                              <p:pRg st="0" end="0"/>
                                            </p:txEl>
                                          </p:spTgt>
                                        </p:tgtEl>
                                      </p:cBhvr>
                                    </p:animEffect>
                                  </p:childTnLst>
                                  <p:subTnLst>
                                    <p:audio>
                                      <p:cMediaNode>
                                        <p:cTn display="0" masterRel="sameClick">
                                          <p:stCondLst>
                                            <p:cond evt="begin" delay="0">
                                              <p:tn val="135"/>
                                            </p:cond>
                                          </p:stCondLst>
                                          <p:endCondLst>
                                            <p:cond evt="onStopAudio" delay="0">
                                              <p:tgtEl>
                                                <p:sldTgt/>
                                              </p:tgtEl>
                                            </p:cond>
                                          </p:endCondLst>
                                        </p:cTn>
                                        <p:tgtEl>
                                          <p:sndTgt r:embed="rId4" name="Pencil Check"/>
                                        </p:tgtEl>
                                      </p:cMediaNode>
                                    </p:audio>
                                  </p:subTnLst>
                                </p:cTn>
                              </p:par>
                            </p:childTnLst>
                          </p:cTn>
                        </p:par>
                      </p:childTnLst>
                    </p:cTn>
                  </p:par>
                  <p:par>
                    <p:cTn id="138" fill="hold" nodeType="clickPar">
                      <p:stCondLst>
                        <p:cond delay="indefinite"/>
                      </p:stCondLst>
                      <p:childTnLst>
                        <p:par>
                          <p:cTn id="139" fill="hold" nodeType="withGroup">
                            <p:stCondLst>
                              <p:cond delay="0"/>
                            </p:stCondLst>
                            <p:childTnLst>
                              <p:par>
                                <p:cTn id="140" presetID="22" presetClass="entr" presetSubtype="8" fill="hold" grpId="0" nodeType="clickEffect">
                                  <p:stCondLst>
                                    <p:cond delay="0"/>
                                  </p:stCondLst>
                                  <p:childTnLst>
                                    <p:set>
                                      <p:cBhvr>
                                        <p:cTn id="141" dur="1" fill="hold">
                                          <p:stCondLst>
                                            <p:cond delay="0"/>
                                          </p:stCondLst>
                                        </p:cTn>
                                        <p:tgtEl>
                                          <p:spTgt spid="502879">
                                            <p:txEl>
                                              <p:pRg st="0" end="0"/>
                                            </p:txEl>
                                          </p:spTgt>
                                        </p:tgtEl>
                                        <p:attrNameLst>
                                          <p:attrName>style.visibility</p:attrName>
                                        </p:attrNameLst>
                                      </p:cBhvr>
                                      <p:to>
                                        <p:strVal val="visible"/>
                                      </p:to>
                                    </p:set>
                                    <p:animEffect transition="in" filter="wipe(left)">
                                      <p:cBhvr>
                                        <p:cTn id="142" dur="500"/>
                                        <p:tgtEl>
                                          <p:spTgt spid="502879">
                                            <p:txEl>
                                              <p:pRg st="0" end="0"/>
                                            </p:txEl>
                                          </p:spTgt>
                                        </p:tgtEl>
                                      </p:cBhvr>
                                    </p:animEffect>
                                  </p:childTnLst>
                                  <p:subTnLst>
                                    <p:audio>
                                      <p:cMediaNode>
                                        <p:cTn display="0" masterRel="sameClick">
                                          <p:stCondLst>
                                            <p:cond evt="begin" delay="0">
                                              <p:tn val="140"/>
                                            </p:cond>
                                          </p:stCondLst>
                                          <p:endCondLst>
                                            <p:cond evt="onStopAudio" delay="0">
                                              <p:tgtEl>
                                                <p:sldTgt/>
                                              </p:tgtEl>
                                            </p:cond>
                                          </p:endCondLst>
                                        </p:cTn>
                                        <p:tgtEl>
                                          <p:sndTgt r:embed="rId4" name="Pencil Check"/>
                                        </p:tgtEl>
                                      </p:cMediaNode>
                                    </p:audio>
                                  </p:subTnLst>
                                </p:cTn>
                              </p:par>
                            </p:childTnLst>
                          </p:cTn>
                        </p:par>
                      </p:childTnLst>
                    </p:cTn>
                  </p:par>
                  <p:par>
                    <p:cTn id="143" fill="hold" nodeType="clickPar">
                      <p:stCondLst>
                        <p:cond delay="indefinite"/>
                      </p:stCondLst>
                      <p:childTnLst>
                        <p:par>
                          <p:cTn id="144" fill="hold" nodeType="withGroup">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502873">
                                            <p:txEl>
                                              <p:pRg st="0" end="0"/>
                                            </p:txEl>
                                          </p:spTgt>
                                        </p:tgtEl>
                                        <p:attrNameLst>
                                          <p:attrName>style.visibility</p:attrName>
                                        </p:attrNameLst>
                                      </p:cBhvr>
                                      <p:to>
                                        <p:strVal val="visible"/>
                                      </p:to>
                                    </p:set>
                                    <p:animEffect transition="in" filter="wipe(left)">
                                      <p:cBhvr>
                                        <p:cTn id="147" dur="500"/>
                                        <p:tgtEl>
                                          <p:spTgt spid="502873">
                                            <p:txEl>
                                              <p:pRg st="0" end="0"/>
                                            </p:txEl>
                                          </p:spTgt>
                                        </p:tgtEl>
                                      </p:cBhvr>
                                    </p:animEffect>
                                  </p:childTnLst>
                                  <p:subTnLst>
                                    <p:audio>
                                      <p:cMediaNode>
                                        <p:cTn display="0" masterRel="sameClick">
                                          <p:stCondLst>
                                            <p:cond evt="begin" delay="0">
                                              <p:tn val="145"/>
                                            </p:cond>
                                          </p:stCondLst>
                                          <p:endCondLst>
                                            <p:cond evt="onStopAudio" delay="0">
                                              <p:tgtEl>
                                                <p:sldTgt/>
                                              </p:tgtEl>
                                            </p:cond>
                                          </p:endCondLst>
                                        </p:cTn>
                                        <p:tgtEl>
                                          <p:sndTgt r:embed="rId6" name="String"/>
                                        </p:tgtEl>
                                      </p:cMediaNode>
                                    </p:audio>
                                  </p:subTnLst>
                                </p:cTn>
                              </p:par>
                            </p:childTnLst>
                          </p:cTn>
                        </p:par>
                      </p:childTnLst>
                    </p:cTn>
                  </p:par>
                  <p:par>
                    <p:cTn id="148" fill="hold" nodeType="clickPar">
                      <p:stCondLst>
                        <p:cond delay="indefinite"/>
                      </p:stCondLst>
                      <p:childTnLst>
                        <p:par>
                          <p:cTn id="149" fill="hold" nodeType="withGroup">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502880">
                                            <p:txEl>
                                              <p:pRg st="0" end="0"/>
                                            </p:txEl>
                                          </p:spTgt>
                                        </p:tgtEl>
                                        <p:attrNameLst>
                                          <p:attrName>style.visibility</p:attrName>
                                        </p:attrNameLst>
                                      </p:cBhvr>
                                      <p:to>
                                        <p:strVal val="visible"/>
                                      </p:to>
                                    </p:set>
                                    <p:animEffect transition="in" filter="wipe(left)">
                                      <p:cBhvr>
                                        <p:cTn id="152" dur="500"/>
                                        <p:tgtEl>
                                          <p:spTgt spid="502880">
                                            <p:txEl>
                                              <p:pRg st="0" end="0"/>
                                            </p:txEl>
                                          </p:spTgt>
                                        </p:tgtEl>
                                      </p:cBhvr>
                                    </p:animEffect>
                                  </p:childTnLst>
                                  <p:subTnLst>
                                    <p:audio>
                                      <p:cMediaNode>
                                        <p:cTn display="0" masterRel="sameClick">
                                          <p:stCondLst>
                                            <p:cond evt="begin" delay="0">
                                              <p:tn val="150"/>
                                            </p:cond>
                                          </p:stCondLst>
                                          <p:endCondLst>
                                            <p:cond evt="onStopAudio" delay="0">
                                              <p:tgtEl>
                                                <p:sldTgt/>
                                              </p:tgtEl>
                                            </p:cond>
                                          </p:endCondLst>
                                        </p:cTn>
                                        <p:tgtEl>
                                          <p:sndTgt r:embed="rId4" name="Pencil Check"/>
                                        </p:tgtEl>
                                      </p:cMediaNode>
                                    </p:audio>
                                  </p:subTnLst>
                                </p:cTn>
                              </p:par>
                            </p:childTnLst>
                          </p:cTn>
                        </p:par>
                      </p:childTnLst>
                    </p:cTn>
                  </p:par>
                  <p:par>
                    <p:cTn id="153" fill="hold" nodeType="clickPar">
                      <p:stCondLst>
                        <p:cond delay="indefinite"/>
                      </p:stCondLst>
                      <p:childTnLst>
                        <p:par>
                          <p:cTn id="154" fill="hold" nodeType="withGroup">
                            <p:stCondLst>
                              <p:cond delay="0"/>
                            </p:stCondLst>
                            <p:childTnLst>
                              <p:par>
                                <p:cTn id="155" presetID="22" presetClass="entr" presetSubtype="8" fill="hold" grpId="0" nodeType="clickEffect">
                                  <p:stCondLst>
                                    <p:cond delay="0"/>
                                  </p:stCondLst>
                                  <p:childTnLst>
                                    <p:set>
                                      <p:cBhvr>
                                        <p:cTn id="156" dur="1" fill="hold">
                                          <p:stCondLst>
                                            <p:cond delay="0"/>
                                          </p:stCondLst>
                                        </p:cTn>
                                        <p:tgtEl>
                                          <p:spTgt spid="502876">
                                            <p:txEl>
                                              <p:pRg st="0" end="0"/>
                                            </p:txEl>
                                          </p:spTgt>
                                        </p:tgtEl>
                                        <p:attrNameLst>
                                          <p:attrName>style.visibility</p:attrName>
                                        </p:attrNameLst>
                                      </p:cBhvr>
                                      <p:to>
                                        <p:strVal val="visible"/>
                                      </p:to>
                                    </p:set>
                                    <p:animEffect transition="in" filter="wipe(left)">
                                      <p:cBhvr>
                                        <p:cTn id="157" dur="500"/>
                                        <p:tgtEl>
                                          <p:spTgt spid="502876">
                                            <p:txEl>
                                              <p:pRg st="0" end="0"/>
                                            </p:txEl>
                                          </p:spTgt>
                                        </p:tgtEl>
                                      </p:cBhvr>
                                    </p:animEffect>
                                  </p:childTnLst>
                                  <p:subTnLst>
                                    <p:audio>
                                      <p:cMediaNode>
                                        <p:cTn display="0" masterRel="sameClick">
                                          <p:stCondLst>
                                            <p:cond evt="begin" delay="0">
                                              <p:tn val="155"/>
                                            </p:cond>
                                          </p:stCondLst>
                                          <p:endCondLst>
                                            <p:cond evt="onStopAudio" delay="0">
                                              <p:tgtEl>
                                                <p:sldTgt/>
                                              </p:tgtEl>
                                            </p:cond>
                                          </p:endCondLst>
                                        </p:cTn>
                                        <p:tgtEl>
                                          <p:sndTgt r:embed="rId6" name="String"/>
                                        </p:tgtEl>
                                      </p:cMediaNode>
                                    </p:audio>
                                  </p:subTnLst>
                                </p:cTn>
                              </p:par>
                            </p:childTnLst>
                          </p:cTn>
                        </p:par>
                      </p:childTnLst>
                    </p:cTn>
                  </p:par>
                  <p:par>
                    <p:cTn id="158" fill="hold" nodeType="clickPar">
                      <p:stCondLst>
                        <p:cond delay="indefinite"/>
                      </p:stCondLst>
                      <p:childTnLst>
                        <p:par>
                          <p:cTn id="159" fill="hold" nodeType="withGroup">
                            <p:stCondLst>
                              <p:cond delay="0"/>
                            </p:stCondLst>
                            <p:childTnLst>
                              <p:par>
                                <p:cTn id="160" presetID="22" presetClass="entr" presetSubtype="8" fill="hold" grpId="0" nodeType="clickEffect">
                                  <p:stCondLst>
                                    <p:cond delay="0"/>
                                  </p:stCondLst>
                                  <p:childTnLst>
                                    <p:set>
                                      <p:cBhvr>
                                        <p:cTn id="161" dur="1" fill="hold">
                                          <p:stCondLst>
                                            <p:cond delay="0"/>
                                          </p:stCondLst>
                                        </p:cTn>
                                        <p:tgtEl>
                                          <p:spTgt spid="502877">
                                            <p:txEl>
                                              <p:pRg st="0" end="0"/>
                                            </p:txEl>
                                          </p:spTgt>
                                        </p:tgtEl>
                                        <p:attrNameLst>
                                          <p:attrName>style.visibility</p:attrName>
                                        </p:attrNameLst>
                                      </p:cBhvr>
                                      <p:to>
                                        <p:strVal val="visible"/>
                                      </p:to>
                                    </p:set>
                                    <p:animEffect transition="in" filter="wipe(left)">
                                      <p:cBhvr>
                                        <p:cTn id="162" dur="500"/>
                                        <p:tgtEl>
                                          <p:spTgt spid="502877">
                                            <p:txEl>
                                              <p:pRg st="0" end="0"/>
                                            </p:txEl>
                                          </p:spTgt>
                                        </p:tgtEl>
                                      </p:cBhvr>
                                    </p:animEffect>
                                  </p:childTnLst>
                                  <p:subTnLst>
                                    <p:audio>
                                      <p:cMediaNode>
                                        <p:cTn display="0" masterRel="sameClick">
                                          <p:stCondLst>
                                            <p:cond evt="begin" delay="0">
                                              <p:tn val="160"/>
                                            </p:cond>
                                          </p:stCondLst>
                                          <p:endCondLst>
                                            <p:cond evt="onStopAudio" delay="0">
                                              <p:tgtEl>
                                                <p:sldTgt/>
                                              </p:tgtEl>
                                            </p:cond>
                                          </p:endCondLst>
                                        </p:cTn>
                                        <p:tgtEl>
                                          <p:sndTgt r:embed="rId6" name="String"/>
                                        </p:tgtEl>
                                      </p:cMediaNode>
                                    </p:audio>
                                  </p:subTnLst>
                                </p:cTn>
                              </p:par>
                            </p:childTnLst>
                          </p:cTn>
                        </p:par>
                      </p:childTnLst>
                    </p:cTn>
                  </p:par>
                  <p:par>
                    <p:cTn id="163" fill="hold" nodeType="clickPar">
                      <p:stCondLst>
                        <p:cond delay="indefinite"/>
                      </p:stCondLst>
                      <p:childTnLst>
                        <p:par>
                          <p:cTn id="164" fill="hold" nodeType="withGroup">
                            <p:stCondLst>
                              <p:cond delay="0"/>
                            </p:stCondLst>
                            <p:childTnLst>
                              <p:par>
                                <p:cTn id="165" presetID="22" presetClass="entr" presetSubtype="8" fill="hold" grpId="0" nodeType="clickEffect">
                                  <p:stCondLst>
                                    <p:cond delay="0"/>
                                  </p:stCondLst>
                                  <p:childTnLst>
                                    <p:set>
                                      <p:cBhvr>
                                        <p:cTn id="166" dur="1" fill="hold">
                                          <p:stCondLst>
                                            <p:cond delay="0"/>
                                          </p:stCondLst>
                                        </p:cTn>
                                        <p:tgtEl>
                                          <p:spTgt spid="502878">
                                            <p:txEl>
                                              <p:pRg st="0" end="0"/>
                                            </p:txEl>
                                          </p:spTgt>
                                        </p:tgtEl>
                                        <p:attrNameLst>
                                          <p:attrName>style.visibility</p:attrName>
                                        </p:attrNameLst>
                                      </p:cBhvr>
                                      <p:to>
                                        <p:strVal val="visible"/>
                                      </p:to>
                                    </p:set>
                                    <p:animEffect transition="in" filter="wipe(left)">
                                      <p:cBhvr>
                                        <p:cTn id="167" dur="500"/>
                                        <p:tgtEl>
                                          <p:spTgt spid="502878">
                                            <p:txEl>
                                              <p:pRg st="0" end="0"/>
                                            </p:txEl>
                                          </p:spTgt>
                                        </p:tgtEl>
                                      </p:cBhvr>
                                    </p:animEffect>
                                  </p:childTnLst>
                                  <p:subTnLst>
                                    <p:audio>
                                      <p:cMediaNode>
                                        <p:cTn display="0" masterRel="sameClick">
                                          <p:stCondLst>
                                            <p:cond evt="begin" delay="0">
                                              <p:tn val="165"/>
                                            </p:cond>
                                          </p:stCondLst>
                                          <p:endCondLst>
                                            <p:cond evt="onStopAudio" delay="0">
                                              <p:tgtEl>
                                                <p:sldTgt/>
                                              </p:tgtEl>
                                            </p:cond>
                                          </p:endCondLst>
                                        </p:cTn>
                                        <p:tgtEl>
                                          <p:sndTgt r:embed="rId5" name="Chimes"/>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803" grpId="0" animBg="1"/>
      <p:bldP spid="502806" grpId="0" build="p" autoUpdateAnimBg="0"/>
      <p:bldP spid="502807" grpId="0" build="p" autoUpdateAnimBg="0"/>
      <p:bldP spid="502808" grpId="0" animBg="1"/>
      <p:bldP spid="502809" grpId="0" build="p" autoUpdateAnimBg="0"/>
      <p:bldP spid="502810" grpId="0" build="p" autoUpdateAnimBg="0"/>
      <p:bldP spid="502820" grpId="0" build="p" autoUpdateAnimBg="0"/>
      <p:bldP spid="502821" grpId="0" animBg="1"/>
      <p:bldP spid="502822" grpId="0" build="p" autoUpdateAnimBg="0"/>
      <p:bldP spid="502828" grpId="0" build="p" autoUpdateAnimBg="0"/>
      <p:bldP spid="502829" grpId="0" animBg="1"/>
      <p:bldP spid="502836" grpId="0" animBg="1"/>
      <p:bldP spid="502837" grpId="0" build="p" autoUpdateAnimBg="0"/>
      <p:bldP spid="502838" grpId="0" build="p" autoUpdateAnimBg="0"/>
      <p:bldP spid="502839" grpId="0" animBg="1"/>
      <p:bldP spid="502840" grpId="0" build="p" autoUpdateAnimBg="0"/>
      <p:bldP spid="502841" grpId="0" build="p" autoUpdateAnimBg="0"/>
      <p:bldP spid="502847" grpId="0" build="p" autoUpdateAnimBg="0"/>
      <p:bldP spid="502848" grpId="0" animBg="1"/>
      <p:bldP spid="502849" grpId="0" build="p" autoUpdateAnimBg="0"/>
      <p:bldP spid="502855" grpId="0" build="p" autoUpdateAnimBg="0"/>
      <p:bldP spid="502856" grpId="0" animBg="1"/>
      <p:bldP spid="502859" grpId="0" animBg="1"/>
      <p:bldP spid="502860" grpId="0" build="p" autoUpdateAnimBg="0"/>
      <p:bldP spid="502873" grpId="0" build="p" autoUpdateAnimBg="0"/>
      <p:bldP spid="502876" grpId="0" build="p" autoUpdateAnimBg="0"/>
      <p:bldP spid="502877" grpId="0" build="p" autoUpdateAnimBg="0"/>
      <p:bldP spid="502878" grpId="0" build="p" autoUpdateAnimBg="0"/>
      <p:bldP spid="502879" grpId="0" build="p" autoUpdateAnimBg="0"/>
      <p:bldP spid="502880" grpId="0" build="p" autoUpdateAnimBg="0"/>
      <p:bldP spid="502881"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32" name="Rectangle 1040"/>
          <p:cNvSpPr>
            <a:spLocks noChangeArrowheads="1"/>
          </p:cNvSpPr>
          <p:nvPr/>
        </p:nvSpPr>
        <p:spPr bwMode="auto">
          <a:xfrm>
            <a:off x="7616825" y="2413000"/>
            <a:ext cx="1527175"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600" b="1">
                <a:solidFill>
                  <a:srgbClr val="000000"/>
                </a:solidFill>
              </a:rPr>
              <a:t>Franklin Stahl</a:t>
            </a:r>
          </a:p>
        </p:txBody>
      </p:sp>
      <p:sp>
        <p:nvSpPr>
          <p:cNvPr id="495631" name="Rectangle 1039"/>
          <p:cNvSpPr>
            <a:spLocks noChangeArrowheads="1"/>
          </p:cNvSpPr>
          <p:nvPr/>
        </p:nvSpPr>
        <p:spPr bwMode="auto">
          <a:xfrm>
            <a:off x="4257675" y="3751263"/>
            <a:ext cx="1979613"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600" b="1">
                <a:solidFill>
                  <a:srgbClr val="000000"/>
                </a:solidFill>
              </a:rPr>
              <a:t>Matthew Meselson</a:t>
            </a:r>
          </a:p>
        </p:txBody>
      </p:sp>
      <p:sp>
        <p:nvSpPr>
          <p:cNvPr id="495629" name="Rectangle 1037"/>
          <p:cNvSpPr>
            <a:spLocks noChangeArrowheads="1"/>
          </p:cNvSpPr>
          <p:nvPr/>
        </p:nvSpPr>
        <p:spPr bwMode="auto">
          <a:xfrm>
            <a:off x="158750" y="1431925"/>
            <a:ext cx="1979613"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600" b="1">
                <a:solidFill>
                  <a:srgbClr val="000000"/>
                </a:solidFill>
              </a:rPr>
              <a:t>Matthew Meselson</a:t>
            </a:r>
          </a:p>
        </p:txBody>
      </p:sp>
      <p:sp>
        <p:nvSpPr>
          <p:cNvPr id="495630" name="Rectangle 1038"/>
          <p:cNvSpPr>
            <a:spLocks noChangeArrowheads="1"/>
          </p:cNvSpPr>
          <p:nvPr/>
        </p:nvSpPr>
        <p:spPr bwMode="auto">
          <a:xfrm>
            <a:off x="2565400" y="1431925"/>
            <a:ext cx="1527175"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600" b="1">
                <a:solidFill>
                  <a:srgbClr val="000000"/>
                </a:solidFill>
              </a:rPr>
              <a:t>Franklin Stahl</a:t>
            </a:r>
          </a:p>
        </p:txBody>
      </p:sp>
      <p:sp>
        <p:nvSpPr>
          <p:cNvPr id="495621" name="Rectangle 1029"/>
          <p:cNvSpPr>
            <a:spLocks noGrp="1" noChangeArrowheads="1"/>
          </p:cNvSpPr>
          <p:nvPr>
            <p:ph type="title"/>
          </p:nvPr>
        </p:nvSpPr>
        <p:spPr>
          <a:noFill/>
          <a:ln/>
        </p:spPr>
        <p:txBody>
          <a:bodyPr/>
          <a:lstStyle/>
          <a:p>
            <a:r>
              <a:rPr lang="en-US"/>
              <a:t>Meselson &amp; Stahl</a:t>
            </a:r>
          </a:p>
        </p:txBody>
      </p:sp>
      <p:pic>
        <p:nvPicPr>
          <p:cNvPr id="495622" name="Picture 10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22763" y="1519238"/>
            <a:ext cx="3346450" cy="2246312"/>
          </a:xfrm>
          <a:prstGeom prst="rect">
            <a:avLst/>
          </a:prstGeom>
          <a:noFill/>
          <a:ln>
            <a:noFill/>
          </a:ln>
          <a:effectLst>
            <a:outerShdw dist="35921" dir="2700000" algn="ctr" rotWithShape="0">
              <a:srgbClr val="808080">
                <a:alpha val="75000"/>
              </a:srgbClr>
            </a:outerShdw>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5625" name="Picture 10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00775" y="3219450"/>
            <a:ext cx="2436813" cy="3487738"/>
          </a:xfrm>
          <a:prstGeom prst="rect">
            <a:avLst/>
          </a:prstGeom>
          <a:noFill/>
          <a:ln>
            <a:noFill/>
          </a:ln>
          <a:effectLst>
            <a:outerShdw dist="35921" dir="2700000" algn="ctr" rotWithShape="0">
              <a:srgbClr val="808080">
                <a:alpha val="75000"/>
              </a:srgbClr>
            </a:outerShdw>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5623" name="Picture 10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3213" y="1697038"/>
            <a:ext cx="3751262" cy="3000375"/>
          </a:xfrm>
          <a:prstGeom prst="rect">
            <a:avLst/>
          </a:prstGeom>
          <a:noFill/>
          <a:ln>
            <a:noFill/>
          </a:ln>
          <a:effectLst>
            <a:outerShdw dist="35921" dir="2700000" algn="ctr" rotWithShape="0">
              <a:srgbClr val="808080">
                <a:alpha val="75000"/>
              </a:srgbClr>
            </a:outerShdw>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5626" name="Picture 1034"/>
          <p:cNvPicPr>
            <a:picLocks noChangeAspect="1" noChangeArrowheads="1"/>
          </p:cNvPicPr>
          <p:nvPr/>
        </p:nvPicPr>
        <p:blipFill>
          <a:blip r:embed="rId8">
            <a:extLst>
              <a:ext uri="{28A0092B-C50C-407E-A947-70E740481C1C}">
                <a14:useLocalDpi xmlns:a14="http://schemas.microsoft.com/office/drawing/2010/main" val="0"/>
              </a:ext>
            </a:extLst>
          </a:blip>
          <a:srcRect b="4736"/>
          <a:stretch>
            <a:fillRect/>
          </a:stretch>
        </p:blipFill>
        <p:spPr bwMode="auto">
          <a:xfrm>
            <a:off x="1912938" y="4256088"/>
            <a:ext cx="3467100" cy="2509837"/>
          </a:xfrm>
          <a:prstGeom prst="rect">
            <a:avLst/>
          </a:prstGeom>
          <a:noFill/>
          <a:ln>
            <a:noFill/>
          </a:ln>
          <a:effectLst>
            <a:outerShdw dist="35921" dir="2700000" algn="ctr" rotWithShape="0">
              <a:srgbClr val="808080">
                <a:alpha val="75000"/>
              </a:srgbClr>
            </a:outerShdw>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5627" name="Picture 1035"/>
          <p:cNvPicPr>
            <a:picLocks noChangeAspect="1" noChangeArrowheads="1"/>
          </p:cNvPicPr>
          <p:nvPr/>
        </p:nvPicPr>
        <p:blipFill>
          <a:blip r:embed="rId9">
            <a:extLst>
              <a:ext uri="{28A0092B-C50C-407E-A947-70E740481C1C}">
                <a14:useLocalDpi xmlns:a14="http://schemas.microsoft.com/office/drawing/2010/main" val="0"/>
              </a:ext>
            </a:extLst>
          </a:blip>
          <a:srcRect b="4306"/>
          <a:stretch>
            <a:fillRect/>
          </a:stretch>
        </p:blipFill>
        <p:spPr bwMode="auto">
          <a:xfrm>
            <a:off x="6565900" y="384175"/>
            <a:ext cx="2403475" cy="2036763"/>
          </a:xfrm>
          <a:prstGeom prst="rect">
            <a:avLst/>
          </a:prstGeom>
          <a:noFill/>
          <a:ln>
            <a:noFill/>
          </a:ln>
          <a:effectLst>
            <a:outerShdw dist="35921" dir="2700000" algn="ctr" rotWithShape="0">
              <a:srgbClr val="808080">
                <a:alpha val="75000"/>
              </a:srgbClr>
            </a:outerShdw>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5633" name="Oval 1041"/>
          <p:cNvSpPr>
            <a:spLocks noChangeArrowheads="1"/>
          </p:cNvSpPr>
          <p:nvPr/>
        </p:nvSpPr>
        <p:spPr bwMode="auto">
          <a:xfrm>
            <a:off x="3832225" y="4941888"/>
            <a:ext cx="1657350" cy="1762125"/>
          </a:xfrm>
          <a:prstGeom prst="ellipse">
            <a:avLst/>
          </a:prstGeom>
          <a:noFill/>
          <a:ln w="57150">
            <a:solidFill>
              <a:srgbClr val="CC0000"/>
            </a:solidFill>
            <a:round/>
            <a:headEnd/>
            <a:tailEnd/>
          </a:ln>
          <a:effectLst/>
          <a:extLst>
            <a:ext uri="{909E8E84-426E-40DD-AFC4-6F175D3DCCD1}">
              <a14:hiddenFill xmlns:a14="http://schemas.microsoft.com/office/drawing/2010/main">
                <a:solidFill>
                  <a:srgbClr val="FFEA1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95626"/>
                                        </p:tgtEl>
                                        <p:attrNameLst>
                                          <p:attrName>style.visibility</p:attrName>
                                        </p:attrNameLst>
                                      </p:cBhvr>
                                      <p:to>
                                        <p:strVal val="visible"/>
                                      </p:to>
                                    </p:set>
                                    <p:animEffect transition="in" filter="wipe(left)">
                                      <p:cBhvr>
                                        <p:cTn id="7" dur="500"/>
                                        <p:tgtEl>
                                          <p:spTgt spid="495626"/>
                                        </p:tgtEl>
                                      </p:cBhvr>
                                    </p:animEffect>
                                  </p:childTnLst>
                                  <p:subTnLst>
                                    <p:audio>
                                      <p:cMediaNode>
                                        <p:cTn display="0" masterRel="sameClick">
                                          <p:stCondLst>
                                            <p:cond evt="begin" delay="0">
                                              <p:tn val="5"/>
                                            </p:cond>
                                          </p:stCondLst>
                                          <p:endCondLst>
                                            <p:cond evt="onStopAudio" delay="0">
                                              <p:tgtEl>
                                                <p:sldTgt/>
                                              </p:tgtEl>
                                            </p:cond>
                                          </p:endCondLst>
                                        </p:cTn>
                                        <p:tgtEl>
                                          <p:sndTgt r:embed="rId3" name="Vibro Up"/>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95633"/>
                                        </p:tgtEl>
                                        <p:attrNameLst>
                                          <p:attrName>style.visibility</p:attrName>
                                        </p:attrNameLst>
                                      </p:cBhvr>
                                      <p:to>
                                        <p:strVal val="visible"/>
                                      </p:to>
                                    </p:set>
                                    <p:animEffect transition="in" filter="wipe(left)">
                                      <p:cBhvr>
                                        <p:cTn id="12" dur="500"/>
                                        <p:tgtEl>
                                          <p:spTgt spid="495633"/>
                                        </p:tgtEl>
                                      </p:cBhvr>
                                    </p:animEffect>
                                  </p:childTnLst>
                                  <p:subTnLst>
                                    <p:audio>
                                      <p:cMediaNode>
                                        <p:cTn display="0" masterRel="sameClick">
                                          <p:stCondLst>
                                            <p:cond evt="begin" delay="0">
                                              <p:tn val="10"/>
                                            </p:cond>
                                          </p:stCondLst>
                                          <p:endCondLst>
                                            <p:cond evt="onStopAudio" delay="0">
                                              <p:tgtEl>
                                                <p:sldTgt/>
                                              </p:tgtEl>
                                            </p:cond>
                                          </p:endCondLst>
                                        </p:cTn>
                                        <p:tgtEl>
                                          <p:sndTgt r:embed="rId4" name="Pencil Che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563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ChangeArrowheads="1"/>
          </p:cNvSpPr>
          <p:nvPr>
            <p:ph type="title"/>
          </p:nvPr>
        </p:nvSpPr>
        <p:spPr/>
        <p:txBody>
          <a:bodyPr/>
          <a:lstStyle/>
          <a:p>
            <a:r>
              <a:rPr lang="en-US"/>
              <a:t>Scientific History </a:t>
            </a:r>
          </a:p>
        </p:txBody>
      </p:sp>
      <p:sp>
        <p:nvSpPr>
          <p:cNvPr id="513027" name="Rectangle 3" descr="Rectangle: Click to edit Master text styles&#10;Second level&#10;Third level&#10;Fourth level&#10;Fifth level"/>
          <p:cNvSpPr>
            <a:spLocks noGrp="1" noChangeArrowheads="1"/>
          </p:cNvSpPr>
          <p:nvPr>
            <p:ph type="body" idx="1"/>
          </p:nvPr>
        </p:nvSpPr>
        <p:spPr>
          <a:xfrm>
            <a:off x="838200" y="1371600"/>
            <a:ext cx="8305800" cy="5486400"/>
          </a:xfrm>
        </p:spPr>
        <p:txBody>
          <a:bodyPr/>
          <a:lstStyle/>
          <a:p>
            <a:r>
              <a:rPr lang="en-US" sz="2200"/>
              <a:t>March to understanding that DNA is the genetic material</a:t>
            </a:r>
          </a:p>
          <a:p>
            <a:pPr lvl="1"/>
            <a:r>
              <a:rPr lang="en-US" sz="2000"/>
              <a:t>T.H. Morgan (1908)</a:t>
            </a:r>
          </a:p>
          <a:p>
            <a:pPr lvl="2"/>
            <a:r>
              <a:rPr lang="en-US" sz="1800" u="sng">
                <a:solidFill>
                  <a:srgbClr val="CC0000"/>
                </a:solidFill>
              </a:rPr>
              <a:t>genes are on chromosomes</a:t>
            </a:r>
            <a:endParaRPr lang="en-US" sz="1800"/>
          </a:p>
          <a:p>
            <a:pPr lvl="1"/>
            <a:r>
              <a:rPr lang="en-US" sz="2000"/>
              <a:t>Frederick Griffith (1928)</a:t>
            </a:r>
          </a:p>
          <a:p>
            <a:pPr lvl="2"/>
            <a:r>
              <a:rPr lang="en-US" sz="1800" u="sng">
                <a:solidFill>
                  <a:srgbClr val="CC0000"/>
                </a:solidFill>
              </a:rPr>
              <a:t>a transforming factor can change phenotype</a:t>
            </a:r>
            <a:endParaRPr lang="en-US" sz="1800"/>
          </a:p>
          <a:p>
            <a:pPr lvl="1"/>
            <a:r>
              <a:rPr lang="en-US" sz="2000"/>
              <a:t>Avery, McCarty &amp; MacLeod (1944)</a:t>
            </a:r>
          </a:p>
          <a:p>
            <a:pPr lvl="2"/>
            <a:r>
              <a:rPr lang="en-US" sz="1800" u="sng">
                <a:solidFill>
                  <a:srgbClr val="CC0000"/>
                </a:solidFill>
              </a:rPr>
              <a:t>transforming factor is DNA</a:t>
            </a:r>
            <a:endParaRPr lang="en-US" sz="1800"/>
          </a:p>
          <a:p>
            <a:pPr lvl="1"/>
            <a:r>
              <a:rPr lang="en-US" sz="2000"/>
              <a:t>Erwin Chargaff (1947)</a:t>
            </a:r>
          </a:p>
          <a:p>
            <a:pPr lvl="2"/>
            <a:r>
              <a:rPr lang="en-US" sz="1800" u="sng">
                <a:solidFill>
                  <a:srgbClr val="CC0000"/>
                </a:solidFill>
              </a:rPr>
              <a:t>Chargaff rules: A = T, C = G</a:t>
            </a:r>
            <a:endParaRPr lang="en-US" sz="1800"/>
          </a:p>
          <a:p>
            <a:pPr lvl="1"/>
            <a:r>
              <a:rPr lang="en-US" sz="2000"/>
              <a:t>Hershey &amp; Chase  (1952)</a:t>
            </a:r>
          </a:p>
          <a:p>
            <a:pPr lvl="2"/>
            <a:r>
              <a:rPr lang="en-US" sz="1800" u="sng">
                <a:solidFill>
                  <a:srgbClr val="CC0000"/>
                </a:solidFill>
              </a:rPr>
              <a:t>confirmation that DNA is genetic material</a:t>
            </a:r>
            <a:endParaRPr lang="en-US" sz="1800"/>
          </a:p>
          <a:p>
            <a:pPr lvl="1"/>
            <a:r>
              <a:rPr lang="en-US" sz="2000"/>
              <a:t>Watson &amp; Crick  (1953)</a:t>
            </a:r>
          </a:p>
          <a:p>
            <a:pPr lvl="2"/>
            <a:r>
              <a:rPr lang="en-US" sz="1800" u="sng">
                <a:solidFill>
                  <a:srgbClr val="CC0000"/>
                </a:solidFill>
              </a:rPr>
              <a:t>determined double helix structure of DNA</a:t>
            </a:r>
            <a:endParaRPr lang="en-US" sz="1800"/>
          </a:p>
          <a:p>
            <a:pPr lvl="1"/>
            <a:r>
              <a:rPr lang="en-US" sz="2000"/>
              <a:t>Meselson &amp; Stahl  (1958)</a:t>
            </a:r>
          </a:p>
          <a:p>
            <a:pPr lvl="2"/>
            <a:r>
              <a:rPr lang="en-US" sz="1800" u="sng">
                <a:solidFill>
                  <a:srgbClr val="CC0000"/>
                </a:solidFill>
              </a:rPr>
              <a:t>semi-conservative replication</a:t>
            </a:r>
            <a:endParaRPr lang="en-US"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3027">
                                            <p:txEl>
                                              <p:pRg st="1" end="1"/>
                                            </p:txEl>
                                          </p:spTgt>
                                        </p:tgtEl>
                                        <p:attrNameLst>
                                          <p:attrName>style.visibility</p:attrName>
                                        </p:attrNameLst>
                                      </p:cBhvr>
                                      <p:to>
                                        <p:strVal val="visible"/>
                                      </p:to>
                                    </p:set>
                                    <p:anim calcmode="lin" valueType="num">
                                      <p:cBhvr additive="base">
                                        <p:cTn id="7" dur="500" fill="hold"/>
                                        <p:tgtEl>
                                          <p:spTgt spid="513027">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13027">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13027">
                                            <p:txEl>
                                              <p:pRg st="2" end="2"/>
                                            </p:txEl>
                                          </p:spTgt>
                                        </p:tgtEl>
                                        <p:attrNameLst>
                                          <p:attrName>style.visibility</p:attrName>
                                        </p:attrNameLst>
                                      </p:cBhvr>
                                      <p:to>
                                        <p:strVal val="visible"/>
                                      </p:to>
                                    </p:set>
                                    <p:anim calcmode="lin" valueType="num">
                                      <p:cBhvr additive="base">
                                        <p:cTn id="13" dur="500" fill="hold"/>
                                        <p:tgtEl>
                                          <p:spTgt spid="51302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13027">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13027">
                                            <p:txEl>
                                              <p:pRg st="3" end="3"/>
                                            </p:txEl>
                                          </p:spTgt>
                                        </p:tgtEl>
                                        <p:attrNameLst>
                                          <p:attrName>style.visibility</p:attrName>
                                        </p:attrNameLst>
                                      </p:cBhvr>
                                      <p:to>
                                        <p:strVal val="visible"/>
                                      </p:to>
                                    </p:set>
                                    <p:anim calcmode="lin" valueType="num">
                                      <p:cBhvr additive="base">
                                        <p:cTn id="19" dur="500" fill="hold"/>
                                        <p:tgtEl>
                                          <p:spTgt spid="513027">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13027">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3027">
                                            <p:txEl>
                                              <p:pRg st="4" end="4"/>
                                            </p:txEl>
                                          </p:spTgt>
                                        </p:tgtEl>
                                        <p:attrNameLst>
                                          <p:attrName>style.visibility</p:attrName>
                                        </p:attrNameLst>
                                      </p:cBhvr>
                                      <p:to>
                                        <p:strVal val="visible"/>
                                      </p:to>
                                    </p:set>
                                    <p:anim calcmode="lin" valueType="num">
                                      <p:cBhvr additive="base">
                                        <p:cTn id="25" dur="500" fill="hold"/>
                                        <p:tgtEl>
                                          <p:spTgt spid="513027">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13027">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13027">
                                            <p:txEl>
                                              <p:pRg st="5" end="5"/>
                                            </p:txEl>
                                          </p:spTgt>
                                        </p:tgtEl>
                                        <p:attrNameLst>
                                          <p:attrName>style.visibility</p:attrName>
                                        </p:attrNameLst>
                                      </p:cBhvr>
                                      <p:to>
                                        <p:strVal val="visible"/>
                                      </p:to>
                                    </p:set>
                                    <p:anim calcmode="lin" valueType="num">
                                      <p:cBhvr additive="base">
                                        <p:cTn id="31" dur="500" fill="hold"/>
                                        <p:tgtEl>
                                          <p:spTgt spid="513027">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13027">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13027">
                                            <p:txEl>
                                              <p:pRg st="6" end="6"/>
                                            </p:txEl>
                                          </p:spTgt>
                                        </p:tgtEl>
                                        <p:attrNameLst>
                                          <p:attrName>style.visibility</p:attrName>
                                        </p:attrNameLst>
                                      </p:cBhvr>
                                      <p:to>
                                        <p:strVal val="visible"/>
                                      </p:to>
                                    </p:set>
                                    <p:anim calcmode="lin" valueType="num">
                                      <p:cBhvr additive="base">
                                        <p:cTn id="37" dur="500" fill="hold"/>
                                        <p:tgtEl>
                                          <p:spTgt spid="513027">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13027">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Whoosh"/>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13027">
                                            <p:txEl>
                                              <p:pRg st="7" end="7"/>
                                            </p:txEl>
                                          </p:spTgt>
                                        </p:tgtEl>
                                        <p:attrNameLst>
                                          <p:attrName>style.visibility</p:attrName>
                                        </p:attrNameLst>
                                      </p:cBhvr>
                                      <p:to>
                                        <p:strVal val="visible"/>
                                      </p:to>
                                    </p:set>
                                    <p:anim calcmode="lin" valueType="num">
                                      <p:cBhvr additive="base">
                                        <p:cTn id="43" dur="500" fill="hold"/>
                                        <p:tgtEl>
                                          <p:spTgt spid="513027">
                                            <p:txEl>
                                              <p:pRg st="7" end="7"/>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13027">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
                                        </p:tgtEl>
                                      </p:cMediaNode>
                                    </p:audio>
                                  </p:sub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13027">
                                            <p:txEl>
                                              <p:pRg st="8" end="8"/>
                                            </p:txEl>
                                          </p:spTgt>
                                        </p:tgtEl>
                                        <p:attrNameLst>
                                          <p:attrName>style.visibility</p:attrName>
                                        </p:attrNameLst>
                                      </p:cBhvr>
                                      <p:to>
                                        <p:strVal val="visible"/>
                                      </p:to>
                                    </p:set>
                                    <p:anim calcmode="lin" valueType="num">
                                      <p:cBhvr additive="base">
                                        <p:cTn id="49" dur="500" fill="hold"/>
                                        <p:tgtEl>
                                          <p:spTgt spid="513027">
                                            <p:txEl>
                                              <p:pRg st="8" end="8"/>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513027">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3" name="Whoosh"/>
                                        </p:tgtEl>
                                      </p:cMediaNode>
                                    </p:audio>
                                  </p:sub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13027">
                                            <p:txEl>
                                              <p:pRg st="9" end="9"/>
                                            </p:txEl>
                                          </p:spTgt>
                                        </p:tgtEl>
                                        <p:attrNameLst>
                                          <p:attrName>style.visibility</p:attrName>
                                        </p:attrNameLst>
                                      </p:cBhvr>
                                      <p:to>
                                        <p:strVal val="visible"/>
                                      </p:to>
                                    </p:set>
                                    <p:anim calcmode="lin" valueType="num">
                                      <p:cBhvr additive="base">
                                        <p:cTn id="55" dur="500" fill="hold"/>
                                        <p:tgtEl>
                                          <p:spTgt spid="513027">
                                            <p:txEl>
                                              <p:pRg st="9" end="9"/>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513027">
                                            <p:txEl>
                                              <p:pRg st="9" end="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3" name="Whoosh"/>
                                        </p:tgtEl>
                                      </p:cMediaNode>
                                    </p:audio>
                                  </p:sub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513027">
                                            <p:txEl>
                                              <p:pRg st="10" end="10"/>
                                            </p:txEl>
                                          </p:spTgt>
                                        </p:tgtEl>
                                        <p:attrNameLst>
                                          <p:attrName>style.visibility</p:attrName>
                                        </p:attrNameLst>
                                      </p:cBhvr>
                                      <p:to>
                                        <p:strVal val="visible"/>
                                      </p:to>
                                    </p:set>
                                    <p:anim calcmode="lin" valueType="num">
                                      <p:cBhvr additive="base">
                                        <p:cTn id="61" dur="500" fill="hold"/>
                                        <p:tgtEl>
                                          <p:spTgt spid="513027">
                                            <p:txEl>
                                              <p:pRg st="10" end="10"/>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513027">
                                            <p:txEl>
                                              <p:pRg st="10" end="1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9"/>
                                            </p:cond>
                                          </p:stCondLst>
                                          <p:endCondLst>
                                            <p:cond evt="onStopAudio" delay="0">
                                              <p:tgtEl>
                                                <p:sldTgt/>
                                              </p:tgtEl>
                                            </p:cond>
                                          </p:endCondLst>
                                        </p:cTn>
                                        <p:tgtEl>
                                          <p:sndTgt r:embed="rId3" name="Whoosh"/>
                                        </p:tgtEl>
                                      </p:cMediaNode>
                                    </p:audio>
                                  </p:sub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513027">
                                            <p:txEl>
                                              <p:pRg st="11" end="11"/>
                                            </p:txEl>
                                          </p:spTgt>
                                        </p:tgtEl>
                                        <p:attrNameLst>
                                          <p:attrName>style.visibility</p:attrName>
                                        </p:attrNameLst>
                                      </p:cBhvr>
                                      <p:to>
                                        <p:strVal val="visible"/>
                                      </p:to>
                                    </p:set>
                                    <p:anim calcmode="lin" valueType="num">
                                      <p:cBhvr additive="base">
                                        <p:cTn id="67" dur="500" fill="hold"/>
                                        <p:tgtEl>
                                          <p:spTgt spid="513027">
                                            <p:txEl>
                                              <p:pRg st="11" end="11"/>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513027">
                                            <p:txEl>
                                              <p:pRg st="11" end="1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5"/>
                                            </p:cond>
                                          </p:stCondLst>
                                          <p:endCondLst>
                                            <p:cond evt="onStopAudio" delay="0">
                                              <p:tgtEl>
                                                <p:sldTgt/>
                                              </p:tgtEl>
                                            </p:cond>
                                          </p:endCondLst>
                                        </p:cTn>
                                        <p:tgtEl>
                                          <p:sndTgt r:embed="rId3" name="Whoosh"/>
                                        </p:tgtEl>
                                      </p:cMediaNode>
                                    </p:audio>
                                  </p:sub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513027">
                                            <p:txEl>
                                              <p:pRg st="12" end="12"/>
                                            </p:txEl>
                                          </p:spTgt>
                                        </p:tgtEl>
                                        <p:attrNameLst>
                                          <p:attrName>style.visibility</p:attrName>
                                        </p:attrNameLst>
                                      </p:cBhvr>
                                      <p:to>
                                        <p:strVal val="visible"/>
                                      </p:to>
                                    </p:set>
                                    <p:anim calcmode="lin" valueType="num">
                                      <p:cBhvr additive="base">
                                        <p:cTn id="73" dur="500" fill="hold"/>
                                        <p:tgtEl>
                                          <p:spTgt spid="513027">
                                            <p:txEl>
                                              <p:pRg st="12" end="12"/>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513027">
                                            <p:txEl>
                                              <p:pRg st="12" end="1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1"/>
                                            </p:cond>
                                          </p:stCondLst>
                                          <p:endCondLst>
                                            <p:cond evt="onStopAudio" delay="0">
                                              <p:tgtEl>
                                                <p:sldTgt/>
                                              </p:tgtEl>
                                            </p:cond>
                                          </p:endCondLst>
                                        </p:cTn>
                                        <p:tgtEl>
                                          <p:sndTgt r:embed="rId3" name="Whoosh"/>
                                        </p:tgtEl>
                                      </p:cMediaNode>
                                    </p:audio>
                                  </p:sub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513027">
                                            <p:txEl>
                                              <p:pRg st="13" end="13"/>
                                            </p:txEl>
                                          </p:spTgt>
                                        </p:tgtEl>
                                        <p:attrNameLst>
                                          <p:attrName>style.visibility</p:attrName>
                                        </p:attrNameLst>
                                      </p:cBhvr>
                                      <p:to>
                                        <p:strVal val="visible"/>
                                      </p:to>
                                    </p:set>
                                    <p:anim calcmode="lin" valueType="num">
                                      <p:cBhvr additive="base">
                                        <p:cTn id="79" dur="500" fill="hold"/>
                                        <p:tgtEl>
                                          <p:spTgt spid="513027">
                                            <p:txEl>
                                              <p:pRg st="13" end="13"/>
                                            </p:txEl>
                                          </p:spTgt>
                                        </p:tgtEl>
                                        <p:attrNameLst>
                                          <p:attrName>ppt_x</p:attrName>
                                        </p:attrNameLst>
                                      </p:cBhvr>
                                      <p:tavLst>
                                        <p:tav tm="0">
                                          <p:val>
                                            <p:strVal val="0-#ppt_w/2"/>
                                          </p:val>
                                        </p:tav>
                                        <p:tav tm="100000">
                                          <p:val>
                                            <p:strVal val="#ppt_x"/>
                                          </p:val>
                                        </p:tav>
                                      </p:tavLst>
                                    </p:anim>
                                    <p:anim calcmode="lin" valueType="num">
                                      <p:cBhvr additive="base">
                                        <p:cTn id="80" dur="500" fill="hold"/>
                                        <p:tgtEl>
                                          <p:spTgt spid="513027">
                                            <p:txEl>
                                              <p:pRg st="13" end="1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7"/>
                                            </p:cond>
                                          </p:stCondLst>
                                          <p:endCondLst>
                                            <p:cond evt="onStopAudio" delay="0">
                                              <p:tgtEl>
                                                <p:sldTgt/>
                                              </p:tgtEl>
                                            </p:cond>
                                          </p:endCondLst>
                                        </p:cTn>
                                        <p:tgtEl>
                                          <p:sndTgt r:embed="rId3" name="Whoosh"/>
                                        </p:tgtEl>
                                      </p:cMediaNode>
                                    </p:audio>
                                  </p:sub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513027">
                                            <p:txEl>
                                              <p:pRg st="14" end="14"/>
                                            </p:txEl>
                                          </p:spTgt>
                                        </p:tgtEl>
                                        <p:attrNameLst>
                                          <p:attrName>style.visibility</p:attrName>
                                        </p:attrNameLst>
                                      </p:cBhvr>
                                      <p:to>
                                        <p:strVal val="visible"/>
                                      </p:to>
                                    </p:set>
                                    <p:anim calcmode="lin" valueType="num">
                                      <p:cBhvr additive="base">
                                        <p:cTn id="85" dur="500" fill="hold"/>
                                        <p:tgtEl>
                                          <p:spTgt spid="513027">
                                            <p:txEl>
                                              <p:pRg st="14" end="14"/>
                                            </p:txEl>
                                          </p:spTgt>
                                        </p:tgtEl>
                                        <p:attrNameLst>
                                          <p:attrName>ppt_x</p:attrName>
                                        </p:attrNameLst>
                                      </p:cBhvr>
                                      <p:tavLst>
                                        <p:tav tm="0">
                                          <p:val>
                                            <p:strVal val="0-#ppt_w/2"/>
                                          </p:val>
                                        </p:tav>
                                        <p:tav tm="100000">
                                          <p:val>
                                            <p:strVal val="#ppt_x"/>
                                          </p:val>
                                        </p:tav>
                                      </p:tavLst>
                                    </p:anim>
                                    <p:anim calcmode="lin" valueType="num">
                                      <p:cBhvr additive="base">
                                        <p:cTn id="86" dur="500" fill="hold"/>
                                        <p:tgtEl>
                                          <p:spTgt spid="513027">
                                            <p:txEl>
                                              <p:pRg st="14" end="1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83"/>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027"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ChangeArrowheads="1"/>
          </p:cNvSpPr>
          <p:nvPr/>
        </p:nvSpPr>
        <p:spPr bwMode="auto">
          <a:xfrm>
            <a:off x="6989763" y="3168650"/>
            <a:ext cx="2078037" cy="762000"/>
          </a:xfrm>
          <a:prstGeom prst="rect">
            <a:avLst/>
          </a:prstGeom>
          <a:solidFill>
            <a:srgbClr val="FFEA1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4400" b="1">
                <a:solidFill>
                  <a:srgbClr val="0F116A"/>
                </a:solidFill>
              </a:rPr>
              <a:t>protein</a:t>
            </a:r>
            <a:endParaRPr lang="en-US" sz="4000" b="1">
              <a:solidFill>
                <a:schemeClr val="tx2"/>
              </a:solidFill>
            </a:endParaRPr>
          </a:p>
        </p:txBody>
      </p:sp>
      <p:sp>
        <p:nvSpPr>
          <p:cNvPr id="447491" name="AutoShape 3"/>
          <p:cNvSpPr>
            <a:spLocks noChangeArrowheads="1"/>
          </p:cNvSpPr>
          <p:nvPr/>
        </p:nvSpPr>
        <p:spPr bwMode="auto">
          <a:xfrm>
            <a:off x="5334000" y="3505200"/>
            <a:ext cx="1579563" cy="304800"/>
          </a:xfrm>
          <a:prstGeom prst="rightArrow">
            <a:avLst>
              <a:gd name="adj1" fmla="val 50000"/>
              <a:gd name="adj2" fmla="val 129557"/>
            </a:avLst>
          </a:prstGeom>
          <a:solidFill>
            <a:srgbClr val="CC0000"/>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7492" name="Rectangle 4"/>
          <p:cNvSpPr>
            <a:spLocks noChangeArrowheads="1"/>
          </p:cNvSpPr>
          <p:nvPr/>
        </p:nvSpPr>
        <p:spPr bwMode="auto">
          <a:xfrm>
            <a:off x="3886200" y="3168650"/>
            <a:ext cx="1395413" cy="762000"/>
          </a:xfrm>
          <a:prstGeom prst="rect">
            <a:avLst/>
          </a:prstGeom>
          <a:solidFill>
            <a:srgbClr val="FFEA1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4400" b="1">
                <a:solidFill>
                  <a:srgbClr val="0F116A"/>
                </a:solidFill>
              </a:rPr>
              <a:t>RNA</a:t>
            </a:r>
            <a:endParaRPr lang="en-US" sz="4000" b="1">
              <a:solidFill>
                <a:schemeClr val="tx2"/>
              </a:solidFill>
            </a:endParaRPr>
          </a:p>
        </p:txBody>
      </p:sp>
      <p:sp>
        <p:nvSpPr>
          <p:cNvPr id="447493" name="Rectangle 5"/>
          <p:cNvSpPr>
            <a:spLocks noGrp="1" noChangeArrowheads="1"/>
          </p:cNvSpPr>
          <p:nvPr>
            <p:ph type="title"/>
          </p:nvPr>
        </p:nvSpPr>
        <p:spPr/>
        <p:txBody>
          <a:bodyPr/>
          <a:lstStyle/>
          <a:p>
            <a:r>
              <a:rPr lang="en-US"/>
              <a:t>The “Central Dogma”</a:t>
            </a:r>
          </a:p>
        </p:txBody>
      </p:sp>
      <p:sp>
        <p:nvSpPr>
          <p:cNvPr id="447494" name="Rectangle 6"/>
          <p:cNvSpPr>
            <a:spLocks noChangeArrowheads="1"/>
          </p:cNvSpPr>
          <p:nvPr/>
        </p:nvSpPr>
        <p:spPr bwMode="auto">
          <a:xfrm>
            <a:off x="609600" y="3168650"/>
            <a:ext cx="1395413" cy="762000"/>
          </a:xfrm>
          <a:prstGeom prst="rect">
            <a:avLst/>
          </a:prstGeom>
          <a:solidFill>
            <a:srgbClr val="FFEA1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4400" b="1">
                <a:solidFill>
                  <a:srgbClr val="0F116A"/>
                </a:solidFill>
              </a:rPr>
              <a:t>DNA</a:t>
            </a:r>
            <a:endParaRPr lang="en-US" sz="4000" b="1">
              <a:solidFill>
                <a:schemeClr val="tx2"/>
              </a:solidFill>
            </a:endParaRPr>
          </a:p>
        </p:txBody>
      </p:sp>
      <p:sp>
        <p:nvSpPr>
          <p:cNvPr id="447495" name="AutoShape 7"/>
          <p:cNvSpPr>
            <a:spLocks noChangeArrowheads="1"/>
          </p:cNvSpPr>
          <p:nvPr/>
        </p:nvSpPr>
        <p:spPr bwMode="auto">
          <a:xfrm rot="10800000">
            <a:off x="1196975" y="3581400"/>
            <a:ext cx="1752600" cy="1752600"/>
          </a:xfrm>
          <a:custGeom>
            <a:avLst/>
            <a:gdLst>
              <a:gd name="G0" fmla="+- 0 0 0"/>
              <a:gd name="G1" fmla="+- 5905106 0 0"/>
              <a:gd name="G2" fmla="+- 0 0 5905106"/>
              <a:gd name="G3" fmla="+- 10800 0 0"/>
              <a:gd name="G4" fmla="+- 0 0 0"/>
              <a:gd name="T0" fmla="*/ 360 256 1"/>
              <a:gd name="T1" fmla="*/ 0 256 1"/>
              <a:gd name="G5" fmla="+- G2 T0 T1"/>
              <a:gd name="G6" fmla="?: G2 G2 G5"/>
              <a:gd name="G7" fmla="+- 0 0 G6"/>
              <a:gd name="G8" fmla="+- 8570 0 0"/>
              <a:gd name="G9" fmla="+- 0 0 5905106"/>
              <a:gd name="G10" fmla="+- 8570 0 2700"/>
              <a:gd name="G11" fmla="cos G10 0"/>
              <a:gd name="G12" fmla="sin G10 0"/>
              <a:gd name="G13" fmla="cos 13500 0"/>
              <a:gd name="G14" fmla="sin 13500 0"/>
              <a:gd name="G15" fmla="+- G11 10800 0"/>
              <a:gd name="G16" fmla="+- G12 10800 0"/>
              <a:gd name="G17" fmla="+- G13 10800 0"/>
              <a:gd name="G18" fmla="+- G14 10800 0"/>
              <a:gd name="G19" fmla="*/ 8570 1 2"/>
              <a:gd name="G20" fmla="+- G19 5400 0"/>
              <a:gd name="G21" fmla="cos G20 0"/>
              <a:gd name="G22" fmla="sin G20 0"/>
              <a:gd name="G23" fmla="+- G21 10800 0"/>
              <a:gd name="G24" fmla="+- G12 G23 G22"/>
              <a:gd name="G25" fmla="+- G22 G23 G11"/>
              <a:gd name="G26" fmla="cos 10800 0"/>
              <a:gd name="G27" fmla="sin 10800 0"/>
              <a:gd name="G28" fmla="cos 8570 0"/>
              <a:gd name="G29" fmla="sin 8570 0"/>
              <a:gd name="G30" fmla="+- G26 10800 0"/>
              <a:gd name="G31" fmla="+- G27 10800 0"/>
              <a:gd name="G32" fmla="+- G28 10800 0"/>
              <a:gd name="G33" fmla="+- G29 10800 0"/>
              <a:gd name="G34" fmla="+- G19 5400 0"/>
              <a:gd name="G35" fmla="cos G34 5905106"/>
              <a:gd name="G36" fmla="sin G34 5905106"/>
              <a:gd name="G37" fmla="+/ 5905106 0 2"/>
              <a:gd name="T2" fmla="*/ 180 256 1"/>
              <a:gd name="T3" fmla="*/ 0 256 1"/>
              <a:gd name="G38" fmla="+- G37 T2 T3"/>
              <a:gd name="G39" fmla="?: G2 G37 G38"/>
              <a:gd name="G40" fmla="cos 10800 G39"/>
              <a:gd name="G41" fmla="sin 10800 G39"/>
              <a:gd name="G42" fmla="cos 8570 G39"/>
              <a:gd name="G43" fmla="sin 8570 G39"/>
              <a:gd name="G44" fmla="+- G40 10800 0"/>
              <a:gd name="G45" fmla="+- G41 10800 0"/>
              <a:gd name="G46" fmla="+- G42 10800 0"/>
              <a:gd name="G47" fmla="+- G43 10800 0"/>
              <a:gd name="G48" fmla="+- G35 10800 0"/>
              <a:gd name="G49" fmla="+- G36 10800 0"/>
              <a:gd name="T4" fmla="*/ 3170 w 21600"/>
              <a:gd name="T5" fmla="*/ 3156 h 21600"/>
              <a:gd name="T6" fmla="*/ 10782 w 21600"/>
              <a:gd name="T7" fmla="*/ 20484 h 21600"/>
              <a:gd name="T8" fmla="*/ 4745 w 21600"/>
              <a:gd name="T9" fmla="*/ 4734 h 21600"/>
              <a:gd name="T10" fmla="*/ 24300 w 21600"/>
              <a:gd name="T11" fmla="*/ 10800 h 21600"/>
              <a:gd name="T12" fmla="*/ 20485 w 21600"/>
              <a:gd name="T13" fmla="*/ 14615 h 21600"/>
              <a:gd name="T14" fmla="*/ 1667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9370" y="10800"/>
                </a:moveTo>
                <a:cubicBezTo>
                  <a:pt x="19370" y="6066"/>
                  <a:pt x="15533" y="2230"/>
                  <a:pt x="10800" y="2230"/>
                </a:cubicBezTo>
                <a:cubicBezTo>
                  <a:pt x="6066" y="2230"/>
                  <a:pt x="2230" y="6066"/>
                  <a:pt x="2230" y="10800"/>
                </a:cubicBezTo>
                <a:cubicBezTo>
                  <a:pt x="2229" y="15526"/>
                  <a:pt x="6057" y="19361"/>
                  <a:pt x="10784" y="19369"/>
                </a:cubicBezTo>
                <a:lnTo>
                  <a:pt x="10780" y="21599"/>
                </a:lnTo>
                <a:cubicBezTo>
                  <a:pt x="4823" y="21589"/>
                  <a:pt x="0" y="16756"/>
                  <a:pt x="0" y="10800"/>
                </a:cubicBezTo>
                <a:cubicBezTo>
                  <a:pt x="0" y="4835"/>
                  <a:pt x="4835" y="0"/>
                  <a:pt x="10800" y="0"/>
                </a:cubicBezTo>
                <a:cubicBezTo>
                  <a:pt x="16764" y="-1"/>
                  <a:pt x="21599" y="4835"/>
                  <a:pt x="21600" y="10799"/>
                </a:cubicBezTo>
                <a:lnTo>
                  <a:pt x="21600" y="10800"/>
                </a:lnTo>
                <a:lnTo>
                  <a:pt x="24300" y="10800"/>
                </a:lnTo>
                <a:lnTo>
                  <a:pt x="20485" y="14615"/>
                </a:lnTo>
                <a:lnTo>
                  <a:pt x="16670" y="10800"/>
                </a:lnTo>
                <a:lnTo>
                  <a:pt x="19370" y="10800"/>
                </a:lnTo>
                <a:close/>
              </a:path>
            </a:pathLst>
          </a:custGeom>
          <a:solidFill>
            <a:srgbClr val="CC0000"/>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7496" name="AutoShape 8"/>
          <p:cNvSpPr>
            <a:spLocks noChangeArrowheads="1"/>
          </p:cNvSpPr>
          <p:nvPr/>
        </p:nvSpPr>
        <p:spPr bwMode="auto">
          <a:xfrm>
            <a:off x="2111375" y="3505200"/>
            <a:ext cx="1655763" cy="304800"/>
          </a:xfrm>
          <a:prstGeom prst="rightArrow">
            <a:avLst>
              <a:gd name="adj1" fmla="val 50000"/>
              <a:gd name="adj2" fmla="val 135807"/>
            </a:avLst>
          </a:prstGeom>
          <a:solidFill>
            <a:srgbClr val="CC0000"/>
          </a:solidFill>
          <a:ln w="952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7497" name="AutoShape 9"/>
          <p:cNvSpPr>
            <a:spLocks noChangeArrowheads="1"/>
          </p:cNvSpPr>
          <p:nvPr/>
        </p:nvSpPr>
        <p:spPr bwMode="auto">
          <a:xfrm>
            <a:off x="1887538" y="2678113"/>
            <a:ext cx="2097087" cy="419100"/>
          </a:xfrm>
          <a:prstGeom prst="roundRect">
            <a:avLst>
              <a:gd name="adj" fmla="val 16667"/>
            </a:avLst>
          </a:prstGeom>
          <a:solidFill>
            <a:srgbClr val="CC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bIns="0" anchor="ctr">
            <a:spAutoFit/>
          </a:bodyPr>
          <a:lstStyle/>
          <a:p>
            <a:r>
              <a:rPr lang="en-US" b="1">
                <a:solidFill>
                  <a:schemeClr val="bg1"/>
                </a:solidFill>
              </a:rPr>
              <a:t>transcription</a:t>
            </a:r>
            <a:endParaRPr lang="en-US">
              <a:solidFill>
                <a:schemeClr val="bg1"/>
              </a:solidFill>
            </a:endParaRPr>
          </a:p>
        </p:txBody>
      </p:sp>
      <p:sp>
        <p:nvSpPr>
          <p:cNvPr id="447498" name="AutoShape 10"/>
          <p:cNvSpPr>
            <a:spLocks noChangeArrowheads="1"/>
          </p:cNvSpPr>
          <p:nvPr/>
        </p:nvSpPr>
        <p:spPr bwMode="auto">
          <a:xfrm>
            <a:off x="5243513" y="2678113"/>
            <a:ext cx="1792287" cy="419100"/>
          </a:xfrm>
          <a:prstGeom prst="roundRect">
            <a:avLst>
              <a:gd name="adj" fmla="val 16667"/>
            </a:avLst>
          </a:prstGeom>
          <a:solidFill>
            <a:srgbClr val="CC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bIns="0" anchor="ctr">
            <a:spAutoFit/>
          </a:bodyPr>
          <a:lstStyle/>
          <a:p>
            <a:r>
              <a:rPr lang="en-US" b="1">
                <a:solidFill>
                  <a:schemeClr val="bg1"/>
                </a:solidFill>
              </a:rPr>
              <a:t>translation</a:t>
            </a:r>
            <a:endParaRPr lang="en-US">
              <a:solidFill>
                <a:schemeClr val="bg1"/>
              </a:solidFill>
            </a:endParaRPr>
          </a:p>
        </p:txBody>
      </p:sp>
      <p:sp>
        <p:nvSpPr>
          <p:cNvPr id="447499" name="AutoShape 11"/>
          <p:cNvSpPr>
            <a:spLocks noChangeArrowheads="1"/>
          </p:cNvSpPr>
          <p:nvPr/>
        </p:nvSpPr>
        <p:spPr bwMode="auto">
          <a:xfrm>
            <a:off x="1176338" y="5413375"/>
            <a:ext cx="1776412" cy="419100"/>
          </a:xfrm>
          <a:prstGeom prst="roundRect">
            <a:avLst>
              <a:gd name="adj" fmla="val 16667"/>
            </a:avLst>
          </a:prstGeom>
          <a:solidFill>
            <a:srgbClr val="CC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bIns="0" anchor="ctr">
            <a:spAutoFit/>
          </a:bodyPr>
          <a:lstStyle/>
          <a:p>
            <a:r>
              <a:rPr lang="en-US" b="1">
                <a:solidFill>
                  <a:schemeClr val="bg1"/>
                </a:solidFill>
              </a:rPr>
              <a:t>replication</a:t>
            </a:r>
            <a:endParaRPr lang="en-US">
              <a:solidFill>
                <a:schemeClr val="bg1"/>
              </a:solidFill>
            </a:endParaRPr>
          </a:p>
        </p:txBody>
      </p:sp>
      <p:sp>
        <p:nvSpPr>
          <p:cNvPr id="447500" name="Rectangle 12" descr="Rectangle: Click to edit Master text styles&#10;Second level&#10;Third level&#10;Fourth level&#10;Fifth level"/>
          <p:cNvSpPr>
            <a:spLocks noGrp="1" noChangeArrowheads="1"/>
          </p:cNvSpPr>
          <p:nvPr>
            <p:ph type="body" idx="1"/>
          </p:nvPr>
        </p:nvSpPr>
        <p:spPr>
          <a:xfrm>
            <a:off x="838200" y="1371600"/>
            <a:ext cx="7772400" cy="1066800"/>
          </a:xfrm>
          <a:noFill/>
          <a:ln/>
        </p:spPr>
        <p:txBody>
          <a:bodyPr/>
          <a:lstStyle/>
          <a:p>
            <a:r>
              <a:rPr lang="en-US"/>
              <a:t>Flow of genetic information in a cell</a:t>
            </a:r>
            <a:endParaRPr lang="en-US" b="0">
              <a:solidFill>
                <a:schemeClr val="tx1"/>
              </a:solidFill>
              <a:latin typeface="Times" pitchFamily="8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47495"/>
                                        </p:tgtEl>
                                        <p:attrNameLst>
                                          <p:attrName>style.visibility</p:attrName>
                                        </p:attrNameLst>
                                      </p:cBhvr>
                                      <p:to>
                                        <p:strVal val="visible"/>
                                      </p:to>
                                    </p:set>
                                    <p:anim calcmode="lin" valueType="num">
                                      <p:cBhvr>
                                        <p:cTn id="7" dur="500" fill="hold"/>
                                        <p:tgtEl>
                                          <p:spTgt spid="447495"/>
                                        </p:tgtEl>
                                        <p:attrNameLst>
                                          <p:attrName>ppt_w</p:attrName>
                                        </p:attrNameLst>
                                      </p:cBhvr>
                                      <p:tavLst>
                                        <p:tav tm="0">
                                          <p:val>
                                            <p:fltVal val="0"/>
                                          </p:val>
                                        </p:tav>
                                        <p:tav tm="100000">
                                          <p:val>
                                            <p:strVal val="#ppt_w"/>
                                          </p:val>
                                        </p:tav>
                                      </p:tavLst>
                                    </p:anim>
                                    <p:anim calcmode="lin" valueType="num">
                                      <p:cBhvr>
                                        <p:cTn id="8" dur="500" fill="hold"/>
                                        <p:tgtEl>
                                          <p:spTgt spid="447495"/>
                                        </p:tgtEl>
                                        <p:attrNameLst>
                                          <p:attrName>ppt_h</p:attrName>
                                        </p:attrNameLst>
                                      </p:cBhvr>
                                      <p:tavLst>
                                        <p:tav tm="0">
                                          <p:val>
                                            <p:fltVal val="0"/>
                                          </p:val>
                                        </p:tav>
                                        <p:tav tm="100000">
                                          <p:val>
                                            <p:strVal val="#ppt_h"/>
                                          </p:val>
                                        </p:tav>
                                      </p:tavLst>
                                    </p:anim>
                                    <p:anim calcmode="lin" valueType="num">
                                      <p:cBhvr>
                                        <p:cTn id="9" dur="500" fill="hold"/>
                                        <p:tgtEl>
                                          <p:spTgt spid="447495"/>
                                        </p:tgtEl>
                                        <p:attrNameLst>
                                          <p:attrName>style.rotation</p:attrName>
                                        </p:attrNameLst>
                                      </p:cBhvr>
                                      <p:tavLst>
                                        <p:tav tm="0">
                                          <p:val>
                                            <p:fltVal val="360"/>
                                          </p:val>
                                        </p:tav>
                                        <p:tav tm="100000">
                                          <p:val>
                                            <p:fltVal val="0"/>
                                          </p:val>
                                        </p:tav>
                                      </p:tavLst>
                                    </p:anim>
                                    <p:animEffect transition="in" filter="fade">
                                      <p:cBhvr>
                                        <p:cTn id="10" dur="500"/>
                                        <p:tgtEl>
                                          <p:spTgt spid="44749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47499"/>
                                        </p:tgtEl>
                                        <p:attrNameLst>
                                          <p:attrName>style.visibility</p:attrName>
                                        </p:attrNameLst>
                                      </p:cBhvr>
                                      <p:to>
                                        <p:strVal val="visible"/>
                                      </p:to>
                                    </p:set>
                                    <p:animEffect transition="in" filter="wipe(left)">
                                      <p:cBhvr>
                                        <p:cTn id="15" dur="500"/>
                                        <p:tgtEl>
                                          <p:spTgt spid="447499"/>
                                        </p:tgtEl>
                                      </p:cBhvr>
                                    </p:animEffect>
                                  </p:childTnLst>
                                  <p:subTnLst>
                                    <p:audio>
                                      <p:cMediaNode>
                                        <p:cTn display="0" masterRel="sameClick">
                                          <p:stCondLst>
                                            <p:cond evt="begin" delay="0">
                                              <p:tn val="13"/>
                                            </p:cond>
                                          </p:stCondLst>
                                          <p:endCondLst>
                                            <p:cond evt="onStopAudio" delay="0">
                                              <p:tgtEl>
                                                <p:sldTgt/>
                                              </p:tgtEl>
                                            </p:cond>
                                          </p:endCondLst>
                                        </p:cTn>
                                        <p:tgtEl>
                                          <p:sndTgt r:embed="rId4" name="Pencil Check"/>
                                        </p:tgtEl>
                                      </p:cMediaNode>
                                    </p:audio>
                                  </p:sub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447496"/>
                                        </p:tgtEl>
                                        <p:attrNameLst>
                                          <p:attrName>style.visibility</p:attrName>
                                        </p:attrNameLst>
                                      </p:cBhvr>
                                      <p:to>
                                        <p:strVal val="visible"/>
                                      </p:to>
                                    </p:set>
                                    <p:anim calcmode="lin" valueType="num">
                                      <p:cBhvr additive="base">
                                        <p:cTn id="20" dur="500" fill="hold"/>
                                        <p:tgtEl>
                                          <p:spTgt spid="447496"/>
                                        </p:tgtEl>
                                        <p:attrNameLst>
                                          <p:attrName>ppt_x</p:attrName>
                                        </p:attrNameLst>
                                      </p:cBhvr>
                                      <p:tavLst>
                                        <p:tav tm="0">
                                          <p:val>
                                            <p:strVal val="0-#ppt_w/2"/>
                                          </p:val>
                                        </p:tav>
                                        <p:tav tm="100000">
                                          <p:val>
                                            <p:strVal val="#ppt_x"/>
                                          </p:val>
                                        </p:tav>
                                      </p:tavLst>
                                    </p:anim>
                                    <p:anim calcmode="lin" valueType="num">
                                      <p:cBhvr additive="base">
                                        <p:cTn id="21" dur="500" fill="hold"/>
                                        <p:tgtEl>
                                          <p:spTgt spid="44749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5" name="Arrow"/>
                                        </p:tgtEl>
                                      </p:cMediaNode>
                                    </p:audio>
                                  </p:subTnLst>
                                </p:cTn>
                              </p:par>
                            </p:childTnLst>
                          </p:cTn>
                        </p:par>
                        <p:par>
                          <p:cTn id="22" fill="hold" nodeType="afterGroup">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447492"/>
                                        </p:tgtEl>
                                        <p:attrNameLst>
                                          <p:attrName>style.visibility</p:attrName>
                                        </p:attrNameLst>
                                      </p:cBhvr>
                                      <p:to>
                                        <p:strVal val="visible"/>
                                      </p:to>
                                    </p:set>
                                    <p:animEffect transition="in" filter="wipe(left)">
                                      <p:cBhvr>
                                        <p:cTn id="25" dur="500"/>
                                        <p:tgtEl>
                                          <p:spTgt spid="447492"/>
                                        </p:tgtEl>
                                      </p:cBhvr>
                                    </p:animEffect>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47497"/>
                                        </p:tgtEl>
                                        <p:attrNameLst>
                                          <p:attrName>style.visibility</p:attrName>
                                        </p:attrNameLst>
                                      </p:cBhvr>
                                      <p:to>
                                        <p:strVal val="visible"/>
                                      </p:to>
                                    </p:set>
                                    <p:animEffect transition="in" filter="wipe(left)">
                                      <p:cBhvr>
                                        <p:cTn id="30" dur="500"/>
                                        <p:tgtEl>
                                          <p:spTgt spid="447497"/>
                                        </p:tgtEl>
                                      </p:cBhvr>
                                    </p:animEffect>
                                  </p:childTnLst>
                                  <p:subTnLst>
                                    <p:audio>
                                      <p:cMediaNode>
                                        <p:cTn display="0" masterRel="sameClick">
                                          <p:stCondLst>
                                            <p:cond evt="begin" delay="0">
                                              <p:tn val="28"/>
                                            </p:cond>
                                          </p:stCondLst>
                                          <p:endCondLst>
                                            <p:cond evt="onStopAudio" delay="0">
                                              <p:tgtEl>
                                                <p:sldTgt/>
                                              </p:tgtEl>
                                            </p:cond>
                                          </p:endCondLst>
                                        </p:cTn>
                                        <p:tgtEl>
                                          <p:sndTgt r:embed="rId4" name="Pencil Check"/>
                                        </p:tgtEl>
                                      </p:cMediaNode>
                                    </p:audio>
                                  </p:sub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447491"/>
                                        </p:tgtEl>
                                        <p:attrNameLst>
                                          <p:attrName>style.visibility</p:attrName>
                                        </p:attrNameLst>
                                      </p:cBhvr>
                                      <p:to>
                                        <p:strVal val="visible"/>
                                      </p:to>
                                    </p:set>
                                    <p:anim calcmode="lin" valueType="num">
                                      <p:cBhvr additive="base">
                                        <p:cTn id="35" dur="500" fill="hold"/>
                                        <p:tgtEl>
                                          <p:spTgt spid="447491"/>
                                        </p:tgtEl>
                                        <p:attrNameLst>
                                          <p:attrName>ppt_x</p:attrName>
                                        </p:attrNameLst>
                                      </p:cBhvr>
                                      <p:tavLst>
                                        <p:tav tm="0">
                                          <p:val>
                                            <p:strVal val="0-#ppt_w/2"/>
                                          </p:val>
                                        </p:tav>
                                        <p:tav tm="100000">
                                          <p:val>
                                            <p:strVal val="#ppt_x"/>
                                          </p:val>
                                        </p:tav>
                                      </p:tavLst>
                                    </p:anim>
                                    <p:anim calcmode="lin" valueType="num">
                                      <p:cBhvr additive="base">
                                        <p:cTn id="36" dur="500" fill="hold"/>
                                        <p:tgtEl>
                                          <p:spTgt spid="44749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5" name="Arrow"/>
                                        </p:tgtEl>
                                      </p:cMediaNode>
                                    </p:audio>
                                  </p:subTnLst>
                                </p:cTn>
                              </p:par>
                            </p:childTnLst>
                          </p:cTn>
                        </p:par>
                        <p:par>
                          <p:cTn id="37" fill="hold" nodeType="afterGroup">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447490"/>
                                        </p:tgtEl>
                                        <p:attrNameLst>
                                          <p:attrName>style.visibility</p:attrName>
                                        </p:attrNameLst>
                                      </p:cBhvr>
                                      <p:to>
                                        <p:strVal val="visible"/>
                                      </p:to>
                                    </p:set>
                                    <p:animEffect transition="in" filter="wipe(left)">
                                      <p:cBhvr>
                                        <p:cTn id="40" dur="500"/>
                                        <p:tgtEl>
                                          <p:spTgt spid="447490"/>
                                        </p:tgtEl>
                                      </p:cBhvr>
                                    </p:animEffect>
                                  </p:childTnLst>
                                  <p:subTnLst>
                                    <p:audio>
                                      <p:cMediaNode>
                                        <p:cTn display="0" masterRel="sameClick">
                                          <p:stCondLst>
                                            <p:cond evt="begin" delay="0">
                                              <p:tn val="38"/>
                                            </p:cond>
                                          </p:stCondLst>
                                          <p:endCondLst>
                                            <p:cond evt="onStopAudio" delay="0">
                                              <p:tgtEl>
                                                <p:sldTgt/>
                                              </p:tgtEl>
                                            </p:cond>
                                          </p:endCondLst>
                                        </p:cTn>
                                        <p:tgtEl>
                                          <p:sndTgt r:embed="rId3" name="Whoosh"/>
                                        </p:tgtEl>
                                      </p:cMediaNode>
                                    </p:audio>
                                  </p:sub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447498"/>
                                        </p:tgtEl>
                                        <p:attrNameLst>
                                          <p:attrName>style.visibility</p:attrName>
                                        </p:attrNameLst>
                                      </p:cBhvr>
                                      <p:to>
                                        <p:strVal val="visible"/>
                                      </p:to>
                                    </p:set>
                                    <p:animEffect transition="in" filter="wipe(left)">
                                      <p:cBhvr>
                                        <p:cTn id="45" dur="500"/>
                                        <p:tgtEl>
                                          <p:spTgt spid="447498"/>
                                        </p:tgtEl>
                                      </p:cBhvr>
                                    </p:animEffect>
                                  </p:childTnLst>
                                  <p:subTnLst>
                                    <p:audio>
                                      <p:cMediaNode>
                                        <p:cTn display="0" masterRel="sameClick">
                                          <p:stCondLst>
                                            <p:cond evt="begin" delay="0">
                                              <p:tn val="43"/>
                                            </p:cond>
                                          </p:stCondLst>
                                          <p:endCondLst>
                                            <p:cond evt="onStopAudio" delay="0">
                                              <p:tgtEl>
                                                <p:sldTgt/>
                                              </p:tgtEl>
                                            </p:cond>
                                          </p:endCondLst>
                                        </p:cTn>
                                        <p:tgtEl>
                                          <p:sndTgt r:embed="rId4" name="Pencil Che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0" grpId="0" animBg="1" autoUpdateAnimBg="0"/>
      <p:bldP spid="447491" grpId="0" animBg="1"/>
      <p:bldP spid="447492" grpId="0" animBg="1" autoUpdateAnimBg="0"/>
      <p:bldP spid="447495" grpId="0" animBg="1"/>
      <p:bldP spid="447496" grpId="0" animBg="1"/>
      <p:bldP spid="447497" grpId="0" animBg="1" autoUpdateAnimBg="0"/>
      <p:bldP spid="447498" grpId="0" animBg="1" autoUpdateAnimBg="0"/>
      <p:bldP spid="447499"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9"/>
          <p:cNvSpPr>
            <a:spLocks noGrp="1" noChangeArrowheads="1"/>
          </p:cNvSpPr>
          <p:nvPr>
            <p:ph type="dt" sz="quarter" idx="2"/>
          </p:nvPr>
        </p:nvSpPr>
        <p:spPr/>
        <p:txBody>
          <a:bodyPr/>
          <a:lstStyle/>
          <a:p>
            <a:r>
              <a:rPr lang="en-US"/>
              <a:t>2006-2007</a:t>
            </a:r>
            <a:endParaRPr lang="en-US" b="0"/>
          </a:p>
        </p:txBody>
      </p:sp>
      <p:pic>
        <p:nvPicPr>
          <p:cNvPr id="365574" name="Picture 6"/>
          <p:cNvPicPr>
            <a:picLocks noChangeAspect="1" noChangeArrowheads="1"/>
          </p:cNvPicPr>
          <p:nvPr/>
        </p:nvPicPr>
        <p:blipFill>
          <a:blip r:embed="rId5">
            <a:extLst>
              <a:ext uri="{28A0092B-C50C-407E-A947-70E740481C1C}">
                <a14:useLocalDpi xmlns:a14="http://schemas.microsoft.com/office/drawing/2010/main" val="0"/>
              </a:ext>
            </a:extLst>
          </a:blip>
          <a:srcRect b="4736"/>
          <a:stretch>
            <a:fillRect/>
          </a:stretch>
        </p:blipFill>
        <p:spPr bwMode="auto">
          <a:xfrm>
            <a:off x="225425" y="4033838"/>
            <a:ext cx="3732213" cy="2701925"/>
          </a:xfrm>
          <a:prstGeom prst="rect">
            <a:avLst/>
          </a:prstGeom>
          <a:noFill/>
          <a:ln>
            <a:noFill/>
          </a:ln>
          <a:effectLst>
            <a:outerShdw dist="35921" dir="2700000" algn="ctr" rotWithShape="0">
              <a:srgbClr val="808080">
                <a:alpha val="75000"/>
              </a:srgbClr>
            </a:outerShdw>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5573" name="AutoShape 5"/>
          <p:cNvSpPr>
            <a:spLocks/>
          </p:cNvSpPr>
          <p:nvPr/>
        </p:nvSpPr>
        <p:spPr bwMode="auto">
          <a:xfrm>
            <a:off x="2171700" y="396875"/>
            <a:ext cx="6924675" cy="2911475"/>
          </a:xfrm>
          <a:prstGeom prst="wedgeEllipseCallout">
            <a:avLst>
              <a:gd name="adj1" fmla="val -37481"/>
              <a:gd name="adj2" fmla="val 124755"/>
            </a:avLst>
          </a:prstGeom>
          <a:solidFill>
            <a:srgbClr val="FFCC00"/>
          </a:solidFill>
          <a:ln w="57150">
            <a:solidFill>
              <a:srgbClr val="CC0000"/>
            </a:solidFill>
            <a:miter lim="800000"/>
            <a:headEnd/>
            <a:tailEnd/>
          </a:ln>
        </p:spPr>
        <p:txBody>
          <a:bodyPr wrap="none" lIns="0" tIns="0" rIns="0" bIns="0" anchor="ctr"/>
          <a:lstStyle/>
          <a:p>
            <a:pPr>
              <a:spcBef>
                <a:spcPts val="1400"/>
              </a:spcBef>
            </a:pPr>
            <a:r>
              <a:rPr lang="en-US" sz="3600" b="1">
                <a:solidFill>
                  <a:schemeClr val="tx2"/>
                </a:solidFill>
                <a:ea typeface="Geneva" pitchFamily="84" charset="-128"/>
              </a:rPr>
              <a:t>Science …. Fun</a:t>
            </a:r>
          </a:p>
          <a:p>
            <a:pPr>
              <a:spcBef>
                <a:spcPts val="1400"/>
              </a:spcBef>
            </a:pPr>
            <a:r>
              <a:rPr lang="en-US" sz="3600" b="1">
                <a:solidFill>
                  <a:schemeClr val="tx2"/>
                </a:solidFill>
                <a:ea typeface="Geneva" pitchFamily="84" charset="-128"/>
              </a:rPr>
              <a:t>Party Time</a:t>
            </a:r>
            <a:r>
              <a:rPr lang="en-US" sz="3600" b="1" i="1">
                <a:solidFill>
                  <a:schemeClr val="tx2"/>
                </a:solidFill>
                <a:ea typeface="Geneva" pitchFamily="84" charset="-128"/>
              </a:rPr>
              <a:t>!</a:t>
            </a:r>
            <a:endParaRPr lang="en-US" sz="3600" b="1">
              <a:solidFill>
                <a:schemeClr val="tx2"/>
              </a:solidFill>
              <a:ea typeface="Geneva" pitchFamily="84" charset="-128"/>
            </a:endParaRPr>
          </a:p>
          <a:p>
            <a:pPr>
              <a:spcBef>
                <a:spcPts val="1400"/>
              </a:spcBef>
            </a:pPr>
            <a:r>
              <a:rPr lang="en-US" sz="3600" b="1">
                <a:solidFill>
                  <a:schemeClr val="tx2"/>
                </a:solidFill>
                <a:ea typeface="Geneva" pitchFamily="84" charset="-128"/>
              </a:rPr>
              <a:t>Any Questions??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65574"/>
                                        </p:tgtEl>
                                        <p:attrNameLst>
                                          <p:attrName>style.visibility</p:attrName>
                                        </p:attrNameLst>
                                      </p:cBhvr>
                                      <p:to>
                                        <p:strVal val="visible"/>
                                      </p:to>
                                    </p:set>
                                    <p:animEffect transition="in" filter="wipe(left)">
                                      <p:cBhvr>
                                        <p:cTn id="7" dur="500"/>
                                        <p:tgtEl>
                                          <p:spTgt spid="365574"/>
                                        </p:tgtEl>
                                      </p:cBhvr>
                                    </p:animEffect>
                                  </p:childTnLst>
                                  <p:subTnLst>
                                    <p:audio>
                                      <p:cMediaNode>
                                        <p:cTn display="0" masterRel="sameClick">
                                          <p:stCondLst>
                                            <p:cond evt="begin" delay="0">
                                              <p:tn val="5"/>
                                            </p:cond>
                                          </p:stCondLst>
                                          <p:endCondLst>
                                            <p:cond evt="onStopAudio" delay="0">
                                              <p:tgtEl>
                                                <p:sldTgt/>
                                              </p:tgtEl>
                                            </p:cond>
                                          </p:endCondLst>
                                        </p:cTn>
                                        <p:tgtEl>
                                          <p:sndTgt r:embed="rId3" name="Vibro Up"/>
                                        </p:tgtEl>
                                      </p:cMediaNode>
                                    </p:audio>
                                  </p:sub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65573"/>
                                        </p:tgtEl>
                                        <p:attrNameLst>
                                          <p:attrName>style.visibility</p:attrName>
                                        </p:attrNameLst>
                                      </p:cBhvr>
                                      <p:to>
                                        <p:strVal val="visible"/>
                                      </p:to>
                                    </p:set>
                                    <p:animEffect transition="in" filter="wipe(left)">
                                      <p:cBhvr>
                                        <p:cTn id="11" dur="500"/>
                                        <p:tgtEl>
                                          <p:spTgt spid="365573"/>
                                        </p:tgtEl>
                                      </p:cBhvr>
                                    </p:animEffect>
                                  </p:childTnLst>
                                  <p:subTnLst>
                                    <p:audio>
                                      <p:cMediaNode>
                                        <p:cTn display="0" masterRel="sameClick">
                                          <p:stCondLst>
                                            <p:cond evt="begin" delay="0">
                                              <p:tn val="9"/>
                                            </p:cond>
                                          </p:stCondLst>
                                          <p:endCondLst>
                                            <p:cond evt="onStopAudio" delay="0">
                                              <p:tgtEl>
                                                <p:sldTgt/>
                                              </p:tgtEl>
                                            </p:cond>
                                          </p:endCondLst>
                                        </p:cTn>
                                        <p:tgtEl>
                                          <p:sndTgt r:embed="rId4" name="Qua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573"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9"/>
          <p:cNvSpPr>
            <a:spLocks noGrp="1" noChangeArrowheads="1"/>
          </p:cNvSpPr>
          <p:nvPr>
            <p:ph type="dt" sz="quarter" idx="2"/>
          </p:nvPr>
        </p:nvSpPr>
        <p:spPr/>
        <p:txBody>
          <a:bodyPr/>
          <a:lstStyle/>
          <a:p>
            <a:r>
              <a:rPr lang="en-US"/>
              <a:t>2006-2007</a:t>
            </a:r>
            <a:endParaRPr lang="en-US" b="0"/>
          </a:p>
        </p:txBody>
      </p:sp>
      <p:sp>
        <p:nvSpPr>
          <p:cNvPr id="515074" name="Rectangle 1026"/>
          <p:cNvSpPr>
            <a:spLocks noGrp="1" noChangeArrowheads="1"/>
          </p:cNvSpPr>
          <p:nvPr>
            <p:ph type="ctrTitle"/>
          </p:nvPr>
        </p:nvSpPr>
        <p:spPr>
          <a:xfrm>
            <a:off x="800100" y="2566988"/>
            <a:ext cx="7239000" cy="1857375"/>
          </a:xfrm>
        </p:spPr>
        <p:txBody>
          <a:bodyPr anchor="ctr"/>
          <a:lstStyle/>
          <a:p>
            <a:pPr algn="ctr"/>
            <a:r>
              <a:rPr lang="en-US"/>
              <a:t>Ghosts of Lectures Past</a:t>
            </a:r>
            <a:br>
              <a:rPr lang="en-US"/>
            </a:br>
            <a:r>
              <a:rPr lang="en-US">
                <a:solidFill>
                  <a:srgbClr val="0F116A"/>
                </a:solidFill>
              </a:rPr>
              <a:t>(storage)</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2"/>
          <p:cNvSpPr>
            <a:spLocks noChangeArrowheads="1"/>
          </p:cNvSpPr>
          <p:nvPr/>
        </p:nvSpPr>
        <p:spPr bwMode="auto">
          <a:xfrm>
            <a:off x="0" y="5562600"/>
            <a:ext cx="990600" cy="1295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504835" name="Picture 3" descr="16-09-MeselsonStahlExp-L4"/>
          <p:cNvPicPr>
            <a:picLocks noChangeAspect="1" noChangeArrowheads="1"/>
          </p:cNvPicPr>
          <p:nvPr/>
        </p:nvPicPr>
        <p:blipFill>
          <a:blip r:embed="rId6">
            <a:extLst>
              <a:ext uri="{28A0092B-C50C-407E-A947-70E740481C1C}">
                <a14:useLocalDpi xmlns:a14="http://schemas.microsoft.com/office/drawing/2010/main" val="0"/>
              </a:ext>
            </a:extLst>
          </a:blip>
          <a:srcRect r="50400" b="6708"/>
          <a:stretch>
            <a:fillRect/>
          </a:stretch>
        </p:blipFill>
        <p:spPr bwMode="auto">
          <a:xfrm>
            <a:off x="3268663" y="2586038"/>
            <a:ext cx="5643562" cy="427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4836" name="Rectangle 4"/>
          <p:cNvSpPr>
            <a:spLocks noGrp="1" noChangeArrowheads="1"/>
          </p:cNvSpPr>
          <p:nvPr>
            <p:ph type="title"/>
          </p:nvPr>
        </p:nvSpPr>
        <p:spPr/>
        <p:txBody>
          <a:bodyPr/>
          <a:lstStyle/>
          <a:p>
            <a:r>
              <a:rPr lang="en-US"/>
              <a:t>Semiconservative replication</a:t>
            </a:r>
          </a:p>
        </p:txBody>
      </p:sp>
      <p:sp>
        <p:nvSpPr>
          <p:cNvPr id="504837" name="Rectangle 5" descr="Rectangle: Click to edit Master text styles&#10;Second level&#10;Third level&#10;Fourth level&#10;Fifth level"/>
          <p:cNvSpPr>
            <a:spLocks noGrp="1" noChangeArrowheads="1"/>
          </p:cNvSpPr>
          <p:nvPr>
            <p:ph type="body" idx="1"/>
          </p:nvPr>
        </p:nvSpPr>
        <p:spPr>
          <a:xfrm>
            <a:off x="685800" y="1371600"/>
            <a:ext cx="8001000" cy="1905000"/>
          </a:xfrm>
        </p:spPr>
        <p:txBody>
          <a:bodyPr/>
          <a:lstStyle/>
          <a:p>
            <a:pPr>
              <a:lnSpc>
                <a:spcPct val="90000"/>
              </a:lnSpc>
            </a:pPr>
            <a:r>
              <a:rPr lang="en-US" sz="2600"/>
              <a:t>Meselson &amp; Stahl</a:t>
            </a:r>
          </a:p>
          <a:p>
            <a:pPr lvl="1">
              <a:lnSpc>
                <a:spcPct val="90000"/>
              </a:lnSpc>
            </a:pPr>
            <a:r>
              <a:rPr lang="en-US" sz="2400"/>
              <a:t>label “parent” nucleotides in DNA strands with </a:t>
            </a:r>
            <a:br>
              <a:rPr lang="en-US" sz="2400"/>
            </a:br>
            <a:r>
              <a:rPr lang="en-US" sz="2400" u="sng">
                <a:solidFill>
                  <a:srgbClr val="CC0000"/>
                </a:solidFill>
              </a:rPr>
              <a:t>heavy nitrogen</a:t>
            </a:r>
            <a:r>
              <a:rPr lang="en-US" sz="2400"/>
              <a:t> =</a:t>
            </a:r>
            <a:r>
              <a:rPr lang="en-US" sz="2400">
                <a:solidFill>
                  <a:srgbClr val="000000"/>
                </a:solidFill>
              </a:rPr>
              <a:t> </a:t>
            </a:r>
            <a:r>
              <a:rPr lang="en-US" sz="2400" baseline="30000">
                <a:solidFill>
                  <a:srgbClr val="CC0000"/>
                </a:solidFill>
              </a:rPr>
              <a:t>15</a:t>
            </a:r>
            <a:r>
              <a:rPr lang="en-US" sz="2400">
                <a:solidFill>
                  <a:srgbClr val="CC0000"/>
                </a:solidFill>
              </a:rPr>
              <a:t>N</a:t>
            </a:r>
            <a:endParaRPr lang="en-US" sz="2400">
              <a:solidFill>
                <a:schemeClr val="tx2"/>
              </a:solidFill>
            </a:endParaRPr>
          </a:p>
          <a:p>
            <a:pPr lvl="1">
              <a:lnSpc>
                <a:spcPct val="90000"/>
              </a:lnSpc>
            </a:pPr>
            <a:r>
              <a:rPr lang="en-US" sz="2400"/>
              <a:t>label new nucleotides with </a:t>
            </a:r>
            <a:r>
              <a:rPr lang="en-US" sz="2400" u="sng">
                <a:solidFill>
                  <a:srgbClr val="CC0000"/>
                </a:solidFill>
              </a:rPr>
              <a:t>lighter isotope</a:t>
            </a:r>
            <a:r>
              <a:rPr lang="en-US" sz="2400"/>
              <a:t> = </a:t>
            </a:r>
            <a:r>
              <a:rPr lang="en-US" sz="2400" baseline="30000">
                <a:solidFill>
                  <a:srgbClr val="CC0000"/>
                </a:solidFill>
              </a:rPr>
              <a:t>14</a:t>
            </a:r>
            <a:r>
              <a:rPr lang="en-US" sz="2400">
                <a:solidFill>
                  <a:srgbClr val="CC0000"/>
                </a:solidFill>
              </a:rPr>
              <a:t>N</a:t>
            </a:r>
          </a:p>
        </p:txBody>
      </p:sp>
      <p:sp>
        <p:nvSpPr>
          <p:cNvPr id="504838" name="Rectangle 6"/>
          <p:cNvSpPr>
            <a:spLocks noChangeArrowheads="1"/>
          </p:cNvSpPr>
          <p:nvPr/>
        </p:nvSpPr>
        <p:spPr bwMode="auto">
          <a:xfrm>
            <a:off x="3429000" y="3124200"/>
            <a:ext cx="5197475" cy="381000"/>
          </a:xfrm>
          <a:prstGeom prst="rect">
            <a:avLst/>
          </a:prstGeom>
          <a:solidFill>
            <a:srgbClr val="FFCC1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900" b="1">
                <a:solidFill>
                  <a:srgbClr val="CC0000"/>
                </a:solidFill>
              </a:rPr>
              <a:t>“</a:t>
            </a:r>
            <a:r>
              <a:rPr lang="en-US" sz="1900" b="1" i="1">
                <a:solidFill>
                  <a:srgbClr val="CC0000"/>
                </a:solidFill>
              </a:rPr>
              <a:t>The Most Beautiful Experiment in Biology</a:t>
            </a:r>
            <a:r>
              <a:rPr lang="en-US" sz="1900" b="1">
                <a:solidFill>
                  <a:srgbClr val="CC0000"/>
                </a:solidFill>
              </a:rPr>
              <a:t>”</a:t>
            </a:r>
            <a:endParaRPr lang="en-US" sz="1700" b="1">
              <a:solidFill>
                <a:srgbClr val="CC0000"/>
              </a:solidFill>
            </a:endParaRPr>
          </a:p>
        </p:txBody>
      </p:sp>
      <p:sp>
        <p:nvSpPr>
          <p:cNvPr id="504839" name="Rectangle 7"/>
          <p:cNvSpPr>
            <a:spLocks noChangeArrowheads="1"/>
          </p:cNvSpPr>
          <p:nvPr/>
        </p:nvSpPr>
        <p:spPr bwMode="auto">
          <a:xfrm>
            <a:off x="7923213" y="381000"/>
            <a:ext cx="1144587" cy="6096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3400" b="1">
                <a:solidFill>
                  <a:srgbClr val="0F116A"/>
                </a:solidFill>
              </a:rPr>
              <a:t>1958</a:t>
            </a:r>
            <a:endParaRPr lang="en-US" sz="3000" b="1">
              <a:solidFill>
                <a:srgbClr val="0F116A"/>
              </a:solidFill>
            </a:endParaRPr>
          </a:p>
        </p:txBody>
      </p:sp>
      <p:sp>
        <p:nvSpPr>
          <p:cNvPr id="504840" name="Rectangle 8"/>
          <p:cNvSpPr>
            <a:spLocks noChangeArrowheads="1"/>
          </p:cNvSpPr>
          <p:nvPr/>
        </p:nvSpPr>
        <p:spPr bwMode="auto">
          <a:xfrm>
            <a:off x="3352800" y="3886200"/>
            <a:ext cx="766763" cy="32067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500" b="1">
                <a:solidFill>
                  <a:srgbClr val="0F116A"/>
                </a:solidFill>
              </a:rPr>
              <a:t>parent</a:t>
            </a:r>
          </a:p>
        </p:txBody>
      </p:sp>
      <p:sp>
        <p:nvSpPr>
          <p:cNvPr id="504841" name="Rectangle 9"/>
          <p:cNvSpPr>
            <a:spLocks noChangeArrowheads="1"/>
          </p:cNvSpPr>
          <p:nvPr/>
        </p:nvSpPr>
        <p:spPr bwMode="auto">
          <a:xfrm>
            <a:off x="4572000" y="3886200"/>
            <a:ext cx="1147763" cy="32067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500" b="1">
                <a:solidFill>
                  <a:srgbClr val="0F116A"/>
                </a:solidFill>
              </a:rPr>
              <a:t>replication</a:t>
            </a:r>
          </a:p>
        </p:txBody>
      </p:sp>
      <p:grpSp>
        <p:nvGrpSpPr>
          <p:cNvPr id="504844" name="Group 12"/>
          <p:cNvGrpSpPr>
            <a:grpSpLocks/>
          </p:cNvGrpSpPr>
          <p:nvPr/>
        </p:nvGrpSpPr>
        <p:grpSpPr bwMode="auto">
          <a:xfrm>
            <a:off x="1277938" y="3451225"/>
            <a:ext cx="700087" cy="2220913"/>
            <a:chOff x="767" y="1209"/>
            <a:chExt cx="441" cy="1399"/>
          </a:xfrm>
        </p:grpSpPr>
        <p:sp>
          <p:nvSpPr>
            <p:cNvPr id="504845" name="AutoShape 13"/>
            <p:cNvSpPr>
              <a:spLocks noChangeArrowheads="1"/>
            </p:cNvSpPr>
            <p:nvPr/>
          </p:nvSpPr>
          <p:spPr bwMode="auto">
            <a:xfrm>
              <a:off x="767" y="1258"/>
              <a:ext cx="441" cy="1225"/>
            </a:xfrm>
            <a:prstGeom prst="roundRect">
              <a:avLst>
                <a:gd name="adj" fmla="val 16667"/>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4846" name="Oval 14"/>
            <p:cNvSpPr>
              <a:spLocks noChangeArrowheads="1"/>
            </p:cNvSpPr>
            <p:nvPr/>
          </p:nvSpPr>
          <p:spPr bwMode="auto">
            <a:xfrm>
              <a:off x="767" y="2158"/>
              <a:ext cx="441" cy="45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4847" name="AutoShape 15"/>
            <p:cNvSpPr>
              <a:spLocks noChangeArrowheads="1"/>
            </p:cNvSpPr>
            <p:nvPr/>
          </p:nvSpPr>
          <p:spPr bwMode="auto">
            <a:xfrm>
              <a:off x="775" y="2115"/>
              <a:ext cx="432" cy="292"/>
            </a:xfrm>
            <a:prstGeom prst="roundRect">
              <a:avLst>
                <a:gd name="adj" fmla="val 16667"/>
              </a:avLst>
            </a:prstGeom>
            <a:solidFill>
              <a:schemeClr val="bg2"/>
            </a:solidFill>
            <a:ln>
              <a:noFill/>
            </a:ln>
            <a:effectLst/>
            <a:extLst>
              <a:ext uri="{91240B29-F687-4F45-9708-019B960494DF}">
                <a14:hiddenLine xmlns:a14="http://schemas.microsoft.com/office/drawing/2010/main" w="9525">
                  <a:solidFill>
                    <a:srgbClr val="20397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4848" name="Oval 16"/>
            <p:cNvSpPr>
              <a:spLocks noChangeArrowheads="1"/>
            </p:cNvSpPr>
            <p:nvPr/>
          </p:nvSpPr>
          <p:spPr bwMode="auto">
            <a:xfrm>
              <a:off x="767" y="1209"/>
              <a:ext cx="441" cy="200"/>
            </a:xfrm>
            <a:prstGeom prst="ellipse">
              <a:avLst/>
            </a:prstGeom>
            <a:solidFill>
              <a:schemeClr val="bg2"/>
            </a:solidFill>
            <a:ln w="9525">
              <a:solidFill>
                <a:srgbClr val="20397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04849" name="Rectangle 17"/>
          <p:cNvSpPr>
            <a:spLocks noChangeArrowheads="1"/>
          </p:cNvSpPr>
          <p:nvPr/>
        </p:nvSpPr>
        <p:spPr bwMode="auto">
          <a:xfrm>
            <a:off x="700088" y="5694363"/>
            <a:ext cx="1855787" cy="88582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600" b="1" baseline="30000">
                <a:solidFill>
                  <a:srgbClr val="CC0000"/>
                </a:solidFill>
              </a:rPr>
              <a:t>15</a:t>
            </a:r>
            <a:r>
              <a:rPr lang="en-US" sz="2600" b="1">
                <a:solidFill>
                  <a:srgbClr val="CC0000"/>
                </a:solidFill>
              </a:rPr>
              <a:t>N</a:t>
            </a:r>
            <a:r>
              <a:rPr lang="en-US" sz="2600" b="1">
                <a:solidFill>
                  <a:schemeClr val="tx2"/>
                </a:solidFill>
              </a:rPr>
              <a:t> parent </a:t>
            </a:r>
            <a:br>
              <a:rPr lang="en-US" sz="2600" b="1">
                <a:solidFill>
                  <a:schemeClr val="tx2"/>
                </a:solidFill>
              </a:rPr>
            </a:br>
            <a:r>
              <a:rPr lang="en-US" sz="2600" b="1">
                <a:solidFill>
                  <a:schemeClr val="tx2"/>
                </a:solidFill>
              </a:rPr>
              <a:t>strands</a:t>
            </a:r>
            <a:endParaRPr lang="en-US" sz="2600" b="1">
              <a:solidFill>
                <a:srgbClr val="0F116A"/>
              </a:solidFill>
            </a:endParaRPr>
          </a:p>
        </p:txBody>
      </p:sp>
      <p:sp>
        <p:nvSpPr>
          <p:cNvPr id="504850" name="AutoShape 18"/>
          <p:cNvSpPr>
            <a:spLocks noChangeArrowheads="1"/>
          </p:cNvSpPr>
          <p:nvPr/>
        </p:nvSpPr>
        <p:spPr bwMode="auto">
          <a:xfrm>
            <a:off x="1284288" y="4613275"/>
            <a:ext cx="703262" cy="212725"/>
          </a:xfrm>
          <a:prstGeom prst="can">
            <a:avLst>
              <a:gd name="adj" fmla="val 25000"/>
            </a:avLst>
          </a:prstGeom>
          <a:solidFill>
            <a:srgbClr val="CC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4851" name="Rectangle 19"/>
          <p:cNvSpPr>
            <a:spLocks noChangeArrowheads="1"/>
          </p:cNvSpPr>
          <p:nvPr/>
        </p:nvSpPr>
        <p:spPr bwMode="auto">
          <a:xfrm>
            <a:off x="1914525" y="4562475"/>
            <a:ext cx="989013" cy="396875"/>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000" b="1" baseline="30000">
                <a:solidFill>
                  <a:srgbClr val="CC0000"/>
                </a:solidFill>
              </a:rPr>
              <a:t>15</a:t>
            </a:r>
            <a:r>
              <a:rPr lang="en-US" sz="2000" b="1">
                <a:solidFill>
                  <a:srgbClr val="CC0000"/>
                </a:solidFill>
              </a:rPr>
              <a:t>N/</a:t>
            </a:r>
            <a:r>
              <a:rPr lang="en-US" sz="2000" b="1" baseline="30000">
                <a:solidFill>
                  <a:srgbClr val="CC0000"/>
                </a:solidFill>
              </a:rPr>
              <a:t>15</a:t>
            </a:r>
            <a:r>
              <a:rPr lang="en-US" sz="2000" b="1">
                <a:solidFill>
                  <a:srgbClr val="CC0000"/>
                </a:solidFill>
              </a:rPr>
              <a:t>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4837">
                                            <p:txEl>
                                              <p:pRg st="1" end="1"/>
                                            </p:txEl>
                                          </p:spTgt>
                                        </p:tgtEl>
                                        <p:attrNameLst>
                                          <p:attrName>style.visibility</p:attrName>
                                        </p:attrNameLst>
                                      </p:cBhvr>
                                      <p:to>
                                        <p:strVal val="visible"/>
                                      </p:to>
                                    </p:set>
                                    <p:anim calcmode="lin" valueType="num">
                                      <p:cBhvr additive="base">
                                        <p:cTn id="7" dur="500" fill="hold"/>
                                        <p:tgtEl>
                                          <p:spTgt spid="504837">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04837">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04837">
                                            <p:txEl>
                                              <p:pRg st="2" end="2"/>
                                            </p:txEl>
                                          </p:spTgt>
                                        </p:tgtEl>
                                        <p:attrNameLst>
                                          <p:attrName>style.visibility</p:attrName>
                                        </p:attrNameLst>
                                      </p:cBhvr>
                                      <p:to>
                                        <p:strVal val="visible"/>
                                      </p:to>
                                    </p:set>
                                    <p:anim calcmode="lin" valueType="num">
                                      <p:cBhvr additive="base">
                                        <p:cTn id="13" dur="500" fill="hold"/>
                                        <p:tgtEl>
                                          <p:spTgt spid="50483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04837">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par>
                          <p:cTn id="15" fill="hold" nodeType="afterGroup">
                            <p:stCondLst>
                              <p:cond delay="500"/>
                            </p:stCondLst>
                            <p:childTnLst>
                              <p:par>
                                <p:cTn id="16" presetID="22" presetClass="entr" presetSubtype="8" fill="hold" nodeType="afterEffect">
                                  <p:stCondLst>
                                    <p:cond delay="0"/>
                                  </p:stCondLst>
                                  <p:childTnLst>
                                    <p:set>
                                      <p:cBhvr>
                                        <p:cTn id="17" dur="1" fill="hold">
                                          <p:stCondLst>
                                            <p:cond delay="0"/>
                                          </p:stCondLst>
                                        </p:cTn>
                                        <p:tgtEl>
                                          <p:spTgt spid="504844"/>
                                        </p:tgtEl>
                                        <p:attrNameLst>
                                          <p:attrName>style.visibility</p:attrName>
                                        </p:attrNameLst>
                                      </p:cBhvr>
                                      <p:to>
                                        <p:strVal val="visible"/>
                                      </p:to>
                                    </p:set>
                                    <p:animEffect transition="in" filter="wipe(left)">
                                      <p:cBhvr>
                                        <p:cTn id="18" dur="500"/>
                                        <p:tgtEl>
                                          <p:spTgt spid="504844"/>
                                        </p:tgtEl>
                                      </p:cBhvr>
                                    </p:animEffect>
                                  </p:childTnLst>
                                  <p:subTnLst>
                                    <p:audio>
                                      <p:cMediaNode>
                                        <p:cTn display="0" masterRel="sameClick">
                                          <p:stCondLst>
                                            <p:cond evt="begin" delay="0">
                                              <p:tn val="16"/>
                                            </p:cond>
                                          </p:stCondLst>
                                          <p:endCondLst>
                                            <p:cond evt="onStopAudio" delay="0">
                                              <p:tgtEl>
                                                <p:sldTgt/>
                                              </p:tgtEl>
                                            </p:cond>
                                          </p:endCondLst>
                                        </p:cTn>
                                        <p:tgtEl>
                                          <p:sndTgt r:embed="rId4" name="Vibro Up"/>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04849">
                                            <p:txEl>
                                              <p:pRg st="0" end="0"/>
                                            </p:txEl>
                                          </p:spTgt>
                                        </p:tgtEl>
                                        <p:attrNameLst>
                                          <p:attrName>style.visibility</p:attrName>
                                        </p:attrNameLst>
                                      </p:cBhvr>
                                      <p:to>
                                        <p:strVal val="visible"/>
                                      </p:to>
                                    </p:set>
                                    <p:animEffect transition="in" filter="wipe(left)">
                                      <p:cBhvr>
                                        <p:cTn id="23" dur="500"/>
                                        <p:tgtEl>
                                          <p:spTgt spid="504849">
                                            <p:txEl>
                                              <p:pRg st="0" end="0"/>
                                            </p:txEl>
                                          </p:spTgt>
                                        </p:tgtEl>
                                      </p:cBhvr>
                                    </p:animEffect>
                                  </p:childTnLst>
                                  <p:subTnLst>
                                    <p:audio>
                                      <p:cMediaNode>
                                        <p:cTn display="0" masterRel="sameClick">
                                          <p:stCondLst>
                                            <p:cond evt="begin" delay="0">
                                              <p:tn val="21"/>
                                            </p:cond>
                                          </p:stCondLst>
                                          <p:endCondLst>
                                            <p:cond evt="onStopAudio" delay="0">
                                              <p:tgtEl>
                                                <p:sldTgt/>
                                              </p:tgtEl>
                                            </p:cond>
                                          </p:endCondLst>
                                        </p:cTn>
                                        <p:tgtEl>
                                          <p:sndTgt r:embed="rId3" name="Whoosh"/>
                                        </p:tgtEl>
                                      </p:cMediaNode>
                                    </p:audio>
                                  </p:sub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04851">
                                            <p:txEl>
                                              <p:pRg st="0" end="0"/>
                                            </p:txEl>
                                          </p:spTgt>
                                        </p:tgtEl>
                                        <p:attrNameLst>
                                          <p:attrName>style.visibility</p:attrName>
                                        </p:attrNameLst>
                                      </p:cBhvr>
                                      <p:to>
                                        <p:strVal val="visible"/>
                                      </p:to>
                                    </p:set>
                                    <p:animEffect transition="in" filter="wipe(left)">
                                      <p:cBhvr>
                                        <p:cTn id="28" dur="500"/>
                                        <p:tgtEl>
                                          <p:spTgt spid="504851">
                                            <p:txEl>
                                              <p:pRg st="0" end="0"/>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04850"/>
                                        </p:tgtEl>
                                        <p:attrNameLst>
                                          <p:attrName>style.visibility</p:attrName>
                                        </p:attrNameLst>
                                      </p:cBhvr>
                                      <p:to>
                                        <p:strVal val="visible"/>
                                      </p:to>
                                    </p:set>
                                    <p:animEffect transition="in" filter="wipe(left)">
                                      <p:cBhvr>
                                        <p:cTn id="31" dur="500"/>
                                        <p:tgtEl>
                                          <p:spTgt spid="504850"/>
                                        </p:tgtEl>
                                      </p:cBhvr>
                                    </p:animEffect>
                                  </p:childTnLst>
                                  <p:subTnLst>
                                    <p:audio>
                                      <p:cMediaNode>
                                        <p:cTn display="0" masterRel="sameClick">
                                          <p:stCondLst>
                                            <p:cond evt="begin" delay="0">
                                              <p:tn val="29"/>
                                            </p:cond>
                                          </p:stCondLst>
                                          <p:endCondLst>
                                            <p:cond evt="onStopAudio" delay="0">
                                              <p:tgtEl>
                                                <p:sldTgt/>
                                              </p:tgtEl>
                                            </p:cond>
                                          </p:endCondLst>
                                        </p:cTn>
                                        <p:tgtEl>
                                          <p:sndTgt r:embed="rId5" name="Vibro Up"/>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4837" grpId="0" build="p" autoUpdateAnimBg="0"/>
      <p:bldP spid="504849" grpId="0" build="p" autoUpdateAnimBg="0"/>
      <p:bldP spid="504850" grpId="0" animBg="1"/>
      <p:bldP spid="504851"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ChangeArrowheads="1"/>
          </p:cNvSpPr>
          <p:nvPr/>
        </p:nvSpPr>
        <p:spPr bwMode="auto">
          <a:xfrm>
            <a:off x="0" y="5562600"/>
            <a:ext cx="990600" cy="1295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478211" name="Picture 3" descr="16-09-MeselsonStahlExp-L4"/>
          <p:cNvPicPr>
            <a:picLocks noChangeAspect="1" noChangeArrowheads="1"/>
          </p:cNvPicPr>
          <p:nvPr/>
        </p:nvPicPr>
        <p:blipFill>
          <a:blip r:embed="rId6">
            <a:extLst>
              <a:ext uri="{28A0092B-C50C-407E-A947-70E740481C1C}">
                <a14:useLocalDpi xmlns:a14="http://schemas.microsoft.com/office/drawing/2010/main" val="0"/>
              </a:ext>
            </a:extLst>
          </a:blip>
          <a:srcRect l="32401" b="6708"/>
          <a:stretch>
            <a:fillRect/>
          </a:stretch>
        </p:blipFill>
        <p:spPr bwMode="auto">
          <a:xfrm>
            <a:off x="2155825" y="2822575"/>
            <a:ext cx="6988175" cy="388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8212" name="Rectangle 4"/>
          <p:cNvSpPr>
            <a:spLocks noGrp="1" noChangeArrowheads="1"/>
          </p:cNvSpPr>
          <p:nvPr>
            <p:ph type="title"/>
          </p:nvPr>
        </p:nvSpPr>
        <p:spPr/>
        <p:txBody>
          <a:bodyPr/>
          <a:lstStyle/>
          <a:p>
            <a:r>
              <a:rPr lang="en-US"/>
              <a:t>Semiconservative replication</a:t>
            </a:r>
          </a:p>
        </p:txBody>
      </p:sp>
      <p:sp>
        <p:nvSpPr>
          <p:cNvPr id="478213" name="Rectangle 5" descr="Rectangle: Click to edit Master text styles&#10;Second level&#10;Third level&#10;Fourth level&#10;Fifth level"/>
          <p:cNvSpPr>
            <a:spLocks noGrp="1" noChangeArrowheads="1"/>
          </p:cNvSpPr>
          <p:nvPr>
            <p:ph type="body" idx="1"/>
          </p:nvPr>
        </p:nvSpPr>
        <p:spPr>
          <a:xfrm>
            <a:off x="685800" y="1371600"/>
            <a:ext cx="7924800" cy="1981200"/>
          </a:xfrm>
        </p:spPr>
        <p:txBody>
          <a:bodyPr/>
          <a:lstStyle/>
          <a:p>
            <a:pPr>
              <a:lnSpc>
                <a:spcPct val="90000"/>
              </a:lnSpc>
            </a:pPr>
            <a:r>
              <a:rPr lang="en-US" sz="2800"/>
              <a:t>Make predictions…</a:t>
            </a:r>
          </a:p>
          <a:p>
            <a:pPr lvl="1">
              <a:lnSpc>
                <a:spcPct val="90000"/>
              </a:lnSpc>
            </a:pPr>
            <a:r>
              <a:rPr lang="en-US" sz="2400" baseline="30000">
                <a:solidFill>
                  <a:srgbClr val="CC0000"/>
                </a:solidFill>
              </a:rPr>
              <a:t>15</a:t>
            </a:r>
            <a:r>
              <a:rPr lang="en-US" sz="2400">
                <a:solidFill>
                  <a:srgbClr val="CC0000"/>
                </a:solidFill>
              </a:rPr>
              <a:t>N</a:t>
            </a:r>
            <a:r>
              <a:rPr lang="en-US" sz="2400">
                <a:solidFill>
                  <a:schemeClr val="tx2"/>
                </a:solidFill>
              </a:rPr>
              <a:t> </a:t>
            </a:r>
            <a:r>
              <a:rPr lang="en-US" sz="2400"/>
              <a:t>strands replicated in </a:t>
            </a:r>
            <a:r>
              <a:rPr lang="en-US" sz="2400" baseline="30000">
                <a:solidFill>
                  <a:srgbClr val="CC0000"/>
                </a:solidFill>
              </a:rPr>
              <a:t>14</a:t>
            </a:r>
            <a:r>
              <a:rPr lang="en-US" sz="2400">
                <a:solidFill>
                  <a:srgbClr val="CC0000"/>
                </a:solidFill>
              </a:rPr>
              <a:t>N</a:t>
            </a:r>
            <a:r>
              <a:rPr lang="en-US" sz="2400"/>
              <a:t> medium </a:t>
            </a:r>
          </a:p>
          <a:p>
            <a:pPr lvl="1">
              <a:lnSpc>
                <a:spcPct val="90000"/>
              </a:lnSpc>
            </a:pPr>
            <a:r>
              <a:rPr lang="en-US" sz="2400"/>
              <a:t>1st round of replication?</a:t>
            </a:r>
          </a:p>
          <a:p>
            <a:pPr lvl="1">
              <a:lnSpc>
                <a:spcPct val="90000"/>
              </a:lnSpc>
            </a:pPr>
            <a:r>
              <a:rPr lang="en-US" sz="2400"/>
              <a:t>2nd round?</a:t>
            </a:r>
            <a:endParaRPr lang="en-US" sz="2400">
              <a:solidFill>
                <a:schemeClr val="tx2"/>
              </a:solidFill>
            </a:endParaRPr>
          </a:p>
        </p:txBody>
      </p:sp>
      <p:sp>
        <p:nvSpPr>
          <p:cNvPr id="478215" name="Rectangle 7"/>
          <p:cNvSpPr>
            <a:spLocks noChangeArrowheads="1"/>
          </p:cNvSpPr>
          <p:nvPr/>
        </p:nvSpPr>
        <p:spPr bwMode="auto">
          <a:xfrm>
            <a:off x="7923213" y="381000"/>
            <a:ext cx="1144587" cy="6096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3400" b="1">
                <a:solidFill>
                  <a:srgbClr val="0F116A"/>
                </a:solidFill>
              </a:rPr>
              <a:t>1958</a:t>
            </a:r>
            <a:endParaRPr lang="en-US" sz="3000" b="1">
              <a:solidFill>
                <a:srgbClr val="0F116A"/>
              </a:solidFill>
            </a:endParaRPr>
          </a:p>
        </p:txBody>
      </p:sp>
      <p:sp>
        <p:nvSpPr>
          <p:cNvPr id="478221" name="Rectangle 13"/>
          <p:cNvSpPr>
            <a:spLocks noChangeArrowheads="1"/>
          </p:cNvSpPr>
          <p:nvPr/>
        </p:nvSpPr>
        <p:spPr bwMode="auto">
          <a:xfrm>
            <a:off x="5146675" y="2251075"/>
            <a:ext cx="3863975" cy="334963"/>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720" tIns="0" rIns="45720" bIns="0" anchor="ctr">
            <a:spAutoFit/>
          </a:bodyPr>
          <a:lstStyle/>
          <a:p>
            <a:r>
              <a:rPr lang="en-US" sz="2200" b="1">
                <a:solidFill>
                  <a:schemeClr val="bg1"/>
                </a:solidFill>
              </a:rPr>
              <a:t>where should the bands be?</a:t>
            </a:r>
          </a:p>
        </p:txBody>
      </p:sp>
      <p:pic>
        <p:nvPicPr>
          <p:cNvPr id="478222"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9700" y="3819525"/>
            <a:ext cx="1819275" cy="2862263"/>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78213">
                                            <p:txEl>
                                              <p:pRg st="1" end="1"/>
                                            </p:txEl>
                                          </p:spTgt>
                                        </p:tgtEl>
                                        <p:attrNameLst>
                                          <p:attrName>style.visibility</p:attrName>
                                        </p:attrNameLst>
                                      </p:cBhvr>
                                      <p:to>
                                        <p:strVal val="visible"/>
                                      </p:to>
                                    </p:set>
                                    <p:anim calcmode="lin" valueType="num">
                                      <p:cBhvr additive="base">
                                        <p:cTn id="7" dur="500" fill="hold"/>
                                        <p:tgtEl>
                                          <p:spTgt spid="47821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7821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78213">
                                            <p:txEl>
                                              <p:pRg st="2" end="2"/>
                                            </p:txEl>
                                          </p:spTgt>
                                        </p:tgtEl>
                                        <p:attrNameLst>
                                          <p:attrName>style.visibility</p:attrName>
                                        </p:attrNameLst>
                                      </p:cBhvr>
                                      <p:to>
                                        <p:strVal val="visible"/>
                                      </p:to>
                                    </p:set>
                                    <p:anim calcmode="lin" valueType="num">
                                      <p:cBhvr additive="base">
                                        <p:cTn id="13" dur="500" fill="hold"/>
                                        <p:tgtEl>
                                          <p:spTgt spid="47821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7821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78213">
                                            <p:txEl>
                                              <p:pRg st="3" end="3"/>
                                            </p:txEl>
                                          </p:spTgt>
                                        </p:tgtEl>
                                        <p:attrNameLst>
                                          <p:attrName>style.visibility</p:attrName>
                                        </p:attrNameLst>
                                      </p:cBhvr>
                                      <p:to>
                                        <p:strVal val="visible"/>
                                      </p:to>
                                    </p:set>
                                    <p:anim calcmode="lin" valueType="num">
                                      <p:cBhvr additive="base">
                                        <p:cTn id="19" dur="500" fill="hold"/>
                                        <p:tgtEl>
                                          <p:spTgt spid="47821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7821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78221"/>
                                        </p:tgtEl>
                                        <p:attrNameLst>
                                          <p:attrName>style.visibility</p:attrName>
                                        </p:attrNameLst>
                                      </p:cBhvr>
                                      <p:to>
                                        <p:strVal val="visible"/>
                                      </p:to>
                                    </p:set>
                                    <p:anim calcmode="lin" valueType="num">
                                      <p:cBhvr additive="base">
                                        <p:cTn id="25" dur="500" fill="hold"/>
                                        <p:tgtEl>
                                          <p:spTgt spid="478221"/>
                                        </p:tgtEl>
                                        <p:attrNameLst>
                                          <p:attrName>ppt_x</p:attrName>
                                        </p:attrNameLst>
                                      </p:cBhvr>
                                      <p:tavLst>
                                        <p:tav tm="0">
                                          <p:val>
                                            <p:strVal val="0-#ppt_w/2"/>
                                          </p:val>
                                        </p:tav>
                                        <p:tav tm="100000">
                                          <p:val>
                                            <p:strVal val="#ppt_x"/>
                                          </p:val>
                                        </p:tav>
                                      </p:tavLst>
                                    </p:anim>
                                    <p:anim calcmode="lin" valueType="num">
                                      <p:cBhvr additive="base">
                                        <p:cTn id="26" dur="500" fill="hold"/>
                                        <p:tgtEl>
                                          <p:spTgt spid="47822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4" name="Vibro Up"/>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478222"/>
                                        </p:tgtEl>
                                        <p:attrNameLst>
                                          <p:attrName>style.visibility</p:attrName>
                                        </p:attrNameLst>
                                      </p:cBhvr>
                                      <p:to>
                                        <p:strVal val="visible"/>
                                      </p:to>
                                    </p:set>
                                    <p:animEffect transition="in" filter="wipe(left)">
                                      <p:cBhvr>
                                        <p:cTn id="31" dur="500"/>
                                        <p:tgtEl>
                                          <p:spTgt spid="478222"/>
                                        </p:tgtEl>
                                      </p:cBhvr>
                                    </p:animEffect>
                                  </p:childTnLst>
                                  <p:subTnLst>
                                    <p:audio>
                                      <p:cMediaNode>
                                        <p:cTn display="0" masterRel="sameClick">
                                          <p:stCondLst>
                                            <p:cond evt="begin" delay="0">
                                              <p:tn val="29"/>
                                            </p:cond>
                                          </p:stCondLst>
                                          <p:endCondLst>
                                            <p:cond evt="onStopAudio" delay="0">
                                              <p:tgtEl>
                                                <p:sldTgt/>
                                              </p:tgtEl>
                                            </p:cond>
                                          </p:endCondLst>
                                        </p:cTn>
                                        <p:tgtEl>
                                          <p:sndTgt r:embed="rId5" name="Vibro Up"/>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8213" grpId="0" build="p" autoUpdateAnimBg="0"/>
      <p:bldP spid="478221"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Grp="1" noChangeArrowheads="1"/>
          </p:cNvSpPr>
          <p:nvPr>
            <p:ph type="title"/>
          </p:nvPr>
        </p:nvSpPr>
        <p:spPr>
          <a:xfrm>
            <a:off x="609600" y="685800"/>
            <a:ext cx="8418513" cy="762000"/>
          </a:xfrm>
        </p:spPr>
        <p:txBody>
          <a:bodyPr/>
          <a:lstStyle/>
          <a:p>
            <a:r>
              <a:rPr lang="en-US"/>
              <a:t>Chromosomes related to phenotype </a:t>
            </a:r>
          </a:p>
        </p:txBody>
      </p:sp>
      <p:sp>
        <p:nvSpPr>
          <p:cNvPr id="373763" name="Rectangle 3" descr="Rectangle: Click to edit Master text styles&#10;Second level&#10;Third level&#10;Fourth level&#10;Fifth level"/>
          <p:cNvSpPr>
            <a:spLocks noGrp="1" noChangeArrowheads="1"/>
          </p:cNvSpPr>
          <p:nvPr>
            <p:ph type="body" idx="1"/>
          </p:nvPr>
        </p:nvSpPr>
        <p:spPr>
          <a:xfrm>
            <a:off x="685800" y="1355725"/>
            <a:ext cx="5807075" cy="3576638"/>
          </a:xfrm>
        </p:spPr>
        <p:txBody>
          <a:bodyPr/>
          <a:lstStyle/>
          <a:p>
            <a:r>
              <a:rPr lang="en-US"/>
              <a:t>T.H. Morgan  </a:t>
            </a:r>
          </a:p>
          <a:p>
            <a:pPr lvl="1"/>
            <a:r>
              <a:rPr lang="en-US"/>
              <a:t>working with </a:t>
            </a:r>
            <a:r>
              <a:rPr lang="en-US" i="1"/>
              <a:t>Drosophila</a:t>
            </a:r>
            <a:r>
              <a:rPr lang="en-US"/>
              <a:t> </a:t>
            </a:r>
          </a:p>
          <a:p>
            <a:pPr lvl="2"/>
            <a:r>
              <a:rPr lang="en-US"/>
              <a:t>fruit flies</a:t>
            </a:r>
          </a:p>
          <a:p>
            <a:pPr lvl="1"/>
            <a:r>
              <a:rPr lang="en-US"/>
              <a:t>associated phenotype with specific chromosome</a:t>
            </a:r>
          </a:p>
          <a:p>
            <a:pPr lvl="2"/>
            <a:r>
              <a:rPr lang="en-US"/>
              <a:t>white-eyed male had specific X chromosome </a:t>
            </a:r>
          </a:p>
        </p:txBody>
      </p:sp>
      <p:sp>
        <p:nvSpPr>
          <p:cNvPr id="373765" name="Rectangle 5"/>
          <p:cNvSpPr>
            <a:spLocks noChangeArrowheads="1"/>
          </p:cNvSpPr>
          <p:nvPr/>
        </p:nvSpPr>
        <p:spPr bwMode="auto">
          <a:xfrm>
            <a:off x="6604000" y="309563"/>
            <a:ext cx="2465388" cy="6096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US" sz="3400" b="1">
                <a:solidFill>
                  <a:srgbClr val="0F116A"/>
                </a:solidFill>
              </a:rPr>
              <a:t>1908 </a:t>
            </a:r>
            <a:r>
              <a:rPr lang="en-US" sz="3400" b="1">
                <a:solidFill>
                  <a:srgbClr val="000005"/>
                </a:solidFill>
              </a:rPr>
              <a:t>| </a:t>
            </a:r>
            <a:r>
              <a:rPr lang="en-US" sz="3400" b="1">
                <a:solidFill>
                  <a:srgbClr val="CC0000"/>
                </a:solidFill>
              </a:rPr>
              <a:t>1933</a:t>
            </a:r>
            <a:endParaRPr lang="en-US" sz="3000" b="1">
              <a:solidFill>
                <a:srgbClr val="0F116A"/>
              </a:solidFill>
            </a:endParaRPr>
          </a:p>
        </p:txBody>
      </p:sp>
      <p:pic>
        <p:nvPicPr>
          <p:cNvPr id="373767" name="Picture 7" descr="morga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50088" y="1738313"/>
            <a:ext cx="1851025" cy="2092325"/>
          </a:xfrm>
          <a:prstGeom prst="rect">
            <a:avLst/>
          </a:prstGeom>
          <a:noFill/>
          <a:extLst>
            <a:ext uri="{909E8E84-426E-40DD-AFC4-6F175D3DCCD1}">
              <a14:hiddenFill xmlns:a14="http://schemas.microsoft.com/office/drawing/2010/main">
                <a:solidFill>
                  <a:srgbClr val="FFFFFF"/>
                </a:solidFill>
              </a14:hiddenFill>
            </a:ext>
          </a:extLst>
        </p:spPr>
      </p:pic>
      <p:pic>
        <p:nvPicPr>
          <p:cNvPr id="373779"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03463" y="5065713"/>
            <a:ext cx="2851150" cy="1736725"/>
          </a:xfrm>
          <a:prstGeom prst="rect">
            <a:avLst/>
          </a:prstGeom>
          <a:noFill/>
          <a:ln w="9525">
            <a:solidFill>
              <a:srgbClr val="000000"/>
            </a:solidFill>
            <a:miter lim="800000"/>
            <a:headEnd/>
            <a:tailEnd/>
          </a:ln>
          <a:effectLst>
            <a:outerShdw dist="35921" dir="2700000" algn="ctr" rotWithShape="0">
              <a:srgbClr val="808080">
                <a:alpha val="75000"/>
              </a:srgbClr>
            </a:outerShdw>
          </a:effectLst>
          <a:extLst>
            <a:ext uri="{909E8E84-426E-40DD-AFC4-6F175D3DCCD1}">
              <a14:hiddenFill xmlns:a14="http://schemas.microsoft.com/office/drawing/2010/main">
                <a:solidFill>
                  <a:srgbClr val="FFEA18"/>
                </a:solidFill>
              </a14:hiddenFill>
            </a:ext>
          </a:extLst>
        </p:spPr>
      </p:pic>
      <p:pic>
        <p:nvPicPr>
          <p:cNvPr id="373781" name="Picture 21" descr="15-02-EyeColor"/>
          <p:cNvPicPr>
            <a:picLocks noChangeAspect="1" noChangeArrowheads="1"/>
          </p:cNvPicPr>
          <p:nvPr/>
        </p:nvPicPr>
        <p:blipFill>
          <a:blip r:embed="rId6">
            <a:extLst>
              <a:ext uri="{28A0092B-C50C-407E-A947-70E740481C1C}">
                <a14:useLocalDpi xmlns:a14="http://schemas.microsoft.com/office/drawing/2010/main" val="0"/>
              </a:ext>
            </a:extLst>
          </a:blip>
          <a:srcRect t="10391" b="4454"/>
          <a:stretch>
            <a:fillRect/>
          </a:stretch>
        </p:blipFill>
        <p:spPr bwMode="auto">
          <a:xfrm>
            <a:off x="5751513" y="5024438"/>
            <a:ext cx="3254375" cy="1768475"/>
          </a:xfrm>
          <a:prstGeom prst="rect">
            <a:avLst/>
          </a:prstGeom>
          <a:noFill/>
          <a:ln>
            <a:noFill/>
          </a:ln>
          <a:effectLst>
            <a:outerShdw dist="35921" dir="2700000" algn="ctr" rotWithShape="0">
              <a:srgbClr val="201A17"/>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3763">
                                            <p:txEl>
                                              <p:pRg st="1" end="1"/>
                                            </p:txEl>
                                          </p:spTgt>
                                        </p:tgtEl>
                                        <p:attrNameLst>
                                          <p:attrName>style.visibility</p:attrName>
                                        </p:attrNameLst>
                                      </p:cBhvr>
                                      <p:to>
                                        <p:strVal val="visible"/>
                                      </p:to>
                                    </p:set>
                                    <p:anim calcmode="lin" valueType="num">
                                      <p:cBhvr additive="base">
                                        <p:cTn id="7" dur="500" fill="hold"/>
                                        <p:tgtEl>
                                          <p:spTgt spid="37376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7376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3763">
                                            <p:txEl>
                                              <p:pRg st="2" end="2"/>
                                            </p:txEl>
                                          </p:spTgt>
                                        </p:tgtEl>
                                        <p:attrNameLst>
                                          <p:attrName>style.visibility</p:attrName>
                                        </p:attrNameLst>
                                      </p:cBhvr>
                                      <p:to>
                                        <p:strVal val="visible"/>
                                      </p:to>
                                    </p:set>
                                    <p:anim calcmode="lin" valueType="num">
                                      <p:cBhvr additive="base">
                                        <p:cTn id="13" dur="500" fill="hold"/>
                                        <p:tgtEl>
                                          <p:spTgt spid="37376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7376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3763">
                                            <p:txEl>
                                              <p:pRg st="3" end="3"/>
                                            </p:txEl>
                                          </p:spTgt>
                                        </p:tgtEl>
                                        <p:attrNameLst>
                                          <p:attrName>style.visibility</p:attrName>
                                        </p:attrNameLst>
                                      </p:cBhvr>
                                      <p:to>
                                        <p:strVal val="visible"/>
                                      </p:to>
                                    </p:set>
                                    <p:anim calcmode="lin" valueType="num">
                                      <p:cBhvr additive="base">
                                        <p:cTn id="19" dur="500" fill="hold"/>
                                        <p:tgtEl>
                                          <p:spTgt spid="37376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7376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73763">
                                            <p:txEl>
                                              <p:pRg st="4" end="4"/>
                                            </p:txEl>
                                          </p:spTgt>
                                        </p:tgtEl>
                                        <p:attrNameLst>
                                          <p:attrName>style.visibility</p:attrName>
                                        </p:attrNameLst>
                                      </p:cBhvr>
                                      <p:to>
                                        <p:strVal val="visible"/>
                                      </p:to>
                                    </p:set>
                                    <p:anim calcmode="lin" valueType="num">
                                      <p:cBhvr additive="base">
                                        <p:cTn id="25" dur="500" fill="hold"/>
                                        <p:tgtEl>
                                          <p:spTgt spid="373763">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73763">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3763"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97666" name="Picture 2" descr="f5-11_nucleosomes_c"/>
          <p:cNvPicPr>
            <a:picLocks noChangeAspect="1" noChangeArrowheads="1"/>
          </p:cNvPicPr>
          <p:nvPr/>
        </p:nvPicPr>
        <p:blipFill>
          <a:blip r:embed="rId5">
            <a:extLst>
              <a:ext uri="{28A0092B-C50C-407E-A947-70E740481C1C}">
                <a14:useLocalDpi xmlns:a14="http://schemas.microsoft.com/office/drawing/2010/main" val="0"/>
              </a:ext>
            </a:extLst>
          </a:blip>
          <a:srcRect t="2251" r="6750"/>
          <a:stretch>
            <a:fillRect/>
          </a:stretch>
        </p:blipFill>
        <p:spPr bwMode="auto">
          <a:xfrm>
            <a:off x="5334000" y="3821113"/>
            <a:ext cx="3810000" cy="299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7667" name="Rectangle 3"/>
          <p:cNvSpPr>
            <a:spLocks noGrp="1" noChangeArrowheads="1"/>
          </p:cNvSpPr>
          <p:nvPr>
            <p:ph type="title"/>
          </p:nvPr>
        </p:nvSpPr>
        <p:spPr/>
        <p:txBody>
          <a:bodyPr/>
          <a:lstStyle/>
          <a:p>
            <a:r>
              <a:rPr lang="en-US"/>
              <a:t>Genes are on chromosomes </a:t>
            </a:r>
          </a:p>
        </p:txBody>
      </p:sp>
      <p:sp>
        <p:nvSpPr>
          <p:cNvPr id="497668" name="Rectangle 4" descr="Rectangle: Click to edit Master text styles&#10;Second level&#10;Third level&#10;Fourth level&#10;Fifth level"/>
          <p:cNvSpPr>
            <a:spLocks noGrp="1" noChangeArrowheads="1"/>
          </p:cNvSpPr>
          <p:nvPr>
            <p:ph type="body" idx="1"/>
          </p:nvPr>
        </p:nvSpPr>
        <p:spPr>
          <a:xfrm>
            <a:off x="685800" y="1355725"/>
            <a:ext cx="5807075" cy="4953000"/>
          </a:xfrm>
        </p:spPr>
        <p:txBody>
          <a:bodyPr/>
          <a:lstStyle/>
          <a:p>
            <a:r>
              <a:rPr lang="en-US"/>
              <a:t>Morgan’s conclusions</a:t>
            </a:r>
          </a:p>
          <a:p>
            <a:pPr lvl="1"/>
            <a:r>
              <a:rPr lang="en-US" u="sng">
                <a:solidFill>
                  <a:srgbClr val="CC0000"/>
                </a:solidFill>
              </a:rPr>
              <a:t>genes are on chromosomes</a:t>
            </a:r>
            <a:endParaRPr lang="en-US"/>
          </a:p>
          <a:p>
            <a:pPr lvl="1"/>
            <a:r>
              <a:rPr lang="en-US"/>
              <a:t>but is it the </a:t>
            </a:r>
            <a:r>
              <a:rPr lang="en-US" u="sng">
                <a:solidFill>
                  <a:schemeClr val="tx2"/>
                </a:solidFill>
              </a:rPr>
              <a:t>protein</a:t>
            </a:r>
            <a:r>
              <a:rPr lang="en-US"/>
              <a:t> or the </a:t>
            </a:r>
            <a:r>
              <a:rPr lang="en-US" u="sng">
                <a:solidFill>
                  <a:schemeClr val="tx2"/>
                </a:solidFill>
              </a:rPr>
              <a:t>DNA</a:t>
            </a:r>
            <a:r>
              <a:rPr lang="en-US"/>
              <a:t> of the chromosomes that are the genes?</a:t>
            </a:r>
          </a:p>
          <a:p>
            <a:pPr lvl="2"/>
            <a:r>
              <a:rPr lang="en-US"/>
              <a:t>initially </a:t>
            </a:r>
            <a:r>
              <a:rPr lang="en-US" u="sng">
                <a:solidFill>
                  <a:schemeClr val="tx2"/>
                </a:solidFill>
              </a:rPr>
              <a:t>proteins</a:t>
            </a:r>
            <a:r>
              <a:rPr lang="en-US"/>
              <a:t> were thought to be genetic material… </a:t>
            </a:r>
            <a:br>
              <a:rPr lang="en-US"/>
            </a:br>
            <a:r>
              <a:rPr lang="en-US">
                <a:solidFill>
                  <a:srgbClr val="CC0000"/>
                </a:solidFill>
              </a:rPr>
              <a:t>Why?</a:t>
            </a:r>
            <a:endParaRPr lang="en-US"/>
          </a:p>
        </p:txBody>
      </p:sp>
      <p:sp>
        <p:nvSpPr>
          <p:cNvPr id="497669" name="Rectangle 5"/>
          <p:cNvSpPr>
            <a:spLocks noChangeArrowheads="1"/>
          </p:cNvSpPr>
          <p:nvPr/>
        </p:nvSpPr>
        <p:spPr bwMode="auto">
          <a:xfrm>
            <a:off x="6604000" y="381000"/>
            <a:ext cx="2465388" cy="6096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US" sz="3400" b="1">
                <a:solidFill>
                  <a:srgbClr val="0F116A"/>
                </a:solidFill>
              </a:rPr>
              <a:t>1908 </a:t>
            </a:r>
            <a:r>
              <a:rPr lang="en-US" sz="3400" b="1">
                <a:solidFill>
                  <a:srgbClr val="000005"/>
                </a:solidFill>
              </a:rPr>
              <a:t>| </a:t>
            </a:r>
            <a:r>
              <a:rPr lang="en-US" sz="3400" b="1">
                <a:solidFill>
                  <a:srgbClr val="CC0000"/>
                </a:solidFill>
              </a:rPr>
              <a:t>1933</a:t>
            </a:r>
            <a:endParaRPr lang="en-US" sz="3000" b="1">
              <a:solidFill>
                <a:srgbClr val="0F116A"/>
              </a:solidFill>
            </a:endParaRPr>
          </a:p>
        </p:txBody>
      </p:sp>
      <p:pic>
        <p:nvPicPr>
          <p:cNvPr id="497670" name="Picture 6" descr="morga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10400" y="1371600"/>
            <a:ext cx="1851025" cy="2092325"/>
          </a:xfrm>
          <a:prstGeom prst="rect">
            <a:avLst/>
          </a:prstGeom>
          <a:noFill/>
          <a:extLst>
            <a:ext uri="{909E8E84-426E-40DD-AFC4-6F175D3DCCD1}">
              <a14:hiddenFill xmlns:a14="http://schemas.microsoft.com/office/drawing/2010/main">
                <a:solidFill>
                  <a:srgbClr val="FFFFFF"/>
                </a:solidFill>
              </a14:hiddenFill>
            </a:ext>
          </a:extLst>
        </p:spPr>
      </p:pic>
      <p:pic>
        <p:nvPicPr>
          <p:cNvPr id="497671" name="Picture 7" descr="penguin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31750" y="5559425"/>
            <a:ext cx="1274763" cy="1295400"/>
          </a:xfrm>
          <a:prstGeom prst="rect">
            <a:avLst/>
          </a:prstGeom>
          <a:noFill/>
          <a:extLst>
            <a:ext uri="{909E8E84-426E-40DD-AFC4-6F175D3DCCD1}">
              <a14:hiddenFill xmlns:a14="http://schemas.microsoft.com/office/drawing/2010/main">
                <a:solidFill>
                  <a:srgbClr val="FFFFFF"/>
                </a:solidFill>
              </a14:hiddenFill>
            </a:ext>
          </a:extLst>
        </p:spPr>
      </p:pic>
      <p:sp>
        <p:nvSpPr>
          <p:cNvPr id="497672" name="AutoShape 8"/>
          <p:cNvSpPr>
            <a:spLocks noChangeArrowheads="1"/>
          </p:cNvSpPr>
          <p:nvPr/>
        </p:nvSpPr>
        <p:spPr bwMode="auto">
          <a:xfrm flipH="1">
            <a:off x="2205038" y="5043488"/>
            <a:ext cx="2687637" cy="938212"/>
          </a:xfrm>
          <a:prstGeom prst="wedgeEllipseCallout">
            <a:avLst>
              <a:gd name="adj1" fmla="val 90519"/>
              <a:gd name="adj2" fmla="val 31894"/>
            </a:avLst>
          </a:prstGeom>
          <a:solidFill>
            <a:srgbClr val="FFEA18"/>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r>
              <a:rPr lang="en-US" sz="1800" b="1">
                <a:solidFill>
                  <a:srgbClr val="0F116A"/>
                </a:solidFill>
                <a:latin typeface="Comic Sans MS" pitchFamily="84" charset="0"/>
                <a:ea typeface="ＭＳ Ｐゴシック" pitchFamily="1" charset="-128"/>
              </a:rPr>
              <a:t>What</a:t>
            </a:r>
            <a:r>
              <a:rPr lang="en-US" sz="1800" b="1">
                <a:solidFill>
                  <a:srgbClr val="0F116A"/>
                </a:solidFill>
                <a:latin typeface="Arial"/>
                <a:ea typeface="ＭＳ Ｐゴシック" pitchFamily="1" charset="-128"/>
              </a:rPr>
              <a:t>’</a:t>
            </a:r>
            <a:r>
              <a:rPr lang="en-US" sz="1800" b="1">
                <a:solidFill>
                  <a:srgbClr val="0F116A"/>
                </a:solidFill>
                <a:latin typeface="Comic Sans MS" pitchFamily="84" charset="0"/>
                <a:ea typeface="ＭＳ Ｐゴシック" pitchFamily="1" charset="-128"/>
              </a:rPr>
              <a:t>s so impressive</a:t>
            </a:r>
            <a:br>
              <a:rPr lang="en-US" sz="1800" b="1">
                <a:solidFill>
                  <a:srgbClr val="0F116A"/>
                </a:solidFill>
                <a:latin typeface="Comic Sans MS" pitchFamily="84" charset="0"/>
                <a:ea typeface="ＭＳ Ｐゴシック" pitchFamily="1" charset="-128"/>
              </a:rPr>
            </a:br>
            <a:r>
              <a:rPr lang="en-US" sz="1800" b="1">
                <a:solidFill>
                  <a:srgbClr val="0F116A"/>
                </a:solidFill>
                <a:latin typeface="Comic Sans MS" pitchFamily="84" charset="0"/>
                <a:ea typeface="ＭＳ Ｐゴシック" pitchFamily="1" charset="-128"/>
              </a:rPr>
              <a:t>about proteins?!</a:t>
            </a:r>
            <a:endParaRPr lang="en-US" sz="1600" b="1">
              <a:solidFill>
                <a:srgbClr val="0F116A"/>
              </a:solidFill>
              <a:latin typeface="Comic Sans MS" pitchFamily="84" charset="0"/>
              <a:ea typeface="ＭＳ Ｐゴシック" pitchFamily="1" charset="-12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7668">
                                            <p:txEl>
                                              <p:pRg st="0" end="0"/>
                                            </p:txEl>
                                          </p:spTgt>
                                        </p:tgtEl>
                                        <p:attrNameLst>
                                          <p:attrName>style.visibility</p:attrName>
                                        </p:attrNameLst>
                                      </p:cBhvr>
                                      <p:to>
                                        <p:strVal val="visible"/>
                                      </p:to>
                                    </p:set>
                                    <p:anim calcmode="lin" valueType="num">
                                      <p:cBhvr additive="base">
                                        <p:cTn id="7" dur="500" fill="hold"/>
                                        <p:tgtEl>
                                          <p:spTgt spid="49766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97668">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97668">
                                            <p:txEl>
                                              <p:pRg st="1" end="1"/>
                                            </p:txEl>
                                          </p:spTgt>
                                        </p:tgtEl>
                                        <p:attrNameLst>
                                          <p:attrName>style.visibility</p:attrName>
                                        </p:attrNameLst>
                                      </p:cBhvr>
                                      <p:to>
                                        <p:strVal val="visible"/>
                                      </p:to>
                                    </p:set>
                                    <p:anim calcmode="lin" valueType="num">
                                      <p:cBhvr additive="base">
                                        <p:cTn id="13" dur="500" fill="hold"/>
                                        <p:tgtEl>
                                          <p:spTgt spid="49766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97668">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97668">
                                            <p:txEl>
                                              <p:pRg st="2" end="2"/>
                                            </p:txEl>
                                          </p:spTgt>
                                        </p:tgtEl>
                                        <p:attrNameLst>
                                          <p:attrName>style.visibility</p:attrName>
                                        </p:attrNameLst>
                                      </p:cBhvr>
                                      <p:to>
                                        <p:strVal val="visible"/>
                                      </p:to>
                                    </p:set>
                                    <p:anim calcmode="lin" valueType="num">
                                      <p:cBhvr additive="base">
                                        <p:cTn id="19" dur="500" fill="hold"/>
                                        <p:tgtEl>
                                          <p:spTgt spid="49766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97668">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97668">
                                            <p:txEl>
                                              <p:pRg st="3" end="3"/>
                                            </p:txEl>
                                          </p:spTgt>
                                        </p:tgtEl>
                                        <p:attrNameLst>
                                          <p:attrName>style.visibility</p:attrName>
                                        </p:attrNameLst>
                                      </p:cBhvr>
                                      <p:to>
                                        <p:strVal val="visible"/>
                                      </p:to>
                                    </p:set>
                                    <p:anim calcmode="lin" valueType="num">
                                      <p:cBhvr additive="base">
                                        <p:cTn id="25" dur="500" fill="hold"/>
                                        <p:tgtEl>
                                          <p:spTgt spid="49766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97668">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497671"/>
                                        </p:tgtEl>
                                        <p:attrNameLst>
                                          <p:attrName>style.visibility</p:attrName>
                                        </p:attrNameLst>
                                      </p:cBhvr>
                                      <p:to>
                                        <p:strVal val="visible"/>
                                      </p:to>
                                    </p:set>
                                    <p:animEffect transition="in" filter="wipe(left)">
                                      <p:cBhvr>
                                        <p:cTn id="31" dur="500"/>
                                        <p:tgtEl>
                                          <p:spTgt spid="497671"/>
                                        </p:tgtEl>
                                      </p:cBhvr>
                                    </p:animEffect>
                                  </p:childTnLst>
                                </p:cTn>
                              </p:par>
                            </p:childTnLst>
                          </p:cTn>
                        </p:par>
                        <p:par>
                          <p:cTn id="32" fill="hold" nodeType="afterGroup">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497672"/>
                                        </p:tgtEl>
                                        <p:attrNameLst>
                                          <p:attrName>style.visibility</p:attrName>
                                        </p:attrNameLst>
                                      </p:cBhvr>
                                      <p:to>
                                        <p:strVal val="visible"/>
                                      </p:to>
                                    </p:set>
                                    <p:animEffect transition="in" filter="wipe(left)">
                                      <p:cBhvr>
                                        <p:cTn id="35" dur="500"/>
                                        <p:tgtEl>
                                          <p:spTgt spid="497672"/>
                                        </p:tgtEl>
                                      </p:cBhvr>
                                    </p:animEffect>
                                  </p:childTnLst>
                                  <p:subTnLst>
                                    <p:audio>
                                      <p:cMediaNode>
                                        <p:cTn display="0" masterRel="sameClick">
                                          <p:stCondLst>
                                            <p:cond evt="begin" delay="0">
                                              <p:tn val="33"/>
                                            </p:cond>
                                          </p:stCondLst>
                                          <p:endCondLst>
                                            <p:cond evt="onStopAudio" delay="0">
                                              <p:tgtEl>
                                                <p:sldTgt/>
                                              </p:tgtEl>
                                            </p:cond>
                                          </p:endCondLst>
                                        </p:cTn>
                                        <p:tgtEl>
                                          <p:sndTgt r:embed="rId4" name="Qua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7668" grpId="0" build="p" autoUpdateAnimBg="0"/>
      <p:bldP spid="497672"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5810" name="Rectangle 2"/>
          <p:cNvSpPr>
            <a:spLocks noGrp="1" noChangeArrowheads="1"/>
          </p:cNvSpPr>
          <p:nvPr>
            <p:ph type="title"/>
          </p:nvPr>
        </p:nvSpPr>
        <p:spPr/>
        <p:txBody>
          <a:bodyPr/>
          <a:lstStyle/>
          <a:p>
            <a:r>
              <a:rPr lang="en-US"/>
              <a:t>The “Transforming Principle” </a:t>
            </a:r>
          </a:p>
        </p:txBody>
      </p:sp>
      <p:sp>
        <p:nvSpPr>
          <p:cNvPr id="375812" name="Rectangle 4"/>
          <p:cNvSpPr>
            <a:spLocks noChangeArrowheads="1"/>
          </p:cNvSpPr>
          <p:nvPr/>
        </p:nvSpPr>
        <p:spPr bwMode="auto">
          <a:xfrm>
            <a:off x="7923213" y="381000"/>
            <a:ext cx="1144587" cy="6096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3400" b="1">
                <a:solidFill>
                  <a:srgbClr val="0F116A"/>
                </a:solidFill>
              </a:rPr>
              <a:t>1928</a:t>
            </a:r>
            <a:endParaRPr lang="en-US" sz="3000" b="1">
              <a:solidFill>
                <a:srgbClr val="0F116A"/>
              </a:solidFill>
            </a:endParaRPr>
          </a:p>
        </p:txBody>
      </p:sp>
      <p:pic>
        <p:nvPicPr>
          <p:cNvPr id="375813" name="Picture 5" descr="14_04a"/>
          <p:cNvPicPr>
            <a:picLocks noChangeAspect="1" noChangeArrowheads="1"/>
          </p:cNvPicPr>
          <p:nvPr/>
        </p:nvPicPr>
        <p:blipFill>
          <a:blip r:embed="rId4">
            <a:extLst>
              <a:ext uri="{28A0092B-C50C-407E-A947-70E740481C1C}">
                <a14:useLocalDpi xmlns:a14="http://schemas.microsoft.com/office/drawing/2010/main" val="0"/>
              </a:ext>
            </a:extLst>
          </a:blip>
          <a:srcRect l="24750" t="2251" r="32625" b="12000"/>
          <a:stretch>
            <a:fillRect/>
          </a:stretch>
        </p:blipFill>
        <p:spPr bwMode="auto">
          <a:xfrm>
            <a:off x="6592888" y="2976563"/>
            <a:ext cx="2551112" cy="3846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5811" name="Rectangle 3" descr="Rectangle: Click to edit Master text styles&#10;Second level&#10;Third level&#10;Fourth level&#10;Fifth level"/>
          <p:cNvSpPr>
            <a:spLocks noGrp="1" noChangeArrowheads="1"/>
          </p:cNvSpPr>
          <p:nvPr>
            <p:ph type="body" idx="1"/>
          </p:nvPr>
        </p:nvSpPr>
        <p:spPr>
          <a:xfrm>
            <a:off x="655638" y="1371600"/>
            <a:ext cx="6545262" cy="5326063"/>
          </a:xfrm>
        </p:spPr>
        <p:txBody>
          <a:bodyPr/>
          <a:lstStyle/>
          <a:p>
            <a:r>
              <a:rPr lang="en-US"/>
              <a:t>Frederick Griffith</a:t>
            </a:r>
            <a:r>
              <a:rPr lang="en-US" sz="2600"/>
              <a:t>  </a:t>
            </a:r>
          </a:p>
          <a:p>
            <a:pPr lvl="1"/>
            <a:r>
              <a:rPr lang="en-US" sz="2600" i="1"/>
              <a:t>Streptococcus</a:t>
            </a:r>
            <a:r>
              <a:rPr lang="en-US" sz="2600"/>
              <a:t> pneumonia bacteria</a:t>
            </a:r>
            <a:endParaRPr lang="en-US" sz="2400"/>
          </a:p>
          <a:p>
            <a:pPr lvl="2"/>
            <a:r>
              <a:rPr lang="en-US" sz="2000"/>
              <a:t>was working to find cure for pneumonia</a:t>
            </a:r>
          </a:p>
          <a:p>
            <a:pPr lvl="1"/>
            <a:r>
              <a:rPr lang="en-US" sz="2600" u="sng">
                <a:solidFill>
                  <a:srgbClr val="CC0000"/>
                </a:solidFill>
              </a:rPr>
              <a:t>harmless live</a:t>
            </a:r>
            <a:r>
              <a:rPr lang="en-US" sz="2600"/>
              <a:t> bacteria (“rough”) mixed with </a:t>
            </a:r>
            <a:r>
              <a:rPr lang="en-US" sz="2600" u="sng">
                <a:solidFill>
                  <a:srgbClr val="CC0000"/>
                </a:solidFill>
              </a:rPr>
              <a:t>heat-killed pathogenic</a:t>
            </a:r>
            <a:r>
              <a:rPr lang="en-US" sz="2600"/>
              <a:t> bacteria (“smooth”) causes fatal disease in mice</a:t>
            </a:r>
            <a:endParaRPr lang="en-US" sz="2400"/>
          </a:p>
          <a:p>
            <a:pPr lvl="1"/>
            <a:r>
              <a:rPr lang="en-US" sz="2600"/>
              <a:t>a substance passed from dead bacteria to live bacteria to change their phenotype</a:t>
            </a:r>
            <a:endParaRPr lang="en-US" sz="2400"/>
          </a:p>
          <a:p>
            <a:pPr lvl="2"/>
            <a:r>
              <a:rPr lang="en-US" sz="2000"/>
              <a:t> </a:t>
            </a:r>
            <a:r>
              <a:rPr lang="en-US"/>
              <a:t>“</a:t>
            </a:r>
            <a:r>
              <a:rPr lang="en-US" u="sng">
                <a:solidFill>
                  <a:srgbClr val="CC0000"/>
                </a:solidFill>
              </a:rPr>
              <a:t>Transforming Principle</a:t>
            </a:r>
            <a:r>
              <a:rPr lang="en-US"/>
              <a:t>”</a:t>
            </a:r>
            <a:endParaRPr lang="en-US" sz="2000"/>
          </a:p>
        </p:txBody>
      </p:sp>
      <p:pic>
        <p:nvPicPr>
          <p:cNvPr id="375814" name="Picture 6" descr="ccaabn"/>
          <p:cNvPicPr>
            <a:picLocks noChangeAspect="1" noChangeArrowheads="1"/>
          </p:cNvPicPr>
          <p:nvPr/>
        </p:nvPicPr>
        <p:blipFill>
          <a:blip r:embed="rId5">
            <a:extLst>
              <a:ext uri="{28A0092B-C50C-407E-A947-70E740481C1C}">
                <a14:useLocalDpi xmlns:a14="http://schemas.microsoft.com/office/drawing/2010/main" val="0"/>
              </a:ext>
            </a:extLst>
          </a:blip>
          <a:srcRect t="3024"/>
          <a:stretch>
            <a:fillRect/>
          </a:stretch>
        </p:blipFill>
        <p:spPr bwMode="auto">
          <a:xfrm>
            <a:off x="7239000" y="938213"/>
            <a:ext cx="1800225" cy="2563812"/>
          </a:xfrm>
          <a:prstGeom prst="rect">
            <a:avLst/>
          </a:prstGeom>
          <a:noFill/>
          <a:ln w="9525">
            <a:solidFill>
              <a:srgbClr val="000000"/>
            </a:solidFill>
            <a:miter lim="800000"/>
            <a:headEnd/>
            <a:tailEnd/>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5811">
                                            <p:txEl>
                                              <p:pRg st="1" end="1"/>
                                            </p:txEl>
                                          </p:spTgt>
                                        </p:tgtEl>
                                        <p:attrNameLst>
                                          <p:attrName>style.visibility</p:attrName>
                                        </p:attrNameLst>
                                      </p:cBhvr>
                                      <p:to>
                                        <p:strVal val="visible"/>
                                      </p:to>
                                    </p:set>
                                    <p:anim calcmode="lin" valueType="num">
                                      <p:cBhvr additive="base">
                                        <p:cTn id="7" dur="500" fill="hold"/>
                                        <p:tgtEl>
                                          <p:spTgt spid="375811">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75811">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5811">
                                            <p:txEl>
                                              <p:pRg st="2" end="2"/>
                                            </p:txEl>
                                          </p:spTgt>
                                        </p:tgtEl>
                                        <p:attrNameLst>
                                          <p:attrName>style.visibility</p:attrName>
                                        </p:attrNameLst>
                                      </p:cBhvr>
                                      <p:to>
                                        <p:strVal val="visible"/>
                                      </p:to>
                                    </p:set>
                                    <p:anim calcmode="lin" valueType="num">
                                      <p:cBhvr additive="base">
                                        <p:cTn id="13" dur="500" fill="hold"/>
                                        <p:tgtEl>
                                          <p:spTgt spid="375811">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75811">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5811">
                                            <p:txEl>
                                              <p:pRg st="3" end="3"/>
                                            </p:txEl>
                                          </p:spTgt>
                                        </p:tgtEl>
                                        <p:attrNameLst>
                                          <p:attrName>style.visibility</p:attrName>
                                        </p:attrNameLst>
                                      </p:cBhvr>
                                      <p:to>
                                        <p:strVal val="visible"/>
                                      </p:to>
                                    </p:set>
                                    <p:anim calcmode="lin" valueType="num">
                                      <p:cBhvr additive="base">
                                        <p:cTn id="19" dur="500" fill="hold"/>
                                        <p:tgtEl>
                                          <p:spTgt spid="375811">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75811">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75811">
                                            <p:txEl>
                                              <p:pRg st="4" end="4"/>
                                            </p:txEl>
                                          </p:spTgt>
                                        </p:tgtEl>
                                        <p:attrNameLst>
                                          <p:attrName>style.visibility</p:attrName>
                                        </p:attrNameLst>
                                      </p:cBhvr>
                                      <p:to>
                                        <p:strVal val="visible"/>
                                      </p:to>
                                    </p:set>
                                    <p:anim calcmode="lin" valueType="num">
                                      <p:cBhvr additive="base">
                                        <p:cTn id="25" dur="500" fill="hold"/>
                                        <p:tgtEl>
                                          <p:spTgt spid="375811">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75811">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par>
                                <p:cTn id="27" presetID="2" presetClass="entr" presetSubtype="8" fill="hold" grpId="0" nodeType="withEffect">
                                  <p:stCondLst>
                                    <p:cond delay="0"/>
                                  </p:stCondLst>
                                  <p:childTnLst>
                                    <p:set>
                                      <p:cBhvr>
                                        <p:cTn id="28" dur="1" fill="hold">
                                          <p:stCondLst>
                                            <p:cond delay="0"/>
                                          </p:stCondLst>
                                        </p:cTn>
                                        <p:tgtEl>
                                          <p:spTgt spid="375811">
                                            <p:txEl>
                                              <p:pRg st="5" end="5"/>
                                            </p:txEl>
                                          </p:spTgt>
                                        </p:tgtEl>
                                        <p:attrNameLst>
                                          <p:attrName>style.visibility</p:attrName>
                                        </p:attrNameLst>
                                      </p:cBhvr>
                                      <p:to>
                                        <p:strVal val="visible"/>
                                      </p:to>
                                    </p:set>
                                    <p:anim calcmode="lin" valueType="num">
                                      <p:cBhvr additive="base">
                                        <p:cTn id="29" dur="500" fill="hold"/>
                                        <p:tgtEl>
                                          <p:spTgt spid="375811">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75811">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811"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7874" name="Picture 18" descr="14_04d"/>
          <p:cNvPicPr>
            <a:picLocks noChangeAspect="1" noChangeArrowheads="1"/>
          </p:cNvPicPr>
          <p:nvPr/>
        </p:nvPicPr>
        <p:blipFill>
          <a:blip r:embed="rId6">
            <a:extLst>
              <a:ext uri="{28A0092B-C50C-407E-A947-70E740481C1C}">
                <a14:useLocalDpi xmlns:a14="http://schemas.microsoft.com/office/drawing/2010/main" val="0"/>
              </a:ext>
            </a:extLst>
          </a:blip>
          <a:srcRect l="33749" t="14999" r="32625" b="7500"/>
          <a:stretch>
            <a:fillRect/>
          </a:stretch>
        </p:blipFill>
        <p:spPr bwMode="auto">
          <a:xfrm>
            <a:off x="6718300" y="1905000"/>
            <a:ext cx="24257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7864" name="Picture 8" descr="14_04a"/>
          <p:cNvPicPr>
            <a:picLocks noChangeAspect="1" noChangeArrowheads="1"/>
          </p:cNvPicPr>
          <p:nvPr/>
        </p:nvPicPr>
        <p:blipFill>
          <a:blip r:embed="rId7">
            <a:extLst>
              <a:ext uri="{28A0092B-C50C-407E-A947-70E740481C1C}">
                <a14:useLocalDpi xmlns:a14="http://schemas.microsoft.com/office/drawing/2010/main" val="0"/>
              </a:ext>
            </a:extLst>
          </a:blip>
          <a:srcRect l="24750" t="2251" r="27000"/>
          <a:stretch>
            <a:fillRect/>
          </a:stretch>
        </p:blipFill>
        <p:spPr bwMode="auto">
          <a:xfrm>
            <a:off x="0" y="1560513"/>
            <a:ext cx="2886075" cy="438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7870" name="Picture 14" descr="14_04c"/>
          <p:cNvPicPr>
            <a:picLocks noChangeAspect="1" noChangeArrowheads="1"/>
          </p:cNvPicPr>
          <p:nvPr/>
        </p:nvPicPr>
        <p:blipFill>
          <a:blip r:embed="rId8">
            <a:extLst>
              <a:ext uri="{28A0092B-C50C-407E-A947-70E740481C1C}">
                <a14:useLocalDpi xmlns:a14="http://schemas.microsoft.com/office/drawing/2010/main" val="0"/>
              </a:ext>
            </a:extLst>
          </a:blip>
          <a:srcRect l="33749" t="7500" r="31500"/>
          <a:stretch>
            <a:fillRect/>
          </a:stretch>
        </p:blipFill>
        <p:spPr bwMode="auto">
          <a:xfrm>
            <a:off x="4495800" y="1676400"/>
            <a:ext cx="2257425" cy="4506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7866" name="Picture 10" descr="14_04b"/>
          <p:cNvPicPr>
            <a:picLocks noChangeAspect="1" noChangeArrowheads="1"/>
          </p:cNvPicPr>
          <p:nvPr/>
        </p:nvPicPr>
        <p:blipFill>
          <a:blip r:embed="rId9">
            <a:extLst>
              <a:ext uri="{28A0092B-C50C-407E-A947-70E740481C1C}">
                <a14:useLocalDpi xmlns:a14="http://schemas.microsoft.com/office/drawing/2010/main" val="0"/>
              </a:ext>
            </a:extLst>
          </a:blip>
          <a:srcRect l="33749" t="7500" r="31500"/>
          <a:stretch>
            <a:fillRect/>
          </a:stretch>
        </p:blipFill>
        <p:spPr bwMode="auto">
          <a:xfrm>
            <a:off x="2314575" y="1665288"/>
            <a:ext cx="2257425" cy="4506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7862" name="Rectangle 6"/>
          <p:cNvSpPr>
            <a:spLocks noChangeArrowheads="1"/>
          </p:cNvSpPr>
          <p:nvPr/>
        </p:nvSpPr>
        <p:spPr bwMode="auto">
          <a:xfrm>
            <a:off x="0" y="6324600"/>
            <a:ext cx="9144000" cy="533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7858" name="Rectangle 2"/>
          <p:cNvSpPr>
            <a:spLocks noGrp="1" noChangeArrowheads="1"/>
          </p:cNvSpPr>
          <p:nvPr>
            <p:ph type="title"/>
          </p:nvPr>
        </p:nvSpPr>
        <p:spPr/>
        <p:txBody>
          <a:bodyPr/>
          <a:lstStyle/>
          <a:p>
            <a:r>
              <a:rPr lang="en-US"/>
              <a:t>The “Transforming Principle”</a:t>
            </a:r>
          </a:p>
        </p:txBody>
      </p:sp>
      <p:sp>
        <p:nvSpPr>
          <p:cNvPr id="377860" name="Rectangle 4"/>
          <p:cNvSpPr>
            <a:spLocks noChangeArrowheads="1"/>
          </p:cNvSpPr>
          <p:nvPr/>
        </p:nvSpPr>
        <p:spPr bwMode="auto">
          <a:xfrm>
            <a:off x="381000" y="5575300"/>
            <a:ext cx="8458200" cy="12827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l"/>
            <a:r>
              <a:rPr lang="en-US" sz="2600" b="1" u="sng">
                <a:solidFill>
                  <a:srgbClr val="CC0000"/>
                </a:solidFill>
              </a:rPr>
              <a:t>Transformation</a:t>
            </a:r>
            <a:r>
              <a:rPr lang="en-US" sz="2600" b="1">
                <a:solidFill>
                  <a:srgbClr val="CC0000"/>
                </a:solidFill>
              </a:rPr>
              <a:t> </a:t>
            </a:r>
            <a:r>
              <a:rPr lang="en-US" sz="2600" b="1"/>
              <a:t>=</a:t>
            </a:r>
            <a:r>
              <a:rPr lang="en-US" sz="2600" b="1">
                <a:solidFill>
                  <a:srgbClr val="CC0000"/>
                </a:solidFill>
              </a:rPr>
              <a:t> </a:t>
            </a:r>
            <a:r>
              <a:rPr lang="en-US" sz="2600" b="1"/>
              <a:t>change in phenotype</a:t>
            </a:r>
            <a:endParaRPr lang="en-US" sz="2600" b="1">
              <a:solidFill>
                <a:srgbClr val="0F116A"/>
              </a:solidFill>
            </a:endParaRPr>
          </a:p>
          <a:p>
            <a:pPr algn="l"/>
            <a:r>
              <a:rPr lang="en-US" sz="2600" b="1">
                <a:solidFill>
                  <a:srgbClr val="0F116A"/>
                </a:solidFill>
              </a:rPr>
              <a:t>something in heat-killed bacteria could still transmit disease-causing properties</a:t>
            </a:r>
          </a:p>
        </p:txBody>
      </p:sp>
      <p:sp>
        <p:nvSpPr>
          <p:cNvPr id="377865" name="Rectangle 9"/>
          <p:cNvSpPr>
            <a:spLocks noChangeArrowheads="1"/>
          </p:cNvSpPr>
          <p:nvPr/>
        </p:nvSpPr>
        <p:spPr bwMode="auto">
          <a:xfrm>
            <a:off x="63500" y="1531938"/>
            <a:ext cx="1933575" cy="558800"/>
          </a:xfrm>
          <a:prstGeom prst="rect">
            <a:avLst/>
          </a:prstGeom>
          <a:solidFill>
            <a:srgbClr val="FFEA1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45720" rIns="45720">
            <a:spAutoFit/>
          </a:bodyPr>
          <a:lstStyle/>
          <a:p>
            <a:pPr algn="l" eaLnBrk="1" hangingPunct="1">
              <a:lnSpc>
                <a:spcPct val="85000"/>
              </a:lnSpc>
            </a:pPr>
            <a:r>
              <a:rPr lang="en-US" sz="1800" b="1">
                <a:solidFill>
                  <a:srgbClr val="000000"/>
                </a:solidFill>
              </a:rPr>
              <a:t>live </a:t>
            </a:r>
            <a:r>
              <a:rPr lang="en-US" sz="1800" b="1" u="sng">
                <a:solidFill>
                  <a:srgbClr val="CC0000"/>
                </a:solidFill>
              </a:rPr>
              <a:t>pathogenic</a:t>
            </a:r>
            <a:endParaRPr lang="en-US" sz="1800" b="1">
              <a:solidFill>
                <a:srgbClr val="000000"/>
              </a:solidFill>
            </a:endParaRPr>
          </a:p>
          <a:p>
            <a:pPr algn="l" eaLnBrk="1" hangingPunct="1">
              <a:lnSpc>
                <a:spcPct val="85000"/>
              </a:lnSpc>
            </a:pPr>
            <a:r>
              <a:rPr lang="en-US" sz="1800" b="1">
                <a:solidFill>
                  <a:srgbClr val="000000"/>
                </a:solidFill>
              </a:rPr>
              <a:t>strain of </a:t>
            </a:r>
            <a:r>
              <a:rPr lang="en-US" sz="1800" b="1" i="1">
                <a:solidFill>
                  <a:srgbClr val="000000"/>
                </a:solidFill>
              </a:rPr>
              <a:t>bacteria</a:t>
            </a:r>
            <a:endParaRPr lang="en-US" sz="2000" b="1"/>
          </a:p>
        </p:txBody>
      </p:sp>
      <p:sp>
        <p:nvSpPr>
          <p:cNvPr id="377867" name="Rectangle 11"/>
          <p:cNvSpPr>
            <a:spLocks noChangeArrowheads="1"/>
          </p:cNvSpPr>
          <p:nvPr/>
        </p:nvSpPr>
        <p:spPr bwMode="auto">
          <a:xfrm>
            <a:off x="2192338" y="1531938"/>
            <a:ext cx="2251075" cy="558800"/>
          </a:xfrm>
          <a:prstGeom prst="rect">
            <a:avLst/>
          </a:prstGeom>
          <a:solidFill>
            <a:srgbClr val="FFEA1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45720" rIns="45720">
            <a:spAutoFit/>
          </a:bodyPr>
          <a:lstStyle/>
          <a:p>
            <a:pPr algn="l" eaLnBrk="1" hangingPunct="1">
              <a:lnSpc>
                <a:spcPct val="85000"/>
              </a:lnSpc>
            </a:pPr>
            <a:r>
              <a:rPr lang="en-US" sz="1800" b="1">
                <a:solidFill>
                  <a:srgbClr val="000000"/>
                </a:solidFill>
              </a:rPr>
              <a:t>live </a:t>
            </a:r>
            <a:r>
              <a:rPr lang="en-US" sz="1800" b="1" u="sng">
                <a:solidFill>
                  <a:srgbClr val="008040"/>
                </a:solidFill>
              </a:rPr>
              <a:t>non-pathogenic</a:t>
            </a:r>
            <a:endParaRPr lang="en-US" sz="1800" b="1">
              <a:solidFill>
                <a:srgbClr val="000000"/>
              </a:solidFill>
            </a:endParaRPr>
          </a:p>
          <a:p>
            <a:pPr algn="l" eaLnBrk="1" hangingPunct="1">
              <a:lnSpc>
                <a:spcPct val="85000"/>
              </a:lnSpc>
            </a:pPr>
            <a:r>
              <a:rPr lang="en-US" sz="1800" b="1">
                <a:solidFill>
                  <a:srgbClr val="000000"/>
                </a:solidFill>
              </a:rPr>
              <a:t>strain of </a:t>
            </a:r>
            <a:r>
              <a:rPr lang="en-US" sz="1800" b="1" i="1">
                <a:solidFill>
                  <a:srgbClr val="000000"/>
                </a:solidFill>
              </a:rPr>
              <a:t>bacteria</a:t>
            </a:r>
            <a:endParaRPr lang="en-US" sz="2000" b="1"/>
          </a:p>
        </p:txBody>
      </p:sp>
      <p:sp>
        <p:nvSpPr>
          <p:cNvPr id="377868" name="AutoShape 12"/>
          <p:cNvSpPr>
            <a:spLocks noChangeArrowheads="1"/>
          </p:cNvSpPr>
          <p:nvPr/>
        </p:nvSpPr>
        <p:spPr bwMode="auto">
          <a:xfrm>
            <a:off x="69850" y="4106863"/>
            <a:ext cx="1035050" cy="306387"/>
          </a:xfrm>
          <a:prstGeom prst="roundRect">
            <a:avLst>
              <a:gd name="adj" fmla="val 16667"/>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720" tIns="0" rIns="45720" bIns="0" anchor="ctr">
            <a:spAutoFit/>
          </a:bodyPr>
          <a:lstStyle/>
          <a:p>
            <a:r>
              <a:rPr lang="en-US" sz="1800" b="1">
                <a:solidFill>
                  <a:schemeClr val="bg1"/>
                </a:solidFill>
              </a:rPr>
              <a:t>mice die</a:t>
            </a:r>
            <a:endParaRPr lang="en-US" sz="1800" b="1" u="sng">
              <a:solidFill>
                <a:schemeClr val="bg1"/>
              </a:solidFill>
            </a:endParaRPr>
          </a:p>
        </p:txBody>
      </p:sp>
      <p:sp>
        <p:nvSpPr>
          <p:cNvPr id="377869" name="AutoShape 13"/>
          <p:cNvSpPr>
            <a:spLocks noChangeArrowheads="1"/>
          </p:cNvSpPr>
          <p:nvPr/>
        </p:nvSpPr>
        <p:spPr bwMode="auto">
          <a:xfrm>
            <a:off x="2346325" y="4106863"/>
            <a:ext cx="1085850" cy="306387"/>
          </a:xfrm>
          <a:prstGeom prst="roundRect">
            <a:avLst>
              <a:gd name="adj" fmla="val 16667"/>
            </a:avLst>
          </a:prstGeom>
          <a:solidFill>
            <a:srgbClr val="00804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720" tIns="0" rIns="45720" bIns="0" anchor="ctr">
            <a:spAutoFit/>
          </a:bodyPr>
          <a:lstStyle/>
          <a:p>
            <a:r>
              <a:rPr lang="en-US" sz="1800" b="1">
                <a:solidFill>
                  <a:schemeClr val="bg1"/>
                </a:solidFill>
              </a:rPr>
              <a:t>mice live</a:t>
            </a:r>
            <a:endParaRPr lang="en-US" sz="1800" b="1" u="sng">
              <a:solidFill>
                <a:schemeClr val="bg1"/>
              </a:solidFill>
            </a:endParaRPr>
          </a:p>
        </p:txBody>
      </p:sp>
      <p:sp>
        <p:nvSpPr>
          <p:cNvPr id="377871" name="Rectangle 15"/>
          <p:cNvSpPr>
            <a:spLocks noChangeArrowheads="1"/>
          </p:cNvSpPr>
          <p:nvPr/>
        </p:nvSpPr>
        <p:spPr bwMode="auto">
          <a:xfrm>
            <a:off x="4638675" y="1531938"/>
            <a:ext cx="2251075" cy="558800"/>
          </a:xfrm>
          <a:prstGeom prst="rect">
            <a:avLst/>
          </a:prstGeom>
          <a:solidFill>
            <a:srgbClr val="FFEA1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45720" rIns="45720">
            <a:spAutoFit/>
          </a:bodyPr>
          <a:lstStyle/>
          <a:p>
            <a:pPr algn="l" eaLnBrk="1" hangingPunct="1">
              <a:lnSpc>
                <a:spcPct val="85000"/>
              </a:lnSpc>
            </a:pPr>
            <a:r>
              <a:rPr lang="en-US" sz="1800" b="1">
                <a:solidFill>
                  <a:srgbClr val="000000"/>
                </a:solidFill>
              </a:rPr>
              <a:t>heat-killed </a:t>
            </a:r>
            <a:br>
              <a:rPr lang="en-US" sz="1800" b="1">
                <a:solidFill>
                  <a:srgbClr val="000000"/>
                </a:solidFill>
              </a:rPr>
            </a:br>
            <a:r>
              <a:rPr lang="en-US" sz="1800" b="1" u="sng">
                <a:solidFill>
                  <a:srgbClr val="CC0000"/>
                </a:solidFill>
              </a:rPr>
              <a:t>pathogenic</a:t>
            </a:r>
            <a:r>
              <a:rPr lang="en-US" sz="1800" b="1">
                <a:solidFill>
                  <a:srgbClr val="000000"/>
                </a:solidFill>
              </a:rPr>
              <a:t> </a:t>
            </a:r>
            <a:r>
              <a:rPr lang="en-US" sz="1800" b="1" i="1">
                <a:solidFill>
                  <a:srgbClr val="000000"/>
                </a:solidFill>
              </a:rPr>
              <a:t>bacteria</a:t>
            </a:r>
            <a:endParaRPr lang="en-US" sz="2000" b="1"/>
          </a:p>
        </p:txBody>
      </p:sp>
      <p:sp>
        <p:nvSpPr>
          <p:cNvPr id="377872" name="Rectangle 16"/>
          <p:cNvSpPr>
            <a:spLocks noChangeArrowheads="1"/>
          </p:cNvSpPr>
          <p:nvPr/>
        </p:nvSpPr>
        <p:spPr bwMode="auto">
          <a:xfrm>
            <a:off x="7086600" y="1065213"/>
            <a:ext cx="1806575" cy="1025525"/>
          </a:xfrm>
          <a:prstGeom prst="rect">
            <a:avLst/>
          </a:prstGeom>
          <a:solidFill>
            <a:srgbClr val="FFEA1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45720" rIns="45720">
            <a:spAutoFit/>
          </a:bodyPr>
          <a:lstStyle/>
          <a:p>
            <a:pPr algn="l" eaLnBrk="1" hangingPunct="1">
              <a:lnSpc>
                <a:spcPct val="85000"/>
              </a:lnSpc>
            </a:pPr>
            <a:r>
              <a:rPr lang="en-US" sz="1800" b="1">
                <a:solidFill>
                  <a:srgbClr val="000000"/>
                </a:solidFill>
              </a:rPr>
              <a:t>mix heat-killed </a:t>
            </a:r>
            <a:br>
              <a:rPr lang="en-US" sz="1800" b="1">
                <a:solidFill>
                  <a:srgbClr val="000000"/>
                </a:solidFill>
              </a:rPr>
            </a:br>
            <a:r>
              <a:rPr lang="en-US" sz="1800" b="1" u="sng">
                <a:solidFill>
                  <a:srgbClr val="CC0000"/>
                </a:solidFill>
              </a:rPr>
              <a:t>pathogenic</a:t>
            </a:r>
            <a:r>
              <a:rPr lang="en-US" sz="1800" b="1">
                <a:solidFill>
                  <a:srgbClr val="000000"/>
                </a:solidFill>
              </a:rPr>
              <a:t> &amp; </a:t>
            </a:r>
            <a:br>
              <a:rPr lang="en-US" sz="1800" b="1">
                <a:solidFill>
                  <a:srgbClr val="000000"/>
                </a:solidFill>
              </a:rPr>
            </a:br>
            <a:r>
              <a:rPr lang="en-US" sz="1800" b="1" u="sng">
                <a:solidFill>
                  <a:srgbClr val="008040"/>
                </a:solidFill>
              </a:rPr>
              <a:t>non-pathogenic</a:t>
            </a:r>
            <a:endParaRPr lang="en-US" sz="1800" b="1">
              <a:solidFill>
                <a:srgbClr val="000000"/>
              </a:solidFill>
            </a:endParaRPr>
          </a:p>
          <a:p>
            <a:pPr algn="l" eaLnBrk="1" hangingPunct="1">
              <a:lnSpc>
                <a:spcPct val="85000"/>
              </a:lnSpc>
            </a:pPr>
            <a:r>
              <a:rPr lang="en-US" sz="1800" b="1" i="1">
                <a:solidFill>
                  <a:srgbClr val="000000"/>
                </a:solidFill>
              </a:rPr>
              <a:t>bacteria</a:t>
            </a:r>
          </a:p>
        </p:txBody>
      </p:sp>
      <p:sp>
        <p:nvSpPr>
          <p:cNvPr id="377873" name="AutoShape 17"/>
          <p:cNvSpPr>
            <a:spLocks noChangeArrowheads="1"/>
          </p:cNvSpPr>
          <p:nvPr/>
        </p:nvSpPr>
        <p:spPr bwMode="auto">
          <a:xfrm>
            <a:off x="4679950" y="4106863"/>
            <a:ext cx="1085850" cy="306387"/>
          </a:xfrm>
          <a:prstGeom prst="roundRect">
            <a:avLst>
              <a:gd name="adj" fmla="val 16667"/>
            </a:avLst>
          </a:prstGeom>
          <a:solidFill>
            <a:srgbClr val="00804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720" tIns="0" rIns="45720" bIns="0" anchor="ctr">
            <a:spAutoFit/>
          </a:bodyPr>
          <a:lstStyle/>
          <a:p>
            <a:r>
              <a:rPr lang="en-US" sz="1800" b="1">
                <a:solidFill>
                  <a:schemeClr val="bg1"/>
                </a:solidFill>
              </a:rPr>
              <a:t>mice live</a:t>
            </a:r>
            <a:endParaRPr lang="en-US" sz="1800" b="1" u="sng">
              <a:solidFill>
                <a:schemeClr val="bg1"/>
              </a:solidFill>
            </a:endParaRPr>
          </a:p>
        </p:txBody>
      </p:sp>
      <p:sp>
        <p:nvSpPr>
          <p:cNvPr id="377875" name="AutoShape 19"/>
          <p:cNvSpPr>
            <a:spLocks noChangeArrowheads="1"/>
          </p:cNvSpPr>
          <p:nvPr/>
        </p:nvSpPr>
        <p:spPr bwMode="auto">
          <a:xfrm>
            <a:off x="6737350" y="4106863"/>
            <a:ext cx="1035050" cy="306387"/>
          </a:xfrm>
          <a:prstGeom prst="roundRect">
            <a:avLst>
              <a:gd name="adj" fmla="val 16667"/>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720" tIns="0" rIns="45720" bIns="0" anchor="ctr">
            <a:spAutoFit/>
          </a:bodyPr>
          <a:lstStyle/>
          <a:p>
            <a:r>
              <a:rPr lang="en-US" sz="1800" b="1">
                <a:solidFill>
                  <a:schemeClr val="bg1"/>
                </a:solidFill>
              </a:rPr>
              <a:t>mice die</a:t>
            </a:r>
            <a:endParaRPr lang="en-US" sz="1800" b="1" u="sng">
              <a:solidFill>
                <a:schemeClr val="bg1"/>
              </a:solidFill>
            </a:endParaRPr>
          </a:p>
        </p:txBody>
      </p:sp>
      <p:sp>
        <p:nvSpPr>
          <p:cNvPr id="377876" name="Rectangle 20"/>
          <p:cNvSpPr>
            <a:spLocks noChangeArrowheads="1"/>
          </p:cNvSpPr>
          <p:nvPr/>
        </p:nvSpPr>
        <p:spPr bwMode="auto">
          <a:xfrm>
            <a:off x="0" y="2022475"/>
            <a:ext cx="412750" cy="366713"/>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800" b="1">
                <a:solidFill>
                  <a:srgbClr val="000000"/>
                </a:solidFill>
              </a:rPr>
              <a:t>A.</a:t>
            </a:r>
          </a:p>
        </p:txBody>
      </p:sp>
      <p:sp>
        <p:nvSpPr>
          <p:cNvPr id="377877" name="Rectangle 21"/>
          <p:cNvSpPr>
            <a:spLocks noChangeArrowheads="1"/>
          </p:cNvSpPr>
          <p:nvPr/>
        </p:nvSpPr>
        <p:spPr bwMode="auto">
          <a:xfrm>
            <a:off x="2133600" y="2022475"/>
            <a:ext cx="412750" cy="366713"/>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800" b="1">
                <a:solidFill>
                  <a:srgbClr val="000000"/>
                </a:solidFill>
              </a:rPr>
              <a:t>B.</a:t>
            </a:r>
          </a:p>
        </p:txBody>
      </p:sp>
      <p:sp>
        <p:nvSpPr>
          <p:cNvPr id="377883" name="Rectangle 27"/>
          <p:cNvSpPr>
            <a:spLocks noChangeArrowheads="1"/>
          </p:cNvSpPr>
          <p:nvPr/>
        </p:nvSpPr>
        <p:spPr bwMode="auto">
          <a:xfrm>
            <a:off x="4464050" y="2071688"/>
            <a:ext cx="412750" cy="366712"/>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800" b="1">
                <a:solidFill>
                  <a:srgbClr val="000000"/>
                </a:solidFill>
              </a:rPr>
              <a:t>C.</a:t>
            </a:r>
          </a:p>
        </p:txBody>
      </p:sp>
      <p:sp>
        <p:nvSpPr>
          <p:cNvPr id="377884" name="Rectangle 28"/>
          <p:cNvSpPr>
            <a:spLocks noChangeArrowheads="1"/>
          </p:cNvSpPr>
          <p:nvPr/>
        </p:nvSpPr>
        <p:spPr bwMode="auto">
          <a:xfrm>
            <a:off x="7740650" y="2022475"/>
            <a:ext cx="412750" cy="366713"/>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1800" b="1">
                <a:solidFill>
                  <a:srgbClr val="00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7865"/>
                                        </p:tgtEl>
                                        <p:attrNameLst>
                                          <p:attrName>style.visibility</p:attrName>
                                        </p:attrNameLst>
                                      </p:cBhvr>
                                      <p:to>
                                        <p:strVal val="visible"/>
                                      </p:to>
                                    </p:set>
                                    <p:anim calcmode="lin" valueType="num">
                                      <p:cBhvr additive="base">
                                        <p:cTn id="7" dur="500" fill="hold"/>
                                        <p:tgtEl>
                                          <p:spTgt spid="377865"/>
                                        </p:tgtEl>
                                        <p:attrNameLst>
                                          <p:attrName>ppt_x</p:attrName>
                                        </p:attrNameLst>
                                      </p:cBhvr>
                                      <p:tavLst>
                                        <p:tav tm="0">
                                          <p:val>
                                            <p:strVal val="0-#ppt_w/2"/>
                                          </p:val>
                                        </p:tav>
                                        <p:tav tm="100000">
                                          <p:val>
                                            <p:strVal val="#ppt_x"/>
                                          </p:val>
                                        </p:tav>
                                      </p:tavLst>
                                    </p:anim>
                                    <p:anim calcmode="lin" valueType="num">
                                      <p:cBhvr additive="base">
                                        <p:cTn id="8" dur="500" fill="hold"/>
                                        <p:tgtEl>
                                          <p:spTgt spid="37786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7868"/>
                                        </p:tgtEl>
                                        <p:attrNameLst>
                                          <p:attrName>style.visibility</p:attrName>
                                        </p:attrNameLst>
                                      </p:cBhvr>
                                      <p:to>
                                        <p:strVal val="visible"/>
                                      </p:to>
                                    </p:set>
                                    <p:anim calcmode="lin" valueType="num">
                                      <p:cBhvr additive="base">
                                        <p:cTn id="13" dur="500" fill="hold"/>
                                        <p:tgtEl>
                                          <p:spTgt spid="377868"/>
                                        </p:tgtEl>
                                        <p:attrNameLst>
                                          <p:attrName>ppt_x</p:attrName>
                                        </p:attrNameLst>
                                      </p:cBhvr>
                                      <p:tavLst>
                                        <p:tav tm="0">
                                          <p:val>
                                            <p:strVal val="0-#ppt_w/2"/>
                                          </p:val>
                                        </p:tav>
                                        <p:tav tm="100000">
                                          <p:val>
                                            <p:strVal val="#ppt_x"/>
                                          </p:val>
                                        </p:tav>
                                      </p:tavLst>
                                    </p:anim>
                                    <p:anim calcmode="lin" valueType="num">
                                      <p:cBhvr additive="base">
                                        <p:cTn id="14" dur="500" fill="hold"/>
                                        <p:tgtEl>
                                          <p:spTgt spid="37786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4" name="String"/>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7867"/>
                                        </p:tgtEl>
                                        <p:attrNameLst>
                                          <p:attrName>style.visibility</p:attrName>
                                        </p:attrNameLst>
                                      </p:cBhvr>
                                      <p:to>
                                        <p:strVal val="visible"/>
                                      </p:to>
                                    </p:set>
                                    <p:anim calcmode="lin" valueType="num">
                                      <p:cBhvr additive="base">
                                        <p:cTn id="19" dur="500" fill="hold"/>
                                        <p:tgtEl>
                                          <p:spTgt spid="377867"/>
                                        </p:tgtEl>
                                        <p:attrNameLst>
                                          <p:attrName>ppt_x</p:attrName>
                                        </p:attrNameLst>
                                      </p:cBhvr>
                                      <p:tavLst>
                                        <p:tav tm="0">
                                          <p:val>
                                            <p:strVal val="0-#ppt_w/2"/>
                                          </p:val>
                                        </p:tav>
                                        <p:tav tm="100000">
                                          <p:val>
                                            <p:strVal val="#ppt_x"/>
                                          </p:val>
                                        </p:tav>
                                      </p:tavLst>
                                    </p:anim>
                                    <p:anim calcmode="lin" valueType="num">
                                      <p:cBhvr additive="base">
                                        <p:cTn id="20" dur="500" fill="hold"/>
                                        <p:tgtEl>
                                          <p:spTgt spid="37786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77869"/>
                                        </p:tgtEl>
                                        <p:attrNameLst>
                                          <p:attrName>style.visibility</p:attrName>
                                        </p:attrNameLst>
                                      </p:cBhvr>
                                      <p:to>
                                        <p:strVal val="visible"/>
                                      </p:to>
                                    </p:set>
                                    <p:anim calcmode="lin" valueType="num">
                                      <p:cBhvr additive="base">
                                        <p:cTn id="25" dur="500" fill="hold"/>
                                        <p:tgtEl>
                                          <p:spTgt spid="377869"/>
                                        </p:tgtEl>
                                        <p:attrNameLst>
                                          <p:attrName>ppt_x</p:attrName>
                                        </p:attrNameLst>
                                      </p:cBhvr>
                                      <p:tavLst>
                                        <p:tav tm="0">
                                          <p:val>
                                            <p:strVal val="0-#ppt_w/2"/>
                                          </p:val>
                                        </p:tav>
                                        <p:tav tm="100000">
                                          <p:val>
                                            <p:strVal val="#ppt_x"/>
                                          </p:val>
                                        </p:tav>
                                      </p:tavLst>
                                    </p:anim>
                                    <p:anim calcmode="lin" valueType="num">
                                      <p:cBhvr additive="base">
                                        <p:cTn id="26" dur="500" fill="hold"/>
                                        <p:tgtEl>
                                          <p:spTgt spid="37786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5" name="Chimes"/>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77871"/>
                                        </p:tgtEl>
                                        <p:attrNameLst>
                                          <p:attrName>style.visibility</p:attrName>
                                        </p:attrNameLst>
                                      </p:cBhvr>
                                      <p:to>
                                        <p:strVal val="visible"/>
                                      </p:to>
                                    </p:set>
                                    <p:anim calcmode="lin" valueType="num">
                                      <p:cBhvr additive="base">
                                        <p:cTn id="31" dur="500" fill="hold"/>
                                        <p:tgtEl>
                                          <p:spTgt spid="377871"/>
                                        </p:tgtEl>
                                        <p:attrNameLst>
                                          <p:attrName>ppt_x</p:attrName>
                                        </p:attrNameLst>
                                      </p:cBhvr>
                                      <p:tavLst>
                                        <p:tav tm="0">
                                          <p:val>
                                            <p:strVal val="0-#ppt_w/2"/>
                                          </p:val>
                                        </p:tav>
                                        <p:tav tm="100000">
                                          <p:val>
                                            <p:strVal val="#ppt_x"/>
                                          </p:val>
                                        </p:tav>
                                      </p:tavLst>
                                    </p:anim>
                                    <p:anim calcmode="lin" valueType="num">
                                      <p:cBhvr additive="base">
                                        <p:cTn id="32" dur="500" fill="hold"/>
                                        <p:tgtEl>
                                          <p:spTgt spid="37787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77873"/>
                                        </p:tgtEl>
                                        <p:attrNameLst>
                                          <p:attrName>style.visibility</p:attrName>
                                        </p:attrNameLst>
                                      </p:cBhvr>
                                      <p:to>
                                        <p:strVal val="visible"/>
                                      </p:to>
                                    </p:set>
                                    <p:anim calcmode="lin" valueType="num">
                                      <p:cBhvr additive="base">
                                        <p:cTn id="37" dur="500" fill="hold"/>
                                        <p:tgtEl>
                                          <p:spTgt spid="377873"/>
                                        </p:tgtEl>
                                        <p:attrNameLst>
                                          <p:attrName>ppt_x</p:attrName>
                                        </p:attrNameLst>
                                      </p:cBhvr>
                                      <p:tavLst>
                                        <p:tav tm="0">
                                          <p:val>
                                            <p:strVal val="0-#ppt_w/2"/>
                                          </p:val>
                                        </p:tav>
                                        <p:tav tm="100000">
                                          <p:val>
                                            <p:strVal val="#ppt_x"/>
                                          </p:val>
                                        </p:tav>
                                      </p:tavLst>
                                    </p:anim>
                                    <p:anim calcmode="lin" valueType="num">
                                      <p:cBhvr additive="base">
                                        <p:cTn id="38" dur="500" fill="hold"/>
                                        <p:tgtEl>
                                          <p:spTgt spid="37787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5" name="Chimes"/>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77872"/>
                                        </p:tgtEl>
                                        <p:attrNameLst>
                                          <p:attrName>style.visibility</p:attrName>
                                        </p:attrNameLst>
                                      </p:cBhvr>
                                      <p:to>
                                        <p:strVal val="visible"/>
                                      </p:to>
                                    </p:set>
                                    <p:anim calcmode="lin" valueType="num">
                                      <p:cBhvr additive="base">
                                        <p:cTn id="43" dur="500" fill="hold"/>
                                        <p:tgtEl>
                                          <p:spTgt spid="377872"/>
                                        </p:tgtEl>
                                        <p:attrNameLst>
                                          <p:attrName>ppt_x</p:attrName>
                                        </p:attrNameLst>
                                      </p:cBhvr>
                                      <p:tavLst>
                                        <p:tav tm="0">
                                          <p:val>
                                            <p:strVal val="0-#ppt_w/2"/>
                                          </p:val>
                                        </p:tav>
                                        <p:tav tm="100000">
                                          <p:val>
                                            <p:strVal val="#ppt_x"/>
                                          </p:val>
                                        </p:tav>
                                      </p:tavLst>
                                    </p:anim>
                                    <p:anim calcmode="lin" valueType="num">
                                      <p:cBhvr additive="base">
                                        <p:cTn id="44" dur="500" fill="hold"/>
                                        <p:tgtEl>
                                          <p:spTgt spid="37787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
                                        </p:tgtEl>
                                      </p:cMediaNode>
                                    </p:audio>
                                  </p:sub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77875"/>
                                        </p:tgtEl>
                                        <p:attrNameLst>
                                          <p:attrName>style.visibility</p:attrName>
                                        </p:attrNameLst>
                                      </p:cBhvr>
                                      <p:to>
                                        <p:strVal val="visible"/>
                                      </p:to>
                                    </p:set>
                                    <p:anim calcmode="lin" valueType="num">
                                      <p:cBhvr additive="base">
                                        <p:cTn id="49" dur="500" fill="hold"/>
                                        <p:tgtEl>
                                          <p:spTgt spid="377875"/>
                                        </p:tgtEl>
                                        <p:attrNameLst>
                                          <p:attrName>ppt_x</p:attrName>
                                        </p:attrNameLst>
                                      </p:cBhvr>
                                      <p:tavLst>
                                        <p:tav tm="0">
                                          <p:val>
                                            <p:strVal val="0-#ppt_w/2"/>
                                          </p:val>
                                        </p:tav>
                                        <p:tav tm="100000">
                                          <p:val>
                                            <p:strVal val="#ppt_x"/>
                                          </p:val>
                                        </p:tav>
                                      </p:tavLst>
                                    </p:anim>
                                    <p:anim calcmode="lin" valueType="num">
                                      <p:cBhvr additive="base">
                                        <p:cTn id="50" dur="500" fill="hold"/>
                                        <p:tgtEl>
                                          <p:spTgt spid="37787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4" name="String"/>
                                        </p:tgtEl>
                                      </p:cMediaNode>
                                    </p:audio>
                                  </p:sub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77860">
                                            <p:txEl>
                                              <p:pRg st="0" end="0"/>
                                            </p:txEl>
                                          </p:spTgt>
                                        </p:tgtEl>
                                        <p:attrNameLst>
                                          <p:attrName>style.visibility</p:attrName>
                                        </p:attrNameLst>
                                      </p:cBhvr>
                                      <p:to>
                                        <p:strVal val="visible"/>
                                      </p:to>
                                    </p:set>
                                    <p:anim calcmode="lin" valueType="num">
                                      <p:cBhvr additive="base">
                                        <p:cTn id="55" dur="500" fill="hold"/>
                                        <p:tgtEl>
                                          <p:spTgt spid="377860">
                                            <p:txEl>
                                              <p:pRg st="0" end="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77860">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3" name="Whoosh"/>
                                        </p:tgtEl>
                                      </p:cMediaNode>
                                    </p:audio>
                                  </p:sub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77860">
                                            <p:txEl>
                                              <p:pRg st="1" end="1"/>
                                            </p:txEl>
                                          </p:spTgt>
                                        </p:tgtEl>
                                        <p:attrNameLst>
                                          <p:attrName>style.visibility</p:attrName>
                                        </p:attrNameLst>
                                      </p:cBhvr>
                                      <p:to>
                                        <p:strVal val="visible"/>
                                      </p:to>
                                    </p:set>
                                    <p:anim calcmode="lin" valueType="num">
                                      <p:cBhvr additive="base">
                                        <p:cTn id="61" dur="500" fill="hold"/>
                                        <p:tgtEl>
                                          <p:spTgt spid="377860">
                                            <p:txEl>
                                              <p:pRg st="1" end="1"/>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377860">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9"/>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60" grpId="0" build="p" autoUpdateAnimBg="0"/>
      <p:bldP spid="377865" grpId="0" animBg="1" autoUpdateAnimBg="0"/>
      <p:bldP spid="377867" grpId="0" animBg="1" autoUpdateAnimBg="0"/>
      <p:bldP spid="377868" grpId="0" animBg="1" autoUpdateAnimBg="0"/>
      <p:bldP spid="377869" grpId="0" animBg="1" autoUpdateAnimBg="0"/>
      <p:bldP spid="377871" grpId="0" animBg="1" autoUpdateAnimBg="0"/>
      <p:bldP spid="377872" grpId="0" animBg="1" autoUpdateAnimBg="0"/>
      <p:bldP spid="377873" grpId="0" animBg="1" autoUpdateAnimBg="0"/>
      <p:bldP spid="377875"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9916" name="Picture 12" descr="14_04d"/>
          <p:cNvPicPr>
            <a:picLocks noChangeAspect="1" noChangeArrowheads="1"/>
          </p:cNvPicPr>
          <p:nvPr/>
        </p:nvPicPr>
        <p:blipFill>
          <a:blip r:embed="rId6">
            <a:extLst>
              <a:ext uri="{28A0092B-C50C-407E-A947-70E740481C1C}">
                <a14:useLocalDpi xmlns:a14="http://schemas.microsoft.com/office/drawing/2010/main" val="0"/>
              </a:ext>
            </a:extLst>
          </a:blip>
          <a:srcRect l="33749" t="14999" r="32625" b="19501"/>
          <a:stretch>
            <a:fillRect/>
          </a:stretch>
        </p:blipFill>
        <p:spPr bwMode="auto">
          <a:xfrm>
            <a:off x="6526213" y="2979738"/>
            <a:ext cx="2617787" cy="3824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9906" name="Rectangle 2"/>
          <p:cNvSpPr>
            <a:spLocks noGrp="1" noChangeArrowheads="1"/>
          </p:cNvSpPr>
          <p:nvPr>
            <p:ph type="title"/>
          </p:nvPr>
        </p:nvSpPr>
        <p:spPr>
          <a:xfrm>
            <a:off x="609600" y="685800"/>
            <a:ext cx="8404225" cy="762000"/>
          </a:xfrm>
        </p:spPr>
        <p:txBody>
          <a:bodyPr/>
          <a:lstStyle/>
          <a:p>
            <a:r>
              <a:rPr lang="en-US"/>
              <a:t>DNA is the “Transforming Principle”</a:t>
            </a:r>
          </a:p>
        </p:txBody>
      </p:sp>
      <p:sp>
        <p:nvSpPr>
          <p:cNvPr id="379907" name="Rectangle 3" descr="Rectangle: Click to edit Master text styles&#10;Second level&#10;Third level&#10;Fourth level&#10;Fifth level"/>
          <p:cNvSpPr>
            <a:spLocks noGrp="1" noChangeArrowheads="1"/>
          </p:cNvSpPr>
          <p:nvPr>
            <p:ph type="body" idx="1"/>
          </p:nvPr>
        </p:nvSpPr>
        <p:spPr>
          <a:xfrm>
            <a:off x="601663" y="1379538"/>
            <a:ext cx="8382000" cy="3765550"/>
          </a:xfrm>
        </p:spPr>
        <p:txBody>
          <a:bodyPr/>
          <a:lstStyle/>
          <a:p>
            <a:r>
              <a:rPr lang="en-US" sz="2600"/>
              <a:t>Avery, McCarty &amp; MacLeod</a:t>
            </a:r>
          </a:p>
          <a:p>
            <a:pPr lvl="1"/>
            <a:r>
              <a:rPr lang="en-US" sz="2400"/>
              <a:t>purified both DNA &amp; proteins separately from </a:t>
            </a:r>
            <a:r>
              <a:rPr lang="en-US" sz="2400" i="1"/>
              <a:t>Streptococcus</a:t>
            </a:r>
            <a:r>
              <a:rPr lang="en-US" sz="2400"/>
              <a:t> pneumonia bacteria</a:t>
            </a:r>
          </a:p>
          <a:p>
            <a:pPr marL="1085850" lvl="2"/>
            <a:r>
              <a:rPr lang="en-US" sz="2000"/>
              <a:t>which will </a:t>
            </a:r>
            <a:r>
              <a:rPr lang="en-US" sz="2000" u="sng"/>
              <a:t>transform</a:t>
            </a:r>
            <a:r>
              <a:rPr lang="en-US" sz="2000"/>
              <a:t> non-pathogenic bacteria?</a:t>
            </a:r>
          </a:p>
          <a:p>
            <a:pPr lvl="1"/>
            <a:r>
              <a:rPr lang="en-US" sz="2400"/>
              <a:t>injected </a:t>
            </a:r>
            <a:r>
              <a:rPr lang="en-US" sz="2400" u="sng">
                <a:solidFill>
                  <a:srgbClr val="CC0000"/>
                </a:solidFill>
              </a:rPr>
              <a:t>protein</a:t>
            </a:r>
            <a:r>
              <a:rPr lang="en-US" sz="2400"/>
              <a:t> into bacteria</a:t>
            </a:r>
          </a:p>
          <a:p>
            <a:pPr marL="1085850" lvl="2"/>
            <a:r>
              <a:rPr lang="en-US" sz="2000"/>
              <a:t>no effect</a:t>
            </a:r>
          </a:p>
          <a:p>
            <a:pPr lvl="1"/>
            <a:r>
              <a:rPr lang="en-US" sz="2400"/>
              <a:t>injected </a:t>
            </a:r>
            <a:r>
              <a:rPr lang="en-US" sz="2400" u="sng">
                <a:solidFill>
                  <a:srgbClr val="CC0000"/>
                </a:solidFill>
              </a:rPr>
              <a:t>DNA</a:t>
            </a:r>
            <a:r>
              <a:rPr lang="en-US" sz="2400"/>
              <a:t> into bacteria</a:t>
            </a:r>
          </a:p>
          <a:p>
            <a:pPr marL="1085850" lvl="2"/>
            <a:r>
              <a:rPr lang="en-US" sz="2000"/>
              <a:t>transformed harmless bacteria into </a:t>
            </a:r>
            <a:br>
              <a:rPr lang="en-US" sz="2000"/>
            </a:br>
            <a:r>
              <a:rPr lang="en-US" sz="2000"/>
              <a:t>virulent bacteria</a:t>
            </a:r>
          </a:p>
        </p:txBody>
      </p:sp>
      <p:sp>
        <p:nvSpPr>
          <p:cNvPr id="379909" name="Rectangle 5"/>
          <p:cNvSpPr>
            <a:spLocks noChangeArrowheads="1"/>
          </p:cNvSpPr>
          <p:nvPr/>
        </p:nvSpPr>
        <p:spPr bwMode="auto">
          <a:xfrm>
            <a:off x="7923213" y="381000"/>
            <a:ext cx="1144587" cy="6096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3400" b="1">
                <a:solidFill>
                  <a:srgbClr val="0F116A"/>
                </a:solidFill>
              </a:rPr>
              <a:t>1944</a:t>
            </a:r>
            <a:endParaRPr lang="en-US" sz="3000" b="1">
              <a:solidFill>
                <a:srgbClr val="0F116A"/>
              </a:solidFill>
            </a:endParaRPr>
          </a:p>
        </p:txBody>
      </p:sp>
      <p:pic>
        <p:nvPicPr>
          <p:cNvPr id="379914" name="Picture 10" descr="penguin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0" y="5562600"/>
            <a:ext cx="1274763" cy="1295400"/>
          </a:xfrm>
          <a:prstGeom prst="rect">
            <a:avLst/>
          </a:prstGeom>
          <a:noFill/>
          <a:extLst>
            <a:ext uri="{909E8E84-426E-40DD-AFC4-6F175D3DCCD1}">
              <a14:hiddenFill xmlns:a14="http://schemas.microsoft.com/office/drawing/2010/main">
                <a:solidFill>
                  <a:srgbClr val="FFFFFF"/>
                </a:solidFill>
              </a14:hiddenFill>
            </a:ext>
          </a:extLst>
        </p:spPr>
      </p:pic>
      <p:sp>
        <p:nvSpPr>
          <p:cNvPr id="379915" name="AutoShape 11"/>
          <p:cNvSpPr>
            <a:spLocks noChangeArrowheads="1"/>
          </p:cNvSpPr>
          <p:nvPr/>
        </p:nvSpPr>
        <p:spPr bwMode="auto">
          <a:xfrm>
            <a:off x="1803400" y="5808663"/>
            <a:ext cx="2433638" cy="1049337"/>
          </a:xfrm>
          <a:prstGeom prst="wedgeEllipseCallout">
            <a:avLst>
              <a:gd name="adj1" fmla="val -77333"/>
              <a:gd name="adj2" fmla="val -32602"/>
            </a:avLst>
          </a:prstGeom>
          <a:solidFill>
            <a:srgbClr val="FFEA18"/>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r>
              <a:rPr lang="en-US" sz="2000" b="1">
                <a:solidFill>
                  <a:srgbClr val="0F116A"/>
                </a:solidFill>
                <a:latin typeface="Comic Sans MS" pitchFamily="84" charset="0"/>
                <a:ea typeface="ＭＳ Ｐゴシック" pitchFamily="1" charset="-128"/>
              </a:rPr>
              <a:t>What</a:t>
            </a:r>
            <a:r>
              <a:rPr lang="en-US" sz="2000" b="1">
                <a:solidFill>
                  <a:srgbClr val="0F116A"/>
                </a:solidFill>
                <a:latin typeface="Arial"/>
                <a:ea typeface="ＭＳ Ｐゴシック" pitchFamily="1" charset="-128"/>
              </a:rPr>
              <a:t>’</a:t>
            </a:r>
            <a:r>
              <a:rPr lang="en-US" sz="2000" b="1">
                <a:solidFill>
                  <a:srgbClr val="0F116A"/>
                </a:solidFill>
                <a:latin typeface="Comic Sans MS" pitchFamily="84" charset="0"/>
                <a:ea typeface="ＭＳ Ｐゴシック" pitchFamily="1" charset="-128"/>
              </a:rPr>
              <a:t>s the</a:t>
            </a:r>
          </a:p>
          <a:p>
            <a:r>
              <a:rPr lang="en-US" sz="2000" b="1">
                <a:solidFill>
                  <a:srgbClr val="0F116A"/>
                </a:solidFill>
                <a:latin typeface="Comic Sans MS" pitchFamily="84" charset="0"/>
                <a:ea typeface="ＭＳ Ｐゴシック" pitchFamily="1" charset="-128"/>
              </a:rPr>
              <a:t>conclusion?</a:t>
            </a:r>
          </a:p>
        </p:txBody>
      </p:sp>
      <p:sp>
        <p:nvSpPr>
          <p:cNvPr id="379917" name="AutoShape 13"/>
          <p:cNvSpPr>
            <a:spLocks noChangeArrowheads="1"/>
          </p:cNvSpPr>
          <p:nvPr/>
        </p:nvSpPr>
        <p:spPr bwMode="auto">
          <a:xfrm>
            <a:off x="6646863" y="5354638"/>
            <a:ext cx="1035050" cy="306387"/>
          </a:xfrm>
          <a:prstGeom prst="roundRect">
            <a:avLst>
              <a:gd name="adj" fmla="val 16667"/>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720" tIns="0" rIns="45720" bIns="0" anchor="ctr">
            <a:spAutoFit/>
          </a:bodyPr>
          <a:lstStyle/>
          <a:p>
            <a:r>
              <a:rPr lang="en-US" sz="1800" b="1">
                <a:solidFill>
                  <a:schemeClr val="bg1"/>
                </a:solidFill>
              </a:rPr>
              <a:t>mice die</a:t>
            </a:r>
            <a:endParaRPr lang="en-US" sz="1800" b="1" u="sng">
              <a:solidFill>
                <a:schemeClr val="bg1"/>
              </a:solidFill>
            </a:endParaRPr>
          </a:p>
        </p:txBody>
      </p:sp>
      <p:pic>
        <p:nvPicPr>
          <p:cNvPr id="379919" name="Picture 15" descr="needle [Converted]"/>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94600" y="1941513"/>
            <a:ext cx="1198563" cy="18875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9907">
                                            <p:txEl>
                                              <p:pRg st="1" end="1"/>
                                            </p:txEl>
                                          </p:spTgt>
                                        </p:tgtEl>
                                        <p:attrNameLst>
                                          <p:attrName>style.visibility</p:attrName>
                                        </p:attrNameLst>
                                      </p:cBhvr>
                                      <p:to>
                                        <p:strVal val="visible"/>
                                      </p:to>
                                    </p:set>
                                    <p:anim calcmode="lin" valueType="num">
                                      <p:cBhvr additive="base">
                                        <p:cTn id="7" dur="500" fill="hold"/>
                                        <p:tgtEl>
                                          <p:spTgt spid="379907">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79907">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9907">
                                            <p:txEl>
                                              <p:pRg st="2" end="2"/>
                                            </p:txEl>
                                          </p:spTgt>
                                        </p:tgtEl>
                                        <p:attrNameLst>
                                          <p:attrName>style.visibility</p:attrName>
                                        </p:attrNameLst>
                                      </p:cBhvr>
                                      <p:to>
                                        <p:strVal val="visible"/>
                                      </p:to>
                                    </p:set>
                                    <p:anim calcmode="lin" valueType="num">
                                      <p:cBhvr additive="base">
                                        <p:cTn id="13" dur="500" fill="hold"/>
                                        <p:tgtEl>
                                          <p:spTgt spid="37990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79907">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9907">
                                            <p:txEl>
                                              <p:pRg st="3" end="3"/>
                                            </p:txEl>
                                          </p:spTgt>
                                        </p:tgtEl>
                                        <p:attrNameLst>
                                          <p:attrName>style.visibility</p:attrName>
                                        </p:attrNameLst>
                                      </p:cBhvr>
                                      <p:to>
                                        <p:strVal val="visible"/>
                                      </p:to>
                                    </p:set>
                                    <p:anim calcmode="lin" valueType="num">
                                      <p:cBhvr additive="base">
                                        <p:cTn id="19" dur="500" fill="hold"/>
                                        <p:tgtEl>
                                          <p:spTgt spid="379907">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79907">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79907">
                                            <p:txEl>
                                              <p:pRg st="4" end="4"/>
                                            </p:txEl>
                                          </p:spTgt>
                                        </p:tgtEl>
                                        <p:attrNameLst>
                                          <p:attrName>style.visibility</p:attrName>
                                        </p:attrNameLst>
                                      </p:cBhvr>
                                      <p:to>
                                        <p:strVal val="visible"/>
                                      </p:to>
                                    </p:set>
                                    <p:anim calcmode="lin" valueType="num">
                                      <p:cBhvr additive="base">
                                        <p:cTn id="25" dur="500" fill="hold"/>
                                        <p:tgtEl>
                                          <p:spTgt spid="379907">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79907">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79907">
                                            <p:txEl>
                                              <p:pRg st="5" end="5"/>
                                            </p:txEl>
                                          </p:spTgt>
                                        </p:tgtEl>
                                        <p:attrNameLst>
                                          <p:attrName>style.visibility</p:attrName>
                                        </p:attrNameLst>
                                      </p:cBhvr>
                                      <p:to>
                                        <p:strVal val="visible"/>
                                      </p:to>
                                    </p:set>
                                    <p:anim calcmode="lin" valueType="num">
                                      <p:cBhvr additive="base">
                                        <p:cTn id="31" dur="500" fill="hold"/>
                                        <p:tgtEl>
                                          <p:spTgt spid="379907">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79907">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79907">
                                            <p:txEl>
                                              <p:pRg st="6" end="6"/>
                                            </p:txEl>
                                          </p:spTgt>
                                        </p:tgtEl>
                                        <p:attrNameLst>
                                          <p:attrName>style.visibility</p:attrName>
                                        </p:attrNameLst>
                                      </p:cBhvr>
                                      <p:to>
                                        <p:strVal val="visible"/>
                                      </p:to>
                                    </p:set>
                                    <p:anim calcmode="lin" valueType="num">
                                      <p:cBhvr additive="base">
                                        <p:cTn id="37" dur="500" fill="hold"/>
                                        <p:tgtEl>
                                          <p:spTgt spid="379907">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79907">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Whoosh"/>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79917"/>
                                        </p:tgtEl>
                                        <p:attrNameLst>
                                          <p:attrName>style.visibility</p:attrName>
                                        </p:attrNameLst>
                                      </p:cBhvr>
                                      <p:to>
                                        <p:strVal val="visible"/>
                                      </p:to>
                                    </p:set>
                                    <p:animEffect transition="in" filter="wipe(left)">
                                      <p:cBhvr>
                                        <p:cTn id="43" dur="500"/>
                                        <p:tgtEl>
                                          <p:spTgt spid="379917"/>
                                        </p:tgtEl>
                                      </p:cBhvr>
                                    </p:animEffect>
                                  </p:childTnLst>
                                  <p:subTnLst>
                                    <p:audio>
                                      <p:cMediaNode>
                                        <p:cTn display="0" masterRel="sameClick">
                                          <p:stCondLst>
                                            <p:cond evt="begin" delay="0">
                                              <p:tn val="41"/>
                                            </p:cond>
                                          </p:stCondLst>
                                          <p:endCondLst>
                                            <p:cond evt="onStopAudio" delay="0">
                                              <p:tgtEl>
                                                <p:sldTgt/>
                                              </p:tgtEl>
                                            </p:cond>
                                          </p:endCondLst>
                                        </p:cTn>
                                        <p:tgtEl>
                                          <p:sndTgt r:embed="rId4" name="String"/>
                                        </p:tgtEl>
                                      </p:cMediaNode>
                                    </p:audio>
                                  </p:sub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379914"/>
                                        </p:tgtEl>
                                        <p:attrNameLst>
                                          <p:attrName>style.visibility</p:attrName>
                                        </p:attrNameLst>
                                      </p:cBhvr>
                                      <p:to>
                                        <p:strVal val="visible"/>
                                      </p:to>
                                    </p:set>
                                    <p:animEffect transition="in" filter="wipe(left)">
                                      <p:cBhvr>
                                        <p:cTn id="48" dur="500"/>
                                        <p:tgtEl>
                                          <p:spTgt spid="379914"/>
                                        </p:tgtEl>
                                      </p:cBhvr>
                                    </p:animEffect>
                                  </p:childTnLst>
                                </p:cTn>
                              </p:par>
                            </p:childTnLst>
                          </p:cTn>
                        </p:par>
                        <p:par>
                          <p:cTn id="49" fill="hold" nodeType="afterGroup">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379915"/>
                                        </p:tgtEl>
                                        <p:attrNameLst>
                                          <p:attrName>style.visibility</p:attrName>
                                        </p:attrNameLst>
                                      </p:cBhvr>
                                      <p:to>
                                        <p:strVal val="visible"/>
                                      </p:to>
                                    </p:set>
                                    <p:animEffect transition="in" filter="wipe(left)">
                                      <p:cBhvr>
                                        <p:cTn id="52" dur="500"/>
                                        <p:tgtEl>
                                          <p:spTgt spid="379915"/>
                                        </p:tgtEl>
                                      </p:cBhvr>
                                    </p:animEffect>
                                  </p:childTnLst>
                                  <p:subTnLst>
                                    <p:audio>
                                      <p:cMediaNode>
                                        <p:cTn display="0" masterRel="sameClick">
                                          <p:stCondLst>
                                            <p:cond evt="begin" delay="0">
                                              <p:tn val="50"/>
                                            </p:cond>
                                          </p:stCondLst>
                                          <p:endCondLst>
                                            <p:cond evt="onStopAudio" delay="0">
                                              <p:tgtEl>
                                                <p:sldTgt/>
                                              </p:tgtEl>
                                            </p:cond>
                                          </p:endCondLst>
                                        </p:cTn>
                                        <p:tgtEl>
                                          <p:sndTgt r:embed="rId5" name="Qua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907" grpId="0" build="p" autoUpdateAnimBg="0"/>
      <p:bldP spid="379915" grpId="0" animBg="1" autoUpdateAnimBg="0"/>
      <p:bldP spid="379917"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6" name="Rectangle 4"/>
          <p:cNvSpPr>
            <a:spLocks noChangeArrowheads="1"/>
          </p:cNvSpPr>
          <p:nvPr/>
        </p:nvSpPr>
        <p:spPr bwMode="auto">
          <a:xfrm>
            <a:off x="679450" y="6203950"/>
            <a:ext cx="2368550" cy="4889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600" b="1">
                <a:solidFill>
                  <a:srgbClr val="0F116A"/>
                </a:solidFill>
              </a:rPr>
              <a:t>Oswald Avery</a:t>
            </a:r>
            <a:endParaRPr lang="en-US" sz="3000" b="1">
              <a:solidFill>
                <a:srgbClr val="0F116A"/>
              </a:solidFill>
            </a:endParaRPr>
          </a:p>
        </p:txBody>
      </p:sp>
      <p:sp>
        <p:nvSpPr>
          <p:cNvPr id="381958" name="Rectangle 6"/>
          <p:cNvSpPr>
            <a:spLocks noChangeArrowheads="1"/>
          </p:cNvSpPr>
          <p:nvPr/>
        </p:nvSpPr>
        <p:spPr bwMode="auto">
          <a:xfrm>
            <a:off x="3321050" y="6203950"/>
            <a:ext cx="2698750" cy="4889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600" b="1">
                <a:solidFill>
                  <a:srgbClr val="0F116A"/>
                </a:solidFill>
              </a:rPr>
              <a:t>Maclyn McCarty</a:t>
            </a:r>
            <a:endParaRPr lang="en-US" sz="3000" b="1">
              <a:solidFill>
                <a:srgbClr val="0F116A"/>
              </a:solidFill>
            </a:endParaRPr>
          </a:p>
        </p:txBody>
      </p:sp>
      <p:sp>
        <p:nvSpPr>
          <p:cNvPr id="381960" name="Rectangle 8"/>
          <p:cNvSpPr>
            <a:spLocks noChangeArrowheads="1"/>
          </p:cNvSpPr>
          <p:nvPr/>
        </p:nvSpPr>
        <p:spPr bwMode="auto">
          <a:xfrm>
            <a:off x="6383338" y="6203950"/>
            <a:ext cx="2532062" cy="4889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sz="2600" b="1">
                <a:solidFill>
                  <a:srgbClr val="0F116A"/>
                </a:solidFill>
              </a:rPr>
              <a:t>Colin MacLeod</a:t>
            </a:r>
            <a:endParaRPr lang="en-US" sz="3000" b="1">
              <a:solidFill>
                <a:srgbClr val="0F116A"/>
              </a:solidFill>
            </a:endParaRPr>
          </a:p>
        </p:txBody>
      </p:sp>
      <p:sp>
        <p:nvSpPr>
          <p:cNvPr id="381954" name="Rectangle 2"/>
          <p:cNvSpPr>
            <a:spLocks noGrp="1" noChangeArrowheads="1"/>
          </p:cNvSpPr>
          <p:nvPr>
            <p:ph type="title"/>
          </p:nvPr>
        </p:nvSpPr>
        <p:spPr/>
        <p:txBody>
          <a:bodyPr/>
          <a:lstStyle/>
          <a:p>
            <a:r>
              <a:rPr lang="en-US"/>
              <a:t>Avery, McCarty &amp; MacLeod</a:t>
            </a:r>
          </a:p>
        </p:txBody>
      </p:sp>
      <p:pic>
        <p:nvPicPr>
          <p:cNvPr id="381957" name="Picture 5"/>
          <p:cNvPicPr>
            <a:picLocks noChangeAspect="1" noChangeArrowheads="1"/>
          </p:cNvPicPr>
          <p:nvPr/>
        </p:nvPicPr>
        <p:blipFill>
          <a:blip r:embed="rId3">
            <a:extLst>
              <a:ext uri="{28A0092B-C50C-407E-A947-70E740481C1C}">
                <a14:useLocalDpi xmlns:a14="http://schemas.microsoft.com/office/drawing/2010/main" val="0"/>
              </a:ext>
            </a:extLst>
          </a:blip>
          <a:srcRect t="10800" b="9000"/>
          <a:stretch>
            <a:fillRect/>
          </a:stretch>
        </p:blipFill>
        <p:spPr bwMode="auto">
          <a:xfrm>
            <a:off x="3133725" y="2646363"/>
            <a:ext cx="2973388" cy="3543300"/>
          </a:xfrm>
          <a:prstGeom prst="rect">
            <a:avLst/>
          </a:prstGeom>
          <a:noFill/>
          <a:ln>
            <a:noFill/>
          </a:ln>
          <a:effectLst>
            <a:outerShdw dist="35921" dir="2700000" algn="ctr" rotWithShape="0">
              <a:srgbClr val="808080">
                <a:alpha val="75000"/>
              </a:srgbClr>
            </a:outerShdw>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1959" name="Picture 7"/>
          <p:cNvPicPr>
            <a:picLocks noChangeAspect="1" noChangeArrowheads="1"/>
          </p:cNvPicPr>
          <p:nvPr/>
        </p:nvPicPr>
        <p:blipFill>
          <a:blip r:embed="rId4">
            <a:extLst>
              <a:ext uri="{28A0092B-C50C-407E-A947-70E740481C1C}">
                <a14:useLocalDpi xmlns:a14="http://schemas.microsoft.com/office/drawing/2010/main" val="0"/>
              </a:ext>
            </a:extLst>
          </a:blip>
          <a:srcRect l="1884" t="1369" r="2827" b="8212"/>
          <a:stretch>
            <a:fillRect/>
          </a:stretch>
        </p:blipFill>
        <p:spPr bwMode="auto">
          <a:xfrm>
            <a:off x="6300788" y="2732088"/>
            <a:ext cx="2646362" cy="3457575"/>
          </a:xfrm>
          <a:prstGeom prst="rect">
            <a:avLst/>
          </a:prstGeom>
          <a:noFill/>
          <a:ln>
            <a:noFill/>
          </a:ln>
          <a:effectLst>
            <a:outerShdw dist="35921" dir="2700000" algn="ctr" rotWithShape="0">
              <a:srgbClr val="808080">
                <a:alpha val="75000"/>
              </a:srgbClr>
            </a:outerShdw>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1962" name="Rectangle 10" descr="Rectangle: Click to edit Master text styles&#10;Second level&#10;Third level&#10;Fourth level&#10;Fifth level"/>
          <p:cNvSpPr>
            <a:spLocks noGrp="1" noChangeArrowheads="1"/>
          </p:cNvSpPr>
          <p:nvPr>
            <p:ph type="body" idx="1"/>
          </p:nvPr>
        </p:nvSpPr>
        <p:spPr>
          <a:xfrm>
            <a:off x="685800" y="1379538"/>
            <a:ext cx="8297863" cy="1189037"/>
          </a:xfrm>
          <a:noFill/>
          <a:ln/>
        </p:spPr>
        <p:txBody>
          <a:bodyPr/>
          <a:lstStyle/>
          <a:p>
            <a:pPr>
              <a:lnSpc>
                <a:spcPct val="90000"/>
              </a:lnSpc>
            </a:pPr>
            <a:r>
              <a:rPr lang="en-US" sz="2600"/>
              <a:t>Conclusion</a:t>
            </a:r>
          </a:p>
          <a:p>
            <a:pPr lvl="1">
              <a:lnSpc>
                <a:spcPct val="90000"/>
              </a:lnSpc>
            </a:pPr>
            <a:r>
              <a:rPr lang="en-US" sz="2400" u="sng">
                <a:solidFill>
                  <a:srgbClr val="CC0000"/>
                </a:solidFill>
              </a:rPr>
              <a:t>first experimental evidence that DNA was the genetic material</a:t>
            </a:r>
            <a:endParaRPr lang="en-US" sz="2400"/>
          </a:p>
        </p:txBody>
      </p:sp>
      <p:pic>
        <p:nvPicPr>
          <p:cNvPr id="381963" name="Picture 11"/>
          <p:cNvPicPr>
            <a:picLocks noChangeAspect="1" noChangeArrowheads="1"/>
          </p:cNvPicPr>
          <p:nvPr/>
        </p:nvPicPr>
        <p:blipFill>
          <a:blip r:embed="rId5">
            <a:extLst>
              <a:ext uri="{28A0092B-C50C-407E-A947-70E740481C1C}">
                <a14:useLocalDpi xmlns:a14="http://schemas.microsoft.com/office/drawing/2010/main" val="0"/>
              </a:ext>
            </a:extLst>
          </a:blip>
          <a:srcRect b="15950"/>
          <a:stretch>
            <a:fillRect/>
          </a:stretch>
        </p:blipFill>
        <p:spPr bwMode="auto">
          <a:xfrm>
            <a:off x="471488" y="3276600"/>
            <a:ext cx="2468562" cy="2913063"/>
          </a:xfrm>
          <a:prstGeom prst="rect">
            <a:avLst/>
          </a:prstGeom>
          <a:noFill/>
          <a:ln>
            <a:noFill/>
          </a:ln>
          <a:effectLst>
            <a:outerShdw dist="35921" dir="2700000" algn="ctr" rotWithShape="0">
              <a:srgbClr val="808080">
                <a:alpha val="75000"/>
              </a:srgbClr>
            </a:outerShdw>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1964" name="Rectangle 12"/>
          <p:cNvSpPr>
            <a:spLocks noChangeArrowheads="1"/>
          </p:cNvSpPr>
          <p:nvPr/>
        </p:nvSpPr>
        <p:spPr bwMode="auto">
          <a:xfrm>
            <a:off x="6858000" y="381000"/>
            <a:ext cx="2320925" cy="871538"/>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80000"/>
              </a:lnSpc>
            </a:pPr>
            <a:r>
              <a:rPr lang="en-US" sz="3400" b="1">
                <a:solidFill>
                  <a:srgbClr val="0F116A"/>
                </a:solidFill>
              </a:rPr>
              <a:t>1944 </a:t>
            </a:r>
            <a:r>
              <a:rPr lang="en-US" sz="3400" b="1">
                <a:solidFill>
                  <a:srgbClr val="000005"/>
                </a:solidFill>
              </a:rPr>
              <a:t>| </a:t>
            </a:r>
            <a:r>
              <a:rPr lang="en-US" sz="3400" b="1">
                <a:solidFill>
                  <a:srgbClr val="CC0000"/>
                </a:solidFill>
              </a:rPr>
              <a:t>??</a:t>
            </a:r>
            <a:r>
              <a:rPr lang="en-US" sz="3400" b="1" i="1">
                <a:solidFill>
                  <a:srgbClr val="CC0000"/>
                </a:solidFill>
              </a:rPr>
              <a:t>!!</a:t>
            </a:r>
            <a:endParaRPr lang="en-US" sz="3400" b="1">
              <a:solidFill>
                <a:srgbClr val="CC0000"/>
              </a:solidFill>
            </a:endParaRPr>
          </a:p>
          <a:p>
            <a:pPr algn="r">
              <a:lnSpc>
                <a:spcPct val="80000"/>
              </a:lnSpc>
            </a:pPr>
            <a:endParaRPr lang="en-US" sz="3000" b="1">
              <a:solidFill>
                <a:srgbClr val="0F116A"/>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4005" name="Picture 5"/>
          <p:cNvPicPr>
            <a:picLocks noChangeAspect="1" noChangeArrowheads="1"/>
          </p:cNvPicPr>
          <p:nvPr/>
        </p:nvPicPr>
        <p:blipFill>
          <a:blip r:embed="rId5">
            <a:extLst>
              <a:ext uri="{28A0092B-C50C-407E-A947-70E740481C1C}">
                <a14:useLocalDpi xmlns:a14="http://schemas.microsoft.com/office/drawing/2010/main" val="0"/>
              </a:ext>
            </a:extLst>
          </a:blip>
          <a:srcRect b="14999"/>
          <a:stretch>
            <a:fillRect/>
          </a:stretch>
        </p:blipFill>
        <p:spPr bwMode="auto">
          <a:xfrm>
            <a:off x="5562600" y="4191000"/>
            <a:ext cx="3581400" cy="2640013"/>
          </a:xfrm>
          <a:prstGeom prst="rect">
            <a:avLst/>
          </a:prstGeom>
          <a:noFill/>
          <a:extLst>
            <a:ext uri="{909E8E84-426E-40DD-AFC4-6F175D3DCCD1}">
              <a14:hiddenFill xmlns:a14="http://schemas.microsoft.com/office/drawing/2010/main">
                <a:solidFill>
                  <a:srgbClr val="FFFFFF"/>
                </a:solidFill>
              </a14:hiddenFill>
            </a:ext>
          </a:extLst>
        </p:spPr>
      </p:pic>
      <p:pic>
        <p:nvPicPr>
          <p:cNvPr id="38400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4175" y="1219200"/>
            <a:ext cx="2333625" cy="23749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4003" name="Rectangle 3"/>
          <p:cNvSpPr>
            <a:spLocks noGrp="1" noChangeArrowheads="1"/>
          </p:cNvSpPr>
          <p:nvPr>
            <p:ph type="title"/>
          </p:nvPr>
        </p:nvSpPr>
        <p:spPr/>
        <p:txBody>
          <a:bodyPr/>
          <a:lstStyle/>
          <a:p>
            <a:r>
              <a:rPr lang="en-US"/>
              <a:t>Confirmation of DNA</a:t>
            </a:r>
          </a:p>
        </p:txBody>
      </p:sp>
      <p:sp>
        <p:nvSpPr>
          <p:cNvPr id="384004" name="Rectangle 4" descr="Rectangle: Click to edit Master text styles&#10;Second level&#10;Third level&#10;Fourth level&#10;Fifth level"/>
          <p:cNvSpPr>
            <a:spLocks noGrp="1" noChangeArrowheads="1"/>
          </p:cNvSpPr>
          <p:nvPr>
            <p:ph type="body" idx="1"/>
          </p:nvPr>
        </p:nvSpPr>
        <p:spPr>
          <a:xfrm>
            <a:off x="838200" y="1371600"/>
            <a:ext cx="7924800" cy="4953000"/>
          </a:xfrm>
        </p:spPr>
        <p:txBody>
          <a:bodyPr/>
          <a:lstStyle/>
          <a:p>
            <a:r>
              <a:rPr lang="en-US"/>
              <a:t>Hershey &amp; Chase</a:t>
            </a:r>
          </a:p>
          <a:p>
            <a:pPr lvl="1"/>
            <a:r>
              <a:rPr lang="en-US"/>
              <a:t>classic “blender” experiment</a:t>
            </a:r>
          </a:p>
          <a:p>
            <a:pPr lvl="1"/>
            <a:r>
              <a:rPr lang="en-US"/>
              <a:t>worked with </a:t>
            </a:r>
            <a:r>
              <a:rPr lang="en-US" u="sng">
                <a:solidFill>
                  <a:srgbClr val="CC0000"/>
                </a:solidFill>
              </a:rPr>
              <a:t>bacteriophage</a:t>
            </a:r>
            <a:endParaRPr lang="en-US"/>
          </a:p>
          <a:p>
            <a:pPr marL="1085850" lvl="2"/>
            <a:r>
              <a:rPr lang="en-US"/>
              <a:t>viruses that infect bacteria</a:t>
            </a:r>
          </a:p>
          <a:p>
            <a:pPr lvl="1"/>
            <a:r>
              <a:rPr lang="en-US"/>
              <a:t>grew phage viruses in 2 media, radioactively labeled with either </a:t>
            </a:r>
          </a:p>
          <a:p>
            <a:pPr marL="1085850" lvl="2"/>
            <a:r>
              <a:rPr lang="en-US" baseline="30000">
                <a:solidFill>
                  <a:srgbClr val="CC0000"/>
                </a:solidFill>
              </a:rPr>
              <a:t>35</a:t>
            </a:r>
            <a:r>
              <a:rPr lang="en-US" u="sng">
                <a:solidFill>
                  <a:srgbClr val="CC0000"/>
                </a:solidFill>
              </a:rPr>
              <a:t>S</a:t>
            </a:r>
            <a:r>
              <a:rPr lang="en-US" u="sng"/>
              <a:t> in their proteins</a:t>
            </a:r>
          </a:p>
          <a:p>
            <a:pPr marL="1085850" lvl="2"/>
            <a:r>
              <a:rPr lang="en-US" baseline="30000">
                <a:solidFill>
                  <a:srgbClr val="CC0000"/>
                </a:solidFill>
              </a:rPr>
              <a:t>32</a:t>
            </a:r>
            <a:r>
              <a:rPr lang="en-US" u="sng">
                <a:solidFill>
                  <a:srgbClr val="CC0000"/>
                </a:solidFill>
              </a:rPr>
              <a:t>P</a:t>
            </a:r>
            <a:r>
              <a:rPr lang="en-US" u="sng"/>
              <a:t> in their DNA</a:t>
            </a:r>
            <a:endParaRPr lang="en-US"/>
          </a:p>
          <a:p>
            <a:pPr lvl="1"/>
            <a:r>
              <a:rPr lang="en-US"/>
              <a:t>infected bacteria with </a:t>
            </a:r>
            <a:br>
              <a:rPr lang="en-US"/>
            </a:br>
            <a:r>
              <a:rPr lang="en-US"/>
              <a:t>labeled phages</a:t>
            </a:r>
          </a:p>
        </p:txBody>
      </p:sp>
      <p:sp>
        <p:nvSpPr>
          <p:cNvPr id="384006" name="Rectangle 6"/>
          <p:cNvSpPr>
            <a:spLocks noChangeArrowheads="1"/>
          </p:cNvSpPr>
          <p:nvPr/>
        </p:nvSpPr>
        <p:spPr bwMode="auto">
          <a:xfrm>
            <a:off x="6708775" y="381000"/>
            <a:ext cx="2466975" cy="774700"/>
          </a:xfrm>
          <a:prstGeom prst="rect">
            <a:avLst/>
          </a:prstGeom>
          <a:noFill/>
          <a:ln>
            <a:noFill/>
          </a:ln>
          <a:effectLst/>
          <a:extLst>
            <a:ext uri="{909E8E84-426E-40DD-AFC4-6F175D3DCCD1}">
              <a14:hiddenFill xmlns:a14="http://schemas.microsoft.com/office/drawing/2010/main">
                <a:solidFill>
                  <a:srgbClr val="FFEA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80000"/>
              </a:lnSpc>
            </a:pPr>
            <a:r>
              <a:rPr lang="en-US" sz="3400" b="1">
                <a:solidFill>
                  <a:srgbClr val="0F116A"/>
                </a:solidFill>
              </a:rPr>
              <a:t>1952 </a:t>
            </a:r>
            <a:r>
              <a:rPr lang="en-US" sz="3400" b="1">
                <a:solidFill>
                  <a:srgbClr val="000005"/>
                </a:solidFill>
              </a:rPr>
              <a:t>| </a:t>
            </a:r>
            <a:r>
              <a:rPr lang="en-US" sz="3400" b="1">
                <a:solidFill>
                  <a:srgbClr val="CC0000"/>
                </a:solidFill>
              </a:rPr>
              <a:t>1969</a:t>
            </a:r>
          </a:p>
          <a:p>
            <a:pPr algn="r">
              <a:lnSpc>
                <a:spcPct val="80000"/>
              </a:lnSpc>
            </a:pPr>
            <a:r>
              <a:rPr lang="en-US" sz="2200" b="1">
                <a:solidFill>
                  <a:srgbClr val="CC0000"/>
                </a:solidFill>
              </a:rPr>
              <a:t>Hershey</a:t>
            </a:r>
            <a:endParaRPr lang="en-US" sz="3000" b="1">
              <a:solidFill>
                <a:srgbClr val="0F116A"/>
              </a:solidFill>
            </a:endParaRPr>
          </a:p>
        </p:txBody>
      </p:sp>
      <p:pic>
        <p:nvPicPr>
          <p:cNvPr id="384011" name="Picture 11" descr="penguin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114300" y="5562600"/>
            <a:ext cx="1274763" cy="1295400"/>
          </a:xfrm>
          <a:prstGeom prst="rect">
            <a:avLst/>
          </a:prstGeom>
          <a:noFill/>
          <a:extLst>
            <a:ext uri="{909E8E84-426E-40DD-AFC4-6F175D3DCCD1}">
              <a14:hiddenFill xmlns:a14="http://schemas.microsoft.com/office/drawing/2010/main">
                <a:solidFill>
                  <a:srgbClr val="FFFFFF"/>
                </a:solidFill>
              </a14:hiddenFill>
            </a:ext>
          </a:extLst>
        </p:spPr>
      </p:pic>
      <p:sp>
        <p:nvSpPr>
          <p:cNvPr id="384012" name="AutoShape 12"/>
          <p:cNvSpPr>
            <a:spLocks noChangeArrowheads="1"/>
          </p:cNvSpPr>
          <p:nvPr/>
        </p:nvSpPr>
        <p:spPr bwMode="auto">
          <a:xfrm flipH="1">
            <a:off x="0" y="3778250"/>
            <a:ext cx="1782763" cy="1589088"/>
          </a:xfrm>
          <a:prstGeom prst="wedgeEllipseCallout">
            <a:avLst>
              <a:gd name="adj1" fmla="val -12602"/>
              <a:gd name="adj2" fmla="val 74273"/>
            </a:avLst>
          </a:prstGeom>
          <a:solidFill>
            <a:srgbClr val="FFEA18"/>
          </a:solidFill>
          <a:ln w="381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r>
              <a:rPr lang="en-US" sz="1800" b="1">
                <a:solidFill>
                  <a:srgbClr val="0F116A"/>
                </a:solidFill>
                <a:latin typeface="Comic Sans MS" pitchFamily="84" charset="0"/>
                <a:ea typeface="ＭＳ Ｐゴシック" pitchFamily="1" charset="-128"/>
              </a:rPr>
              <a:t>Why use</a:t>
            </a:r>
            <a:br>
              <a:rPr lang="en-US" sz="1800" b="1">
                <a:solidFill>
                  <a:srgbClr val="0F116A"/>
                </a:solidFill>
                <a:latin typeface="Comic Sans MS" pitchFamily="84" charset="0"/>
                <a:ea typeface="ＭＳ Ｐゴシック" pitchFamily="1" charset="-128"/>
              </a:rPr>
            </a:br>
            <a:r>
              <a:rPr lang="en-US" sz="1800" b="1" u="sng">
                <a:solidFill>
                  <a:srgbClr val="CC0000"/>
                </a:solidFill>
                <a:ea typeface="ＭＳ Ｐゴシック" pitchFamily="1" charset="-128"/>
              </a:rPr>
              <a:t>S</a:t>
            </a:r>
            <a:r>
              <a:rPr lang="en-US" sz="1800" b="1">
                <a:solidFill>
                  <a:srgbClr val="0F116A"/>
                </a:solidFill>
                <a:latin typeface="Comic Sans MS" pitchFamily="84" charset="0"/>
                <a:ea typeface="ＭＳ Ｐゴシック" pitchFamily="1" charset="-128"/>
              </a:rPr>
              <a:t>ulfur</a:t>
            </a:r>
            <a:br>
              <a:rPr lang="en-US" sz="1800" b="1">
                <a:solidFill>
                  <a:srgbClr val="0F116A"/>
                </a:solidFill>
                <a:latin typeface="Comic Sans MS" pitchFamily="84" charset="0"/>
                <a:ea typeface="ＭＳ Ｐゴシック" pitchFamily="1" charset="-128"/>
              </a:rPr>
            </a:br>
            <a:r>
              <a:rPr lang="en-US" sz="1800" b="1">
                <a:solidFill>
                  <a:srgbClr val="0F116A"/>
                </a:solidFill>
                <a:latin typeface="Comic Sans MS" pitchFamily="84" charset="0"/>
                <a:ea typeface="ＭＳ Ｐゴシック" pitchFamily="1" charset="-128"/>
              </a:rPr>
              <a:t>vs.</a:t>
            </a:r>
            <a:br>
              <a:rPr lang="en-US" sz="1800" b="1">
                <a:solidFill>
                  <a:srgbClr val="0F116A"/>
                </a:solidFill>
                <a:latin typeface="Comic Sans MS" pitchFamily="84" charset="0"/>
                <a:ea typeface="ＭＳ Ｐゴシック" pitchFamily="1" charset="-128"/>
              </a:rPr>
            </a:br>
            <a:r>
              <a:rPr lang="en-US" sz="1800" b="1" u="sng">
                <a:solidFill>
                  <a:srgbClr val="CC0000"/>
                </a:solidFill>
                <a:ea typeface="ＭＳ Ｐゴシック" pitchFamily="1" charset="-128"/>
              </a:rPr>
              <a:t>P</a:t>
            </a:r>
            <a:r>
              <a:rPr lang="en-US" sz="1800" b="1">
                <a:solidFill>
                  <a:srgbClr val="0F116A"/>
                </a:solidFill>
                <a:latin typeface="Comic Sans MS" pitchFamily="84" charset="0"/>
                <a:ea typeface="ＭＳ Ｐゴシック" pitchFamily="1" charset="-128"/>
              </a:rPr>
              <a:t>hosphorus?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4004">
                                            <p:txEl>
                                              <p:pRg st="2" end="2"/>
                                            </p:txEl>
                                          </p:spTgt>
                                        </p:tgtEl>
                                        <p:attrNameLst>
                                          <p:attrName>style.visibility</p:attrName>
                                        </p:attrNameLst>
                                      </p:cBhvr>
                                      <p:to>
                                        <p:strVal val="visible"/>
                                      </p:to>
                                    </p:set>
                                    <p:anim calcmode="lin" valueType="num">
                                      <p:cBhvr additive="base">
                                        <p:cTn id="7" dur="500" fill="hold"/>
                                        <p:tgtEl>
                                          <p:spTgt spid="384004">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84004">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4004">
                                            <p:txEl>
                                              <p:pRg st="3" end="3"/>
                                            </p:txEl>
                                          </p:spTgt>
                                        </p:tgtEl>
                                        <p:attrNameLst>
                                          <p:attrName>style.visibility</p:attrName>
                                        </p:attrNameLst>
                                      </p:cBhvr>
                                      <p:to>
                                        <p:strVal val="visible"/>
                                      </p:to>
                                    </p:set>
                                    <p:anim calcmode="lin" valueType="num">
                                      <p:cBhvr additive="base">
                                        <p:cTn id="13" dur="500" fill="hold"/>
                                        <p:tgtEl>
                                          <p:spTgt spid="384004">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84004">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84004">
                                            <p:txEl>
                                              <p:pRg st="4" end="4"/>
                                            </p:txEl>
                                          </p:spTgt>
                                        </p:tgtEl>
                                        <p:attrNameLst>
                                          <p:attrName>style.visibility</p:attrName>
                                        </p:attrNameLst>
                                      </p:cBhvr>
                                      <p:to>
                                        <p:strVal val="visible"/>
                                      </p:to>
                                    </p:set>
                                    <p:anim calcmode="lin" valueType="num">
                                      <p:cBhvr additive="base">
                                        <p:cTn id="19" dur="500" fill="hold"/>
                                        <p:tgtEl>
                                          <p:spTgt spid="384004">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84004">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84004">
                                            <p:txEl>
                                              <p:pRg st="5" end="5"/>
                                            </p:txEl>
                                          </p:spTgt>
                                        </p:tgtEl>
                                        <p:attrNameLst>
                                          <p:attrName>style.visibility</p:attrName>
                                        </p:attrNameLst>
                                      </p:cBhvr>
                                      <p:to>
                                        <p:strVal val="visible"/>
                                      </p:to>
                                    </p:set>
                                    <p:anim calcmode="lin" valueType="num">
                                      <p:cBhvr additive="base">
                                        <p:cTn id="25" dur="500" fill="hold"/>
                                        <p:tgtEl>
                                          <p:spTgt spid="384004">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84004">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84004">
                                            <p:txEl>
                                              <p:pRg st="6" end="6"/>
                                            </p:txEl>
                                          </p:spTgt>
                                        </p:tgtEl>
                                        <p:attrNameLst>
                                          <p:attrName>style.visibility</p:attrName>
                                        </p:attrNameLst>
                                      </p:cBhvr>
                                      <p:to>
                                        <p:strVal val="visible"/>
                                      </p:to>
                                    </p:set>
                                    <p:anim calcmode="lin" valueType="num">
                                      <p:cBhvr additive="base">
                                        <p:cTn id="31" dur="500" fill="hold"/>
                                        <p:tgtEl>
                                          <p:spTgt spid="384004">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84004">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384011"/>
                                        </p:tgtEl>
                                        <p:attrNameLst>
                                          <p:attrName>style.visibility</p:attrName>
                                        </p:attrNameLst>
                                      </p:cBhvr>
                                      <p:to>
                                        <p:strVal val="visible"/>
                                      </p:to>
                                    </p:set>
                                    <p:animEffect transition="in" filter="wipe(down)">
                                      <p:cBhvr>
                                        <p:cTn id="37" dur="500"/>
                                        <p:tgtEl>
                                          <p:spTgt spid="384011"/>
                                        </p:tgtEl>
                                      </p:cBhvr>
                                    </p:animEffect>
                                  </p:childTnLst>
                                </p:cTn>
                              </p:par>
                            </p:childTnLst>
                          </p:cTn>
                        </p:par>
                        <p:par>
                          <p:cTn id="38" fill="hold" nodeType="afterGroup">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384012"/>
                                        </p:tgtEl>
                                        <p:attrNameLst>
                                          <p:attrName>style.visibility</p:attrName>
                                        </p:attrNameLst>
                                      </p:cBhvr>
                                      <p:to>
                                        <p:strVal val="visible"/>
                                      </p:to>
                                    </p:set>
                                    <p:animEffect transition="in" filter="wipe(down)">
                                      <p:cBhvr>
                                        <p:cTn id="41" dur="500"/>
                                        <p:tgtEl>
                                          <p:spTgt spid="384012"/>
                                        </p:tgtEl>
                                      </p:cBhvr>
                                    </p:animEffect>
                                  </p:childTnLst>
                                  <p:subTnLst>
                                    <p:audio>
                                      <p:cMediaNode>
                                        <p:cTn display="0" masterRel="sameClick">
                                          <p:stCondLst>
                                            <p:cond evt="begin" delay="0">
                                              <p:tn val="39"/>
                                            </p:cond>
                                          </p:stCondLst>
                                          <p:endCondLst>
                                            <p:cond evt="onStopAudio" delay="0">
                                              <p:tgtEl>
                                                <p:sldTgt/>
                                              </p:tgtEl>
                                            </p:cond>
                                          </p:endCondLst>
                                        </p:cTn>
                                        <p:tgtEl>
                                          <p:sndTgt r:embed="rId4" name="Quack"/>
                                        </p:tgtEl>
                                      </p:cMediaNode>
                                    </p:audio>
                                  </p:sub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384004">
                                            <p:txEl>
                                              <p:pRg st="7" end="7"/>
                                            </p:txEl>
                                          </p:spTgt>
                                        </p:tgtEl>
                                        <p:attrNameLst>
                                          <p:attrName>style.visibility</p:attrName>
                                        </p:attrNameLst>
                                      </p:cBhvr>
                                      <p:to>
                                        <p:strVal val="visible"/>
                                      </p:to>
                                    </p:set>
                                    <p:anim calcmode="lin" valueType="num">
                                      <p:cBhvr additive="base">
                                        <p:cTn id="46" dur="500" fill="hold"/>
                                        <p:tgtEl>
                                          <p:spTgt spid="384004">
                                            <p:txEl>
                                              <p:pRg st="7" end="7"/>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384004">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4"/>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004" grpId="0" build="p" autoUpdateAnimBg="0"/>
      <p:bldP spid="384012" grpId="0" animBg="1" autoUpdateAnimBg="0"/>
    </p:bldLst>
  </p:timing>
</p:sld>
</file>

<file path=ppt/theme/theme1.xml><?xml version="1.0" encoding="utf-8"?>
<a:theme xmlns:a="http://schemas.openxmlformats.org/drawingml/2006/main" name="template2005">
  <a:themeElements>
    <a:clrScheme name="template2005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fontScheme name="template200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EA18"/>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EA18"/>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template2005 1">
        <a:dk1>
          <a:srgbClr val="000000"/>
        </a:dk1>
        <a:lt1>
          <a:srgbClr val="FFFFFF"/>
        </a:lt1>
        <a:dk2>
          <a:srgbClr val="40458C"/>
        </a:dk2>
        <a:lt2>
          <a:srgbClr val="FFFFCC"/>
        </a:lt2>
        <a:accent1>
          <a:srgbClr val="8D8DB3"/>
        </a:accent1>
        <a:accent2>
          <a:srgbClr val="B2B2B2"/>
        </a:accent2>
        <a:accent3>
          <a:srgbClr val="AFB0C5"/>
        </a:accent3>
        <a:accent4>
          <a:srgbClr val="DADADA"/>
        </a:accent4>
        <a:accent5>
          <a:srgbClr val="C5C5D6"/>
        </a:accent5>
        <a:accent6>
          <a:srgbClr val="A1A1A1"/>
        </a:accent6>
        <a:hlink>
          <a:srgbClr val="6F89F7"/>
        </a:hlink>
        <a:folHlink>
          <a:srgbClr val="4F56AD"/>
        </a:folHlink>
      </a:clrScheme>
      <a:clrMap bg1="dk2" tx1="lt1" bg2="dk1" tx2="lt2" accent1="accent1" accent2="accent2" accent3="accent3" accent4="accent4" accent5="accent5" accent6="accent6" hlink="hlink" folHlink="folHlink"/>
    </a:extraClrScheme>
    <a:extraClrScheme>
      <a:clrScheme name="template2005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clrMap bg1="lt1" tx1="dk1" bg2="lt2" tx2="dk2" accent1="accent1" accent2="accent2" accent3="accent3" accent4="accent4" accent5="accent5" accent6="accent6" hlink="hlink" folHlink="folHlink"/>
    </a:extraClrScheme>
    <a:extraClrScheme>
      <a:clrScheme name="template2005 3">
        <a:dk1>
          <a:srgbClr val="000000"/>
        </a:dk1>
        <a:lt1>
          <a:srgbClr val="FFFFFF"/>
        </a:lt1>
        <a:dk2>
          <a:srgbClr val="4D4D4D"/>
        </a:dk2>
        <a:lt2>
          <a:srgbClr val="B2B2B2"/>
        </a:lt2>
        <a:accent1>
          <a:srgbClr val="969696"/>
        </a:accent1>
        <a:accent2>
          <a:srgbClr val="EAEAEA"/>
        </a:accent2>
        <a:accent3>
          <a:srgbClr val="FFFFFF"/>
        </a:accent3>
        <a:accent4>
          <a:srgbClr val="000000"/>
        </a:accent4>
        <a:accent5>
          <a:srgbClr val="C9C9C9"/>
        </a:accent5>
        <a:accent6>
          <a:srgbClr val="D4D4D4"/>
        </a:accent6>
        <a:hlink>
          <a:srgbClr val="777777"/>
        </a:hlink>
        <a:folHlink>
          <a:srgbClr val="C0C0C0"/>
        </a:folHlink>
      </a:clrScheme>
      <a:clrMap bg1="lt1" tx1="dk1" bg2="lt2" tx2="dk2" accent1="accent1" accent2="accent2" accent3="accent3" accent4="accent4" accent5="accent5" accent6="accent6" hlink="hlink" folHlink="folHlink"/>
    </a:extraClrScheme>
    <a:extraClrScheme>
      <a:clrScheme name="template2005 4">
        <a:dk1>
          <a:srgbClr val="333300"/>
        </a:dk1>
        <a:lt1>
          <a:srgbClr val="FFFFFF"/>
        </a:lt1>
        <a:dk2>
          <a:srgbClr val="663300"/>
        </a:dk2>
        <a:lt2>
          <a:srgbClr val="B2B2B2"/>
        </a:lt2>
        <a:accent1>
          <a:srgbClr val="DDC6A7"/>
        </a:accent1>
        <a:accent2>
          <a:srgbClr val="D9C167"/>
        </a:accent2>
        <a:accent3>
          <a:srgbClr val="FFFFFF"/>
        </a:accent3>
        <a:accent4>
          <a:srgbClr val="2A2A00"/>
        </a:accent4>
        <a:accent5>
          <a:srgbClr val="EBDFD0"/>
        </a:accent5>
        <a:accent6>
          <a:srgbClr val="C4AF5D"/>
        </a:accent6>
        <a:hlink>
          <a:srgbClr val="8A7A66"/>
        </a:hlink>
        <a:folHlink>
          <a:srgbClr val="C0AE9E"/>
        </a:folHlink>
      </a:clrScheme>
      <a:clrMap bg1="lt1" tx1="dk1" bg2="lt2" tx2="dk2" accent1="accent1" accent2="accent2" accent3="accent3" accent4="accent4" accent5="accent5" accent6="accent6" hlink="hlink" folHlink="folHlink"/>
    </a:extraClrScheme>
    <a:extraClrScheme>
      <a:clrScheme name="template2005 5">
        <a:dk1>
          <a:srgbClr val="000000"/>
        </a:dk1>
        <a:lt1>
          <a:srgbClr val="FFFFFF"/>
        </a:lt1>
        <a:dk2>
          <a:srgbClr val="003366"/>
        </a:dk2>
        <a:lt2>
          <a:srgbClr val="CCFFCC"/>
        </a:lt2>
        <a:accent1>
          <a:srgbClr val="006699"/>
        </a:accent1>
        <a:accent2>
          <a:srgbClr val="009999"/>
        </a:accent2>
        <a:accent3>
          <a:srgbClr val="AAADB8"/>
        </a:accent3>
        <a:accent4>
          <a:srgbClr val="DADADA"/>
        </a:accent4>
        <a:accent5>
          <a:srgbClr val="AAB8CA"/>
        </a:accent5>
        <a:accent6>
          <a:srgbClr val="008A8A"/>
        </a:accent6>
        <a:hlink>
          <a:srgbClr val="0099CC"/>
        </a:hlink>
        <a:folHlink>
          <a:srgbClr val="00458A"/>
        </a:folHlink>
      </a:clrScheme>
      <a:clrMap bg1="dk2" tx1="lt1" bg2="dk1" tx2="lt2" accent1="accent1" accent2="accent2" accent3="accent3" accent4="accent4" accent5="accent5" accent6="accent6" hlink="hlink" folHlink="folHlink"/>
    </a:extraClrScheme>
    <a:extraClrScheme>
      <a:clrScheme name="template2005 6">
        <a:dk1>
          <a:srgbClr val="000000"/>
        </a:dk1>
        <a:lt1>
          <a:srgbClr val="FFFFFF"/>
        </a:lt1>
        <a:dk2>
          <a:srgbClr val="004A48"/>
        </a:dk2>
        <a:lt2>
          <a:srgbClr val="33CCCC"/>
        </a:lt2>
        <a:accent1>
          <a:srgbClr val="006699"/>
        </a:accent1>
        <a:accent2>
          <a:srgbClr val="009999"/>
        </a:accent2>
        <a:accent3>
          <a:srgbClr val="AAB1B1"/>
        </a:accent3>
        <a:accent4>
          <a:srgbClr val="DADADA"/>
        </a:accent4>
        <a:accent5>
          <a:srgbClr val="AAB8CA"/>
        </a:accent5>
        <a:accent6>
          <a:srgbClr val="008A8A"/>
        </a:accent6>
        <a:hlink>
          <a:srgbClr val="00CC99"/>
        </a:hlink>
        <a:folHlink>
          <a:srgbClr val="006666"/>
        </a:folHlink>
      </a:clrScheme>
      <a:clrMap bg1="dk2" tx1="lt1" bg2="dk1" tx2="lt2" accent1="accent1" accent2="accent2" accent3="accent3" accent4="accent4" accent5="accent5" accent6="accent6" hlink="hlink" folHlink="folHlink"/>
    </a:extraClrScheme>
    <a:extraClrScheme>
      <a:clrScheme name="template2005 7">
        <a:dk1>
          <a:srgbClr val="000000"/>
        </a:dk1>
        <a:lt1>
          <a:srgbClr val="FFFFFF"/>
        </a:lt1>
        <a:dk2>
          <a:srgbClr val="333300"/>
        </a:dk2>
        <a:lt2>
          <a:srgbClr val="FFFFCC"/>
        </a:lt2>
        <a:accent1>
          <a:srgbClr val="CC9900"/>
        </a:accent1>
        <a:accent2>
          <a:srgbClr val="CC6600"/>
        </a:accent2>
        <a:accent3>
          <a:srgbClr val="ADADAA"/>
        </a:accent3>
        <a:accent4>
          <a:srgbClr val="DADADA"/>
        </a:accent4>
        <a:accent5>
          <a:srgbClr val="E2CAAA"/>
        </a:accent5>
        <a:accent6>
          <a:srgbClr val="B95C00"/>
        </a:accent6>
        <a:hlink>
          <a:srgbClr val="808000"/>
        </a:hlink>
        <a:folHlink>
          <a:srgbClr val="525000"/>
        </a:folHlink>
      </a:clrScheme>
      <a:clrMap bg1="dk2" tx1="lt1" bg2="dk1" tx2="lt2" accent1="accent1" accent2="accent2" accent3="accent3" accent4="accent4" accent5="accent5" accent6="accent6" hlink="hlink" folHlink="folHlink"/>
    </a:extraClrScheme>
    <a:extraClrScheme>
      <a:clrScheme name="template2005 8">
        <a:dk1>
          <a:srgbClr val="003D62"/>
        </a:dk1>
        <a:lt1>
          <a:srgbClr val="FFFFFF"/>
        </a:lt1>
        <a:dk2>
          <a:srgbClr val="006699"/>
        </a:dk2>
        <a:lt2>
          <a:srgbClr val="C8D1DA"/>
        </a:lt2>
        <a:accent1>
          <a:srgbClr val="9AC0EA"/>
        </a:accent1>
        <a:accent2>
          <a:srgbClr val="80C3C8"/>
        </a:accent2>
        <a:accent3>
          <a:srgbClr val="FFFFFF"/>
        </a:accent3>
        <a:accent4>
          <a:srgbClr val="003353"/>
        </a:accent4>
        <a:accent5>
          <a:srgbClr val="CADCF3"/>
        </a:accent5>
        <a:accent6>
          <a:srgbClr val="73B0B5"/>
        </a:accent6>
        <a:hlink>
          <a:srgbClr val="81ABCB"/>
        </a:hlink>
        <a:folHlink>
          <a:srgbClr val="B6CBD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Macintosh HD:Applications:Microsoft Office 2004:Templates:My Templates:template2005.pot</Template>
  <TotalTime>5648</TotalTime>
  <Words>1984</Words>
  <Application>Microsoft Office PowerPoint</Application>
  <PresentationFormat>On-screen Show (4:3)</PresentationFormat>
  <Paragraphs>300</Paragraphs>
  <Slides>28</Slides>
  <Notes>26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Times</vt:lpstr>
      <vt:lpstr>Arial</vt:lpstr>
      <vt:lpstr>Wingdings</vt:lpstr>
      <vt:lpstr>Comic Sans MS</vt:lpstr>
      <vt:lpstr>ＭＳ Ｐゴシック</vt:lpstr>
      <vt:lpstr>Times New Roman</vt:lpstr>
      <vt:lpstr>Zapf Dingbats</vt:lpstr>
      <vt:lpstr>Geneva</vt:lpstr>
      <vt:lpstr>template2005</vt:lpstr>
      <vt:lpstr>PowerPoint Presentation</vt:lpstr>
      <vt:lpstr>Scientific History </vt:lpstr>
      <vt:lpstr>Chromosomes related to phenotype </vt:lpstr>
      <vt:lpstr>Genes are on chromosomes </vt:lpstr>
      <vt:lpstr>The “Transforming Principle” </vt:lpstr>
      <vt:lpstr>The “Transforming Principle”</vt:lpstr>
      <vt:lpstr>DNA is the “Transforming Principle”</vt:lpstr>
      <vt:lpstr>Avery, McCarty &amp; MacLeod</vt:lpstr>
      <vt:lpstr>Confirmation of DNA</vt:lpstr>
      <vt:lpstr>Hershey &amp; Chase</vt:lpstr>
      <vt:lpstr>PowerPoint Presentation</vt:lpstr>
      <vt:lpstr>Blender experiment</vt:lpstr>
      <vt:lpstr>Hershey &amp; Chase</vt:lpstr>
      <vt:lpstr>Chargaff</vt:lpstr>
      <vt:lpstr>Structure of DNA</vt:lpstr>
      <vt:lpstr>PowerPoint Presentation</vt:lpstr>
      <vt:lpstr>Rosalind Franklin (1920-1958)</vt:lpstr>
      <vt:lpstr>But how is DNA copied?</vt:lpstr>
      <vt:lpstr>Models of DNA Replication</vt:lpstr>
      <vt:lpstr>Semiconservative replication</vt:lpstr>
      <vt:lpstr>Predictions</vt:lpstr>
      <vt:lpstr>Meselson &amp; Stahl</vt:lpstr>
      <vt:lpstr>Scientific History </vt:lpstr>
      <vt:lpstr>The “Central Dogma”</vt:lpstr>
      <vt:lpstr>PowerPoint Presentation</vt:lpstr>
      <vt:lpstr>Ghosts of Lectures Past (storage)</vt:lpstr>
      <vt:lpstr>Semiconservative replication</vt:lpstr>
      <vt:lpstr>Semiconservative replication</vt:lpstr>
    </vt:vector>
  </TitlesOfParts>
  <Company>Biology Zone</Company>
  <LinksUpToDate>false</LinksUpToDate>
  <SharedDoc>false</SharedDoc>
  <HyperlinkBase>http://bio.kimunity.com, http://www.WDinteractive.com</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16.</dc:title>
  <dc:subject>AP &amp; Regents Biology</dc:subject>
  <dc:creator>Kim Foglia</dc:creator>
  <cp:keywords>Education, Biology Zone, Kim Foglia</cp:keywords>
  <dc:description>All Rights Reserved. Copyright 2003. WD Interactive.</dc:description>
  <cp:lastModifiedBy>Gretchen</cp:lastModifiedBy>
  <cp:revision>403</cp:revision>
  <cp:lastPrinted>2008-03-03T17:53:35Z</cp:lastPrinted>
  <dcterms:created xsi:type="dcterms:W3CDTF">2006-02-05T20:17:03Z</dcterms:created>
  <dcterms:modified xsi:type="dcterms:W3CDTF">2010-11-07T00:27:30Z</dcterms:modified>
  <cp:category>Education</cp:category>
</cp:coreProperties>
</file>