
<file path=[Content_Types].xml><?xml version="1.0" encoding="utf-8"?>
<Types xmlns="http://schemas.openxmlformats.org/package/2006/content-types">
  <Default Extension="bin" ContentType="audio/unknown"/>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12"/>
  </p:notesMasterIdLst>
  <p:handoutMasterIdLst>
    <p:handoutMasterId r:id="rId13"/>
  </p:handoutMasterIdLst>
  <p:sldIdLst>
    <p:sldId id="367" r:id="rId2"/>
    <p:sldId id="452" r:id="rId3"/>
    <p:sldId id="453" r:id="rId4"/>
    <p:sldId id="470" r:id="rId5"/>
    <p:sldId id="455" r:id="rId6"/>
    <p:sldId id="466" r:id="rId7"/>
    <p:sldId id="467" r:id="rId8"/>
    <p:sldId id="469" r:id="rId9"/>
    <p:sldId id="458" r:id="rId10"/>
    <p:sldId id="465" r:id="rId11"/>
  </p:sldIdLst>
  <p:sldSz cx="9144000" cy="6858000" type="screen4x3"/>
  <p:notesSz cx="6858000" cy="9144000"/>
  <p:defaultTextStyle>
    <a:defPPr>
      <a:defRPr lang="en-US"/>
    </a:defPPr>
    <a:lvl1pPr algn="ctr" rtl="0" eaLnBrk="0" fontAlgn="base" hangingPunct="0">
      <a:spcBef>
        <a:spcPct val="0"/>
      </a:spcBef>
      <a:spcAft>
        <a:spcPct val="0"/>
      </a:spcAft>
      <a:defRPr sz="2400" kern="1200">
        <a:solidFill>
          <a:schemeClr val="tx1"/>
        </a:solidFill>
        <a:latin typeface="Arial" charset="0"/>
        <a:ea typeface="+mn-ea"/>
        <a:cs typeface="+mn-cs"/>
      </a:defRPr>
    </a:lvl1pPr>
    <a:lvl2pPr marL="457200" algn="ctr" rtl="0" eaLnBrk="0" fontAlgn="base" hangingPunct="0">
      <a:spcBef>
        <a:spcPct val="0"/>
      </a:spcBef>
      <a:spcAft>
        <a:spcPct val="0"/>
      </a:spcAft>
      <a:defRPr sz="2400" kern="1200">
        <a:solidFill>
          <a:schemeClr val="tx1"/>
        </a:solidFill>
        <a:latin typeface="Arial" charset="0"/>
        <a:ea typeface="+mn-ea"/>
        <a:cs typeface="+mn-cs"/>
      </a:defRPr>
    </a:lvl2pPr>
    <a:lvl3pPr marL="914400" algn="ctr" rtl="0" eaLnBrk="0" fontAlgn="base" hangingPunct="0">
      <a:spcBef>
        <a:spcPct val="0"/>
      </a:spcBef>
      <a:spcAft>
        <a:spcPct val="0"/>
      </a:spcAft>
      <a:defRPr sz="2400" kern="1200">
        <a:solidFill>
          <a:schemeClr val="tx1"/>
        </a:solidFill>
        <a:latin typeface="Arial" charset="0"/>
        <a:ea typeface="+mn-ea"/>
        <a:cs typeface="+mn-cs"/>
      </a:defRPr>
    </a:lvl3pPr>
    <a:lvl4pPr marL="1371600" algn="ctr" rtl="0" eaLnBrk="0" fontAlgn="base" hangingPunct="0">
      <a:spcBef>
        <a:spcPct val="0"/>
      </a:spcBef>
      <a:spcAft>
        <a:spcPct val="0"/>
      </a:spcAft>
      <a:defRPr sz="2400" kern="1200">
        <a:solidFill>
          <a:schemeClr val="tx1"/>
        </a:solidFill>
        <a:latin typeface="Arial" charset="0"/>
        <a:ea typeface="+mn-ea"/>
        <a:cs typeface="+mn-cs"/>
      </a:defRPr>
    </a:lvl4pPr>
    <a:lvl5pPr marL="1828800" algn="ctr" rtl="0" eaLnBrk="0" fontAlgn="base" hangingPunct="0">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0458C"/>
    <a:srgbClr val="008000"/>
    <a:srgbClr val="000000"/>
    <a:srgbClr val="CC0000"/>
    <a:srgbClr val="FFEA18"/>
    <a:srgbClr val="FFCC18"/>
    <a:srgbClr val="660000"/>
    <a:srgbClr val="0F11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vertBarState="minimized" horzBarState="maximized" preferSingleView="1">
    <p:restoredLeft sz="22093" autoAdjust="0"/>
    <p:restoredTop sz="90929"/>
  </p:normalViewPr>
  <p:slideViewPr>
    <p:cSldViewPr snapToGrid="0">
      <p:cViewPr varScale="1">
        <p:scale>
          <a:sx n="160" d="100"/>
          <a:sy n="160" d="100"/>
        </p:scale>
        <p:origin x="-1056" y="-4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60"/>
    </p:cViewPr>
  </p:sorterViewPr>
  <p:notesViewPr>
    <p:cSldViewPr snapToGrid="0">
      <p:cViewPr varScale="1">
        <p:scale>
          <a:sx n="120" d="100"/>
          <a:sy n="120" d="100"/>
        </p:scale>
        <p:origin x="-3072" y="-1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1" name="Rectangle 3"/>
          <p:cNvSpPr>
            <a:spLocks noGrp="1" noChangeArrowheads="1"/>
          </p:cNvSpPr>
          <p:nvPr>
            <p:ph type="dt" sz="quarter" idx="1"/>
          </p:nvPr>
        </p:nvSpPr>
        <p:spPr bwMode="auto">
          <a:xfrm>
            <a:off x="0" y="8686800"/>
            <a:ext cx="1066800" cy="4572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bodyPr>
          <a:lstStyle>
            <a:lvl1pPr algn="r">
              <a:defRPr sz="1000"/>
            </a:lvl1pPr>
          </a:lstStyle>
          <a:p>
            <a:r>
              <a:rPr lang="en-US"/>
              <a:t>2005-2006</a:t>
            </a:r>
            <a:endParaRPr lang="en-US">
              <a:latin typeface="Times" pitchFamily="84" charset="0"/>
            </a:endParaRPr>
          </a:p>
        </p:txBody>
      </p:sp>
      <p:sp>
        <p:nvSpPr>
          <p:cNvPr id="58373" name="Rectangle 5"/>
          <p:cNvSpPr>
            <a:spLocks noGrp="1" noChangeArrowheads="1"/>
          </p:cNvSpPr>
          <p:nvPr>
            <p:ph type="sldNum" sz="quarter" idx="3"/>
          </p:nvPr>
        </p:nvSpPr>
        <p:spPr bwMode="auto">
          <a:xfrm>
            <a:off x="6096000" y="8686800"/>
            <a:ext cx="762000" cy="4572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b" anchorCtr="0" compatLnSpc="1">
            <a:prstTxWarp prst="textNoShape">
              <a:avLst/>
            </a:prstTxWarp>
          </a:bodyPr>
          <a:lstStyle>
            <a:lvl1pPr algn="r">
              <a:defRPr sz="1000" b="1"/>
            </a:lvl1pPr>
          </a:lstStyle>
          <a:p>
            <a:fld id="{C30394A5-0E16-4867-A899-3F5450D89B6C}" type="slidenum">
              <a:rPr lang="en-US"/>
              <a:pPr/>
              <a:t>‹#›</a:t>
            </a:fld>
            <a:endParaRPr lang="en-US" sz="1200"/>
          </a:p>
        </p:txBody>
      </p:sp>
      <p:sp>
        <p:nvSpPr>
          <p:cNvPr id="58375" name="Text Box 7"/>
          <p:cNvSpPr txBox="1">
            <a:spLocks noChangeArrowheads="1"/>
          </p:cNvSpPr>
          <p:nvPr/>
        </p:nvSpPr>
        <p:spPr bwMode="auto">
          <a:xfrm>
            <a:off x="228600" y="141288"/>
            <a:ext cx="6400800" cy="4730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l">
              <a:tabLst>
                <a:tab pos="6170613" algn="r"/>
              </a:tabLst>
              <a:defRPr sz="2400">
                <a:solidFill>
                  <a:schemeClr val="tx1"/>
                </a:solidFill>
                <a:latin typeface="Times" pitchFamily="84" charset="0"/>
              </a:defRPr>
            </a:lvl1pPr>
            <a:lvl2pPr algn="l">
              <a:tabLst>
                <a:tab pos="6170613" algn="r"/>
              </a:tabLst>
              <a:defRPr sz="2400">
                <a:solidFill>
                  <a:schemeClr val="tx1"/>
                </a:solidFill>
                <a:latin typeface="Times" pitchFamily="84" charset="0"/>
              </a:defRPr>
            </a:lvl2pPr>
            <a:lvl3pPr algn="l">
              <a:tabLst>
                <a:tab pos="6170613" algn="r"/>
              </a:tabLst>
              <a:defRPr sz="2400">
                <a:solidFill>
                  <a:schemeClr val="tx1"/>
                </a:solidFill>
                <a:latin typeface="Times" pitchFamily="84" charset="0"/>
              </a:defRPr>
            </a:lvl3pPr>
            <a:lvl4pPr algn="l">
              <a:tabLst>
                <a:tab pos="6170613" algn="r"/>
              </a:tabLst>
              <a:defRPr sz="2400">
                <a:solidFill>
                  <a:schemeClr val="tx1"/>
                </a:solidFill>
                <a:latin typeface="Times" pitchFamily="84" charset="0"/>
              </a:defRPr>
            </a:lvl4pPr>
            <a:lvl5pPr algn="l">
              <a:tabLst>
                <a:tab pos="6170613" algn="r"/>
              </a:tabLst>
              <a:defRPr sz="2400">
                <a:solidFill>
                  <a:schemeClr val="tx1"/>
                </a:solidFill>
                <a:latin typeface="Times" pitchFamily="84" charset="0"/>
              </a:defRPr>
            </a:lvl5pPr>
            <a:lvl6pPr eaLnBrk="0" fontAlgn="base" hangingPunct="0">
              <a:spcBef>
                <a:spcPct val="0"/>
              </a:spcBef>
              <a:spcAft>
                <a:spcPct val="0"/>
              </a:spcAft>
              <a:tabLst>
                <a:tab pos="6170613" algn="r"/>
              </a:tabLst>
              <a:defRPr sz="2400">
                <a:solidFill>
                  <a:schemeClr val="tx1"/>
                </a:solidFill>
                <a:latin typeface="Times" pitchFamily="84" charset="0"/>
              </a:defRPr>
            </a:lvl6pPr>
            <a:lvl7pPr eaLnBrk="0" fontAlgn="base" hangingPunct="0">
              <a:spcBef>
                <a:spcPct val="0"/>
              </a:spcBef>
              <a:spcAft>
                <a:spcPct val="0"/>
              </a:spcAft>
              <a:tabLst>
                <a:tab pos="6170613" algn="r"/>
              </a:tabLst>
              <a:defRPr sz="2400">
                <a:solidFill>
                  <a:schemeClr val="tx1"/>
                </a:solidFill>
                <a:latin typeface="Times" pitchFamily="84" charset="0"/>
              </a:defRPr>
            </a:lvl7pPr>
            <a:lvl8pPr eaLnBrk="0" fontAlgn="base" hangingPunct="0">
              <a:spcBef>
                <a:spcPct val="0"/>
              </a:spcBef>
              <a:spcAft>
                <a:spcPct val="0"/>
              </a:spcAft>
              <a:tabLst>
                <a:tab pos="6170613" algn="r"/>
              </a:tabLst>
              <a:defRPr sz="2400">
                <a:solidFill>
                  <a:schemeClr val="tx1"/>
                </a:solidFill>
                <a:latin typeface="Times" pitchFamily="84" charset="0"/>
              </a:defRPr>
            </a:lvl8pPr>
            <a:lvl9pPr eaLnBrk="0" fontAlgn="base" hangingPunct="0">
              <a:spcBef>
                <a:spcPct val="0"/>
              </a:spcBef>
              <a:spcAft>
                <a:spcPct val="0"/>
              </a:spcAft>
              <a:tabLst>
                <a:tab pos="6170613" algn="r"/>
              </a:tabLst>
              <a:defRPr sz="2400">
                <a:solidFill>
                  <a:schemeClr val="tx1"/>
                </a:solidFill>
                <a:latin typeface="Times" pitchFamily="84" charset="0"/>
              </a:defRPr>
            </a:lvl9pPr>
          </a:lstStyle>
          <a:p>
            <a:r>
              <a:rPr lang="en-US" sz="1100" b="1">
                <a:latin typeface="Arial" charset="0"/>
              </a:rPr>
              <a:t>Division Ave. High School	Ms. Foglia</a:t>
            </a:r>
            <a:endParaRPr lang="en-US" sz="1800" b="1">
              <a:latin typeface="Arial" charset="0"/>
            </a:endParaRPr>
          </a:p>
          <a:p>
            <a:pPr algn="ctr"/>
            <a:r>
              <a:rPr lang="en-US" sz="1400" b="1">
                <a:latin typeface="Arial" charset="0"/>
              </a:rPr>
              <a:t>AP Biology</a:t>
            </a:r>
          </a:p>
        </p:txBody>
      </p:sp>
    </p:spTree>
    <p:extLst>
      <p:ext uri="{BB962C8B-B14F-4D97-AF65-F5344CB8AC3E}">
        <p14:creationId xmlns:p14="http://schemas.microsoft.com/office/powerpoint/2010/main" val="22524834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63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bodyPr>
          <a:lstStyle>
            <a:lvl1pPr algn="l">
              <a:defRPr sz="1200">
                <a:latin typeface="Times" pitchFamily="84" charset="0"/>
              </a:defRPr>
            </a:lvl1pPr>
          </a:lstStyle>
          <a:p>
            <a:endParaRPr lang="en-US"/>
          </a:p>
        </p:txBody>
      </p:sp>
      <p:sp>
        <p:nvSpPr>
          <p:cNvPr id="56323"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bodyPr>
          <a:lstStyle>
            <a:lvl1pPr algn="r">
              <a:defRPr sz="1200">
                <a:latin typeface="Times" pitchFamily="84" charset="0"/>
              </a:defRPr>
            </a:lvl1pPr>
          </a:lstStyle>
          <a:p>
            <a:endParaRPr lang="en-US"/>
          </a:p>
        </p:txBody>
      </p:sp>
      <p:sp>
        <p:nvSpPr>
          <p:cNvPr id="56324"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6325"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endParaRPr lang="en-US" smtClean="0"/>
          </a:p>
        </p:txBody>
      </p:sp>
      <p:sp>
        <p:nvSpPr>
          <p:cNvPr id="56326"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b" anchorCtr="0" compatLnSpc="1">
            <a:prstTxWarp prst="textNoShape">
              <a:avLst/>
            </a:prstTxWarp>
          </a:bodyPr>
          <a:lstStyle>
            <a:lvl1pPr algn="l">
              <a:defRPr sz="1200">
                <a:latin typeface="Times" pitchFamily="84" charset="0"/>
              </a:defRPr>
            </a:lvl1pPr>
          </a:lstStyle>
          <a:p>
            <a:endParaRPr lang="en-US"/>
          </a:p>
        </p:txBody>
      </p:sp>
      <p:sp>
        <p:nvSpPr>
          <p:cNvPr id="56327"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b" anchorCtr="0" compatLnSpc="1">
            <a:prstTxWarp prst="textNoShape">
              <a:avLst/>
            </a:prstTxWarp>
          </a:bodyPr>
          <a:lstStyle>
            <a:lvl1pPr algn="r">
              <a:defRPr sz="1200">
                <a:latin typeface="Times" pitchFamily="84" charset="0"/>
              </a:defRPr>
            </a:lvl1pPr>
          </a:lstStyle>
          <a:p>
            <a:fld id="{5CB9E13E-97D9-40D5-95D0-925F72F1262D}" type="slidenum">
              <a:rPr lang="en-US"/>
              <a:pPr/>
              <a:t>‹#›</a:t>
            </a:fld>
            <a:endParaRPr lang="en-US"/>
          </a:p>
        </p:txBody>
      </p:sp>
    </p:spTree>
    <p:extLst>
      <p:ext uri="{BB962C8B-B14F-4D97-AF65-F5344CB8AC3E}">
        <p14:creationId xmlns:p14="http://schemas.microsoft.com/office/powerpoint/2010/main" val="41507679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346075" indent="-112713" algn="l" rtl="0" fontAlgn="base">
      <a:spcBef>
        <a:spcPct val="30000"/>
      </a:spcBef>
      <a:spcAft>
        <a:spcPct val="0"/>
      </a:spcAft>
      <a:buFont typeface="Wingdings" pitchFamily="84" charset="2"/>
      <a:buChar char="§"/>
      <a:defRPr sz="1200" kern="1200">
        <a:solidFill>
          <a:schemeClr val="tx1"/>
        </a:solidFill>
        <a:latin typeface="Arial" charset="0"/>
        <a:ea typeface="+mn-ea"/>
        <a:cs typeface="+mn-cs"/>
      </a:defRPr>
    </a:lvl2pPr>
    <a:lvl3pPr marL="690563" indent="-122238" algn="l" rtl="0" fontAlgn="base">
      <a:spcBef>
        <a:spcPct val="30000"/>
      </a:spcBef>
      <a:spcAft>
        <a:spcPct val="0"/>
      </a:spcAft>
      <a:buFont typeface="Wingdings" pitchFamily="84" charset="2"/>
      <a:buChar char="§"/>
      <a:defRPr sz="1200" kern="1200">
        <a:solidFill>
          <a:schemeClr val="tx1"/>
        </a:solidFill>
        <a:latin typeface="Arial" charset="0"/>
        <a:ea typeface="+mn-ea"/>
        <a:cs typeface="+mn-cs"/>
      </a:defRPr>
    </a:lvl3pPr>
    <a:lvl4pPr marL="1371600" algn="l" rtl="0" fontAlgn="base">
      <a:spcBef>
        <a:spcPct val="30000"/>
      </a:spcBef>
      <a:spcAft>
        <a:spcPct val="0"/>
      </a:spcAft>
      <a:buFont typeface="Wingdings" pitchFamily="84" charset="2"/>
      <a:buChar char="§"/>
      <a:defRPr sz="1400" kern="1200">
        <a:solidFill>
          <a:schemeClr val="tx1"/>
        </a:solidFill>
        <a:latin typeface="Arial" charset="0"/>
        <a:ea typeface="+mn-ea"/>
        <a:cs typeface="+mn-cs"/>
      </a:defRPr>
    </a:lvl4pPr>
    <a:lvl5pPr marL="1828800" algn="l" rtl="0" fontAlgn="base">
      <a:spcBef>
        <a:spcPct val="30000"/>
      </a:spcBef>
      <a:spcAft>
        <a:spcPct val="0"/>
      </a:spcAft>
      <a:defRPr sz="14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7DA720B-43BD-43EE-8DC2-C6E2EA0DAE59}" type="slidenum">
              <a:rPr lang="en-US"/>
              <a:pPr/>
              <a:t>1</a:t>
            </a:fld>
            <a:endParaRPr lang="en-US"/>
          </a:p>
        </p:txBody>
      </p:sp>
      <p:sp>
        <p:nvSpPr>
          <p:cNvPr id="370690"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70691" name="Rectangle 3"/>
          <p:cNvSpPr>
            <a:spLocks noChangeArrowheads="1"/>
          </p:cNvSpPr>
          <p:nvPr>
            <p:ph type="body" idx="1"/>
          </p:nvPr>
        </p:nvSpPr>
        <p:spPr bwMode="auto">
          <a:xfrm>
            <a:off x="914400" y="4343400"/>
            <a:ext cx="5029200" cy="4114800"/>
          </a:xfrm>
          <a:prstGeom prst="rect">
            <a:avLst/>
          </a:prstGeo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7221DB-1AA1-4825-8EA2-1B70E24E3FBF}" type="slidenum">
              <a:rPr lang="en-US"/>
              <a:pPr/>
              <a:t>2</a:t>
            </a:fld>
            <a:endParaRPr lang="en-US"/>
          </a:p>
        </p:txBody>
      </p:sp>
      <p:sp>
        <p:nvSpPr>
          <p:cNvPr id="559106"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5910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D249F1E-EEA7-4B5D-9B11-303C4D388497}" type="slidenum">
              <a:rPr lang="en-US"/>
              <a:pPr/>
              <a:t>3</a:t>
            </a:fld>
            <a:endParaRPr lang="en-US"/>
          </a:p>
        </p:txBody>
      </p:sp>
      <p:sp>
        <p:nvSpPr>
          <p:cNvPr id="561154"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6115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902C59-609E-46CA-B06F-5DB8B8452C24}" type="slidenum">
              <a:rPr lang="en-US"/>
              <a:pPr/>
              <a:t>4</a:t>
            </a:fld>
            <a:endParaRPr lang="en-US"/>
          </a:p>
        </p:txBody>
      </p:sp>
      <p:sp>
        <p:nvSpPr>
          <p:cNvPr id="609282"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0928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D3EF1B-D77E-42C9-96D5-474F9C241B40}" type="slidenum">
              <a:rPr lang="en-US"/>
              <a:pPr/>
              <a:t>5</a:t>
            </a:fld>
            <a:endParaRPr lang="en-US"/>
          </a:p>
        </p:txBody>
      </p:sp>
      <p:sp>
        <p:nvSpPr>
          <p:cNvPr id="565250"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65251"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247FA87-02E9-4062-85E4-FCF9525DC537}" type="slidenum">
              <a:rPr lang="en-US"/>
              <a:pPr/>
              <a:t>6</a:t>
            </a:fld>
            <a:endParaRPr lang="en-US"/>
          </a:p>
        </p:txBody>
      </p:sp>
      <p:sp>
        <p:nvSpPr>
          <p:cNvPr id="601090"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01091"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sz="800">
                <a:solidFill>
                  <a:srgbClr val="000000"/>
                </a:solidFill>
              </a:rPr>
              <a:t>Cystic fibrosis is an inherited disease that is relatively common in the U.S. Cystic fibrosis affects multiple  parts of the body including the pancreas, the sweat glands, and the lungs. When someone has cystic fibrosis, they often have lots of lung problems. The cause of their lung problems is directly related to basic problems with diffusion and osmosis in the large airways of the lungs.</a:t>
            </a:r>
          </a:p>
          <a:p>
            <a:r>
              <a:rPr lang="en-US" sz="800">
                <a:solidFill>
                  <a:srgbClr val="000000"/>
                </a:solidFill>
              </a:rPr>
              <a:t>People without cystic fibrosis have a small layer of salt water in the large airways of their lungs. This layer of salt water is under the mucus layer which lines the airways. The mucus layer in the airways helps to clear dust and other inhaled particles from the lungs.</a:t>
            </a:r>
            <a:endParaRPr lang="en-US" sz="800">
              <a:solidFill>
                <a:srgbClr val="000000"/>
              </a:solidFill>
              <a:latin typeface="Lucida Grande" pitchFamily="8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3A41B9-3CD1-40A3-BF8D-9A3FDAF54F34}" type="slidenum">
              <a:rPr lang="en-US"/>
              <a:pPr/>
              <a:t>7</a:t>
            </a:fld>
            <a:endParaRPr lang="en-US"/>
          </a:p>
        </p:txBody>
      </p:sp>
      <p:sp>
        <p:nvSpPr>
          <p:cNvPr id="603138"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0313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sz="800">
                <a:solidFill>
                  <a:srgbClr val="000000"/>
                </a:solidFill>
              </a:rPr>
              <a:t>In people without cystic fibrosis, working cystic fibrosis proteins allow salt (chloride) to enter the air space and water follows by osmosis. The mucus layer is dilute and not very sticky.</a:t>
            </a:r>
          </a:p>
          <a:p>
            <a:endParaRPr lang="en-US" sz="800">
              <a:solidFill>
                <a:srgbClr val="000000"/>
              </a:solidFill>
            </a:endParaRPr>
          </a:p>
          <a:p>
            <a:r>
              <a:rPr lang="en-US" sz="800">
                <a:solidFill>
                  <a:srgbClr val="000000"/>
                </a:solidFill>
              </a:rPr>
              <a:t>In people with cystic fibrosis, non-working cystic fibrosis proteins mean no salt (chloride) enters the air space and water doesn't either.  The mucus layer is concentrated and very sticky.</a:t>
            </a:r>
          </a:p>
          <a:p>
            <a:r>
              <a:rPr lang="en-US" sz="800">
                <a:solidFill>
                  <a:srgbClr val="000000"/>
                </a:solidFill>
              </a:rPr>
              <a:t>People with cystic fibrosis have lung problems because: </a:t>
            </a:r>
          </a:p>
          <a:p>
            <a:pPr lvl="1"/>
            <a:r>
              <a:rPr lang="en-US" sz="800">
                <a:solidFill>
                  <a:srgbClr val="000000"/>
                </a:solidFill>
              </a:rPr>
              <a:t>Proteins for diffusion of salt into the airways don't work. (less diffusion)</a:t>
            </a:r>
          </a:p>
          <a:p>
            <a:pPr lvl="1"/>
            <a:r>
              <a:rPr lang="en-US" sz="800">
                <a:solidFill>
                  <a:srgbClr val="000000"/>
                </a:solidFill>
              </a:rPr>
              <a:t>Less salt in the airways means less water in the airways. (less osmosis)</a:t>
            </a:r>
          </a:p>
          <a:p>
            <a:pPr lvl="1"/>
            <a:r>
              <a:rPr lang="en-US" sz="800">
                <a:solidFill>
                  <a:srgbClr val="000000"/>
                </a:solidFill>
              </a:rPr>
              <a:t>Less water in the airways means mucus layer is very sticky (viscous).</a:t>
            </a:r>
          </a:p>
          <a:p>
            <a:pPr lvl="1"/>
            <a:r>
              <a:rPr lang="en-US" sz="800">
                <a:solidFill>
                  <a:srgbClr val="000000"/>
                </a:solidFill>
              </a:rPr>
              <a:t>Sticky mucus cannot be easily moved to clear particles from the lungs.</a:t>
            </a:r>
          </a:p>
          <a:p>
            <a:pPr lvl="1"/>
            <a:r>
              <a:rPr lang="en-US" sz="800">
                <a:solidFill>
                  <a:srgbClr val="000000"/>
                </a:solidFill>
              </a:rPr>
              <a:t>Sticky mucus traps bacteria and causes more lung infections.</a:t>
            </a:r>
          </a:p>
          <a:p>
            <a:r>
              <a:rPr lang="en-US" sz="800">
                <a:solidFill>
                  <a:srgbClr val="000000"/>
                </a:solidFill>
              </a:rPr>
              <a:t>Therefore, because of less diffusion of salt and less osmosis of water, people with cystic fibrosis have too much sticky mucus in the airways of their lungs and get lots of lung infections. Thus, they are sick a lot.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B892A1-186F-4798-86FC-214356780DA5}" type="slidenum">
              <a:rPr lang="en-US"/>
              <a:pPr/>
              <a:t>8</a:t>
            </a:fld>
            <a:endParaRPr lang="en-US"/>
          </a:p>
        </p:txBody>
      </p:sp>
      <p:sp>
        <p:nvSpPr>
          <p:cNvPr id="607234"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0723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962A82-8375-4388-A0E5-090788CD161A}" type="slidenum">
              <a:rPr lang="en-US"/>
              <a:pPr/>
              <a:t>10</a:t>
            </a:fld>
            <a:endParaRPr lang="en-US"/>
          </a:p>
        </p:txBody>
      </p:sp>
      <p:sp>
        <p:nvSpPr>
          <p:cNvPr id="585730"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85731"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163" name="Rectangle 67"/>
          <p:cNvSpPr>
            <a:spLocks noGrp="1" noChangeArrowheads="1"/>
          </p:cNvSpPr>
          <p:nvPr>
            <p:ph type="ctrTitle"/>
          </p:nvPr>
        </p:nvSpPr>
        <p:spPr>
          <a:xfrm>
            <a:off x="990600" y="1981200"/>
            <a:ext cx="7239000" cy="914400"/>
          </a:xfrm>
        </p:spPr>
        <p:txBody>
          <a:bodyPr anchor="b"/>
          <a:lstStyle>
            <a:lvl1pPr>
              <a:defRPr/>
            </a:lvl1pPr>
          </a:lstStyle>
          <a:p>
            <a:pPr lvl="0"/>
            <a:r>
              <a:rPr lang="en-US" noProof="0" smtClean="0"/>
              <a:t>Click to edit Master title style</a:t>
            </a:r>
          </a:p>
        </p:txBody>
      </p:sp>
      <p:sp>
        <p:nvSpPr>
          <p:cNvPr id="4164" name="Rectangle 68" descr="Rectangle: Click to edit Master text styles&#10;Second level&#10;Third level&#10;Fourth level&#10;Fifth level"/>
          <p:cNvSpPr>
            <a:spLocks noGrp="1" noChangeArrowheads="1"/>
          </p:cNvSpPr>
          <p:nvPr>
            <p:ph type="subTitle" idx="1"/>
          </p:nvPr>
        </p:nvSpPr>
        <p:spPr>
          <a:xfrm>
            <a:off x="990600" y="3309938"/>
            <a:ext cx="6400800" cy="1752600"/>
          </a:xfrm>
        </p:spPr>
        <p:txBody>
          <a:bodyPr/>
          <a:lstStyle>
            <a:lvl1pPr marL="0" indent="0">
              <a:buFont typeface="Wingdings" pitchFamily="84" charset="2"/>
              <a:buNone/>
              <a:defRPr/>
            </a:lvl1pPr>
          </a:lstStyle>
          <a:p>
            <a:pPr lvl="0"/>
            <a:r>
              <a:rPr lang="en-US" noProof="0" smtClean="0"/>
              <a:t>Click to edit Master subtitle style</a:t>
            </a:r>
          </a:p>
        </p:txBody>
      </p:sp>
      <p:sp>
        <p:nvSpPr>
          <p:cNvPr id="4165" name="Rectangle 69"/>
          <p:cNvSpPr>
            <a:spLocks noGrp="1" noChangeArrowheads="1"/>
          </p:cNvSpPr>
          <p:nvPr>
            <p:ph type="dt" sz="quarter" idx="2"/>
          </p:nvPr>
        </p:nvSpPr>
        <p:spPr bwMode="auto">
          <a:xfrm>
            <a:off x="6934200" y="6264275"/>
            <a:ext cx="1524000" cy="45720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400" b="1"/>
            </a:lvl1pPr>
          </a:lstStyle>
          <a:p>
            <a:r>
              <a:rPr lang="en-US"/>
              <a:t>2007-2008</a:t>
            </a:r>
            <a:endParaRPr lang="en-US" b="0"/>
          </a:p>
        </p:txBody>
      </p:sp>
      <p:sp>
        <p:nvSpPr>
          <p:cNvPr id="4166" name="Rectangle 70"/>
          <p:cNvSpPr>
            <a:spLocks noGrp="1" noChangeArrowheads="1"/>
          </p:cNvSpPr>
          <p:nvPr>
            <p:ph type="ftr" sz="quarter" idx="3"/>
          </p:nvPr>
        </p:nvSpPr>
        <p:spPr bwMode="auto">
          <a:xfrm>
            <a:off x="3124200" y="6248400"/>
            <a:ext cx="2895600" cy="45720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400"/>
            </a:lvl1pPr>
          </a:lstStyle>
          <a:p>
            <a:endParaRPr lang="en-US"/>
          </a:p>
        </p:txBody>
      </p:sp>
      <p:sp>
        <p:nvSpPr>
          <p:cNvPr id="4169" name="Rectangle 73"/>
          <p:cNvSpPr>
            <a:spLocks noChangeArrowheads="1"/>
          </p:cNvSpPr>
          <p:nvPr/>
        </p:nvSpPr>
        <p:spPr bwMode="auto">
          <a:xfrm>
            <a:off x="0" y="0"/>
            <a:ext cx="9144000" cy="304800"/>
          </a:xfrm>
          <a:prstGeom prst="rect">
            <a:avLst/>
          </a:prstGeom>
          <a:solidFill>
            <a:srgbClr val="0F116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Times" pitchFamily="84" charset="0"/>
            </a:endParaRPr>
          </a:p>
        </p:txBody>
      </p:sp>
      <p:sp>
        <p:nvSpPr>
          <p:cNvPr id="4170" name="Rectangle 74"/>
          <p:cNvSpPr>
            <a:spLocks noChangeArrowheads="1"/>
          </p:cNvSpPr>
          <p:nvPr/>
        </p:nvSpPr>
        <p:spPr bwMode="auto">
          <a:xfrm>
            <a:off x="0" y="228600"/>
            <a:ext cx="9144000" cy="762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4174" name="Group 78"/>
          <p:cNvGrpSpPr>
            <a:grpSpLocks/>
          </p:cNvGrpSpPr>
          <p:nvPr/>
        </p:nvGrpSpPr>
        <p:grpSpPr bwMode="auto">
          <a:xfrm>
            <a:off x="381000" y="1524000"/>
            <a:ext cx="6324600" cy="2590800"/>
            <a:chOff x="240" y="960"/>
            <a:chExt cx="3984" cy="1632"/>
          </a:xfrm>
        </p:grpSpPr>
        <p:sp>
          <p:nvSpPr>
            <p:cNvPr id="4171" name="Line 75"/>
            <p:cNvSpPr>
              <a:spLocks noChangeShapeType="1"/>
            </p:cNvSpPr>
            <p:nvPr userDrawn="1"/>
          </p:nvSpPr>
          <p:spPr bwMode="auto">
            <a:xfrm>
              <a:off x="240" y="1152"/>
              <a:ext cx="3984" cy="0"/>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72" name="Line 76"/>
            <p:cNvSpPr>
              <a:spLocks noChangeShapeType="1"/>
            </p:cNvSpPr>
            <p:nvPr userDrawn="1"/>
          </p:nvSpPr>
          <p:spPr bwMode="auto">
            <a:xfrm>
              <a:off x="384" y="960"/>
              <a:ext cx="0" cy="1632"/>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73" name="Oval 77"/>
            <p:cNvSpPr>
              <a:spLocks noChangeArrowheads="1"/>
            </p:cNvSpPr>
            <p:nvPr userDrawn="1"/>
          </p:nvSpPr>
          <p:spPr bwMode="auto">
            <a:xfrm>
              <a:off x="336" y="1104"/>
              <a:ext cx="96" cy="96"/>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4175" name="Group 79"/>
          <p:cNvGrpSpPr>
            <a:grpSpLocks/>
          </p:cNvGrpSpPr>
          <p:nvPr/>
        </p:nvGrpSpPr>
        <p:grpSpPr bwMode="auto">
          <a:xfrm rot="10800000">
            <a:off x="2286000" y="2819400"/>
            <a:ext cx="6324600" cy="2590800"/>
            <a:chOff x="240" y="960"/>
            <a:chExt cx="3984" cy="1632"/>
          </a:xfrm>
        </p:grpSpPr>
        <p:sp>
          <p:nvSpPr>
            <p:cNvPr id="4176" name="Line 80"/>
            <p:cNvSpPr>
              <a:spLocks noChangeShapeType="1"/>
            </p:cNvSpPr>
            <p:nvPr userDrawn="1"/>
          </p:nvSpPr>
          <p:spPr bwMode="auto">
            <a:xfrm>
              <a:off x="240" y="1152"/>
              <a:ext cx="3984" cy="0"/>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77" name="Line 81"/>
            <p:cNvSpPr>
              <a:spLocks noChangeShapeType="1"/>
            </p:cNvSpPr>
            <p:nvPr userDrawn="1"/>
          </p:nvSpPr>
          <p:spPr bwMode="auto">
            <a:xfrm>
              <a:off x="384" y="960"/>
              <a:ext cx="0" cy="1632"/>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78" name="Oval 82"/>
            <p:cNvSpPr>
              <a:spLocks noChangeArrowheads="1"/>
            </p:cNvSpPr>
            <p:nvPr userDrawn="1"/>
          </p:nvSpPr>
          <p:spPr bwMode="auto">
            <a:xfrm>
              <a:off x="336" y="1104"/>
              <a:ext cx="96" cy="96"/>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4179" name="Text Box 83"/>
          <p:cNvSpPr txBox="1">
            <a:spLocks noChangeArrowheads="1"/>
          </p:cNvSpPr>
          <p:nvPr/>
        </p:nvSpPr>
        <p:spPr bwMode="auto">
          <a:xfrm>
            <a:off x="228600" y="6384925"/>
            <a:ext cx="1447800" cy="3365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a:spcBef>
                <a:spcPct val="50000"/>
              </a:spcBef>
            </a:pPr>
            <a:r>
              <a:rPr lang="en-US" sz="1600" b="1"/>
              <a:t>AP Biology</a:t>
            </a:r>
            <a:endParaRPr lang="en-US">
              <a:latin typeface="Times" pitchFamily="8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75B0D6C-2EBE-447B-B7A3-4BD39376F607}" type="slidenum">
              <a:rPr lang="en-US"/>
              <a:pPr/>
              <a:t>‹#›</a:t>
            </a:fld>
            <a:endParaRPr lang="en-US">
              <a:solidFill>
                <a:schemeClr val="hlink"/>
              </a:solidFill>
            </a:endParaRPr>
          </a:p>
        </p:txBody>
      </p:sp>
    </p:spTree>
    <p:extLst>
      <p:ext uri="{BB962C8B-B14F-4D97-AF65-F5344CB8AC3E}">
        <p14:creationId xmlns:p14="http://schemas.microsoft.com/office/powerpoint/2010/main" val="23785932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685800"/>
            <a:ext cx="2000250" cy="5105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685800"/>
            <a:ext cx="5848350"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4FEA4E84-7EB1-4222-8FB6-DD141620BC04}" type="slidenum">
              <a:rPr lang="en-US"/>
              <a:pPr/>
              <a:t>‹#›</a:t>
            </a:fld>
            <a:endParaRPr lang="en-US">
              <a:solidFill>
                <a:schemeClr val="hlink"/>
              </a:solidFill>
            </a:endParaRPr>
          </a:p>
        </p:txBody>
      </p:sp>
    </p:spTree>
    <p:extLst>
      <p:ext uri="{BB962C8B-B14F-4D97-AF65-F5344CB8AC3E}">
        <p14:creationId xmlns:p14="http://schemas.microsoft.com/office/powerpoint/2010/main" val="16948787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3AF42853-F55F-469C-94C4-2D49C487E78E}" type="slidenum">
              <a:rPr lang="en-US"/>
              <a:pPr/>
              <a:t>‹#›</a:t>
            </a:fld>
            <a:endParaRPr lang="en-US">
              <a:solidFill>
                <a:schemeClr val="hlink"/>
              </a:solidFill>
            </a:endParaRPr>
          </a:p>
        </p:txBody>
      </p:sp>
    </p:spTree>
    <p:extLst>
      <p:ext uri="{BB962C8B-B14F-4D97-AF65-F5344CB8AC3E}">
        <p14:creationId xmlns:p14="http://schemas.microsoft.com/office/powerpoint/2010/main" val="23381841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6F95DA5E-B66E-4B6C-B765-41DFD5F95A90}" type="slidenum">
              <a:rPr lang="en-US"/>
              <a:pPr/>
              <a:t>‹#›</a:t>
            </a:fld>
            <a:endParaRPr lang="en-US">
              <a:solidFill>
                <a:schemeClr val="hlink"/>
              </a:solidFill>
            </a:endParaRPr>
          </a:p>
        </p:txBody>
      </p:sp>
    </p:spTree>
    <p:extLst>
      <p:ext uri="{BB962C8B-B14F-4D97-AF65-F5344CB8AC3E}">
        <p14:creationId xmlns:p14="http://schemas.microsoft.com/office/powerpoint/2010/main" val="2863990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371600"/>
            <a:ext cx="38100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371600"/>
            <a:ext cx="38100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12A145D7-FA52-40EE-9EEE-AEA31443C0BE}" type="slidenum">
              <a:rPr lang="en-US"/>
              <a:pPr/>
              <a:t>‹#›</a:t>
            </a:fld>
            <a:endParaRPr lang="en-US">
              <a:solidFill>
                <a:schemeClr val="hlink"/>
              </a:solidFill>
            </a:endParaRPr>
          </a:p>
        </p:txBody>
      </p:sp>
    </p:spTree>
    <p:extLst>
      <p:ext uri="{BB962C8B-B14F-4D97-AF65-F5344CB8AC3E}">
        <p14:creationId xmlns:p14="http://schemas.microsoft.com/office/powerpoint/2010/main" val="2239851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6334E86B-E599-4D09-BCFB-E7DAAEA01C4D}" type="slidenum">
              <a:rPr lang="en-US"/>
              <a:pPr/>
              <a:t>‹#›</a:t>
            </a:fld>
            <a:endParaRPr lang="en-US">
              <a:solidFill>
                <a:schemeClr val="hlink"/>
              </a:solidFill>
            </a:endParaRPr>
          </a:p>
        </p:txBody>
      </p:sp>
    </p:spTree>
    <p:extLst>
      <p:ext uri="{BB962C8B-B14F-4D97-AF65-F5344CB8AC3E}">
        <p14:creationId xmlns:p14="http://schemas.microsoft.com/office/powerpoint/2010/main" val="34797393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ED5DC1EB-2ECA-4DDF-9E25-233703A3EEB8}" type="slidenum">
              <a:rPr lang="en-US"/>
              <a:pPr/>
              <a:t>‹#›</a:t>
            </a:fld>
            <a:endParaRPr lang="en-US">
              <a:solidFill>
                <a:schemeClr val="hlink"/>
              </a:solidFill>
            </a:endParaRPr>
          </a:p>
        </p:txBody>
      </p:sp>
    </p:spTree>
    <p:extLst>
      <p:ext uri="{BB962C8B-B14F-4D97-AF65-F5344CB8AC3E}">
        <p14:creationId xmlns:p14="http://schemas.microsoft.com/office/powerpoint/2010/main" val="12047307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F37D15E2-14B7-4557-9D40-A2D9A5D56B81}" type="slidenum">
              <a:rPr lang="en-US"/>
              <a:pPr/>
              <a:t>‹#›</a:t>
            </a:fld>
            <a:endParaRPr lang="en-US">
              <a:solidFill>
                <a:schemeClr val="hlink"/>
              </a:solidFill>
            </a:endParaRPr>
          </a:p>
        </p:txBody>
      </p:sp>
    </p:spTree>
    <p:extLst>
      <p:ext uri="{BB962C8B-B14F-4D97-AF65-F5344CB8AC3E}">
        <p14:creationId xmlns:p14="http://schemas.microsoft.com/office/powerpoint/2010/main" val="29069094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301AF658-6F4E-4A04-B31E-A0E719B4F1D4}" type="slidenum">
              <a:rPr lang="en-US"/>
              <a:pPr/>
              <a:t>‹#›</a:t>
            </a:fld>
            <a:endParaRPr lang="en-US">
              <a:solidFill>
                <a:schemeClr val="hlink"/>
              </a:solidFill>
            </a:endParaRPr>
          </a:p>
        </p:txBody>
      </p:sp>
    </p:spTree>
    <p:extLst>
      <p:ext uri="{BB962C8B-B14F-4D97-AF65-F5344CB8AC3E}">
        <p14:creationId xmlns:p14="http://schemas.microsoft.com/office/powerpoint/2010/main" val="9414757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AD5A26D1-CC73-49A6-AF1D-6FE500A41B42}" type="slidenum">
              <a:rPr lang="en-US"/>
              <a:pPr/>
              <a:t>‹#›</a:t>
            </a:fld>
            <a:endParaRPr lang="en-US">
              <a:solidFill>
                <a:schemeClr val="hlink"/>
              </a:solidFill>
            </a:endParaRPr>
          </a:p>
        </p:txBody>
      </p:sp>
    </p:spTree>
    <p:extLst>
      <p:ext uri="{BB962C8B-B14F-4D97-AF65-F5344CB8AC3E}">
        <p14:creationId xmlns:p14="http://schemas.microsoft.com/office/powerpoint/2010/main" val="23651893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35" name="Rectangle 63"/>
          <p:cNvSpPr>
            <a:spLocks noGrp="1" noChangeArrowheads="1"/>
          </p:cNvSpPr>
          <p:nvPr>
            <p:ph type="title"/>
          </p:nvPr>
        </p:nvSpPr>
        <p:spPr bwMode="auto">
          <a:xfrm>
            <a:off x="609600" y="685800"/>
            <a:ext cx="77724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3136" name="Rectangle 64" descr="Rectangle: Click to edit Master text styles&#10;Second level&#10;Third level&#10;Fourth level&#10;Fifth level"/>
          <p:cNvSpPr>
            <a:spLocks noGrp="1" noChangeArrowheads="1"/>
          </p:cNvSpPr>
          <p:nvPr>
            <p:ph type="body" idx="1"/>
          </p:nvPr>
        </p:nvSpPr>
        <p:spPr bwMode="auto">
          <a:xfrm>
            <a:off x="838200" y="1371600"/>
            <a:ext cx="77724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139" name="Rectangle 67"/>
          <p:cNvSpPr>
            <a:spLocks noGrp="1" noChangeArrowheads="1"/>
          </p:cNvSpPr>
          <p:nvPr>
            <p:ph type="sldNum" sz="quarter" idx="4"/>
          </p:nvPr>
        </p:nvSpPr>
        <p:spPr bwMode="auto">
          <a:xfrm>
            <a:off x="3962400" y="6492875"/>
            <a:ext cx="5334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b="1"/>
            </a:lvl1pPr>
          </a:lstStyle>
          <a:p>
            <a:fld id="{F6D51715-E226-4DB2-BBA1-02FF82D2BBD6}" type="slidenum">
              <a:rPr lang="en-US"/>
              <a:pPr/>
              <a:t>‹#›</a:t>
            </a:fld>
            <a:endParaRPr lang="en-US">
              <a:solidFill>
                <a:schemeClr val="hlink"/>
              </a:solidFill>
            </a:endParaRPr>
          </a:p>
        </p:txBody>
      </p:sp>
      <p:sp>
        <p:nvSpPr>
          <p:cNvPr id="3147" name="Line 75"/>
          <p:cNvSpPr>
            <a:spLocks noChangeShapeType="1"/>
          </p:cNvSpPr>
          <p:nvPr/>
        </p:nvSpPr>
        <p:spPr bwMode="auto">
          <a:xfrm>
            <a:off x="381000" y="1219200"/>
            <a:ext cx="6324600" cy="0"/>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48" name="Line 76"/>
          <p:cNvSpPr>
            <a:spLocks noChangeShapeType="1"/>
          </p:cNvSpPr>
          <p:nvPr/>
        </p:nvSpPr>
        <p:spPr bwMode="auto">
          <a:xfrm>
            <a:off x="609600" y="914400"/>
            <a:ext cx="0" cy="2590800"/>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49" name="Oval 77"/>
          <p:cNvSpPr>
            <a:spLocks noChangeArrowheads="1"/>
          </p:cNvSpPr>
          <p:nvPr/>
        </p:nvSpPr>
        <p:spPr bwMode="auto">
          <a:xfrm>
            <a:off x="533400" y="1143000"/>
            <a:ext cx="152400" cy="152400"/>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50" name="Rectangle 78"/>
          <p:cNvSpPr>
            <a:spLocks noChangeArrowheads="1"/>
          </p:cNvSpPr>
          <p:nvPr/>
        </p:nvSpPr>
        <p:spPr bwMode="auto">
          <a:xfrm>
            <a:off x="0" y="0"/>
            <a:ext cx="9144000" cy="304800"/>
          </a:xfrm>
          <a:prstGeom prst="rect">
            <a:avLst/>
          </a:prstGeom>
          <a:solidFill>
            <a:srgbClr val="0F116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Times" pitchFamily="84" charset="0"/>
            </a:endParaRPr>
          </a:p>
        </p:txBody>
      </p:sp>
      <p:sp>
        <p:nvSpPr>
          <p:cNvPr id="3151" name="Rectangle 79"/>
          <p:cNvSpPr>
            <a:spLocks noChangeArrowheads="1"/>
          </p:cNvSpPr>
          <p:nvPr/>
        </p:nvSpPr>
        <p:spPr bwMode="auto">
          <a:xfrm>
            <a:off x="0" y="228600"/>
            <a:ext cx="9144000" cy="762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53" name="Text Box 81"/>
          <p:cNvSpPr txBox="1">
            <a:spLocks noChangeArrowheads="1"/>
          </p:cNvSpPr>
          <p:nvPr/>
        </p:nvSpPr>
        <p:spPr bwMode="auto">
          <a:xfrm>
            <a:off x="228600" y="6384925"/>
            <a:ext cx="1447800" cy="3365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a:spcBef>
                <a:spcPct val="50000"/>
              </a:spcBef>
            </a:pPr>
            <a:r>
              <a:rPr lang="en-US" sz="1600" b="1"/>
              <a:t>AP Biology</a:t>
            </a:r>
            <a:endParaRPr lang="en-US">
              <a:latin typeface="Times" pitchFamily="84" charset="0"/>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l" rtl="0" fontAlgn="base">
        <a:spcBef>
          <a:spcPct val="0"/>
        </a:spcBef>
        <a:spcAft>
          <a:spcPct val="0"/>
        </a:spcAft>
        <a:defRPr sz="3600" b="1">
          <a:solidFill>
            <a:schemeClr val="tx2"/>
          </a:solidFill>
          <a:latin typeface="+mj-lt"/>
          <a:ea typeface="+mj-ea"/>
          <a:cs typeface="+mj-cs"/>
        </a:defRPr>
      </a:lvl1pPr>
      <a:lvl2pPr algn="l" rtl="0" fontAlgn="base">
        <a:spcBef>
          <a:spcPct val="0"/>
        </a:spcBef>
        <a:spcAft>
          <a:spcPct val="0"/>
        </a:spcAft>
        <a:defRPr sz="3600" b="1">
          <a:solidFill>
            <a:schemeClr val="tx2"/>
          </a:solidFill>
          <a:latin typeface="Arial" charset="0"/>
        </a:defRPr>
      </a:lvl2pPr>
      <a:lvl3pPr algn="l" rtl="0" fontAlgn="base">
        <a:spcBef>
          <a:spcPct val="0"/>
        </a:spcBef>
        <a:spcAft>
          <a:spcPct val="0"/>
        </a:spcAft>
        <a:defRPr sz="3600" b="1">
          <a:solidFill>
            <a:schemeClr val="tx2"/>
          </a:solidFill>
          <a:latin typeface="Arial" charset="0"/>
        </a:defRPr>
      </a:lvl3pPr>
      <a:lvl4pPr algn="l" rtl="0" fontAlgn="base">
        <a:spcBef>
          <a:spcPct val="0"/>
        </a:spcBef>
        <a:spcAft>
          <a:spcPct val="0"/>
        </a:spcAft>
        <a:defRPr sz="3600" b="1">
          <a:solidFill>
            <a:schemeClr val="tx2"/>
          </a:solidFill>
          <a:latin typeface="Arial" charset="0"/>
        </a:defRPr>
      </a:lvl4pPr>
      <a:lvl5pPr algn="l" rtl="0" fontAlgn="base">
        <a:spcBef>
          <a:spcPct val="0"/>
        </a:spcBef>
        <a:spcAft>
          <a:spcPct val="0"/>
        </a:spcAft>
        <a:defRPr sz="3600" b="1">
          <a:solidFill>
            <a:schemeClr val="tx2"/>
          </a:solidFill>
          <a:latin typeface="Arial" charset="0"/>
        </a:defRPr>
      </a:lvl5pPr>
      <a:lvl6pPr marL="457200" algn="l" rtl="0" fontAlgn="base">
        <a:spcBef>
          <a:spcPct val="0"/>
        </a:spcBef>
        <a:spcAft>
          <a:spcPct val="0"/>
        </a:spcAft>
        <a:defRPr sz="3600" b="1">
          <a:solidFill>
            <a:schemeClr val="tx2"/>
          </a:solidFill>
          <a:latin typeface="Arial" charset="0"/>
        </a:defRPr>
      </a:lvl6pPr>
      <a:lvl7pPr marL="914400" algn="l" rtl="0" fontAlgn="base">
        <a:spcBef>
          <a:spcPct val="0"/>
        </a:spcBef>
        <a:spcAft>
          <a:spcPct val="0"/>
        </a:spcAft>
        <a:defRPr sz="3600" b="1">
          <a:solidFill>
            <a:schemeClr val="tx2"/>
          </a:solidFill>
          <a:latin typeface="Arial" charset="0"/>
        </a:defRPr>
      </a:lvl7pPr>
      <a:lvl8pPr marL="1371600" algn="l" rtl="0" fontAlgn="base">
        <a:spcBef>
          <a:spcPct val="0"/>
        </a:spcBef>
        <a:spcAft>
          <a:spcPct val="0"/>
        </a:spcAft>
        <a:defRPr sz="3600" b="1">
          <a:solidFill>
            <a:schemeClr val="tx2"/>
          </a:solidFill>
          <a:latin typeface="Arial" charset="0"/>
        </a:defRPr>
      </a:lvl8pPr>
      <a:lvl9pPr marL="1828800" algn="l" rtl="0" fontAlgn="base">
        <a:spcBef>
          <a:spcPct val="0"/>
        </a:spcBef>
        <a:spcAft>
          <a:spcPct val="0"/>
        </a:spcAft>
        <a:defRPr sz="3600" b="1">
          <a:solidFill>
            <a:schemeClr val="tx2"/>
          </a:solidFill>
          <a:latin typeface="Arial" charset="0"/>
        </a:defRPr>
      </a:lvl9pPr>
    </p:titleStyle>
    <p:bodyStyle>
      <a:lvl1pPr marL="342900" indent="-342900" algn="l" rtl="0" fontAlgn="base">
        <a:spcBef>
          <a:spcPct val="20000"/>
        </a:spcBef>
        <a:spcAft>
          <a:spcPct val="0"/>
        </a:spcAft>
        <a:buClr>
          <a:srgbClr val="0F116A"/>
        </a:buClr>
        <a:buSzPct val="75000"/>
        <a:buFont typeface="Wingdings" pitchFamily="84" charset="2"/>
        <a:buChar char="n"/>
        <a:defRPr sz="3000" b="1">
          <a:solidFill>
            <a:srgbClr val="0F116A"/>
          </a:solidFill>
          <a:latin typeface="+mn-lt"/>
          <a:ea typeface="+mn-ea"/>
          <a:cs typeface="+mn-cs"/>
        </a:defRPr>
      </a:lvl1pPr>
      <a:lvl2pPr marL="742950" indent="-285750" algn="l" rtl="0" fontAlgn="base">
        <a:spcBef>
          <a:spcPct val="20000"/>
        </a:spcBef>
        <a:spcAft>
          <a:spcPct val="0"/>
        </a:spcAft>
        <a:buClr>
          <a:schemeClr val="tx1"/>
        </a:buClr>
        <a:buSzPct val="60000"/>
        <a:buFont typeface="Wingdings" pitchFamily="84" charset="2"/>
        <a:buChar char="u"/>
        <a:defRPr sz="2800" b="1">
          <a:solidFill>
            <a:schemeClr val="tx1"/>
          </a:solidFill>
          <a:latin typeface="+mn-lt"/>
        </a:defRPr>
      </a:lvl2pPr>
      <a:lvl3pPr marL="1143000" indent="-228600" algn="l" rtl="0" fontAlgn="base">
        <a:spcBef>
          <a:spcPct val="20000"/>
        </a:spcBef>
        <a:spcAft>
          <a:spcPct val="0"/>
        </a:spcAft>
        <a:buClr>
          <a:schemeClr val="hlink"/>
        </a:buClr>
        <a:buSzPct val="60000"/>
        <a:buFont typeface="Wingdings" pitchFamily="84" charset="2"/>
        <a:buChar char="n"/>
        <a:defRPr sz="2400" b="1">
          <a:solidFill>
            <a:srgbClr val="0F116A"/>
          </a:solidFill>
          <a:latin typeface="+mn-lt"/>
        </a:defRPr>
      </a:lvl3pPr>
      <a:lvl4pPr marL="1600200" indent="-228600" algn="l" rtl="0" fontAlgn="base">
        <a:spcBef>
          <a:spcPct val="20000"/>
        </a:spcBef>
        <a:spcAft>
          <a:spcPct val="0"/>
        </a:spcAft>
        <a:buClr>
          <a:schemeClr val="tx1"/>
        </a:buClr>
        <a:buSzPct val="110000"/>
        <a:buFont typeface="Wingdings" pitchFamily="84" charset="2"/>
        <a:buChar char="w"/>
        <a:defRPr sz="2000" b="1">
          <a:solidFill>
            <a:srgbClr val="0F116A"/>
          </a:solidFill>
          <a:latin typeface="+mn-lt"/>
        </a:defRPr>
      </a:lvl4pPr>
      <a:lvl5pPr marL="2057400" indent="-228600" algn="l" rtl="0" fontAlgn="base">
        <a:spcBef>
          <a:spcPct val="20000"/>
        </a:spcBef>
        <a:spcAft>
          <a:spcPct val="0"/>
        </a:spcAft>
        <a:buClr>
          <a:schemeClr val="hlink"/>
        </a:buClr>
        <a:buSzPct val="60000"/>
        <a:buFont typeface="Wingdings" pitchFamily="84" charset="2"/>
        <a:buChar char="n"/>
        <a:defRPr sz="2000" b="1">
          <a:solidFill>
            <a:srgbClr val="0F116A"/>
          </a:solidFill>
          <a:latin typeface="+mn-lt"/>
        </a:defRPr>
      </a:lvl5pPr>
      <a:lvl6pPr marL="2514600" indent="-228600" algn="l" rtl="0" fontAlgn="base">
        <a:spcBef>
          <a:spcPct val="20000"/>
        </a:spcBef>
        <a:spcAft>
          <a:spcPct val="0"/>
        </a:spcAft>
        <a:buClr>
          <a:schemeClr val="hlink"/>
        </a:buClr>
        <a:buSzPct val="60000"/>
        <a:buFont typeface="Wingdings" pitchFamily="84" charset="2"/>
        <a:buChar char="n"/>
        <a:defRPr sz="2000" b="1">
          <a:solidFill>
            <a:srgbClr val="0F116A"/>
          </a:solidFill>
          <a:latin typeface="+mn-lt"/>
        </a:defRPr>
      </a:lvl6pPr>
      <a:lvl7pPr marL="2971800" indent="-228600" algn="l" rtl="0" fontAlgn="base">
        <a:spcBef>
          <a:spcPct val="20000"/>
        </a:spcBef>
        <a:spcAft>
          <a:spcPct val="0"/>
        </a:spcAft>
        <a:buClr>
          <a:schemeClr val="hlink"/>
        </a:buClr>
        <a:buSzPct val="60000"/>
        <a:buFont typeface="Wingdings" pitchFamily="84" charset="2"/>
        <a:buChar char="n"/>
        <a:defRPr sz="2000" b="1">
          <a:solidFill>
            <a:srgbClr val="0F116A"/>
          </a:solidFill>
          <a:latin typeface="+mn-lt"/>
        </a:defRPr>
      </a:lvl7pPr>
      <a:lvl8pPr marL="3429000" indent="-228600" algn="l" rtl="0" fontAlgn="base">
        <a:spcBef>
          <a:spcPct val="20000"/>
        </a:spcBef>
        <a:spcAft>
          <a:spcPct val="0"/>
        </a:spcAft>
        <a:buClr>
          <a:schemeClr val="hlink"/>
        </a:buClr>
        <a:buSzPct val="60000"/>
        <a:buFont typeface="Wingdings" pitchFamily="84" charset="2"/>
        <a:buChar char="n"/>
        <a:defRPr sz="2000" b="1">
          <a:solidFill>
            <a:srgbClr val="0F116A"/>
          </a:solidFill>
          <a:latin typeface="+mn-lt"/>
        </a:defRPr>
      </a:lvl8pPr>
      <a:lvl9pPr marL="3886200" indent="-228600" algn="l" rtl="0" fontAlgn="base">
        <a:spcBef>
          <a:spcPct val="20000"/>
        </a:spcBef>
        <a:spcAft>
          <a:spcPct val="0"/>
        </a:spcAft>
        <a:buClr>
          <a:schemeClr val="hlink"/>
        </a:buClr>
        <a:buSzPct val="60000"/>
        <a:buFont typeface="Wingdings" pitchFamily="84" charset="2"/>
        <a:buChar char="n"/>
        <a:defRPr sz="2000" b="1">
          <a:solidFill>
            <a:srgbClr val="0F116A"/>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audio" Target="../media/audio2.bin"/><Relationship Id="rId7"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4.wmf"/><Relationship Id="rId5" Type="http://schemas.openxmlformats.org/officeDocument/2006/relationships/image" Target="../media/image5.png"/><Relationship Id="rId4" Type="http://schemas.openxmlformats.org/officeDocument/2006/relationships/audio" Target="../media/audio1.bin"/></Relationships>
</file>

<file path=ppt/slides/_rels/slide2.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wmf"/><Relationship Id="rId5" Type="http://schemas.openxmlformats.org/officeDocument/2006/relationships/image" Target="../media/image3.png"/><Relationship Id="rId4" Type="http://schemas.openxmlformats.org/officeDocument/2006/relationships/audio" Target="../media/audio2.bin"/></Relationships>
</file>

<file path=ppt/slides/_rels/slide3.xml.rels><?xml version="1.0" encoding="UTF-8" standalone="yes"?>
<Relationships xmlns="http://schemas.openxmlformats.org/package/2006/relationships"><Relationship Id="rId3" Type="http://schemas.openxmlformats.org/officeDocument/2006/relationships/audio" Target="../media/audio2.bin"/><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4.wmf"/><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5.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4.wmf"/><Relationship Id="rId5" Type="http://schemas.openxmlformats.org/officeDocument/2006/relationships/image" Target="../media/image7.png"/><Relationship Id="rId4" Type="http://schemas.openxmlformats.org/officeDocument/2006/relationships/audio" Target="../media/audio2.bin"/></Relationships>
</file>

<file path=ppt/slides/_rels/slide6.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6.wmf"/><Relationship Id="rId5" Type="http://schemas.openxmlformats.org/officeDocument/2006/relationships/image" Target="../media/image15.png"/><Relationship Id="rId4" Type="http://schemas.openxmlformats.org/officeDocument/2006/relationships/image" Target="../media/image14.wmf"/></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audio" Target="../media/audio2.bin"/><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9"/>
          <p:cNvSpPr>
            <a:spLocks noGrp="1" noChangeArrowheads="1"/>
          </p:cNvSpPr>
          <p:nvPr>
            <p:ph type="dt" sz="quarter" idx="2"/>
          </p:nvPr>
        </p:nvSpPr>
        <p:spPr/>
        <p:txBody>
          <a:bodyPr/>
          <a:lstStyle/>
          <a:p>
            <a:r>
              <a:rPr lang="en-US"/>
              <a:t>2007-2008</a:t>
            </a:r>
            <a:endParaRPr lang="en-US" b="0"/>
          </a:p>
        </p:txBody>
      </p:sp>
      <p:pic>
        <p:nvPicPr>
          <p:cNvPr id="369673" name="Picture 9" descr="05-19-SickleCellDisease-L"/>
          <p:cNvPicPr>
            <a:picLocks noChangeAspect="1" noChangeArrowheads="1"/>
          </p:cNvPicPr>
          <p:nvPr/>
        </p:nvPicPr>
        <p:blipFill>
          <a:blip r:embed="rId3">
            <a:extLst>
              <a:ext uri="{28A0092B-C50C-407E-A947-70E740481C1C}">
                <a14:useLocalDpi xmlns:a14="http://schemas.microsoft.com/office/drawing/2010/main" val="0"/>
              </a:ext>
            </a:extLst>
          </a:blip>
          <a:srcRect l="46100" r="7544" b="4538"/>
          <a:stretch>
            <a:fillRect/>
          </a:stretch>
        </p:blipFill>
        <p:spPr bwMode="auto">
          <a:xfrm>
            <a:off x="228600" y="2743200"/>
            <a:ext cx="347345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9670" name="Picture 6" descr="f15-05_the_central_dogm_c"/>
          <p:cNvPicPr>
            <a:picLocks noChangeAspect="1" noChangeArrowheads="1"/>
          </p:cNvPicPr>
          <p:nvPr/>
        </p:nvPicPr>
        <p:blipFill>
          <a:blip r:embed="rId4">
            <a:extLst>
              <a:ext uri="{28A0092B-C50C-407E-A947-70E740481C1C}">
                <a14:useLocalDpi xmlns:a14="http://schemas.microsoft.com/office/drawing/2010/main" val="0"/>
              </a:ext>
            </a:extLst>
          </a:blip>
          <a:srcRect t="2251"/>
          <a:stretch>
            <a:fillRect/>
          </a:stretch>
        </p:blipFill>
        <p:spPr bwMode="auto">
          <a:xfrm>
            <a:off x="4598988" y="457200"/>
            <a:ext cx="4545012" cy="333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9667" name="Rectangle 3"/>
          <p:cNvSpPr>
            <a:spLocks noChangeArrowheads="1"/>
          </p:cNvSpPr>
          <p:nvPr/>
        </p:nvSpPr>
        <p:spPr bwMode="auto">
          <a:xfrm>
            <a:off x="5410200" y="4267200"/>
            <a:ext cx="2343150" cy="6413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600" b="1">
                <a:solidFill>
                  <a:schemeClr val="tx2"/>
                </a:solidFill>
              </a:rPr>
              <a:t>Mutations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4706" name="Rectangle 2"/>
          <p:cNvSpPr>
            <a:spLocks noGrp="1" noChangeArrowheads="1"/>
          </p:cNvSpPr>
          <p:nvPr>
            <p:ph type="title"/>
          </p:nvPr>
        </p:nvSpPr>
        <p:spPr>
          <a:xfrm>
            <a:off x="609600" y="685800"/>
            <a:ext cx="8534400" cy="762000"/>
          </a:xfrm>
        </p:spPr>
        <p:txBody>
          <a:bodyPr/>
          <a:lstStyle/>
          <a:p>
            <a:r>
              <a:rPr lang="en-US" sz="3200"/>
              <a:t>Point mutation leads to Sickle cell anemia</a:t>
            </a:r>
            <a:endParaRPr lang="en-US"/>
          </a:p>
        </p:txBody>
      </p:sp>
      <p:pic>
        <p:nvPicPr>
          <p:cNvPr id="584707" name="Picture 3" descr="17-23-SickleCellDisease-L"/>
          <p:cNvPicPr>
            <a:picLocks noChangeAspect="1" noChangeArrowheads="1"/>
          </p:cNvPicPr>
          <p:nvPr/>
        </p:nvPicPr>
        <p:blipFill>
          <a:blip r:embed="rId5">
            <a:extLst>
              <a:ext uri="{28A0092B-C50C-407E-A947-70E740481C1C}">
                <a14:useLocalDpi xmlns:a14="http://schemas.microsoft.com/office/drawing/2010/main" val="0"/>
              </a:ext>
            </a:extLst>
          </a:blip>
          <a:srcRect b="4045"/>
          <a:stretch>
            <a:fillRect/>
          </a:stretch>
        </p:blipFill>
        <p:spPr bwMode="auto">
          <a:xfrm>
            <a:off x="1822450" y="1438275"/>
            <a:ext cx="7173913" cy="4594225"/>
          </a:xfrm>
          <a:prstGeom prst="rect">
            <a:avLst/>
          </a:prstGeom>
          <a:noFill/>
          <a:extLst>
            <a:ext uri="{909E8E84-426E-40DD-AFC4-6F175D3DCCD1}">
              <a14:hiddenFill xmlns:a14="http://schemas.microsoft.com/office/drawing/2010/main">
                <a:solidFill>
                  <a:srgbClr val="FFFFFF"/>
                </a:solidFill>
              </a14:hiddenFill>
            </a:ext>
          </a:extLst>
        </p:spPr>
      </p:pic>
      <p:sp>
        <p:nvSpPr>
          <p:cNvPr id="584708" name="Rectangle 4" descr="Rectangle: Click to edit Master text styles&#10;Second level&#10;Third level&#10;Fourth level&#10;Fifth level"/>
          <p:cNvSpPr>
            <a:spLocks noGrp="1" noChangeArrowheads="1"/>
          </p:cNvSpPr>
          <p:nvPr>
            <p:ph type="body" idx="1"/>
          </p:nvPr>
        </p:nvSpPr>
        <p:spPr>
          <a:xfrm>
            <a:off x="173038" y="1300163"/>
            <a:ext cx="3886200" cy="457200"/>
          </a:xfrm>
          <a:solidFill>
            <a:srgbClr val="FFCC18"/>
          </a:solidFill>
          <a:ln/>
        </p:spPr>
        <p:txBody>
          <a:bodyPr/>
          <a:lstStyle/>
          <a:p>
            <a:pPr>
              <a:lnSpc>
                <a:spcPct val="90000"/>
              </a:lnSpc>
              <a:buFont typeface="Wingdings" pitchFamily="84" charset="2"/>
              <a:buNone/>
            </a:pPr>
            <a:r>
              <a:rPr lang="en-US" sz="2600"/>
              <a:t>What kind of mutation?</a:t>
            </a:r>
          </a:p>
        </p:txBody>
      </p:sp>
      <p:sp>
        <p:nvSpPr>
          <p:cNvPr id="584709" name="AutoShape 5"/>
          <p:cNvSpPr>
            <a:spLocks noChangeArrowheads="1"/>
          </p:cNvSpPr>
          <p:nvPr/>
        </p:nvSpPr>
        <p:spPr bwMode="auto">
          <a:xfrm flipH="1">
            <a:off x="1895475" y="5949950"/>
            <a:ext cx="1598613" cy="817563"/>
          </a:xfrm>
          <a:prstGeom prst="wedgeEllipseCallout">
            <a:avLst>
              <a:gd name="adj1" fmla="val 109083"/>
              <a:gd name="adj2" fmla="val -54856"/>
            </a:avLst>
          </a:prstGeom>
          <a:solidFill>
            <a:srgbClr val="FFEA18"/>
          </a:solidFill>
          <a:ln w="38100">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sz="1800" b="1">
              <a:solidFill>
                <a:srgbClr val="0F116A"/>
              </a:solidFill>
              <a:latin typeface="Comic Sans MS" pitchFamily="84" charset="0"/>
              <a:ea typeface="Geneva" pitchFamily="84" charset="-128"/>
            </a:endParaRPr>
          </a:p>
        </p:txBody>
      </p:sp>
      <p:pic>
        <p:nvPicPr>
          <p:cNvPr id="584710" name="Picture 6" descr="penguinL"/>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flipH="1">
            <a:off x="0" y="5561013"/>
            <a:ext cx="1274763" cy="1295400"/>
          </a:xfrm>
          <a:prstGeom prst="rect">
            <a:avLst/>
          </a:prstGeom>
          <a:noFill/>
          <a:extLst>
            <a:ext uri="{909E8E84-426E-40DD-AFC4-6F175D3DCCD1}">
              <a14:hiddenFill xmlns:a14="http://schemas.microsoft.com/office/drawing/2010/main">
                <a:solidFill>
                  <a:srgbClr val="FFFFFF"/>
                </a:solidFill>
              </a14:hiddenFill>
            </a:ext>
          </a:extLst>
        </p:spPr>
      </p:pic>
      <p:pic>
        <p:nvPicPr>
          <p:cNvPr id="584711"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0500" y="1857375"/>
            <a:ext cx="1573213" cy="2024063"/>
          </a:xfrm>
          <a:prstGeom prst="rect">
            <a:avLst/>
          </a:prstGeom>
          <a:noFill/>
          <a:ln>
            <a:noFill/>
          </a:ln>
          <a:effectLst>
            <a:outerShdw dist="35921" dir="2700000" algn="ctr" rotWithShape="0">
              <a:srgbClr val="808080"/>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584710"/>
                                        </p:tgtEl>
                                        <p:attrNameLst>
                                          <p:attrName>style.visibility</p:attrName>
                                        </p:attrNameLst>
                                      </p:cBhvr>
                                      <p:to>
                                        <p:strVal val="visible"/>
                                      </p:to>
                                    </p:set>
                                    <p:animEffect transition="in" filter="wipe(down)">
                                      <p:cBhvr>
                                        <p:cTn id="7" dur="500"/>
                                        <p:tgtEl>
                                          <p:spTgt spid="584710"/>
                                        </p:tgtEl>
                                      </p:cBhvr>
                                    </p:animEffect>
                                  </p:childTnLst>
                                </p:cTn>
                              </p:par>
                            </p:childTnLst>
                          </p:cTn>
                        </p:par>
                        <p:par>
                          <p:cTn id="8" fill="hold" nodeType="afterGroup">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84709"/>
                                        </p:tgtEl>
                                        <p:attrNameLst>
                                          <p:attrName>style.visibility</p:attrName>
                                        </p:attrNameLst>
                                      </p:cBhvr>
                                      <p:to>
                                        <p:strVal val="visible"/>
                                      </p:to>
                                    </p:set>
                                    <p:animEffect transition="in" filter="wipe(down)">
                                      <p:cBhvr>
                                        <p:cTn id="11" dur="500"/>
                                        <p:tgtEl>
                                          <p:spTgt spid="584709"/>
                                        </p:tgtEl>
                                      </p:cBhvr>
                                    </p:animEffect>
                                  </p:childTnLst>
                                  <p:subTnLst>
                                    <p:audio>
                                      <p:cMediaNode>
                                        <p:cTn display="0" masterRel="sameClick">
                                          <p:stCondLst>
                                            <p:cond evt="begin" delay="0">
                                              <p:tn val="9"/>
                                            </p:cond>
                                          </p:stCondLst>
                                          <p:endCondLst>
                                            <p:cond evt="onStopAudio" delay="0">
                                              <p:tgtEl>
                                                <p:sldTgt/>
                                              </p:tgtEl>
                                            </p:cond>
                                          </p:endCondLst>
                                        </p:cTn>
                                        <p:tgtEl>
                                          <p:sndTgt r:embed="rId3" name="Quack"/>
                                        </p:tgtEl>
                                      </p:cMediaNode>
                                    </p:audio>
                                  </p:subTnLst>
                                </p:cTn>
                              </p:par>
                            </p:childTnLst>
                          </p:cTn>
                        </p:par>
                      </p:childTnLst>
                    </p:cTn>
                  </p:par>
                  <p:par>
                    <p:cTn id="12" fill="hold" nodeType="clickPar">
                      <p:stCondLst>
                        <p:cond delay="indefinite"/>
                      </p:stCondLst>
                      <p:childTnLst>
                        <p:par>
                          <p:cTn id="13" fill="hold" nodeType="withGroup">
                            <p:stCondLst>
                              <p:cond delay="0"/>
                            </p:stCondLst>
                            <p:childTnLst>
                              <p:par>
                                <p:cTn id="14" presetID="2" presetClass="entr" presetSubtype="8" fill="hold" grpId="0" nodeType="clickEffect">
                                  <p:stCondLst>
                                    <p:cond delay="0"/>
                                  </p:stCondLst>
                                  <p:childTnLst>
                                    <p:set>
                                      <p:cBhvr>
                                        <p:cTn id="15" dur="1" fill="hold">
                                          <p:stCondLst>
                                            <p:cond delay="0"/>
                                          </p:stCondLst>
                                        </p:cTn>
                                        <p:tgtEl>
                                          <p:spTgt spid="584708">
                                            <p:txEl>
                                              <p:pRg st="0" end="0"/>
                                            </p:txEl>
                                          </p:spTgt>
                                        </p:tgtEl>
                                        <p:attrNameLst>
                                          <p:attrName>style.visibility</p:attrName>
                                        </p:attrNameLst>
                                      </p:cBhvr>
                                      <p:to>
                                        <p:strVal val="visible"/>
                                      </p:to>
                                    </p:set>
                                    <p:anim calcmode="lin" valueType="num">
                                      <p:cBhvr additive="base">
                                        <p:cTn id="16" dur="500" fill="hold"/>
                                        <p:tgtEl>
                                          <p:spTgt spid="584708">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584708">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4"/>
                                            </p:cond>
                                          </p:stCondLst>
                                          <p:endCondLst>
                                            <p:cond evt="onStopAudio" delay="0">
                                              <p:tgtEl>
                                                <p:sldTgt/>
                                              </p:tgtEl>
                                            </p:cond>
                                          </p:endCondLst>
                                        </p:cTn>
                                        <p:tgtEl>
                                          <p:sndTgt r:embed="rId4"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4708" grpId="0" build="p" autoUpdateAnimBg="0"/>
      <p:bldP spid="584709" grpId="0" animBg="1"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8088" name="AutoShape 8"/>
          <p:cNvSpPr>
            <a:spLocks noChangeArrowheads="1"/>
          </p:cNvSpPr>
          <p:nvPr/>
        </p:nvSpPr>
        <p:spPr bwMode="auto">
          <a:xfrm flipH="1">
            <a:off x="1895475" y="5727700"/>
            <a:ext cx="2752725" cy="1039813"/>
          </a:xfrm>
          <a:prstGeom prst="wedgeEllipseCallout">
            <a:avLst>
              <a:gd name="adj1" fmla="val 84310"/>
              <a:gd name="adj2" fmla="val -32139"/>
            </a:avLst>
          </a:prstGeom>
          <a:solidFill>
            <a:srgbClr val="FFEA18"/>
          </a:solidFill>
          <a:ln w="38100">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r>
              <a:rPr lang="en-US" sz="1800" b="1">
                <a:solidFill>
                  <a:srgbClr val="0F116A"/>
                </a:solidFill>
                <a:latin typeface="Comic Sans MS" pitchFamily="84" charset="0"/>
                <a:ea typeface="Geneva" pitchFamily="84" charset="-128"/>
              </a:rPr>
              <a:t>When do mutations</a:t>
            </a:r>
            <a:br>
              <a:rPr lang="en-US" sz="1800" b="1">
                <a:solidFill>
                  <a:srgbClr val="0F116A"/>
                </a:solidFill>
                <a:latin typeface="Comic Sans MS" pitchFamily="84" charset="0"/>
                <a:ea typeface="Geneva" pitchFamily="84" charset="-128"/>
              </a:rPr>
            </a:br>
            <a:r>
              <a:rPr lang="en-US" sz="1800" b="1">
                <a:solidFill>
                  <a:srgbClr val="0F116A"/>
                </a:solidFill>
                <a:latin typeface="Comic Sans MS" pitchFamily="84" charset="0"/>
                <a:ea typeface="Geneva" pitchFamily="84" charset="-128"/>
              </a:rPr>
              <a:t>affect the next</a:t>
            </a:r>
            <a:br>
              <a:rPr lang="en-US" sz="1800" b="1">
                <a:solidFill>
                  <a:srgbClr val="0F116A"/>
                </a:solidFill>
                <a:latin typeface="Comic Sans MS" pitchFamily="84" charset="0"/>
                <a:ea typeface="Geneva" pitchFamily="84" charset="-128"/>
              </a:rPr>
            </a:br>
            <a:r>
              <a:rPr lang="en-US" sz="1800" b="1">
                <a:solidFill>
                  <a:srgbClr val="0F116A"/>
                </a:solidFill>
                <a:latin typeface="Comic Sans MS" pitchFamily="84" charset="0"/>
                <a:ea typeface="Geneva" pitchFamily="84" charset="-128"/>
              </a:rPr>
              <a:t>generation? </a:t>
            </a:r>
          </a:p>
        </p:txBody>
      </p:sp>
      <p:pic>
        <p:nvPicPr>
          <p:cNvPr id="558082" name="Picture 2"/>
          <p:cNvPicPr>
            <a:picLocks noChangeAspect="1" noChangeArrowheads="1"/>
          </p:cNvPicPr>
          <p:nvPr/>
        </p:nvPicPr>
        <p:blipFill>
          <a:blip r:embed="rId5">
            <a:extLst>
              <a:ext uri="{28A0092B-C50C-407E-A947-70E740481C1C}">
                <a14:useLocalDpi xmlns:a14="http://schemas.microsoft.com/office/drawing/2010/main" val="0"/>
              </a:ext>
            </a:extLst>
          </a:blip>
          <a:srcRect r="3546" b="3360"/>
          <a:stretch>
            <a:fillRect/>
          </a:stretch>
        </p:blipFill>
        <p:spPr bwMode="auto">
          <a:xfrm>
            <a:off x="4848225" y="990600"/>
            <a:ext cx="4219575" cy="5713413"/>
          </a:xfrm>
          <a:prstGeom prst="rect">
            <a:avLst/>
          </a:prstGeom>
          <a:noFill/>
          <a:extLst>
            <a:ext uri="{909E8E84-426E-40DD-AFC4-6F175D3DCCD1}">
              <a14:hiddenFill xmlns:a14="http://schemas.microsoft.com/office/drawing/2010/main">
                <a:solidFill>
                  <a:srgbClr val="FFFFFF"/>
                </a:solidFill>
              </a14:hiddenFill>
            </a:ext>
          </a:extLst>
        </p:spPr>
      </p:pic>
      <p:sp>
        <p:nvSpPr>
          <p:cNvPr id="558083" name="Rectangle 3"/>
          <p:cNvSpPr>
            <a:spLocks noGrp="1" noChangeArrowheads="1"/>
          </p:cNvSpPr>
          <p:nvPr>
            <p:ph type="title"/>
          </p:nvPr>
        </p:nvSpPr>
        <p:spPr/>
        <p:txBody>
          <a:bodyPr/>
          <a:lstStyle/>
          <a:p>
            <a:r>
              <a:rPr lang="en-US"/>
              <a:t>Mutations </a:t>
            </a:r>
          </a:p>
        </p:txBody>
      </p:sp>
      <p:sp>
        <p:nvSpPr>
          <p:cNvPr id="558085" name="Rectangle 5" descr="Rectangle: Click to edit Master text styles&#10;Second level&#10;Third level&#10;Fourth level&#10;Fifth level"/>
          <p:cNvSpPr>
            <a:spLocks noGrp="1" noChangeArrowheads="1"/>
          </p:cNvSpPr>
          <p:nvPr>
            <p:ph type="body" idx="1"/>
          </p:nvPr>
        </p:nvSpPr>
        <p:spPr>
          <a:xfrm>
            <a:off x="533400" y="1371600"/>
            <a:ext cx="4572000" cy="4419600"/>
          </a:xfrm>
        </p:spPr>
        <p:txBody>
          <a:bodyPr/>
          <a:lstStyle/>
          <a:p>
            <a:pPr>
              <a:lnSpc>
                <a:spcPct val="90000"/>
              </a:lnSpc>
            </a:pPr>
            <a:r>
              <a:rPr lang="en-US" u="sng">
                <a:solidFill>
                  <a:srgbClr val="CC0000"/>
                </a:solidFill>
              </a:rPr>
              <a:t>Point mutations</a:t>
            </a:r>
            <a:endParaRPr lang="en-US"/>
          </a:p>
          <a:p>
            <a:pPr lvl="1">
              <a:lnSpc>
                <a:spcPct val="90000"/>
              </a:lnSpc>
            </a:pPr>
            <a:r>
              <a:rPr lang="en-US"/>
              <a:t>single base change</a:t>
            </a:r>
          </a:p>
          <a:p>
            <a:pPr lvl="1">
              <a:lnSpc>
                <a:spcPct val="90000"/>
              </a:lnSpc>
            </a:pPr>
            <a:r>
              <a:rPr lang="en-US"/>
              <a:t>base-pair substitution</a:t>
            </a:r>
          </a:p>
          <a:p>
            <a:pPr lvl="2">
              <a:lnSpc>
                <a:spcPct val="90000"/>
              </a:lnSpc>
            </a:pPr>
            <a:r>
              <a:rPr lang="en-US" u="sng">
                <a:solidFill>
                  <a:srgbClr val="CC0000"/>
                </a:solidFill>
              </a:rPr>
              <a:t>silent mutation</a:t>
            </a:r>
            <a:endParaRPr lang="en-US"/>
          </a:p>
          <a:p>
            <a:pPr lvl="3">
              <a:lnSpc>
                <a:spcPct val="90000"/>
              </a:lnSpc>
            </a:pPr>
            <a:r>
              <a:rPr lang="en-US"/>
              <a:t>no amino acid change</a:t>
            </a:r>
          </a:p>
          <a:p>
            <a:pPr lvl="3">
              <a:lnSpc>
                <a:spcPct val="90000"/>
              </a:lnSpc>
            </a:pPr>
            <a:r>
              <a:rPr lang="en-US"/>
              <a:t>redundancy in code</a:t>
            </a:r>
          </a:p>
          <a:p>
            <a:pPr lvl="2">
              <a:lnSpc>
                <a:spcPct val="90000"/>
              </a:lnSpc>
            </a:pPr>
            <a:r>
              <a:rPr lang="en-US" u="sng">
                <a:solidFill>
                  <a:srgbClr val="CC0000"/>
                </a:solidFill>
              </a:rPr>
              <a:t>missense</a:t>
            </a:r>
            <a:endParaRPr lang="en-US"/>
          </a:p>
          <a:p>
            <a:pPr lvl="3">
              <a:lnSpc>
                <a:spcPct val="90000"/>
              </a:lnSpc>
            </a:pPr>
            <a:r>
              <a:rPr lang="en-US"/>
              <a:t>change amino acid</a:t>
            </a:r>
          </a:p>
          <a:p>
            <a:pPr lvl="2">
              <a:lnSpc>
                <a:spcPct val="90000"/>
              </a:lnSpc>
            </a:pPr>
            <a:r>
              <a:rPr lang="en-US" u="sng">
                <a:solidFill>
                  <a:srgbClr val="CC0000"/>
                </a:solidFill>
              </a:rPr>
              <a:t>nonsense</a:t>
            </a:r>
            <a:endParaRPr lang="en-US"/>
          </a:p>
          <a:p>
            <a:pPr lvl="3">
              <a:lnSpc>
                <a:spcPct val="90000"/>
              </a:lnSpc>
            </a:pPr>
            <a:r>
              <a:rPr lang="en-US"/>
              <a:t>change to stop codon</a:t>
            </a:r>
          </a:p>
        </p:txBody>
      </p:sp>
      <p:pic>
        <p:nvPicPr>
          <p:cNvPr id="558087" name="Picture 7" descr="penguinL"/>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flipH="1">
            <a:off x="0" y="5561013"/>
            <a:ext cx="1274763" cy="1295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58085">
                                            <p:txEl>
                                              <p:pRg st="0" end="0"/>
                                            </p:txEl>
                                          </p:spTgt>
                                        </p:tgtEl>
                                        <p:attrNameLst>
                                          <p:attrName>style.visibility</p:attrName>
                                        </p:attrNameLst>
                                      </p:cBhvr>
                                      <p:to>
                                        <p:strVal val="visible"/>
                                      </p:to>
                                    </p:set>
                                    <p:anim calcmode="lin" valueType="num">
                                      <p:cBhvr additive="base">
                                        <p:cTn id="7" dur="500" fill="hold"/>
                                        <p:tgtEl>
                                          <p:spTgt spid="55808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58085">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58085">
                                            <p:txEl>
                                              <p:pRg st="1" end="1"/>
                                            </p:txEl>
                                          </p:spTgt>
                                        </p:tgtEl>
                                        <p:attrNameLst>
                                          <p:attrName>style.visibility</p:attrName>
                                        </p:attrNameLst>
                                      </p:cBhvr>
                                      <p:to>
                                        <p:strVal val="visible"/>
                                      </p:to>
                                    </p:set>
                                    <p:anim calcmode="lin" valueType="num">
                                      <p:cBhvr additive="base">
                                        <p:cTn id="13" dur="500" fill="hold"/>
                                        <p:tgtEl>
                                          <p:spTgt spid="55808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58085">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58085">
                                            <p:txEl>
                                              <p:pRg st="2" end="2"/>
                                            </p:txEl>
                                          </p:spTgt>
                                        </p:tgtEl>
                                        <p:attrNameLst>
                                          <p:attrName>style.visibility</p:attrName>
                                        </p:attrNameLst>
                                      </p:cBhvr>
                                      <p:to>
                                        <p:strVal val="visible"/>
                                      </p:to>
                                    </p:set>
                                    <p:anim calcmode="lin" valueType="num">
                                      <p:cBhvr additive="base">
                                        <p:cTn id="19" dur="500" fill="hold"/>
                                        <p:tgtEl>
                                          <p:spTgt spid="55808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58085">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58085">
                                            <p:txEl>
                                              <p:pRg st="3" end="3"/>
                                            </p:txEl>
                                          </p:spTgt>
                                        </p:tgtEl>
                                        <p:attrNameLst>
                                          <p:attrName>style.visibility</p:attrName>
                                        </p:attrNameLst>
                                      </p:cBhvr>
                                      <p:to>
                                        <p:strVal val="visible"/>
                                      </p:to>
                                    </p:set>
                                    <p:anim calcmode="lin" valueType="num">
                                      <p:cBhvr additive="base">
                                        <p:cTn id="25" dur="500" fill="hold"/>
                                        <p:tgtEl>
                                          <p:spTgt spid="55808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58085">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58085">
                                            <p:txEl>
                                              <p:pRg st="4" end="4"/>
                                            </p:txEl>
                                          </p:spTgt>
                                        </p:tgtEl>
                                        <p:attrNameLst>
                                          <p:attrName>style.visibility</p:attrName>
                                        </p:attrNameLst>
                                      </p:cBhvr>
                                      <p:to>
                                        <p:strVal val="visible"/>
                                      </p:to>
                                    </p:set>
                                    <p:anim calcmode="lin" valueType="num">
                                      <p:cBhvr additive="base">
                                        <p:cTn id="31" dur="500" fill="hold"/>
                                        <p:tgtEl>
                                          <p:spTgt spid="558085">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58085">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558085">
                                            <p:txEl>
                                              <p:pRg st="5" end="5"/>
                                            </p:txEl>
                                          </p:spTgt>
                                        </p:tgtEl>
                                        <p:attrNameLst>
                                          <p:attrName>style.visibility</p:attrName>
                                        </p:attrNameLst>
                                      </p:cBhvr>
                                      <p:to>
                                        <p:strVal val="visible"/>
                                      </p:to>
                                    </p:set>
                                    <p:anim calcmode="lin" valueType="num">
                                      <p:cBhvr additive="base">
                                        <p:cTn id="37" dur="500" fill="hold"/>
                                        <p:tgtEl>
                                          <p:spTgt spid="558085">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558085">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Whoosh"/>
                                        </p:tgtEl>
                                      </p:cMediaNode>
                                    </p:audio>
                                  </p:sub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558085">
                                            <p:txEl>
                                              <p:pRg st="6" end="6"/>
                                            </p:txEl>
                                          </p:spTgt>
                                        </p:tgtEl>
                                        <p:attrNameLst>
                                          <p:attrName>style.visibility</p:attrName>
                                        </p:attrNameLst>
                                      </p:cBhvr>
                                      <p:to>
                                        <p:strVal val="visible"/>
                                      </p:to>
                                    </p:set>
                                    <p:anim calcmode="lin" valueType="num">
                                      <p:cBhvr additive="base">
                                        <p:cTn id="43" dur="500" fill="hold"/>
                                        <p:tgtEl>
                                          <p:spTgt spid="558085">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558085">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3" name="Whoosh"/>
                                        </p:tgtEl>
                                      </p:cMediaNode>
                                    </p:audio>
                                  </p:sub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558085">
                                            <p:txEl>
                                              <p:pRg st="7" end="7"/>
                                            </p:txEl>
                                          </p:spTgt>
                                        </p:tgtEl>
                                        <p:attrNameLst>
                                          <p:attrName>style.visibility</p:attrName>
                                        </p:attrNameLst>
                                      </p:cBhvr>
                                      <p:to>
                                        <p:strVal val="visible"/>
                                      </p:to>
                                    </p:set>
                                    <p:anim calcmode="lin" valueType="num">
                                      <p:cBhvr additive="base">
                                        <p:cTn id="49" dur="500" fill="hold"/>
                                        <p:tgtEl>
                                          <p:spTgt spid="558085">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558085">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7"/>
                                            </p:cond>
                                          </p:stCondLst>
                                          <p:endCondLst>
                                            <p:cond evt="onStopAudio" delay="0">
                                              <p:tgtEl>
                                                <p:sldTgt/>
                                              </p:tgtEl>
                                            </p:cond>
                                          </p:endCondLst>
                                        </p:cTn>
                                        <p:tgtEl>
                                          <p:sndTgt r:embed="rId3" name="Whoosh"/>
                                        </p:tgtEl>
                                      </p:cMediaNode>
                                    </p:audio>
                                  </p:sub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558085">
                                            <p:txEl>
                                              <p:pRg st="8" end="8"/>
                                            </p:txEl>
                                          </p:spTgt>
                                        </p:tgtEl>
                                        <p:attrNameLst>
                                          <p:attrName>style.visibility</p:attrName>
                                        </p:attrNameLst>
                                      </p:cBhvr>
                                      <p:to>
                                        <p:strVal val="visible"/>
                                      </p:to>
                                    </p:set>
                                    <p:anim calcmode="lin" valueType="num">
                                      <p:cBhvr additive="base">
                                        <p:cTn id="55" dur="500" fill="hold"/>
                                        <p:tgtEl>
                                          <p:spTgt spid="558085">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558085">
                                            <p:txEl>
                                              <p:pRg st="8" end="8"/>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3"/>
                                            </p:cond>
                                          </p:stCondLst>
                                          <p:endCondLst>
                                            <p:cond evt="onStopAudio" delay="0">
                                              <p:tgtEl>
                                                <p:sldTgt/>
                                              </p:tgtEl>
                                            </p:cond>
                                          </p:endCondLst>
                                        </p:cTn>
                                        <p:tgtEl>
                                          <p:sndTgt r:embed="rId3" name="Whoosh"/>
                                        </p:tgtEl>
                                      </p:cMediaNode>
                                    </p:audio>
                                  </p:sub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558085">
                                            <p:txEl>
                                              <p:pRg st="9" end="9"/>
                                            </p:txEl>
                                          </p:spTgt>
                                        </p:tgtEl>
                                        <p:attrNameLst>
                                          <p:attrName>style.visibility</p:attrName>
                                        </p:attrNameLst>
                                      </p:cBhvr>
                                      <p:to>
                                        <p:strVal val="visible"/>
                                      </p:to>
                                    </p:set>
                                    <p:anim calcmode="lin" valueType="num">
                                      <p:cBhvr additive="base">
                                        <p:cTn id="61" dur="500" fill="hold"/>
                                        <p:tgtEl>
                                          <p:spTgt spid="558085">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558085">
                                            <p:txEl>
                                              <p:pRg st="9" end="9"/>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9"/>
                                            </p:cond>
                                          </p:stCondLst>
                                          <p:endCondLst>
                                            <p:cond evt="onStopAudio" delay="0">
                                              <p:tgtEl>
                                                <p:sldTgt/>
                                              </p:tgtEl>
                                            </p:cond>
                                          </p:endCondLst>
                                        </p:cTn>
                                        <p:tgtEl>
                                          <p:sndTgt r:embed="rId3" name="Whoosh"/>
                                        </p:tgtEl>
                                      </p:cMediaNode>
                                    </p:audio>
                                  </p:subTnLst>
                                </p:cTn>
                              </p:par>
                            </p:childTnLst>
                          </p:cTn>
                        </p:par>
                      </p:childTnLst>
                    </p:cTn>
                  </p:par>
                  <p:par>
                    <p:cTn id="63" fill="hold" nodeType="clickPar">
                      <p:stCondLst>
                        <p:cond delay="indefinite"/>
                      </p:stCondLst>
                      <p:childTnLst>
                        <p:par>
                          <p:cTn id="64" fill="hold" nodeType="withGroup">
                            <p:stCondLst>
                              <p:cond delay="0"/>
                            </p:stCondLst>
                            <p:childTnLst>
                              <p:par>
                                <p:cTn id="65" presetID="22" presetClass="entr" presetSubtype="4" fill="hold" nodeType="clickEffect">
                                  <p:stCondLst>
                                    <p:cond delay="0"/>
                                  </p:stCondLst>
                                  <p:childTnLst>
                                    <p:set>
                                      <p:cBhvr>
                                        <p:cTn id="66" dur="1" fill="hold">
                                          <p:stCondLst>
                                            <p:cond delay="0"/>
                                          </p:stCondLst>
                                        </p:cTn>
                                        <p:tgtEl>
                                          <p:spTgt spid="558087"/>
                                        </p:tgtEl>
                                        <p:attrNameLst>
                                          <p:attrName>style.visibility</p:attrName>
                                        </p:attrNameLst>
                                      </p:cBhvr>
                                      <p:to>
                                        <p:strVal val="visible"/>
                                      </p:to>
                                    </p:set>
                                    <p:animEffect transition="in" filter="wipe(down)">
                                      <p:cBhvr>
                                        <p:cTn id="67" dur="500"/>
                                        <p:tgtEl>
                                          <p:spTgt spid="558087"/>
                                        </p:tgtEl>
                                      </p:cBhvr>
                                    </p:animEffect>
                                  </p:childTnLst>
                                </p:cTn>
                              </p:par>
                            </p:childTnLst>
                          </p:cTn>
                        </p:par>
                        <p:par>
                          <p:cTn id="68" fill="hold" nodeType="afterGroup">
                            <p:stCondLst>
                              <p:cond delay="500"/>
                            </p:stCondLst>
                            <p:childTnLst>
                              <p:par>
                                <p:cTn id="69" presetID="22" presetClass="entr" presetSubtype="4" fill="hold" grpId="0" nodeType="afterEffect">
                                  <p:stCondLst>
                                    <p:cond delay="0"/>
                                  </p:stCondLst>
                                  <p:childTnLst>
                                    <p:set>
                                      <p:cBhvr>
                                        <p:cTn id="70" dur="1" fill="hold">
                                          <p:stCondLst>
                                            <p:cond delay="0"/>
                                          </p:stCondLst>
                                        </p:cTn>
                                        <p:tgtEl>
                                          <p:spTgt spid="558088"/>
                                        </p:tgtEl>
                                        <p:attrNameLst>
                                          <p:attrName>style.visibility</p:attrName>
                                        </p:attrNameLst>
                                      </p:cBhvr>
                                      <p:to>
                                        <p:strVal val="visible"/>
                                      </p:to>
                                    </p:set>
                                    <p:animEffect transition="in" filter="wipe(down)">
                                      <p:cBhvr>
                                        <p:cTn id="71" dur="500"/>
                                        <p:tgtEl>
                                          <p:spTgt spid="558088"/>
                                        </p:tgtEl>
                                      </p:cBhvr>
                                    </p:animEffect>
                                  </p:childTnLst>
                                  <p:subTnLst>
                                    <p:audio>
                                      <p:cMediaNode>
                                        <p:cTn display="0" masterRel="sameClick">
                                          <p:stCondLst>
                                            <p:cond evt="begin" delay="0">
                                              <p:tn val="69"/>
                                            </p:cond>
                                          </p:stCondLst>
                                          <p:endCondLst>
                                            <p:cond evt="onStopAudio" delay="0">
                                              <p:tgtEl>
                                                <p:sldTgt/>
                                              </p:tgtEl>
                                            </p:cond>
                                          </p:endCondLst>
                                        </p:cTn>
                                        <p:tgtEl>
                                          <p:sndTgt r:embed="rId4" name="Quack"/>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8088" grpId="0" animBg="1" autoUpdateAnimBg="0"/>
      <p:bldP spid="558085"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130" name="Rectangle 2"/>
          <p:cNvSpPr>
            <a:spLocks noGrp="1" noChangeArrowheads="1"/>
          </p:cNvSpPr>
          <p:nvPr>
            <p:ph type="title"/>
          </p:nvPr>
        </p:nvSpPr>
        <p:spPr>
          <a:xfrm>
            <a:off x="609600" y="685800"/>
            <a:ext cx="8534400" cy="762000"/>
          </a:xfrm>
        </p:spPr>
        <p:txBody>
          <a:bodyPr/>
          <a:lstStyle/>
          <a:p>
            <a:r>
              <a:rPr lang="en-US" sz="3200"/>
              <a:t>Point mutation leads to Sickle cell anemia</a:t>
            </a:r>
            <a:endParaRPr lang="en-US"/>
          </a:p>
        </p:txBody>
      </p:sp>
      <p:pic>
        <p:nvPicPr>
          <p:cNvPr id="560131" name="Picture 3" descr="17-23-SickleCellDisease-L"/>
          <p:cNvPicPr>
            <a:picLocks noChangeAspect="1" noChangeArrowheads="1"/>
          </p:cNvPicPr>
          <p:nvPr/>
        </p:nvPicPr>
        <p:blipFill>
          <a:blip r:embed="rId4">
            <a:extLst>
              <a:ext uri="{28A0092B-C50C-407E-A947-70E740481C1C}">
                <a14:useLocalDpi xmlns:a14="http://schemas.microsoft.com/office/drawing/2010/main" val="0"/>
              </a:ext>
            </a:extLst>
          </a:blip>
          <a:srcRect b="4045"/>
          <a:stretch>
            <a:fillRect/>
          </a:stretch>
        </p:blipFill>
        <p:spPr bwMode="auto">
          <a:xfrm>
            <a:off x="1822450" y="1438275"/>
            <a:ext cx="7173913" cy="4594225"/>
          </a:xfrm>
          <a:prstGeom prst="rect">
            <a:avLst/>
          </a:prstGeom>
          <a:noFill/>
          <a:extLst>
            <a:ext uri="{909E8E84-426E-40DD-AFC4-6F175D3DCCD1}">
              <a14:hiddenFill xmlns:a14="http://schemas.microsoft.com/office/drawing/2010/main">
                <a:solidFill>
                  <a:srgbClr val="FFFFFF"/>
                </a:solidFill>
              </a14:hiddenFill>
            </a:ext>
          </a:extLst>
        </p:spPr>
      </p:pic>
      <p:sp>
        <p:nvSpPr>
          <p:cNvPr id="560132" name="Rectangle 4" descr="Rectangle: Click to edit Master text styles&#10;Second level&#10;Third level&#10;Fourth level&#10;Fifth level"/>
          <p:cNvSpPr>
            <a:spLocks noGrp="1" noChangeArrowheads="1"/>
          </p:cNvSpPr>
          <p:nvPr>
            <p:ph type="body" idx="1"/>
          </p:nvPr>
        </p:nvSpPr>
        <p:spPr>
          <a:xfrm>
            <a:off x="173038" y="1300163"/>
            <a:ext cx="3886200" cy="457200"/>
          </a:xfrm>
          <a:solidFill>
            <a:srgbClr val="FFCC18"/>
          </a:solidFill>
          <a:ln/>
        </p:spPr>
        <p:txBody>
          <a:bodyPr/>
          <a:lstStyle/>
          <a:p>
            <a:pPr>
              <a:lnSpc>
                <a:spcPct val="90000"/>
              </a:lnSpc>
              <a:buFont typeface="Wingdings" pitchFamily="84" charset="2"/>
              <a:buNone/>
            </a:pPr>
            <a:r>
              <a:rPr lang="en-US" sz="2600"/>
              <a:t>What kind of mutation?</a:t>
            </a:r>
          </a:p>
        </p:txBody>
      </p:sp>
      <p:sp>
        <p:nvSpPr>
          <p:cNvPr id="560133" name="AutoShape 5"/>
          <p:cNvSpPr>
            <a:spLocks noChangeArrowheads="1"/>
          </p:cNvSpPr>
          <p:nvPr/>
        </p:nvSpPr>
        <p:spPr bwMode="auto">
          <a:xfrm flipH="1">
            <a:off x="1895475" y="5949950"/>
            <a:ext cx="1598613" cy="817563"/>
          </a:xfrm>
          <a:prstGeom prst="wedgeEllipseCallout">
            <a:avLst>
              <a:gd name="adj1" fmla="val 109083"/>
              <a:gd name="adj2" fmla="val -54856"/>
            </a:avLst>
          </a:prstGeom>
          <a:solidFill>
            <a:srgbClr val="FFEA18"/>
          </a:solidFill>
          <a:ln w="38100">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r>
              <a:rPr lang="en-US" sz="1800" b="1">
                <a:solidFill>
                  <a:srgbClr val="0F116A"/>
                </a:solidFill>
                <a:latin typeface="Comic Sans MS" pitchFamily="84" charset="0"/>
                <a:ea typeface="Geneva" pitchFamily="84" charset="-128"/>
              </a:rPr>
              <a:t>Missense</a:t>
            </a:r>
            <a:r>
              <a:rPr lang="en-US" sz="1800" b="1" i="1">
                <a:solidFill>
                  <a:srgbClr val="0F116A"/>
                </a:solidFill>
                <a:latin typeface="Comic Sans MS" pitchFamily="84" charset="0"/>
                <a:ea typeface="Geneva" pitchFamily="84" charset="-128"/>
              </a:rPr>
              <a:t>!</a:t>
            </a:r>
            <a:endParaRPr lang="en-US" sz="1800" b="1">
              <a:solidFill>
                <a:srgbClr val="0F116A"/>
              </a:solidFill>
              <a:latin typeface="Comic Sans MS" pitchFamily="84" charset="0"/>
              <a:ea typeface="Geneva" pitchFamily="84" charset="-128"/>
            </a:endParaRPr>
          </a:p>
        </p:txBody>
      </p:sp>
      <p:pic>
        <p:nvPicPr>
          <p:cNvPr id="560134" name="Picture 6" descr="penguinL"/>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flipH="1">
            <a:off x="0" y="5561013"/>
            <a:ext cx="1274763" cy="1295400"/>
          </a:xfrm>
          <a:prstGeom prst="rect">
            <a:avLst/>
          </a:prstGeom>
          <a:noFill/>
          <a:extLst>
            <a:ext uri="{909E8E84-426E-40DD-AFC4-6F175D3DCCD1}">
              <a14:hiddenFill xmlns:a14="http://schemas.microsoft.com/office/drawing/2010/main">
                <a:solidFill>
                  <a:srgbClr val="FFFFFF"/>
                </a:solidFill>
              </a14:hiddenFill>
            </a:ext>
          </a:extLst>
        </p:spPr>
      </p:pic>
      <p:pic>
        <p:nvPicPr>
          <p:cNvPr id="560135"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0500" y="1857375"/>
            <a:ext cx="1573213" cy="2024063"/>
          </a:xfrm>
          <a:prstGeom prst="rect">
            <a:avLst/>
          </a:prstGeom>
          <a:noFill/>
          <a:ln>
            <a:noFill/>
          </a:ln>
          <a:effectLst>
            <a:outerShdw dist="35921" dir="2700000" algn="ctr" rotWithShape="0">
              <a:srgbClr val="808080"/>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560134"/>
                                        </p:tgtEl>
                                        <p:attrNameLst>
                                          <p:attrName>style.visibility</p:attrName>
                                        </p:attrNameLst>
                                      </p:cBhvr>
                                      <p:to>
                                        <p:strVal val="visible"/>
                                      </p:to>
                                    </p:set>
                                    <p:animEffect transition="in" filter="wipe(down)">
                                      <p:cBhvr>
                                        <p:cTn id="7" dur="500"/>
                                        <p:tgtEl>
                                          <p:spTgt spid="560134"/>
                                        </p:tgtEl>
                                      </p:cBhvr>
                                    </p:animEffect>
                                  </p:childTnLst>
                                </p:cTn>
                              </p:par>
                            </p:childTnLst>
                          </p:cTn>
                        </p:par>
                        <p:par>
                          <p:cTn id="8" fill="hold" nodeType="afterGroup">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60133"/>
                                        </p:tgtEl>
                                        <p:attrNameLst>
                                          <p:attrName>style.visibility</p:attrName>
                                        </p:attrNameLst>
                                      </p:cBhvr>
                                      <p:to>
                                        <p:strVal val="visible"/>
                                      </p:to>
                                    </p:set>
                                    <p:animEffect transition="in" filter="wipe(down)">
                                      <p:cBhvr>
                                        <p:cTn id="11" dur="500"/>
                                        <p:tgtEl>
                                          <p:spTgt spid="560133"/>
                                        </p:tgtEl>
                                      </p:cBhvr>
                                    </p:animEffect>
                                  </p:childTnLst>
                                  <p:subTnLst>
                                    <p:audio>
                                      <p:cMediaNode>
                                        <p:cTn display="0" masterRel="sameClick">
                                          <p:stCondLst>
                                            <p:cond evt="begin" delay="0">
                                              <p:tn val="9"/>
                                            </p:cond>
                                          </p:stCondLst>
                                          <p:endCondLst>
                                            <p:cond evt="onStopAudio" delay="0">
                                              <p:tgtEl>
                                                <p:sldTgt/>
                                              </p:tgtEl>
                                            </p:cond>
                                          </p:endCondLst>
                                        </p:cTn>
                                        <p:tgtEl>
                                          <p:sndTgt r:embed="rId3" name="Quack"/>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0133" grpId="0" animBg="1"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08261" name="Picture 5" descr="05-19-SickleCellDisease-L"/>
          <p:cNvPicPr>
            <a:picLocks noChangeAspect="1" noChangeArrowheads="1"/>
          </p:cNvPicPr>
          <p:nvPr/>
        </p:nvPicPr>
        <p:blipFill>
          <a:blip r:embed="rId4">
            <a:extLst>
              <a:ext uri="{28A0092B-C50C-407E-A947-70E740481C1C}">
                <a14:useLocalDpi xmlns:a14="http://schemas.microsoft.com/office/drawing/2010/main" val="0"/>
              </a:ext>
            </a:extLst>
          </a:blip>
          <a:srcRect b="4538"/>
          <a:stretch>
            <a:fillRect/>
          </a:stretch>
        </p:blipFill>
        <p:spPr bwMode="auto">
          <a:xfrm>
            <a:off x="757238" y="2384425"/>
            <a:ext cx="8235950" cy="4356100"/>
          </a:xfrm>
          <a:prstGeom prst="rect">
            <a:avLst/>
          </a:prstGeom>
          <a:noFill/>
          <a:extLst>
            <a:ext uri="{909E8E84-426E-40DD-AFC4-6F175D3DCCD1}">
              <a14:hiddenFill xmlns:a14="http://schemas.microsoft.com/office/drawing/2010/main">
                <a:solidFill>
                  <a:srgbClr val="FFFFFF"/>
                </a:solidFill>
              </a14:hiddenFill>
            </a:ext>
          </a:extLst>
        </p:spPr>
      </p:pic>
      <p:sp>
        <p:nvSpPr>
          <p:cNvPr id="608258" name="Rectangle 2"/>
          <p:cNvSpPr>
            <a:spLocks noGrp="1" noChangeArrowheads="1"/>
          </p:cNvSpPr>
          <p:nvPr>
            <p:ph type="title"/>
          </p:nvPr>
        </p:nvSpPr>
        <p:spPr/>
        <p:txBody>
          <a:bodyPr/>
          <a:lstStyle/>
          <a:p>
            <a:r>
              <a:rPr lang="en-US"/>
              <a:t>Sickle cell anemia</a:t>
            </a:r>
          </a:p>
        </p:txBody>
      </p:sp>
      <p:sp>
        <p:nvSpPr>
          <p:cNvPr id="608259" name="Rectangle 3" descr="Rectangle: Click to edit Master text styles&#10;Second level&#10;Third level&#10;Fourth level&#10;Fifth level"/>
          <p:cNvSpPr>
            <a:spLocks noGrp="1" noChangeArrowheads="1"/>
          </p:cNvSpPr>
          <p:nvPr>
            <p:ph type="body" idx="1"/>
          </p:nvPr>
        </p:nvSpPr>
        <p:spPr>
          <a:xfrm>
            <a:off x="838200" y="1371600"/>
            <a:ext cx="8001000" cy="1476375"/>
          </a:xfrm>
        </p:spPr>
        <p:txBody>
          <a:bodyPr/>
          <a:lstStyle/>
          <a:p>
            <a:pPr>
              <a:lnSpc>
                <a:spcPct val="90000"/>
              </a:lnSpc>
            </a:pPr>
            <a:r>
              <a:rPr lang="en-US" sz="3200"/>
              <a:t>Primarily Africans</a:t>
            </a:r>
            <a:endParaRPr lang="en-US" sz="2600">
              <a:solidFill>
                <a:srgbClr val="000000"/>
              </a:solidFill>
            </a:endParaRPr>
          </a:p>
          <a:p>
            <a:pPr lvl="1">
              <a:lnSpc>
                <a:spcPct val="90000"/>
              </a:lnSpc>
              <a:buClrTx/>
            </a:pPr>
            <a:r>
              <a:rPr lang="en-US"/>
              <a:t>recessive inheritance pattern</a:t>
            </a:r>
          </a:p>
          <a:p>
            <a:pPr lvl="1">
              <a:lnSpc>
                <a:spcPct val="90000"/>
              </a:lnSpc>
              <a:buClrTx/>
            </a:pPr>
            <a:r>
              <a:rPr lang="en-US"/>
              <a:t>strikes 1 out of </a:t>
            </a:r>
            <a:r>
              <a:rPr lang="en-US" u="sng">
                <a:solidFill>
                  <a:schemeClr val="tx2"/>
                </a:solidFill>
              </a:rPr>
              <a:t>400</a:t>
            </a:r>
            <a:r>
              <a:rPr lang="en-US"/>
              <a:t> African Americans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08259">
                                            <p:txEl>
                                              <p:pRg st="1" end="1"/>
                                            </p:txEl>
                                          </p:spTgt>
                                        </p:tgtEl>
                                        <p:attrNameLst>
                                          <p:attrName>style.visibility</p:attrName>
                                        </p:attrNameLst>
                                      </p:cBhvr>
                                      <p:to>
                                        <p:strVal val="visible"/>
                                      </p:to>
                                    </p:set>
                                    <p:anim calcmode="lin" valueType="num">
                                      <p:cBhvr additive="base">
                                        <p:cTn id="7" dur="500" fill="hold"/>
                                        <p:tgtEl>
                                          <p:spTgt spid="608259">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08259">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08259">
                                            <p:txEl>
                                              <p:pRg st="2" end="2"/>
                                            </p:txEl>
                                          </p:spTgt>
                                        </p:tgtEl>
                                        <p:attrNameLst>
                                          <p:attrName>style.visibility</p:attrName>
                                        </p:attrNameLst>
                                      </p:cBhvr>
                                      <p:to>
                                        <p:strVal val="visible"/>
                                      </p:to>
                                    </p:set>
                                    <p:anim calcmode="lin" valueType="num">
                                      <p:cBhvr additive="base">
                                        <p:cTn id="13" dur="500" fill="hold"/>
                                        <p:tgtEl>
                                          <p:spTgt spid="608259">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08259">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8259"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4226" name="Rectangle 2"/>
          <p:cNvSpPr>
            <a:spLocks noGrp="1" noChangeArrowheads="1"/>
          </p:cNvSpPr>
          <p:nvPr>
            <p:ph type="title"/>
          </p:nvPr>
        </p:nvSpPr>
        <p:spPr/>
        <p:txBody>
          <a:bodyPr/>
          <a:lstStyle/>
          <a:p>
            <a:r>
              <a:rPr lang="en-US"/>
              <a:t>Mutations </a:t>
            </a:r>
          </a:p>
        </p:txBody>
      </p:sp>
      <p:pic>
        <p:nvPicPr>
          <p:cNvPr id="564227" name="Picture 3" descr="17-24a-PointMutations-L"/>
          <p:cNvPicPr>
            <a:picLocks noChangeAspect="1" noChangeArrowheads="1"/>
          </p:cNvPicPr>
          <p:nvPr/>
        </p:nvPicPr>
        <p:blipFill>
          <a:blip r:embed="rId5">
            <a:extLst>
              <a:ext uri="{28A0092B-C50C-407E-A947-70E740481C1C}">
                <a14:useLocalDpi xmlns:a14="http://schemas.microsoft.com/office/drawing/2010/main" val="0"/>
              </a:ext>
            </a:extLst>
          </a:blip>
          <a:srcRect b="3600"/>
          <a:stretch>
            <a:fillRect/>
          </a:stretch>
        </p:blipFill>
        <p:spPr bwMode="auto">
          <a:xfrm>
            <a:off x="4776788" y="381000"/>
            <a:ext cx="4367212" cy="6477000"/>
          </a:xfrm>
          <a:prstGeom prst="rect">
            <a:avLst/>
          </a:prstGeom>
          <a:noFill/>
          <a:extLst>
            <a:ext uri="{909E8E84-426E-40DD-AFC4-6F175D3DCCD1}">
              <a14:hiddenFill xmlns:a14="http://schemas.microsoft.com/office/drawing/2010/main">
                <a:solidFill>
                  <a:srgbClr val="FFFFFF"/>
                </a:solidFill>
              </a14:hiddenFill>
            </a:ext>
          </a:extLst>
        </p:spPr>
      </p:pic>
      <p:sp>
        <p:nvSpPr>
          <p:cNvPr id="564228" name="Rectangle 4" descr="Rectangle: Click to edit Master text styles&#10;Second level&#10;Third level&#10;Fourth level&#10;Fifth level"/>
          <p:cNvSpPr>
            <a:spLocks noGrp="1" noChangeArrowheads="1"/>
          </p:cNvSpPr>
          <p:nvPr>
            <p:ph type="body" idx="1"/>
          </p:nvPr>
        </p:nvSpPr>
        <p:spPr>
          <a:xfrm>
            <a:off x="533400" y="1371600"/>
            <a:ext cx="4572000" cy="5257800"/>
          </a:xfrm>
        </p:spPr>
        <p:txBody>
          <a:bodyPr/>
          <a:lstStyle/>
          <a:p>
            <a:pPr>
              <a:lnSpc>
                <a:spcPct val="90000"/>
              </a:lnSpc>
            </a:pPr>
            <a:r>
              <a:rPr lang="en-US" u="sng">
                <a:solidFill>
                  <a:srgbClr val="CC0000"/>
                </a:solidFill>
              </a:rPr>
              <a:t>Frameshift</a:t>
            </a:r>
            <a:r>
              <a:rPr lang="en-US"/>
              <a:t> </a:t>
            </a:r>
          </a:p>
          <a:p>
            <a:pPr lvl="1">
              <a:lnSpc>
                <a:spcPct val="90000"/>
              </a:lnSpc>
            </a:pPr>
            <a:r>
              <a:rPr lang="en-US"/>
              <a:t>shift in the </a:t>
            </a:r>
            <a:r>
              <a:rPr lang="en-US" u="sng">
                <a:solidFill>
                  <a:srgbClr val="CC0000"/>
                </a:solidFill>
              </a:rPr>
              <a:t>reading frame</a:t>
            </a:r>
            <a:endParaRPr lang="en-US"/>
          </a:p>
          <a:p>
            <a:pPr lvl="2">
              <a:lnSpc>
                <a:spcPct val="90000"/>
              </a:lnSpc>
            </a:pPr>
            <a:r>
              <a:rPr lang="en-US"/>
              <a:t>changes everything “downstream”</a:t>
            </a:r>
          </a:p>
          <a:p>
            <a:pPr lvl="1">
              <a:lnSpc>
                <a:spcPct val="90000"/>
              </a:lnSpc>
            </a:pPr>
            <a:r>
              <a:rPr lang="en-US" u="sng">
                <a:solidFill>
                  <a:srgbClr val="CC0000"/>
                </a:solidFill>
              </a:rPr>
              <a:t>insertions</a:t>
            </a:r>
            <a:endParaRPr lang="en-US"/>
          </a:p>
          <a:p>
            <a:pPr lvl="2">
              <a:lnSpc>
                <a:spcPct val="90000"/>
              </a:lnSpc>
            </a:pPr>
            <a:r>
              <a:rPr lang="en-US"/>
              <a:t>adding base(s)</a:t>
            </a:r>
          </a:p>
          <a:p>
            <a:pPr lvl="1">
              <a:lnSpc>
                <a:spcPct val="90000"/>
              </a:lnSpc>
            </a:pPr>
            <a:r>
              <a:rPr lang="en-US" u="sng">
                <a:solidFill>
                  <a:srgbClr val="CC0000"/>
                </a:solidFill>
              </a:rPr>
              <a:t>deletions</a:t>
            </a:r>
            <a:endParaRPr lang="en-US"/>
          </a:p>
          <a:p>
            <a:pPr lvl="2">
              <a:lnSpc>
                <a:spcPct val="90000"/>
              </a:lnSpc>
            </a:pPr>
            <a:r>
              <a:rPr lang="en-US"/>
              <a:t>losing base(s)</a:t>
            </a:r>
          </a:p>
          <a:p>
            <a:pPr lvl="1">
              <a:lnSpc>
                <a:spcPct val="90000"/>
              </a:lnSpc>
            </a:pPr>
            <a:endParaRPr lang="en-US"/>
          </a:p>
        </p:txBody>
      </p:sp>
      <p:sp>
        <p:nvSpPr>
          <p:cNvPr id="564231" name="AutoShape 7"/>
          <p:cNvSpPr>
            <a:spLocks noChangeArrowheads="1"/>
          </p:cNvSpPr>
          <p:nvPr/>
        </p:nvSpPr>
        <p:spPr bwMode="auto">
          <a:xfrm flipH="1">
            <a:off x="1746250" y="5445125"/>
            <a:ext cx="3692525" cy="1295400"/>
          </a:xfrm>
          <a:prstGeom prst="wedgeEllipseCallout">
            <a:avLst>
              <a:gd name="adj1" fmla="val 68829"/>
              <a:gd name="adj2" fmla="val -14588"/>
            </a:avLst>
          </a:prstGeom>
          <a:solidFill>
            <a:srgbClr val="FFEA18"/>
          </a:solidFill>
          <a:ln w="38100">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r>
              <a:rPr lang="en-US" sz="1800" b="1">
                <a:solidFill>
                  <a:srgbClr val="0F116A"/>
                </a:solidFill>
                <a:latin typeface="Comic Sans MS" pitchFamily="84" charset="0"/>
                <a:ea typeface="Geneva" pitchFamily="84" charset="-128"/>
              </a:rPr>
              <a:t>Where would this mutation </a:t>
            </a:r>
            <a:br>
              <a:rPr lang="en-US" sz="1800" b="1">
                <a:solidFill>
                  <a:srgbClr val="0F116A"/>
                </a:solidFill>
                <a:latin typeface="Comic Sans MS" pitchFamily="84" charset="0"/>
                <a:ea typeface="Geneva" pitchFamily="84" charset="-128"/>
              </a:rPr>
            </a:br>
            <a:r>
              <a:rPr lang="en-US" sz="1800" b="1">
                <a:solidFill>
                  <a:srgbClr val="0F116A"/>
                </a:solidFill>
                <a:latin typeface="Comic Sans MS" pitchFamily="84" charset="0"/>
                <a:ea typeface="Geneva" pitchFamily="84" charset="-128"/>
              </a:rPr>
              <a:t>cause the most change:</a:t>
            </a:r>
            <a:br>
              <a:rPr lang="en-US" sz="1800" b="1">
                <a:solidFill>
                  <a:srgbClr val="0F116A"/>
                </a:solidFill>
                <a:latin typeface="Comic Sans MS" pitchFamily="84" charset="0"/>
                <a:ea typeface="Geneva" pitchFamily="84" charset="-128"/>
              </a:rPr>
            </a:br>
            <a:r>
              <a:rPr lang="en-US" sz="1800" b="1">
                <a:solidFill>
                  <a:srgbClr val="0F116A"/>
                </a:solidFill>
                <a:latin typeface="Comic Sans MS" pitchFamily="84" charset="0"/>
                <a:ea typeface="Geneva" pitchFamily="84" charset="-128"/>
              </a:rPr>
              <a:t>beginning or end of gene? </a:t>
            </a:r>
          </a:p>
        </p:txBody>
      </p:sp>
      <p:pic>
        <p:nvPicPr>
          <p:cNvPr id="564232" name="Picture 8" descr="penguinL"/>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flipH="1">
            <a:off x="0" y="5561013"/>
            <a:ext cx="1274763" cy="1295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64228">
                                            <p:txEl>
                                              <p:pRg st="0" end="0"/>
                                            </p:txEl>
                                          </p:spTgt>
                                        </p:tgtEl>
                                        <p:attrNameLst>
                                          <p:attrName>style.visibility</p:attrName>
                                        </p:attrNameLst>
                                      </p:cBhvr>
                                      <p:to>
                                        <p:strVal val="visible"/>
                                      </p:to>
                                    </p:set>
                                    <p:anim calcmode="lin" valueType="num">
                                      <p:cBhvr additive="base">
                                        <p:cTn id="7" dur="500" fill="hold"/>
                                        <p:tgtEl>
                                          <p:spTgt spid="56422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64228">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64228">
                                            <p:txEl>
                                              <p:pRg st="1" end="1"/>
                                            </p:txEl>
                                          </p:spTgt>
                                        </p:tgtEl>
                                        <p:attrNameLst>
                                          <p:attrName>style.visibility</p:attrName>
                                        </p:attrNameLst>
                                      </p:cBhvr>
                                      <p:to>
                                        <p:strVal val="visible"/>
                                      </p:to>
                                    </p:set>
                                    <p:anim calcmode="lin" valueType="num">
                                      <p:cBhvr additive="base">
                                        <p:cTn id="13" dur="500" fill="hold"/>
                                        <p:tgtEl>
                                          <p:spTgt spid="564228">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64228">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64228">
                                            <p:txEl>
                                              <p:pRg st="2" end="2"/>
                                            </p:txEl>
                                          </p:spTgt>
                                        </p:tgtEl>
                                        <p:attrNameLst>
                                          <p:attrName>style.visibility</p:attrName>
                                        </p:attrNameLst>
                                      </p:cBhvr>
                                      <p:to>
                                        <p:strVal val="visible"/>
                                      </p:to>
                                    </p:set>
                                    <p:anim calcmode="lin" valueType="num">
                                      <p:cBhvr additive="base">
                                        <p:cTn id="19" dur="500" fill="hold"/>
                                        <p:tgtEl>
                                          <p:spTgt spid="564228">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64228">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64228">
                                            <p:txEl>
                                              <p:pRg st="3" end="3"/>
                                            </p:txEl>
                                          </p:spTgt>
                                        </p:tgtEl>
                                        <p:attrNameLst>
                                          <p:attrName>style.visibility</p:attrName>
                                        </p:attrNameLst>
                                      </p:cBhvr>
                                      <p:to>
                                        <p:strVal val="visible"/>
                                      </p:to>
                                    </p:set>
                                    <p:anim calcmode="lin" valueType="num">
                                      <p:cBhvr additive="base">
                                        <p:cTn id="25" dur="500" fill="hold"/>
                                        <p:tgtEl>
                                          <p:spTgt spid="564228">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64228">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64228">
                                            <p:txEl>
                                              <p:pRg st="4" end="4"/>
                                            </p:txEl>
                                          </p:spTgt>
                                        </p:tgtEl>
                                        <p:attrNameLst>
                                          <p:attrName>style.visibility</p:attrName>
                                        </p:attrNameLst>
                                      </p:cBhvr>
                                      <p:to>
                                        <p:strVal val="visible"/>
                                      </p:to>
                                    </p:set>
                                    <p:anim calcmode="lin" valueType="num">
                                      <p:cBhvr additive="base">
                                        <p:cTn id="31" dur="500" fill="hold"/>
                                        <p:tgtEl>
                                          <p:spTgt spid="564228">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64228">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564228">
                                            <p:txEl>
                                              <p:pRg st="5" end="5"/>
                                            </p:txEl>
                                          </p:spTgt>
                                        </p:tgtEl>
                                        <p:attrNameLst>
                                          <p:attrName>style.visibility</p:attrName>
                                        </p:attrNameLst>
                                      </p:cBhvr>
                                      <p:to>
                                        <p:strVal val="visible"/>
                                      </p:to>
                                    </p:set>
                                    <p:anim calcmode="lin" valueType="num">
                                      <p:cBhvr additive="base">
                                        <p:cTn id="37" dur="500" fill="hold"/>
                                        <p:tgtEl>
                                          <p:spTgt spid="564228">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564228">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Whoosh"/>
                                        </p:tgtEl>
                                      </p:cMediaNode>
                                    </p:audio>
                                  </p:sub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564228">
                                            <p:txEl>
                                              <p:pRg st="6" end="6"/>
                                            </p:txEl>
                                          </p:spTgt>
                                        </p:tgtEl>
                                        <p:attrNameLst>
                                          <p:attrName>style.visibility</p:attrName>
                                        </p:attrNameLst>
                                      </p:cBhvr>
                                      <p:to>
                                        <p:strVal val="visible"/>
                                      </p:to>
                                    </p:set>
                                    <p:anim calcmode="lin" valueType="num">
                                      <p:cBhvr additive="base">
                                        <p:cTn id="43" dur="500" fill="hold"/>
                                        <p:tgtEl>
                                          <p:spTgt spid="564228">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564228">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3" name="Whoosh"/>
                                        </p:tgtEl>
                                      </p:cMediaNode>
                                    </p:audio>
                                  </p:subTnLst>
                                </p:cTn>
                              </p:par>
                            </p:childTnLst>
                          </p:cTn>
                        </p:par>
                      </p:childTnLst>
                    </p:cTn>
                  </p:par>
                  <p:par>
                    <p:cTn id="45" fill="hold" nodeType="clickPar">
                      <p:stCondLst>
                        <p:cond delay="indefinite"/>
                      </p:stCondLst>
                      <p:childTnLst>
                        <p:par>
                          <p:cTn id="46" fill="hold" nodeType="withGroup">
                            <p:stCondLst>
                              <p:cond delay="0"/>
                            </p:stCondLst>
                            <p:childTnLst>
                              <p:par>
                                <p:cTn id="47" presetID="22" presetClass="entr" presetSubtype="4" fill="hold" nodeType="clickEffect">
                                  <p:stCondLst>
                                    <p:cond delay="0"/>
                                  </p:stCondLst>
                                  <p:childTnLst>
                                    <p:set>
                                      <p:cBhvr>
                                        <p:cTn id="48" dur="1" fill="hold">
                                          <p:stCondLst>
                                            <p:cond delay="0"/>
                                          </p:stCondLst>
                                        </p:cTn>
                                        <p:tgtEl>
                                          <p:spTgt spid="564232"/>
                                        </p:tgtEl>
                                        <p:attrNameLst>
                                          <p:attrName>style.visibility</p:attrName>
                                        </p:attrNameLst>
                                      </p:cBhvr>
                                      <p:to>
                                        <p:strVal val="visible"/>
                                      </p:to>
                                    </p:set>
                                    <p:animEffect transition="in" filter="wipe(down)">
                                      <p:cBhvr>
                                        <p:cTn id="49" dur="500"/>
                                        <p:tgtEl>
                                          <p:spTgt spid="564232"/>
                                        </p:tgtEl>
                                      </p:cBhvr>
                                    </p:animEffect>
                                  </p:childTnLst>
                                </p:cTn>
                              </p:par>
                            </p:childTnLst>
                          </p:cTn>
                        </p:par>
                        <p:par>
                          <p:cTn id="50" fill="hold" nodeType="afterGroup">
                            <p:stCondLst>
                              <p:cond delay="500"/>
                            </p:stCondLst>
                            <p:childTnLst>
                              <p:par>
                                <p:cTn id="51" presetID="22" presetClass="entr" presetSubtype="4" fill="hold" grpId="0" nodeType="afterEffect">
                                  <p:stCondLst>
                                    <p:cond delay="0"/>
                                  </p:stCondLst>
                                  <p:childTnLst>
                                    <p:set>
                                      <p:cBhvr>
                                        <p:cTn id="52" dur="1" fill="hold">
                                          <p:stCondLst>
                                            <p:cond delay="0"/>
                                          </p:stCondLst>
                                        </p:cTn>
                                        <p:tgtEl>
                                          <p:spTgt spid="564231"/>
                                        </p:tgtEl>
                                        <p:attrNameLst>
                                          <p:attrName>style.visibility</p:attrName>
                                        </p:attrNameLst>
                                      </p:cBhvr>
                                      <p:to>
                                        <p:strVal val="visible"/>
                                      </p:to>
                                    </p:set>
                                    <p:animEffect transition="in" filter="wipe(down)">
                                      <p:cBhvr>
                                        <p:cTn id="53" dur="500"/>
                                        <p:tgtEl>
                                          <p:spTgt spid="564231"/>
                                        </p:tgtEl>
                                      </p:cBhvr>
                                    </p:animEffect>
                                  </p:childTnLst>
                                  <p:subTnLst>
                                    <p:audio>
                                      <p:cMediaNode>
                                        <p:cTn display="0" masterRel="sameClick">
                                          <p:stCondLst>
                                            <p:cond evt="begin" delay="0">
                                              <p:tn val="51"/>
                                            </p:cond>
                                          </p:stCondLst>
                                          <p:endCondLst>
                                            <p:cond evt="onStopAudio" delay="0">
                                              <p:tgtEl>
                                                <p:sldTgt/>
                                              </p:tgtEl>
                                            </p:cond>
                                          </p:endCondLst>
                                        </p:cTn>
                                        <p:tgtEl>
                                          <p:sndTgt r:embed="rId4" name="Quack"/>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4228" grpId="0" build="p" autoUpdateAnimBg="0"/>
      <p:bldP spid="564231"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0066" name="Rectangle 2"/>
          <p:cNvSpPr>
            <a:spLocks noGrp="1" noChangeArrowheads="1"/>
          </p:cNvSpPr>
          <p:nvPr>
            <p:ph type="title"/>
          </p:nvPr>
        </p:nvSpPr>
        <p:spPr/>
        <p:txBody>
          <a:bodyPr/>
          <a:lstStyle/>
          <a:p>
            <a:r>
              <a:rPr lang="en-US"/>
              <a:t>Cystic fibrosis</a:t>
            </a:r>
          </a:p>
        </p:txBody>
      </p:sp>
      <p:sp>
        <p:nvSpPr>
          <p:cNvPr id="600067" name="Rectangle 3" descr="Rectangle: Click to edit Master text styles&#10;Second level&#10;Third level&#10;Fourth level&#10;Fifth level"/>
          <p:cNvSpPr>
            <a:spLocks noGrp="1" noChangeArrowheads="1"/>
          </p:cNvSpPr>
          <p:nvPr>
            <p:ph type="body" idx="1"/>
          </p:nvPr>
        </p:nvSpPr>
        <p:spPr>
          <a:xfrm>
            <a:off x="742950" y="1379538"/>
            <a:ext cx="8305800" cy="5334000"/>
          </a:xfrm>
        </p:spPr>
        <p:txBody>
          <a:bodyPr/>
          <a:lstStyle/>
          <a:p>
            <a:r>
              <a:rPr lang="en-US"/>
              <a:t>Primarily whites of </a:t>
            </a:r>
            <a:br>
              <a:rPr lang="en-US"/>
            </a:br>
            <a:r>
              <a:rPr lang="en-US"/>
              <a:t>European descent</a:t>
            </a:r>
            <a:endParaRPr lang="en-US" sz="2600">
              <a:solidFill>
                <a:srgbClr val="000000"/>
              </a:solidFill>
            </a:endParaRPr>
          </a:p>
          <a:p>
            <a:pPr lvl="1">
              <a:buClrTx/>
            </a:pPr>
            <a:r>
              <a:rPr lang="en-US" sz="2400"/>
              <a:t>strikes 1 in </a:t>
            </a:r>
            <a:r>
              <a:rPr lang="en-US" sz="2400" u="sng">
                <a:solidFill>
                  <a:schemeClr val="tx2"/>
                </a:solidFill>
              </a:rPr>
              <a:t>2500</a:t>
            </a:r>
            <a:r>
              <a:rPr lang="en-US" sz="2400"/>
              <a:t> births</a:t>
            </a:r>
          </a:p>
          <a:p>
            <a:pPr marL="1085850" lvl="2"/>
            <a:r>
              <a:rPr lang="en-US" sz="2000"/>
              <a:t>1 in 25 whites is a carrier (Aa)</a:t>
            </a:r>
          </a:p>
          <a:p>
            <a:pPr lvl="1">
              <a:buClrTx/>
            </a:pPr>
            <a:r>
              <a:rPr lang="en-US" sz="2400"/>
              <a:t>normal allele codes for a membrane protein </a:t>
            </a:r>
            <a:br>
              <a:rPr lang="en-US" sz="2400"/>
            </a:br>
            <a:r>
              <a:rPr lang="en-US" sz="2400"/>
              <a:t>that transports Cl</a:t>
            </a:r>
            <a:r>
              <a:rPr lang="en-US" sz="2400" baseline="30000"/>
              <a:t>-</a:t>
            </a:r>
            <a:r>
              <a:rPr lang="en-US" sz="2400"/>
              <a:t> across cell membrane</a:t>
            </a:r>
          </a:p>
          <a:p>
            <a:pPr marL="1085850" lvl="2"/>
            <a:r>
              <a:rPr lang="en-US" sz="2000"/>
              <a:t>defective or absent channels limit transport of Cl</a:t>
            </a:r>
            <a:r>
              <a:rPr lang="en-US" sz="2000" baseline="30000"/>
              <a:t>-</a:t>
            </a:r>
            <a:r>
              <a:rPr lang="en-US" sz="2000"/>
              <a:t> (&amp; H</a:t>
            </a:r>
            <a:r>
              <a:rPr lang="en-US" sz="2000" baseline="-25000"/>
              <a:t>2</a:t>
            </a:r>
            <a:r>
              <a:rPr lang="en-US" sz="2000"/>
              <a:t>O) across cell membrane</a:t>
            </a:r>
          </a:p>
          <a:p>
            <a:pPr marL="1085850" lvl="2"/>
            <a:r>
              <a:rPr lang="en-US" sz="2000"/>
              <a:t>thicker &amp; stickier mucus coats around cells </a:t>
            </a:r>
          </a:p>
          <a:p>
            <a:pPr marL="1085850" lvl="2"/>
            <a:r>
              <a:rPr lang="en-US" sz="2000"/>
              <a:t>mucus build-up in the pancreas, lungs, digestive tract &amp; causes bacterial infections</a:t>
            </a:r>
          </a:p>
          <a:p>
            <a:pPr lvl="1">
              <a:buClrTx/>
            </a:pPr>
            <a:r>
              <a:rPr lang="en-US" sz="2400"/>
              <a:t>without treatment children die before 5; </a:t>
            </a:r>
            <a:br>
              <a:rPr lang="en-US" sz="2400"/>
            </a:br>
            <a:r>
              <a:rPr lang="en-US" sz="2400"/>
              <a:t>with treatment can live past their late 20s</a:t>
            </a:r>
          </a:p>
        </p:txBody>
      </p:sp>
      <p:pic>
        <p:nvPicPr>
          <p:cNvPr id="60007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6125369" y="442119"/>
            <a:ext cx="2571750" cy="2633662"/>
          </a:xfrm>
          <a:prstGeom prst="rect">
            <a:avLst/>
          </a:prstGeom>
          <a:noFill/>
          <a:ln w="9525">
            <a:solidFill>
              <a:srgbClr val="660000"/>
            </a:solidFill>
            <a:miter lim="800000"/>
            <a:headEnd/>
            <a:tailEnd/>
          </a:ln>
          <a:effectLst>
            <a:outerShdw dist="35921" dir="2700000" algn="ctr" rotWithShape="0">
              <a:srgbClr val="808080">
                <a:alpha val="75000"/>
              </a:srgbClr>
            </a:outerShdw>
          </a:effectLst>
          <a:extLst>
            <a:ext uri="{909E8E84-426E-40DD-AFC4-6F175D3DCCD1}">
              <a14:hiddenFill xmlns:a14="http://schemas.microsoft.com/office/drawing/2010/main">
                <a:solidFill>
                  <a:srgbClr val="FFEA18"/>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00067">
                                            <p:txEl>
                                              <p:pRg st="1" end="1"/>
                                            </p:txEl>
                                          </p:spTgt>
                                        </p:tgtEl>
                                        <p:attrNameLst>
                                          <p:attrName>style.visibility</p:attrName>
                                        </p:attrNameLst>
                                      </p:cBhvr>
                                      <p:to>
                                        <p:strVal val="visible"/>
                                      </p:to>
                                    </p:set>
                                    <p:anim calcmode="lin" valueType="num">
                                      <p:cBhvr additive="base">
                                        <p:cTn id="7" dur="500" fill="hold"/>
                                        <p:tgtEl>
                                          <p:spTgt spid="600067">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00067">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00067">
                                            <p:txEl>
                                              <p:pRg st="2" end="2"/>
                                            </p:txEl>
                                          </p:spTgt>
                                        </p:tgtEl>
                                        <p:attrNameLst>
                                          <p:attrName>style.visibility</p:attrName>
                                        </p:attrNameLst>
                                      </p:cBhvr>
                                      <p:to>
                                        <p:strVal val="visible"/>
                                      </p:to>
                                    </p:set>
                                    <p:anim calcmode="lin" valueType="num">
                                      <p:cBhvr additive="base">
                                        <p:cTn id="13" dur="500" fill="hold"/>
                                        <p:tgtEl>
                                          <p:spTgt spid="600067">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00067">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00067">
                                            <p:txEl>
                                              <p:pRg st="3" end="3"/>
                                            </p:txEl>
                                          </p:spTgt>
                                        </p:tgtEl>
                                        <p:attrNameLst>
                                          <p:attrName>style.visibility</p:attrName>
                                        </p:attrNameLst>
                                      </p:cBhvr>
                                      <p:to>
                                        <p:strVal val="visible"/>
                                      </p:to>
                                    </p:set>
                                    <p:anim calcmode="lin" valueType="num">
                                      <p:cBhvr additive="base">
                                        <p:cTn id="19" dur="500" fill="hold"/>
                                        <p:tgtEl>
                                          <p:spTgt spid="600067">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00067">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600067">
                                            <p:txEl>
                                              <p:pRg st="4" end="4"/>
                                            </p:txEl>
                                          </p:spTgt>
                                        </p:tgtEl>
                                        <p:attrNameLst>
                                          <p:attrName>style.visibility</p:attrName>
                                        </p:attrNameLst>
                                      </p:cBhvr>
                                      <p:to>
                                        <p:strVal val="visible"/>
                                      </p:to>
                                    </p:set>
                                    <p:anim calcmode="lin" valueType="num">
                                      <p:cBhvr additive="base">
                                        <p:cTn id="25" dur="500" fill="hold"/>
                                        <p:tgtEl>
                                          <p:spTgt spid="60006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00067">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600067">
                                            <p:txEl>
                                              <p:pRg st="5" end="5"/>
                                            </p:txEl>
                                          </p:spTgt>
                                        </p:tgtEl>
                                        <p:attrNameLst>
                                          <p:attrName>style.visibility</p:attrName>
                                        </p:attrNameLst>
                                      </p:cBhvr>
                                      <p:to>
                                        <p:strVal val="visible"/>
                                      </p:to>
                                    </p:set>
                                    <p:anim calcmode="lin" valueType="num">
                                      <p:cBhvr additive="base">
                                        <p:cTn id="31" dur="500" fill="hold"/>
                                        <p:tgtEl>
                                          <p:spTgt spid="600067">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600067">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600067">
                                            <p:txEl>
                                              <p:pRg st="6" end="6"/>
                                            </p:txEl>
                                          </p:spTgt>
                                        </p:tgtEl>
                                        <p:attrNameLst>
                                          <p:attrName>style.visibility</p:attrName>
                                        </p:attrNameLst>
                                      </p:cBhvr>
                                      <p:to>
                                        <p:strVal val="visible"/>
                                      </p:to>
                                    </p:set>
                                    <p:anim calcmode="lin" valueType="num">
                                      <p:cBhvr additive="base">
                                        <p:cTn id="37" dur="500" fill="hold"/>
                                        <p:tgtEl>
                                          <p:spTgt spid="600067">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600067">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Whoosh"/>
                                        </p:tgtEl>
                                      </p:cMediaNode>
                                    </p:audio>
                                  </p:sub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600067">
                                            <p:txEl>
                                              <p:pRg st="7" end="7"/>
                                            </p:txEl>
                                          </p:spTgt>
                                        </p:tgtEl>
                                        <p:attrNameLst>
                                          <p:attrName>style.visibility</p:attrName>
                                        </p:attrNameLst>
                                      </p:cBhvr>
                                      <p:to>
                                        <p:strVal val="visible"/>
                                      </p:to>
                                    </p:set>
                                    <p:anim calcmode="lin" valueType="num">
                                      <p:cBhvr additive="base">
                                        <p:cTn id="43" dur="500" fill="hold"/>
                                        <p:tgtEl>
                                          <p:spTgt spid="600067">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600067">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0067"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2114" name="Rectangle 2"/>
          <p:cNvSpPr>
            <a:spLocks noGrp="1" noChangeArrowheads="1"/>
          </p:cNvSpPr>
          <p:nvPr>
            <p:ph type="title"/>
          </p:nvPr>
        </p:nvSpPr>
        <p:spPr/>
        <p:txBody>
          <a:bodyPr/>
          <a:lstStyle/>
          <a:p>
            <a:r>
              <a:rPr lang="en-US"/>
              <a:t>Effect on Lungs</a:t>
            </a:r>
          </a:p>
        </p:txBody>
      </p:sp>
      <p:pic>
        <p:nvPicPr>
          <p:cNvPr id="6021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5540375" y="1905000"/>
            <a:ext cx="2381250" cy="2438400"/>
          </a:xfrm>
          <a:prstGeom prst="rect">
            <a:avLst/>
          </a:prstGeom>
          <a:noFill/>
          <a:ln w="9525">
            <a:solidFill>
              <a:srgbClr val="660000"/>
            </a:solidFill>
            <a:miter lim="800000"/>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02116" name="Rectangle 4"/>
          <p:cNvSpPr>
            <a:spLocks noChangeArrowheads="1"/>
          </p:cNvSpPr>
          <p:nvPr/>
        </p:nvSpPr>
        <p:spPr bwMode="auto">
          <a:xfrm>
            <a:off x="4991100" y="361950"/>
            <a:ext cx="4152900" cy="134143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sz="2200" b="1" u="sng">
                <a:solidFill>
                  <a:srgbClr val="CC0000"/>
                </a:solidFill>
              </a:rPr>
              <a:t>Chloride channel</a:t>
            </a:r>
            <a:endParaRPr lang="en-US" sz="2000" b="1">
              <a:solidFill>
                <a:schemeClr val="tx2"/>
              </a:solidFill>
            </a:endParaRPr>
          </a:p>
          <a:p>
            <a:pPr algn="l"/>
            <a:r>
              <a:rPr lang="en-US" sz="2000" b="1">
                <a:solidFill>
                  <a:srgbClr val="0F116A"/>
                </a:solidFill>
              </a:rPr>
              <a:t>transports chloride through protein channel out of cell</a:t>
            </a:r>
          </a:p>
          <a:p>
            <a:pPr algn="l"/>
            <a:r>
              <a:rPr lang="en-US" sz="2000" b="1">
                <a:solidFill>
                  <a:srgbClr val="0F116A"/>
                </a:solidFill>
              </a:rPr>
              <a:t>Osmotic effects: </a:t>
            </a:r>
            <a:r>
              <a:rPr lang="en-US" sz="2000" b="1">
                <a:solidFill>
                  <a:srgbClr val="CC0000"/>
                </a:solidFill>
              </a:rPr>
              <a:t>H</a:t>
            </a:r>
            <a:r>
              <a:rPr lang="en-US" sz="2000" b="1" baseline="-25000">
                <a:solidFill>
                  <a:srgbClr val="CC0000"/>
                </a:solidFill>
              </a:rPr>
              <a:t>2</a:t>
            </a:r>
            <a:r>
              <a:rPr lang="en-US" sz="2000" b="1">
                <a:solidFill>
                  <a:srgbClr val="CC0000"/>
                </a:solidFill>
              </a:rPr>
              <a:t>O follows Cl</a:t>
            </a:r>
            <a:r>
              <a:rPr lang="en-US" sz="2000" b="1" baseline="30000">
                <a:solidFill>
                  <a:srgbClr val="CC0000"/>
                </a:solidFill>
              </a:rPr>
              <a:t>-</a:t>
            </a:r>
            <a:endParaRPr lang="en-US" sz="2000" b="1">
              <a:solidFill>
                <a:schemeClr val="tx2"/>
              </a:solidFill>
            </a:endParaRPr>
          </a:p>
        </p:txBody>
      </p:sp>
      <p:pic>
        <p:nvPicPr>
          <p:cNvPr id="60211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025" y="1363663"/>
            <a:ext cx="2789238" cy="1671637"/>
          </a:xfrm>
          <a:prstGeom prst="rect">
            <a:avLst/>
          </a:prstGeom>
          <a:noFill/>
          <a:ln w="9525">
            <a:solidFill>
              <a:srgbClr val="660000"/>
            </a:solidFill>
            <a:miter lim="800000"/>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02118" name="Rectangle 6"/>
          <p:cNvSpPr>
            <a:spLocks noChangeArrowheads="1"/>
          </p:cNvSpPr>
          <p:nvPr/>
        </p:nvSpPr>
        <p:spPr bwMode="auto">
          <a:xfrm>
            <a:off x="2625725" y="1358900"/>
            <a:ext cx="895350" cy="366713"/>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800" b="1">
                <a:solidFill>
                  <a:srgbClr val="000000"/>
                </a:solidFill>
              </a:rPr>
              <a:t>airway</a:t>
            </a:r>
            <a:endParaRPr lang="en-US" sz="2200" b="1">
              <a:solidFill>
                <a:srgbClr val="0F116A"/>
              </a:solidFill>
            </a:endParaRPr>
          </a:p>
        </p:txBody>
      </p:sp>
      <p:sp>
        <p:nvSpPr>
          <p:cNvPr id="602120" name="AutoShape 8"/>
          <p:cNvSpPr>
            <a:spLocks noChangeArrowheads="1"/>
          </p:cNvSpPr>
          <p:nvPr/>
        </p:nvSpPr>
        <p:spPr bwMode="auto">
          <a:xfrm>
            <a:off x="1296988" y="1663700"/>
            <a:ext cx="685800" cy="671513"/>
          </a:xfrm>
          <a:prstGeom prst="diamond">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r>
              <a:rPr lang="en-US" sz="2200" b="1">
                <a:solidFill>
                  <a:srgbClr val="000000"/>
                </a:solidFill>
              </a:rPr>
              <a:t>Cl</a:t>
            </a:r>
            <a:r>
              <a:rPr lang="en-US" sz="2200" b="1" baseline="30000">
                <a:solidFill>
                  <a:srgbClr val="000000"/>
                </a:solidFill>
              </a:rPr>
              <a:t>-</a:t>
            </a:r>
            <a:endParaRPr lang="en-US" sz="2200" b="1">
              <a:solidFill>
                <a:srgbClr val="000000"/>
              </a:solidFill>
            </a:endParaRPr>
          </a:p>
        </p:txBody>
      </p:sp>
      <p:pic>
        <p:nvPicPr>
          <p:cNvPr id="602122"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025" y="5230813"/>
            <a:ext cx="2787650" cy="1547812"/>
          </a:xfrm>
          <a:prstGeom prst="rect">
            <a:avLst/>
          </a:prstGeom>
          <a:noFill/>
          <a:ln w="9525">
            <a:solidFill>
              <a:srgbClr val="660000"/>
            </a:solidFill>
            <a:miter lim="800000"/>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02124" name="AutoShape 12"/>
          <p:cNvSpPr>
            <a:spLocks noChangeArrowheads="1"/>
          </p:cNvSpPr>
          <p:nvPr/>
        </p:nvSpPr>
        <p:spPr bwMode="auto">
          <a:xfrm>
            <a:off x="1968500" y="1936750"/>
            <a:ext cx="857250" cy="95250"/>
          </a:xfrm>
          <a:prstGeom prst="rightArrow">
            <a:avLst>
              <a:gd name="adj1" fmla="val 50000"/>
              <a:gd name="adj2" fmla="val 225000"/>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2125" name="AutoShape 13"/>
          <p:cNvSpPr>
            <a:spLocks noChangeArrowheads="1"/>
          </p:cNvSpPr>
          <p:nvPr/>
        </p:nvSpPr>
        <p:spPr bwMode="auto">
          <a:xfrm>
            <a:off x="1968500" y="2500313"/>
            <a:ext cx="857250" cy="95250"/>
          </a:xfrm>
          <a:prstGeom prst="rightArrow">
            <a:avLst>
              <a:gd name="adj1" fmla="val 50000"/>
              <a:gd name="adj2" fmla="val 225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2121" name="Oval 9"/>
          <p:cNvSpPr>
            <a:spLocks noChangeArrowheads="1"/>
          </p:cNvSpPr>
          <p:nvPr/>
        </p:nvSpPr>
        <p:spPr bwMode="auto">
          <a:xfrm>
            <a:off x="1284288" y="2328863"/>
            <a:ext cx="712787" cy="431800"/>
          </a:xfrm>
          <a:prstGeom prst="ellipse">
            <a:avLst/>
          </a:prstGeom>
          <a:solidFill>
            <a:schemeClr va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r>
              <a:rPr lang="en-US" sz="2000" b="1">
                <a:solidFill>
                  <a:srgbClr val="0F116A"/>
                </a:solidFill>
              </a:rPr>
              <a:t>H</a:t>
            </a:r>
            <a:r>
              <a:rPr lang="en-US" sz="2000" b="1" baseline="-25000">
                <a:solidFill>
                  <a:srgbClr val="0F116A"/>
                </a:solidFill>
              </a:rPr>
              <a:t>2</a:t>
            </a:r>
            <a:r>
              <a:rPr lang="en-US" sz="2000" b="1">
                <a:solidFill>
                  <a:srgbClr val="0F116A"/>
                </a:solidFill>
              </a:rPr>
              <a:t>O</a:t>
            </a:r>
          </a:p>
        </p:txBody>
      </p:sp>
      <p:pic>
        <p:nvPicPr>
          <p:cNvPr id="602126"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7025" y="3419475"/>
            <a:ext cx="2787650" cy="1674813"/>
          </a:xfrm>
          <a:prstGeom prst="rect">
            <a:avLst/>
          </a:prstGeom>
          <a:noFill/>
          <a:ln w="9525">
            <a:solidFill>
              <a:srgbClr val="660000"/>
            </a:solidFill>
            <a:miter lim="800000"/>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02128" name="AutoShape 16"/>
          <p:cNvSpPr>
            <a:spLocks noChangeArrowheads="1"/>
          </p:cNvSpPr>
          <p:nvPr/>
        </p:nvSpPr>
        <p:spPr bwMode="auto">
          <a:xfrm>
            <a:off x="1296988" y="3719513"/>
            <a:ext cx="685800" cy="671512"/>
          </a:xfrm>
          <a:prstGeom prst="diamond">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r>
              <a:rPr lang="en-US" sz="2200" b="1">
                <a:solidFill>
                  <a:srgbClr val="000000"/>
                </a:solidFill>
              </a:rPr>
              <a:t>Cl</a:t>
            </a:r>
            <a:r>
              <a:rPr lang="en-US" sz="2200" b="1" baseline="30000">
                <a:solidFill>
                  <a:srgbClr val="000000"/>
                </a:solidFill>
              </a:rPr>
              <a:t>-</a:t>
            </a:r>
            <a:endParaRPr lang="en-US" sz="2200" b="1">
              <a:solidFill>
                <a:srgbClr val="000000"/>
              </a:solidFill>
            </a:endParaRPr>
          </a:p>
        </p:txBody>
      </p:sp>
      <p:sp>
        <p:nvSpPr>
          <p:cNvPr id="602131" name="Oval 19"/>
          <p:cNvSpPr>
            <a:spLocks noChangeArrowheads="1"/>
          </p:cNvSpPr>
          <p:nvPr/>
        </p:nvSpPr>
        <p:spPr bwMode="auto">
          <a:xfrm>
            <a:off x="1284288" y="4376738"/>
            <a:ext cx="712787" cy="431800"/>
          </a:xfrm>
          <a:prstGeom prst="ellipse">
            <a:avLst/>
          </a:prstGeom>
          <a:solidFill>
            <a:schemeClr va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r>
              <a:rPr lang="en-US" sz="2000" b="1">
                <a:solidFill>
                  <a:srgbClr val="0F116A"/>
                </a:solidFill>
              </a:rPr>
              <a:t>H</a:t>
            </a:r>
            <a:r>
              <a:rPr lang="en-US" sz="2000" b="1" baseline="-25000">
                <a:solidFill>
                  <a:srgbClr val="0F116A"/>
                </a:solidFill>
              </a:rPr>
              <a:t>2</a:t>
            </a:r>
            <a:r>
              <a:rPr lang="en-US" sz="2000" b="1">
                <a:solidFill>
                  <a:srgbClr val="0F116A"/>
                </a:solidFill>
              </a:rPr>
              <a:t>O</a:t>
            </a:r>
          </a:p>
        </p:txBody>
      </p:sp>
      <p:grpSp>
        <p:nvGrpSpPr>
          <p:cNvPr id="602133" name="Group 21"/>
          <p:cNvGrpSpPr>
            <a:grpSpLocks/>
          </p:cNvGrpSpPr>
          <p:nvPr/>
        </p:nvGrpSpPr>
        <p:grpSpPr bwMode="auto">
          <a:xfrm>
            <a:off x="1841500" y="4032250"/>
            <a:ext cx="500063" cy="190500"/>
            <a:chOff x="1160" y="2480"/>
            <a:chExt cx="315" cy="120"/>
          </a:xfrm>
        </p:grpSpPr>
        <p:sp>
          <p:nvSpPr>
            <p:cNvPr id="602129" name="AutoShape 17"/>
            <p:cNvSpPr>
              <a:spLocks noChangeArrowheads="1"/>
            </p:cNvSpPr>
            <p:nvPr/>
          </p:nvSpPr>
          <p:spPr bwMode="auto">
            <a:xfrm rot="19718192" flipH="1">
              <a:off x="1160" y="2535"/>
              <a:ext cx="315" cy="65"/>
            </a:xfrm>
            <a:prstGeom prst="rightArrow">
              <a:avLst>
                <a:gd name="adj1" fmla="val 50000"/>
                <a:gd name="adj2" fmla="val 121154"/>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2132" name="Line 20"/>
            <p:cNvSpPr>
              <a:spLocks noChangeShapeType="1"/>
            </p:cNvSpPr>
            <p:nvPr/>
          </p:nvSpPr>
          <p:spPr bwMode="auto">
            <a:xfrm>
              <a:off x="1260" y="2480"/>
              <a:ext cx="205" cy="0"/>
            </a:xfrm>
            <a:prstGeom prst="line">
              <a:avLst/>
            </a:prstGeom>
            <a:noFill/>
            <a:ln w="635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pic>
        <p:nvPicPr>
          <p:cNvPr id="602134" name="Picture 2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68838" y="4956175"/>
            <a:ext cx="3281362" cy="1822450"/>
          </a:xfrm>
          <a:prstGeom prst="rect">
            <a:avLst/>
          </a:prstGeom>
          <a:noFill/>
          <a:ln w="9525">
            <a:solidFill>
              <a:srgbClr val="660000"/>
            </a:solidFill>
            <a:miter lim="800000"/>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02123" name="Rectangle 11"/>
          <p:cNvSpPr>
            <a:spLocks noChangeArrowheads="1"/>
          </p:cNvSpPr>
          <p:nvPr/>
        </p:nvSpPr>
        <p:spPr bwMode="auto">
          <a:xfrm>
            <a:off x="2049463" y="6430963"/>
            <a:ext cx="3683000" cy="427037"/>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sz="2200" b="1">
                <a:solidFill>
                  <a:srgbClr val="000000"/>
                </a:solidFill>
              </a:rPr>
              <a:t>mucus secreting glands</a:t>
            </a:r>
          </a:p>
        </p:txBody>
      </p:sp>
      <p:sp>
        <p:nvSpPr>
          <p:cNvPr id="602135" name="Rectangle 23"/>
          <p:cNvSpPr>
            <a:spLocks noChangeArrowheads="1"/>
          </p:cNvSpPr>
          <p:nvPr/>
        </p:nvSpPr>
        <p:spPr bwMode="auto">
          <a:xfrm>
            <a:off x="4533900" y="4545013"/>
            <a:ext cx="3709988" cy="427037"/>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sz="2200" b="1">
                <a:solidFill>
                  <a:srgbClr val="000000"/>
                </a:solidFill>
              </a:rPr>
              <a:t>bacteria &amp; mucus build up</a:t>
            </a:r>
          </a:p>
        </p:txBody>
      </p:sp>
      <p:sp>
        <p:nvSpPr>
          <p:cNvPr id="602136" name="AutoShape 24"/>
          <p:cNvSpPr>
            <a:spLocks noChangeArrowheads="1"/>
          </p:cNvSpPr>
          <p:nvPr/>
        </p:nvSpPr>
        <p:spPr bwMode="auto">
          <a:xfrm>
            <a:off x="2414588" y="5253038"/>
            <a:ext cx="2146300" cy="581025"/>
          </a:xfrm>
          <a:prstGeom prst="homePlate">
            <a:avLst>
              <a:gd name="adj" fmla="val 92350"/>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a:r>
              <a:rPr lang="en-US" sz="1600" b="1">
                <a:solidFill>
                  <a:srgbClr val="000000"/>
                </a:solidFill>
                <a:ea typeface="Geneva" pitchFamily="84" charset="-128"/>
              </a:rPr>
              <a:t>thickened mucus </a:t>
            </a:r>
            <a:br>
              <a:rPr lang="en-US" sz="1600" b="1">
                <a:solidFill>
                  <a:srgbClr val="000000"/>
                </a:solidFill>
                <a:ea typeface="Geneva" pitchFamily="84" charset="-128"/>
              </a:rPr>
            </a:br>
            <a:r>
              <a:rPr lang="en-US" sz="1600" b="1">
                <a:solidFill>
                  <a:srgbClr val="000000"/>
                </a:solidFill>
                <a:ea typeface="Geneva" pitchFamily="84" charset="-128"/>
              </a:rPr>
              <a:t>hard to secrete</a:t>
            </a:r>
          </a:p>
        </p:txBody>
      </p:sp>
      <p:sp>
        <p:nvSpPr>
          <p:cNvPr id="602138" name="AutoShape 26"/>
          <p:cNvSpPr>
            <a:spLocks noChangeArrowheads="1"/>
          </p:cNvSpPr>
          <p:nvPr/>
        </p:nvSpPr>
        <p:spPr bwMode="auto">
          <a:xfrm>
            <a:off x="0" y="1252538"/>
            <a:ext cx="1304925" cy="273050"/>
          </a:xfrm>
          <a:prstGeom prst="roundRect">
            <a:avLst>
              <a:gd name="adj" fmla="val 16667"/>
            </a:avLst>
          </a:prstGeom>
          <a:solidFill>
            <a:schemeClr val="bg1">
              <a:alpha val="7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pPr algn="l"/>
            <a:r>
              <a:rPr lang="en-US" sz="1600" b="1">
                <a:solidFill>
                  <a:srgbClr val="000000"/>
                </a:solidFill>
                <a:ea typeface="Geneva" pitchFamily="84" charset="-128"/>
              </a:rPr>
              <a:t>normal lungs</a:t>
            </a:r>
          </a:p>
        </p:txBody>
      </p:sp>
      <p:sp>
        <p:nvSpPr>
          <p:cNvPr id="602139" name="AutoShape 27"/>
          <p:cNvSpPr>
            <a:spLocks noChangeArrowheads="1"/>
          </p:cNvSpPr>
          <p:nvPr/>
        </p:nvSpPr>
        <p:spPr bwMode="auto">
          <a:xfrm>
            <a:off x="0" y="3348038"/>
            <a:ext cx="1395413" cy="273050"/>
          </a:xfrm>
          <a:prstGeom prst="roundRect">
            <a:avLst>
              <a:gd name="adj" fmla="val 16667"/>
            </a:avLst>
          </a:prstGeom>
          <a:solidFill>
            <a:schemeClr val="bg1">
              <a:alpha val="7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pPr algn="l"/>
            <a:r>
              <a:rPr lang="en-US" sz="1600" b="1">
                <a:solidFill>
                  <a:srgbClr val="000000"/>
                </a:solidFill>
                <a:ea typeface="Geneva" pitchFamily="84" charset="-128"/>
              </a:rPr>
              <a:t>cystic fibrosis</a:t>
            </a:r>
          </a:p>
        </p:txBody>
      </p:sp>
      <p:sp>
        <p:nvSpPr>
          <p:cNvPr id="602119" name="Rectangle 7"/>
          <p:cNvSpPr>
            <a:spLocks noChangeArrowheads="1"/>
          </p:cNvSpPr>
          <p:nvPr/>
        </p:nvSpPr>
        <p:spPr bwMode="auto">
          <a:xfrm>
            <a:off x="944563" y="2809875"/>
            <a:ext cx="1403350" cy="4826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nSpc>
                <a:spcPct val="80000"/>
              </a:lnSpc>
            </a:pPr>
            <a:r>
              <a:rPr lang="en-US" sz="1600" b="1">
                <a:solidFill>
                  <a:srgbClr val="000000"/>
                </a:solidFill>
              </a:rPr>
              <a:t>cells lining lungs</a:t>
            </a:r>
            <a:endParaRPr lang="en-US" sz="2000" b="1">
              <a:solidFill>
                <a:srgbClr val="000000"/>
              </a:solidFill>
            </a:endParaRPr>
          </a:p>
        </p:txBody>
      </p:sp>
      <p:sp>
        <p:nvSpPr>
          <p:cNvPr id="602140" name="Rectangle 28"/>
          <p:cNvSpPr>
            <a:spLocks noChangeArrowheads="1"/>
          </p:cNvSpPr>
          <p:nvPr/>
        </p:nvSpPr>
        <p:spPr bwMode="auto">
          <a:xfrm>
            <a:off x="4545013" y="1970088"/>
            <a:ext cx="1390650" cy="366712"/>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800" b="1">
                <a:solidFill>
                  <a:srgbClr val="000000"/>
                </a:solidFill>
              </a:rPr>
              <a:t>Cl</a:t>
            </a:r>
            <a:r>
              <a:rPr lang="en-US" sz="1800" b="1" baseline="30000">
                <a:solidFill>
                  <a:srgbClr val="000000"/>
                </a:solidFill>
              </a:rPr>
              <a:t>-</a:t>
            </a:r>
            <a:r>
              <a:rPr lang="en-US" sz="1800" b="1">
                <a:solidFill>
                  <a:srgbClr val="000000"/>
                </a:solidFill>
              </a:rPr>
              <a:t> channel</a:t>
            </a:r>
            <a:endParaRPr lang="en-US" sz="2200" b="1">
              <a:solidFill>
                <a:srgbClr val="0F116A"/>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6210" name="Picture 102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2743200"/>
            <a:ext cx="6553200" cy="39306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06211" name="Picture 102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10400" y="3810000"/>
            <a:ext cx="1892300" cy="28956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06212" name="Picture 102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1600" y="381000"/>
            <a:ext cx="3848100" cy="32924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06213" name="Picture 102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200" y="457200"/>
            <a:ext cx="3200400" cy="2087563"/>
          </a:xfrm>
          <a:prstGeom prst="rect">
            <a:avLst/>
          </a:prstGeom>
          <a:noFill/>
          <a:ln w="9525">
            <a:solidFill>
              <a:srgbClr val="CC0000"/>
            </a:solidFill>
            <a:miter lim="800000"/>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9"/>
          <p:cNvSpPr>
            <a:spLocks noGrp="1" noChangeArrowheads="1"/>
          </p:cNvSpPr>
          <p:nvPr>
            <p:ph type="dt" sz="quarter" idx="2"/>
          </p:nvPr>
        </p:nvSpPr>
        <p:spPr/>
        <p:txBody>
          <a:bodyPr/>
          <a:lstStyle/>
          <a:p>
            <a:r>
              <a:rPr lang="en-US"/>
              <a:t>2007-2008</a:t>
            </a:r>
            <a:endParaRPr lang="en-US" b="0"/>
          </a:p>
        </p:txBody>
      </p:sp>
      <p:pic>
        <p:nvPicPr>
          <p:cNvPr id="568329" name="Picture 9" descr="darwin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843213"/>
            <a:ext cx="2971800" cy="4013200"/>
          </a:xfrm>
          <a:prstGeom prst="rect">
            <a:avLst/>
          </a:prstGeom>
          <a:noFill/>
          <a:extLst>
            <a:ext uri="{909E8E84-426E-40DD-AFC4-6F175D3DCCD1}">
              <a14:hiddenFill xmlns:a14="http://schemas.microsoft.com/office/drawing/2010/main">
                <a:solidFill>
                  <a:srgbClr val="FFFFFF"/>
                </a:solidFill>
              </a14:hiddenFill>
            </a:ext>
          </a:extLst>
        </p:spPr>
      </p:pic>
      <p:sp>
        <p:nvSpPr>
          <p:cNvPr id="568330" name="AutoShape 10"/>
          <p:cNvSpPr>
            <a:spLocks/>
          </p:cNvSpPr>
          <p:nvPr/>
        </p:nvSpPr>
        <p:spPr bwMode="auto">
          <a:xfrm>
            <a:off x="2143125" y="736600"/>
            <a:ext cx="6924675" cy="2911475"/>
          </a:xfrm>
          <a:prstGeom prst="wedgeEllipseCallout">
            <a:avLst>
              <a:gd name="adj1" fmla="val -47111"/>
              <a:gd name="adj2" fmla="val 78954"/>
            </a:avLst>
          </a:prstGeom>
          <a:solidFill>
            <a:srgbClr val="FFCC00"/>
          </a:solidFill>
          <a:ln w="57150">
            <a:solidFill>
              <a:srgbClr val="CC0000"/>
            </a:solidFill>
            <a:miter lim="800000"/>
            <a:headEnd/>
            <a:tailEnd/>
          </a:ln>
        </p:spPr>
        <p:txBody>
          <a:bodyPr wrap="none" lIns="0" tIns="0" rIns="0" bIns="0" anchor="ctr"/>
          <a:lstStyle/>
          <a:p>
            <a:pPr>
              <a:spcBef>
                <a:spcPts val="1400"/>
              </a:spcBef>
            </a:pPr>
            <a:r>
              <a:rPr lang="en-US" sz="3600" b="1">
                <a:solidFill>
                  <a:schemeClr val="tx2"/>
                </a:solidFill>
                <a:latin typeface="Comic Sans MS" pitchFamily="84" charset="0"/>
                <a:ea typeface="Geneva" pitchFamily="84" charset="-128"/>
              </a:rPr>
              <a:t>What’s the value of</a:t>
            </a:r>
            <a:br>
              <a:rPr lang="en-US" sz="3600" b="1">
                <a:solidFill>
                  <a:schemeClr val="tx2"/>
                </a:solidFill>
                <a:latin typeface="Comic Sans MS" pitchFamily="84" charset="0"/>
                <a:ea typeface="Geneva" pitchFamily="84" charset="-128"/>
              </a:rPr>
            </a:br>
            <a:r>
              <a:rPr lang="en-US" sz="3600" b="1">
                <a:solidFill>
                  <a:schemeClr val="tx2"/>
                </a:solidFill>
                <a:latin typeface="Comic Sans MS" pitchFamily="84" charset="0"/>
                <a:ea typeface="Geneva" pitchFamily="84" charset="-128"/>
              </a:rPr>
              <a:t>mutations?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68330"/>
                                        </p:tgtEl>
                                        <p:attrNameLst>
                                          <p:attrName>style.visibility</p:attrName>
                                        </p:attrNameLst>
                                      </p:cBhvr>
                                      <p:to>
                                        <p:strVal val="visible"/>
                                      </p:to>
                                    </p:set>
                                    <p:animEffect transition="in" filter="wipe(left)">
                                      <p:cBhvr>
                                        <p:cTn id="7" dur="500"/>
                                        <p:tgtEl>
                                          <p:spTgt spid="568330"/>
                                        </p:tgtEl>
                                      </p:cBhvr>
                                    </p:animEffect>
                                  </p:childTnLst>
                                  <p:subTnLst>
                                    <p:audio>
                                      <p:cMediaNode>
                                        <p:cTn display="0" masterRel="sameClick">
                                          <p:stCondLst>
                                            <p:cond evt="begin" delay="0">
                                              <p:tn val="5"/>
                                            </p:cond>
                                          </p:stCondLst>
                                          <p:endCondLst>
                                            <p:cond evt="onStopAudio" delay="0">
                                              <p:tgtEl>
                                                <p:sldTgt/>
                                              </p:tgtEl>
                                            </p:cond>
                                          </p:endCondLst>
                                        </p:cTn>
                                        <p:tgtEl>
                                          <p:sndTgt r:embed="rId2" name="Quack"/>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8330" grpId="0" animBg="1" autoUpdateAnimBg="0"/>
    </p:bldLst>
  </p:timing>
</p:sld>
</file>

<file path=ppt/theme/theme1.xml><?xml version="1.0" encoding="utf-8"?>
<a:theme xmlns:a="http://schemas.openxmlformats.org/drawingml/2006/main" name="template2005">
  <a:themeElements>
    <a:clrScheme name="template2005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template2005">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EA18"/>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EA18"/>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template2005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template2005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template2005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template2005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template2005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template2005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template2005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template2005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Poseidon:Applications:Microsoft Office 2004:Templates:My Templates:template2005.pot</Template>
  <TotalTime>3490</TotalTime>
  <Words>473</Words>
  <Application>Microsoft Office PowerPoint</Application>
  <PresentationFormat>On-screen Show (4:3)</PresentationFormat>
  <Paragraphs>80</Paragraphs>
  <Slides>10</Slides>
  <Notes>9</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10</vt:i4>
      </vt:variant>
    </vt:vector>
  </HeadingPairs>
  <TitlesOfParts>
    <vt:vector size="22" baseType="lpstr">
      <vt:lpstr>Times</vt:lpstr>
      <vt:lpstr>Arial</vt:lpstr>
      <vt:lpstr>Wingdings</vt:lpstr>
      <vt:lpstr>Comic Sans MS</vt:lpstr>
      <vt:lpstr>Geneva</vt:lpstr>
      <vt:lpstr>Symbol</vt:lpstr>
      <vt:lpstr>ＭＳ Ｐゴシック</vt:lpstr>
      <vt:lpstr>Courier</vt:lpstr>
      <vt:lpstr>Footlight MT Light</vt:lpstr>
      <vt:lpstr>Optima</vt:lpstr>
      <vt:lpstr>Lucida Grande</vt:lpstr>
      <vt:lpstr>template2005</vt:lpstr>
      <vt:lpstr>PowerPoint Presentation</vt:lpstr>
      <vt:lpstr>Mutations </vt:lpstr>
      <vt:lpstr>Point mutation leads to Sickle cell anemia</vt:lpstr>
      <vt:lpstr>Sickle cell anemia</vt:lpstr>
      <vt:lpstr>Mutations </vt:lpstr>
      <vt:lpstr>Cystic fibrosis</vt:lpstr>
      <vt:lpstr>Effect on Lungs</vt:lpstr>
      <vt:lpstr>PowerPoint Presentation</vt:lpstr>
      <vt:lpstr>PowerPoint Presentation</vt:lpstr>
      <vt:lpstr>Point mutation leads to Sickle cell anemia</vt:lpstr>
    </vt:vector>
  </TitlesOfParts>
  <Company>Justin</Company>
  <LinksUpToDate>false</LinksUpToDate>
  <SharedDoc>false</SharedDoc>
  <HyperlinkBase>http://bio.kimunity.com, http://www.WDinteractive.com</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17.</dc:title>
  <dc:subject>AP &amp; Regents Biology</dc:subject>
  <dc:creator>Justin</dc:creator>
  <cp:keywords>Education, Biology Zone, Kim Foglia</cp:keywords>
  <dc:description>All Rights Reserved. Copyright 2003. WD Interactive.</dc:description>
  <cp:lastModifiedBy>Gretchen</cp:lastModifiedBy>
  <cp:revision>174</cp:revision>
  <cp:lastPrinted>2008-03-28T13:55:40Z</cp:lastPrinted>
  <dcterms:created xsi:type="dcterms:W3CDTF">2006-02-28T01:44:59Z</dcterms:created>
  <dcterms:modified xsi:type="dcterms:W3CDTF">2010-11-07T00:30:44Z</dcterms:modified>
  <cp:category>Education</cp:category>
</cp:coreProperties>
</file>