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7"/>
  </p:notesMasterIdLst>
  <p:handoutMasterIdLst>
    <p:handoutMasterId r:id="rId28"/>
  </p:handoutMasterIdLst>
  <p:sldIdLst>
    <p:sldId id="367" r:id="rId2"/>
    <p:sldId id="368" r:id="rId3"/>
    <p:sldId id="369" r:id="rId4"/>
    <p:sldId id="423" r:id="rId5"/>
    <p:sldId id="371" r:id="rId6"/>
    <p:sldId id="373" r:id="rId7"/>
    <p:sldId id="374" r:id="rId8"/>
    <p:sldId id="375" r:id="rId9"/>
    <p:sldId id="409" r:id="rId10"/>
    <p:sldId id="376" r:id="rId11"/>
    <p:sldId id="380" r:id="rId12"/>
    <p:sldId id="381" r:id="rId13"/>
    <p:sldId id="419" r:id="rId14"/>
    <p:sldId id="382" r:id="rId15"/>
    <p:sldId id="383" r:id="rId16"/>
    <p:sldId id="414" r:id="rId17"/>
    <p:sldId id="420" r:id="rId18"/>
    <p:sldId id="424" r:id="rId19"/>
    <p:sldId id="384" r:id="rId20"/>
    <p:sldId id="385" r:id="rId21"/>
    <p:sldId id="411" r:id="rId22"/>
    <p:sldId id="412" r:id="rId23"/>
    <p:sldId id="421" r:id="rId24"/>
    <p:sldId id="416" r:id="rId25"/>
    <p:sldId id="418" r:id="rId26"/>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BEB8"/>
    <a:srgbClr val="F8F3CB"/>
    <a:srgbClr val="006604"/>
    <a:srgbClr val="CC0000"/>
    <a:srgbClr val="FFEA18"/>
    <a:srgbClr val="FFCC18"/>
    <a:srgbClr val="000000"/>
    <a:srgbClr val="0F1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ferSingleView="1">
    <p:restoredLeft sz="22093" autoAdjust="0"/>
    <p:restoredTop sz="90929"/>
  </p:normalViewPr>
  <p:slideViewPr>
    <p:cSldViewPr snapToGrid="0">
      <p:cViewPr varScale="1">
        <p:scale>
          <a:sx n="56" d="100"/>
          <a:sy n="56" d="100"/>
        </p:scale>
        <p:origin x="-78"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1840"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3" name="Rectangle 5"/>
          <p:cNvSpPr>
            <a:spLocks noGrp="1" noChangeArrowheads="1"/>
          </p:cNvSpPr>
          <p:nvPr>
            <p:ph type="sldNum" sz="quarter" idx="3"/>
          </p:nvPr>
        </p:nvSpPr>
        <p:spPr bwMode="auto">
          <a:xfrm>
            <a:off x="6096000" y="8686800"/>
            <a:ext cx="7620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000" b="1"/>
            </a:lvl1pPr>
          </a:lstStyle>
          <a:p>
            <a:fld id="{2906E14B-2A8E-4B12-8E25-CE3D23C3C99A}"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a:tabLst>
                <a:tab pos="6170613" algn="r"/>
              </a:tabLst>
              <a:defRPr sz="2400">
                <a:solidFill>
                  <a:schemeClr val="tx1"/>
                </a:solidFill>
                <a:latin typeface="Times" pitchFamily="84" charset="0"/>
              </a:defRPr>
            </a:lvl1pPr>
            <a:lvl2pPr algn="l">
              <a:tabLst>
                <a:tab pos="6170613" algn="r"/>
              </a:tabLst>
              <a:defRPr sz="2400">
                <a:solidFill>
                  <a:schemeClr val="tx1"/>
                </a:solidFill>
                <a:latin typeface="Times" pitchFamily="84" charset="0"/>
              </a:defRPr>
            </a:lvl2pPr>
            <a:lvl3pPr algn="l">
              <a:tabLst>
                <a:tab pos="6170613" algn="r"/>
              </a:tabLst>
              <a:defRPr sz="2400">
                <a:solidFill>
                  <a:schemeClr val="tx1"/>
                </a:solidFill>
                <a:latin typeface="Times" pitchFamily="84" charset="0"/>
              </a:defRPr>
            </a:lvl3pPr>
            <a:lvl4pPr algn="l">
              <a:tabLst>
                <a:tab pos="6170613" algn="r"/>
              </a:tabLst>
              <a:defRPr sz="2400">
                <a:solidFill>
                  <a:schemeClr val="tx1"/>
                </a:solidFill>
                <a:latin typeface="Times" pitchFamily="84" charset="0"/>
              </a:defRPr>
            </a:lvl4pPr>
            <a:lvl5pPr algn="l">
              <a:tabLst>
                <a:tab pos="6170613" algn="r"/>
              </a:tabLst>
              <a:defRPr sz="2400">
                <a:solidFill>
                  <a:schemeClr val="tx1"/>
                </a:solidFill>
                <a:latin typeface="Times" pitchFamily="84" charset="0"/>
              </a:defRPr>
            </a:lvl5pPr>
            <a:lvl6pPr eaLnBrk="0" fontAlgn="base" hangingPunct="0">
              <a:spcBef>
                <a:spcPct val="0"/>
              </a:spcBef>
              <a:spcAft>
                <a:spcPct val="0"/>
              </a:spcAft>
              <a:tabLst>
                <a:tab pos="6170613" algn="r"/>
              </a:tabLst>
              <a:defRPr sz="2400">
                <a:solidFill>
                  <a:schemeClr val="tx1"/>
                </a:solidFill>
                <a:latin typeface="Times" pitchFamily="84" charset="0"/>
              </a:defRPr>
            </a:lvl6pPr>
            <a:lvl7pPr eaLnBrk="0" fontAlgn="base" hangingPunct="0">
              <a:spcBef>
                <a:spcPct val="0"/>
              </a:spcBef>
              <a:spcAft>
                <a:spcPct val="0"/>
              </a:spcAft>
              <a:tabLst>
                <a:tab pos="6170613" algn="r"/>
              </a:tabLst>
              <a:defRPr sz="2400">
                <a:solidFill>
                  <a:schemeClr val="tx1"/>
                </a:solidFill>
                <a:latin typeface="Times" pitchFamily="84" charset="0"/>
              </a:defRPr>
            </a:lvl7pPr>
            <a:lvl8pPr eaLnBrk="0" fontAlgn="base" hangingPunct="0">
              <a:spcBef>
                <a:spcPct val="0"/>
              </a:spcBef>
              <a:spcAft>
                <a:spcPct val="0"/>
              </a:spcAft>
              <a:tabLst>
                <a:tab pos="6170613" algn="r"/>
              </a:tabLst>
              <a:defRPr sz="2400">
                <a:solidFill>
                  <a:schemeClr val="tx1"/>
                </a:solidFill>
                <a:latin typeface="Times" pitchFamily="84" charset="0"/>
              </a:defRPr>
            </a:lvl8pPr>
            <a:lvl9pPr eaLnBrk="0" fontAlgn="base" hangingPunct="0">
              <a:spcBef>
                <a:spcPct val="0"/>
              </a:spcBef>
              <a:spcAft>
                <a:spcPct val="0"/>
              </a:spcAft>
              <a:tabLst>
                <a:tab pos="6170613" algn="r"/>
              </a:tabLst>
              <a:defRPr sz="2400">
                <a:solidFill>
                  <a:schemeClr val="tx1"/>
                </a:solidFill>
                <a:latin typeface="Times" pitchFamily="84" charset="0"/>
              </a:defRPr>
            </a:lvl9pPr>
          </a:lstStyle>
          <a:p>
            <a:r>
              <a:rPr lang="en-US" sz="1100" b="1">
                <a:latin typeface="Arial" charset="0"/>
              </a:rPr>
              <a:t>Division Ave. High School	Ms. Foglia</a:t>
            </a:r>
            <a:endParaRPr lang="en-US" sz="1800" b="1">
              <a:latin typeface="Arial" charset="0"/>
            </a:endParaRPr>
          </a:p>
          <a:p>
            <a:pPr algn="ctr"/>
            <a:r>
              <a:rPr lang="en-US" sz="1400" b="1">
                <a:latin typeface="Arial" charset="0"/>
              </a:rPr>
              <a:t>AP Biology</a:t>
            </a:r>
          </a:p>
        </p:txBody>
      </p:sp>
    </p:spTree>
    <p:extLst>
      <p:ext uri="{BB962C8B-B14F-4D97-AF65-F5344CB8AC3E}">
        <p14:creationId xmlns:p14="http://schemas.microsoft.com/office/powerpoint/2010/main" val="1068061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pitchFamily="84" charset="0"/>
              </a:defRPr>
            </a:lvl1pPr>
          </a:lstStyle>
          <a:p>
            <a:fld id="{F69BBEDD-D95B-4235-B71A-BCBC6B45A22C}" type="slidenum">
              <a:rPr lang="en-US"/>
              <a:pPr/>
              <a:t>‹#›</a:t>
            </a:fld>
            <a:endParaRPr lang="en-US"/>
          </a:p>
        </p:txBody>
      </p:sp>
    </p:spTree>
    <p:extLst>
      <p:ext uri="{BB962C8B-B14F-4D97-AF65-F5344CB8AC3E}">
        <p14:creationId xmlns:p14="http://schemas.microsoft.com/office/powerpoint/2010/main" val="42122521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346075" indent="-112713"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2pPr>
    <a:lvl3pPr marL="690563" indent="-122238"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3pPr>
    <a:lvl4pPr marL="1371600" algn="l" rtl="0" fontAlgn="base">
      <a:spcBef>
        <a:spcPct val="30000"/>
      </a:spcBef>
      <a:spcAft>
        <a:spcPct val="0"/>
      </a:spcAft>
      <a:buFont typeface="Wingdings" pitchFamily="84" charset="2"/>
      <a:buChar char="§"/>
      <a:defRPr sz="1400" kern="1200">
        <a:solidFill>
          <a:schemeClr val="tx1"/>
        </a:solidFill>
        <a:latin typeface="Arial" charset="0"/>
        <a:ea typeface="+mn-ea"/>
        <a:cs typeface="+mn-cs"/>
      </a:defRPr>
    </a:lvl4pPr>
    <a:lvl5pPr marL="1828800" algn="l" rtl="0" fontAlgn="base">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09BCFF6-E00B-44F3-BC51-18F9DBF1FC33}" type="slidenum">
              <a:rPr lang="en-US"/>
              <a:pPr/>
              <a:t>1</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F1476DA-6C52-49D8-9439-E51CC8F3D7D1}" type="slidenum">
              <a:rPr lang="en-US"/>
              <a:pPr/>
              <a:t>10</a:t>
            </a:fld>
            <a:endParaRPr lang="en-US"/>
          </a:p>
        </p:txBody>
      </p:sp>
      <p:sp>
        <p:nvSpPr>
          <p:cNvPr id="3891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F618D73-1F94-465D-BCB1-528B784FD5E0}" type="slidenum">
              <a:rPr lang="en-US"/>
              <a:pPr/>
              <a:t>11</a:t>
            </a:fld>
            <a:endParaRPr lang="en-US"/>
          </a:p>
        </p:txBody>
      </p:sp>
      <p:sp>
        <p:nvSpPr>
          <p:cNvPr id="3973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73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312504B-020D-4797-91C4-CE96020289FF}" type="slidenum">
              <a:rPr lang="en-US"/>
              <a:pPr/>
              <a:t>12</a:t>
            </a:fld>
            <a:endParaRPr lang="en-US"/>
          </a:p>
        </p:txBody>
      </p:sp>
      <p:sp>
        <p:nvSpPr>
          <p:cNvPr id="3993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Much of molecular biology research is trying to understand this: the regulation of transcription.</a:t>
            </a:r>
          </a:p>
          <a:p>
            <a:endParaRPr lang="en-US"/>
          </a:p>
          <a:p>
            <a:r>
              <a:rPr lang="en-US"/>
              <a:t>Silencer proteins are, in essence, blocking the positive effect of activator proteins, preventing high level of transcription.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B85BEF3-8B85-4CB2-8CF4-3BB878A9424D}" type="slidenum">
              <a:rPr lang="en-US"/>
              <a:pPr/>
              <a:t>14</a:t>
            </a:fld>
            <a:endParaRPr lang="en-US"/>
          </a:p>
        </p:txBody>
      </p:sp>
      <p:sp>
        <p:nvSpPr>
          <p:cNvPr id="4014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141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93C24A1-6313-4339-B367-CF6BC35AE4B2}" type="slidenum">
              <a:rPr lang="en-US"/>
              <a:pPr/>
              <a:t>15</a:t>
            </a:fld>
            <a:endParaRPr lang="en-US"/>
          </a:p>
        </p:txBody>
      </p:sp>
      <p:sp>
        <p:nvSpPr>
          <p:cNvPr id="4034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34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82EAAAE-5EB8-4135-92BF-5C47930176F1}" type="slidenum">
              <a:rPr lang="en-US"/>
              <a:pPr/>
              <a:t>16</a:t>
            </a:fld>
            <a:endParaRPr lang="en-US"/>
          </a:p>
        </p:txBody>
      </p:sp>
      <p:sp>
        <p:nvSpPr>
          <p:cNvPr id="465922" name="Rectangle 2"/>
          <p:cNvSpPr>
            <a:spLocks noChangeArrowheads="1" noTextEdit="1"/>
          </p:cNvSpPr>
          <p:nvPr>
            <p:ph type="sldImg"/>
          </p:nvPr>
        </p:nvSpPr>
        <p:spPr>
          <a:ln/>
        </p:spPr>
      </p:sp>
      <p:sp>
        <p:nvSpPr>
          <p:cNvPr id="465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D585076-B982-497B-A42A-8BD4B19FD54F}" type="slidenum">
              <a:rPr lang="en-US"/>
              <a:pPr/>
              <a:t>17</a:t>
            </a:fld>
            <a:endParaRPr lang="en-US"/>
          </a:p>
        </p:txBody>
      </p:sp>
      <p:sp>
        <p:nvSpPr>
          <p:cNvPr id="486402" name="Rectangle 2"/>
          <p:cNvSpPr>
            <a:spLocks noChangeArrowheads="1" noTextEdit="1"/>
          </p:cNvSpPr>
          <p:nvPr>
            <p:ph type="sldImg"/>
          </p:nvPr>
        </p:nvSpPr>
        <p:spPr>
          <a:ln/>
        </p:spPr>
      </p:sp>
      <p:sp>
        <p:nvSpPr>
          <p:cNvPr id="48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9470043-D3EF-4653-82A9-99002F1D43C9}" type="slidenum">
              <a:rPr lang="en-US"/>
              <a:pPr/>
              <a:t>19</a:t>
            </a:fld>
            <a:endParaRPr lang="en-US"/>
          </a:p>
        </p:txBody>
      </p:sp>
      <p:sp>
        <p:nvSpPr>
          <p:cNvPr id="4055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55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wrap="none"/>
          <a:lstStyle/>
          <a:p>
            <a:endParaRPr lang="en-US">
              <a:solidFill>
                <a:srgbClr val="000000"/>
              </a:solidFill>
            </a:endParaRPr>
          </a:p>
          <a:p>
            <a:endParaRPr lang="en-US"/>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647A512-2F99-4BC0-B72E-93D58BD868DB}" type="slidenum">
              <a:rPr lang="en-US"/>
              <a:pPr/>
              <a:t>20</a:t>
            </a:fld>
            <a:endParaRPr lang="en-US"/>
          </a:p>
        </p:txBody>
      </p:sp>
      <p:sp>
        <p:nvSpPr>
          <p:cNvPr id="4075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75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t>The cell limits the lifetimes of normal proteins by selective degradation. Many proteins, such as the cyclins involved in regulating the cell cycle, must be relatively short-lived.</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C85A054-9F27-40B4-A8DC-CC73280EC039}" type="slidenum">
              <a:rPr lang="en-US"/>
              <a:pPr/>
              <a:t>21</a:t>
            </a:fld>
            <a:endParaRPr lang="en-US"/>
          </a:p>
        </p:txBody>
      </p:sp>
      <p:sp>
        <p:nvSpPr>
          <p:cNvPr id="4567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6709" name="Rectangle 5"/>
          <p:cNvSpPr>
            <a:spLocks noGrp="1" noChangeArrowheads="1"/>
          </p:cNvSpPr>
          <p:nvPr>
            <p:ph type="body" idx="1"/>
          </p:nvPr>
        </p:nvSpPr>
        <p:spPr>
          <a:ln>
            <a:solidFill>
              <a:schemeClr val="bg1"/>
            </a:solidFill>
            <a:miter lim="800000"/>
            <a:headEnd/>
            <a:tailEnd/>
          </a:ln>
        </p:spPr>
        <p:txBody>
          <a:bodyPr/>
          <a:lstStyle/>
          <a:p>
            <a:r>
              <a:rPr lang="en-US"/>
              <a:t>Since the molecule was subsequently found in numerous different tissues and organisms – but not in bacteria – it was given the name ubiquitin (from Latin ubique, "everywhere")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0CF6389-3F12-4E8A-A15D-F0CDECCAEFAE}" type="slidenum">
              <a:rPr lang="en-US"/>
              <a:pPr/>
              <a:t>2</a:t>
            </a:fld>
            <a:endParaRPr lang="en-US"/>
          </a:p>
        </p:txBody>
      </p:sp>
      <p:sp>
        <p:nvSpPr>
          <p:cNvPr id="3727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27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E112AE3-A788-4ACC-BFF2-73C98800A8CA}" type="slidenum">
              <a:rPr lang="en-US"/>
              <a:pPr/>
              <a:t>22</a:t>
            </a:fld>
            <a:endParaRPr lang="en-US"/>
          </a:p>
        </p:txBody>
      </p:sp>
      <p:sp>
        <p:nvSpPr>
          <p:cNvPr id="4587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87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t>A human cell contains about 30,000 proteasomes: these barrel-formed structures can break down practically all proteins to 7-9-amino-acid-long peptides. The active surface of the proteasome is within the barrel where it is shielded from the rest of the cell. The only way in to the active surface is via the "lock", which recognises polyubiquitinated proteins, denatures them with ATP energy and admits them to the barrel for disassembly once the ubiquitin label has been removed. The peptides formed are released from the other end of the proteasome. Thus the proteasome itself cannot choose proteins; it is chiefly the E3 enzyme that does this by ubiquitin-labelling the right protein for breakdown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255E573-CF05-4298-A1E2-7D28C14C9019}" type="slidenum">
              <a:rPr lang="en-US"/>
              <a:pPr/>
              <a:t>23</a:t>
            </a:fld>
            <a:endParaRPr lang="en-US"/>
          </a:p>
        </p:txBody>
      </p:sp>
      <p:sp>
        <p:nvSpPr>
          <p:cNvPr id="495618" name="Rectangle 2"/>
          <p:cNvSpPr>
            <a:spLocks noChangeArrowheads="1" noTextEdit="1"/>
          </p:cNvSpPr>
          <p:nvPr>
            <p:ph type="sldImg"/>
          </p:nvPr>
        </p:nvSpPr>
        <p:spPr>
          <a:ln/>
        </p:spPr>
      </p:sp>
      <p:sp>
        <p:nvSpPr>
          <p:cNvPr id="495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CE876A6-D348-4738-AF9A-0FBDF58E5B4A}" type="slidenum">
              <a:rPr lang="en-US"/>
              <a:pPr/>
              <a:t>24</a:t>
            </a:fld>
            <a:endParaRPr lang="en-US"/>
          </a:p>
        </p:txBody>
      </p:sp>
      <p:sp>
        <p:nvSpPr>
          <p:cNvPr id="463874" name="Rectangle 2"/>
          <p:cNvSpPr>
            <a:spLocks noChangeArrowheads="1" noTextEdit="1"/>
          </p:cNvSpPr>
          <p:nvPr>
            <p:ph type="sldImg"/>
          </p:nvPr>
        </p:nvSpPr>
        <p:spPr>
          <a:ln/>
        </p:spPr>
      </p:sp>
      <p:sp>
        <p:nvSpPr>
          <p:cNvPr id="463875" name="Rectangle 3"/>
          <p:cNvSpPr>
            <a:spLocks noGrp="1" noChangeArrowheads="1"/>
          </p:cNvSpPr>
          <p:nvPr>
            <p:ph type="body" idx="1"/>
          </p:nvPr>
        </p:nvSpPr>
        <p:spPr>
          <a:ln/>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0D88894-E397-483D-A6E6-AB3FDCB7184D}" type="slidenum">
              <a:rPr lang="en-US"/>
              <a:pPr/>
              <a:t>25</a:t>
            </a:fld>
            <a:endParaRPr lang="en-US"/>
          </a:p>
        </p:txBody>
      </p:sp>
      <p:sp>
        <p:nvSpPr>
          <p:cNvPr id="473090" name="Rectangle 2"/>
          <p:cNvSpPr>
            <a:spLocks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5E4AFA9-8905-4464-B8F3-A46C898C9933}" type="slidenum">
              <a:rPr lang="en-US"/>
              <a:pPr/>
              <a:t>3</a:t>
            </a:fld>
            <a:endParaRPr lang="en-US"/>
          </a:p>
        </p:txBody>
      </p:sp>
      <p:sp>
        <p:nvSpPr>
          <p:cNvPr id="37478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47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t>prokaryotes use operons to regulate gene transcription, however eukaryotes do not. </a:t>
            </a:r>
          </a:p>
          <a:p>
            <a:endParaRPr lang="en-US" sz="800"/>
          </a:p>
          <a:p>
            <a:r>
              <a:rPr lang="en-US" sz="800"/>
              <a:t>since transcription &amp; translation are fairly simultaneous there is little opportunity to regulate gene expression after transcription, so control of genes in prokaryotes really has to be done by turning transcription on or off.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6721A03-90F8-491C-A87E-2E89E3F5C036}" type="slidenum">
              <a:rPr lang="en-US"/>
              <a:pPr/>
              <a:t>4</a:t>
            </a:fld>
            <a:endParaRPr lang="en-US"/>
          </a:p>
        </p:txBody>
      </p:sp>
      <p:sp>
        <p:nvSpPr>
          <p:cNvPr id="5181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18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Specialization</a:t>
            </a:r>
          </a:p>
          <a:p>
            <a:pPr lvl="1"/>
            <a:r>
              <a:rPr lang="en-US"/>
              <a:t>each cell of a multicellular eukaryote expresses only a small fraction of its genes</a:t>
            </a:r>
          </a:p>
          <a:p>
            <a:r>
              <a:rPr lang="en-US"/>
              <a:t>Development</a:t>
            </a:r>
          </a:p>
          <a:p>
            <a:pPr lvl="1"/>
            <a:r>
              <a:rPr lang="en-US"/>
              <a:t>different genes needed at different points in life cycle of an organism</a:t>
            </a:r>
          </a:p>
          <a:p>
            <a:pPr lvl="2"/>
            <a:r>
              <a:rPr lang="en-US"/>
              <a:t>afterwards need to be turned off permanently</a:t>
            </a:r>
          </a:p>
          <a:p>
            <a:r>
              <a:rPr lang="en-US"/>
              <a:t>Continually responding to organism’s needs</a:t>
            </a:r>
          </a:p>
          <a:p>
            <a:pPr lvl="1"/>
            <a:r>
              <a:rPr lang="en-US"/>
              <a:t>homeostasis</a:t>
            </a:r>
          </a:p>
          <a:p>
            <a:pPr lvl="1"/>
            <a:r>
              <a:rPr lang="en-US"/>
              <a:t>cells of multicellular organisms must continually turn certain genes on &amp; off in response to signals from their external &amp; internal environment</a:t>
            </a:r>
          </a:p>
          <a:p>
            <a:endParaRPr lang="en-US" sz="8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440C400-C8DC-4209-8F94-1B73FD38D14E}" type="slidenum">
              <a:rPr lang="en-US"/>
              <a:pPr/>
              <a:t>5</a:t>
            </a:fld>
            <a:endParaRPr lang="en-US"/>
          </a:p>
        </p:txBody>
      </p:sp>
      <p:sp>
        <p:nvSpPr>
          <p:cNvPr id="3788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8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B5AAF8F-4B97-4EFF-B5F1-CDB2E4070E7B}" type="slidenum">
              <a:rPr lang="en-US"/>
              <a:pPr/>
              <a:t>6</a:t>
            </a:fld>
            <a:endParaRPr lang="en-US"/>
          </a:p>
        </p:txBody>
      </p:sp>
      <p:sp>
        <p:nvSpPr>
          <p:cNvPr id="3829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2979" name="Rectangle 3"/>
          <p:cNvSpPr>
            <a:spLocks noChangeArrowheads="1"/>
          </p:cNvSpPr>
          <p:nvPr>
            <p:ph type="body" idx="1"/>
          </p:nvPr>
        </p:nvSpPr>
        <p:spPr bwMode="auto">
          <a:xfrm>
            <a:off x="914400" y="4343400"/>
            <a:ext cx="5410200" cy="4114800"/>
          </a:xfrm>
          <a:prstGeom prst="rect">
            <a:avLst/>
          </a:prstGeom>
          <a:solidFill>
            <a:srgbClr val="FFFFFF"/>
          </a:solidFill>
          <a:ln>
            <a:solidFill>
              <a:srgbClr val="000000"/>
            </a:solidFill>
            <a:miter lim="800000"/>
            <a:headEnd/>
            <a:tailEnd/>
          </a:ln>
        </p:spPr>
        <p:txBody>
          <a:bodyPr/>
          <a:lstStyle/>
          <a:p>
            <a:r>
              <a:rPr lang="en-US" sz="800"/>
              <a:t>nucleosomes</a:t>
            </a:r>
          </a:p>
          <a:p>
            <a:pPr marL="398463" lvl="1" indent="-176213"/>
            <a:r>
              <a:rPr lang="en-US" sz="800"/>
              <a:t>“beads on a string”</a:t>
            </a:r>
          </a:p>
          <a:p>
            <a:pPr marL="398463" lvl="1" indent="-176213"/>
            <a:r>
              <a:rPr lang="en-US" sz="800"/>
              <a:t>1</a:t>
            </a:r>
            <a:r>
              <a:rPr lang="en-US" sz="800" baseline="30000"/>
              <a:t>st</a:t>
            </a:r>
            <a:r>
              <a:rPr lang="en-US" sz="800"/>
              <a:t> level of DNA packing</a:t>
            </a:r>
          </a:p>
          <a:p>
            <a:pPr marL="398463" lvl="1" indent="-176213"/>
            <a:r>
              <a:rPr lang="en-US" sz="800"/>
              <a:t>histone proteins have high proportion of positively charged amino acids (arginine &amp; lysine)</a:t>
            </a:r>
          </a:p>
          <a:p>
            <a:pPr marL="1092200" lvl="2" indent="-177800"/>
            <a:r>
              <a:rPr lang="en-US" sz="800"/>
              <a:t>bind tightly to negatively charged DNA</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7CFDD01-A107-4831-BD45-8429B820D4BE}" type="slidenum">
              <a:rPr lang="en-US"/>
              <a:pPr/>
              <a:t>7</a:t>
            </a:fld>
            <a:endParaRPr lang="en-US"/>
          </a:p>
        </p:txBody>
      </p:sp>
      <p:sp>
        <p:nvSpPr>
          <p:cNvPr id="3850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50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B5A4C3C-415C-4C01-A12D-FA849C45F90D}" type="slidenum">
              <a:rPr lang="en-US"/>
              <a:pPr/>
              <a:t>8</a:t>
            </a:fld>
            <a:endParaRPr lang="en-US"/>
          </a:p>
        </p:txBody>
      </p:sp>
      <p:sp>
        <p:nvSpPr>
          <p:cNvPr id="3870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70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0AB2B36-AD31-4F1B-8D95-422740B573C5}" type="slidenum">
              <a:rPr lang="en-US"/>
              <a:pPr/>
              <a:t>9</a:t>
            </a:fld>
            <a:endParaRPr lang="en-US"/>
          </a:p>
        </p:txBody>
      </p:sp>
      <p:sp>
        <p:nvSpPr>
          <p:cNvPr id="4536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36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Zapf Dingbats" pitchFamily="84" charset="2"/>
              <a:buNone/>
              <a:defRPr/>
            </a:lvl1pPr>
          </a:lstStyle>
          <a:p>
            <a:pPr lvl="0"/>
            <a:r>
              <a:rPr lang="en-US" noProof="0" smtClean="0"/>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2007-2008</a:t>
            </a:r>
            <a:endParaRPr lang="en-US" b="0"/>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9"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033D375-5B6D-463C-BB6E-01563D500108}" type="slidenum">
              <a:rPr lang="en-US"/>
              <a:pPr/>
              <a:t>‹#›</a:t>
            </a:fld>
            <a:endParaRPr lang="en-US">
              <a:solidFill>
                <a:schemeClr val="hlink"/>
              </a:solidFill>
            </a:endParaRPr>
          </a:p>
        </p:txBody>
      </p:sp>
    </p:spTree>
    <p:extLst>
      <p:ext uri="{BB962C8B-B14F-4D97-AF65-F5344CB8AC3E}">
        <p14:creationId xmlns:p14="http://schemas.microsoft.com/office/powerpoint/2010/main" val="1052981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8ECD771-7E7A-4E13-832A-2E276E9B2CE9}" type="slidenum">
              <a:rPr lang="en-US"/>
              <a:pPr/>
              <a:t>‹#›</a:t>
            </a:fld>
            <a:endParaRPr lang="en-US">
              <a:solidFill>
                <a:schemeClr val="hlink"/>
              </a:solidFill>
            </a:endParaRPr>
          </a:p>
        </p:txBody>
      </p:sp>
    </p:spTree>
    <p:extLst>
      <p:ext uri="{BB962C8B-B14F-4D97-AF65-F5344CB8AC3E}">
        <p14:creationId xmlns:p14="http://schemas.microsoft.com/office/powerpoint/2010/main" val="364995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0E02D64-FED4-4B1F-AE9D-05BF6826ED74}" type="slidenum">
              <a:rPr lang="en-US"/>
              <a:pPr/>
              <a:t>‹#›</a:t>
            </a:fld>
            <a:endParaRPr lang="en-US">
              <a:solidFill>
                <a:schemeClr val="hlink"/>
              </a:solidFill>
            </a:endParaRPr>
          </a:p>
        </p:txBody>
      </p:sp>
    </p:spTree>
    <p:extLst>
      <p:ext uri="{BB962C8B-B14F-4D97-AF65-F5344CB8AC3E}">
        <p14:creationId xmlns:p14="http://schemas.microsoft.com/office/powerpoint/2010/main" val="549831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9E22838-70BD-42C3-87A2-A95262ACE531}" type="slidenum">
              <a:rPr lang="en-US"/>
              <a:pPr/>
              <a:t>‹#›</a:t>
            </a:fld>
            <a:endParaRPr lang="en-US">
              <a:solidFill>
                <a:schemeClr val="hlink"/>
              </a:solidFill>
            </a:endParaRPr>
          </a:p>
        </p:txBody>
      </p:sp>
    </p:spTree>
    <p:extLst>
      <p:ext uri="{BB962C8B-B14F-4D97-AF65-F5344CB8AC3E}">
        <p14:creationId xmlns:p14="http://schemas.microsoft.com/office/powerpoint/2010/main" val="31160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E9F5939-CF77-4731-AAAC-3280654C19C3}" type="slidenum">
              <a:rPr lang="en-US"/>
              <a:pPr/>
              <a:t>‹#›</a:t>
            </a:fld>
            <a:endParaRPr lang="en-US">
              <a:solidFill>
                <a:schemeClr val="hlink"/>
              </a:solidFill>
            </a:endParaRPr>
          </a:p>
        </p:txBody>
      </p:sp>
    </p:spTree>
    <p:extLst>
      <p:ext uri="{BB962C8B-B14F-4D97-AF65-F5344CB8AC3E}">
        <p14:creationId xmlns:p14="http://schemas.microsoft.com/office/powerpoint/2010/main" val="143030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0978907E-5F6A-40E8-8B33-3FB685C49F76}" type="slidenum">
              <a:rPr lang="en-US"/>
              <a:pPr/>
              <a:t>‹#›</a:t>
            </a:fld>
            <a:endParaRPr lang="en-US">
              <a:solidFill>
                <a:schemeClr val="hlink"/>
              </a:solidFill>
            </a:endParaRPr>
          </a:p>
        </p:txBody>
      </p:sp>
    </p:spTree>
    <p:extLst>
      <p:ext uri="{BB962C8B-B14F-4D97-AF65-F5344CB8AC3E}">
        <p14:creationId xmlns:p14="http://schemas.microsoft.com/office/powerpoint/2010/main" val="317368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52BBFAD-7608-4584-822E-FBF8A485A4DD}" type="slidenum">
              <a:rPr lang="en-US"/>
              <a:pPr/>
              <a:t>‹#›</a:t>
            </a:fld>
            <a:endParaRPr lang="en-US">
              <a:solidFill>
                <a:schemeClr val="hlink"/>
              </a:solidFill>
            </a:endParaRPr>
          </a:p>
        </p:txBody>
      </p:sp>
    </p:spTree>
    <p:extLst>
      <p:ext uri="{BB962C8B-B14F-4D97-AF65-F5344CB8AC3E}">
        <p14:creationId xmlns:p14="http://schemas.microsoft.com/office/powerpoint/2010/main" val="1964740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FF84A30-A254-4BC8-9ADE-55237BB655B8}" type="slidenum">
              <a:rPr lang="en-US"/>
              <a:pPr/>
              <a:t>‹#›</a:t>
            </a:fld>
            <a:endParaRPr lang="en-US">
              <a:solidFill>
                <a:schemeClr val="hlink"/>
              </a:solidFill>
            </a:endParaRPr>
          </a:p>
        </p:txBody>
      </p:sp>
    </p:spTree>
    <p:extLst>
      <p:ext uri="{BB962C8B-B14F-4D97-AF65-F5344CB8AC3E}">
        <p14:creationId xmlns:p14="http://schemas.microsoft.com/office/powerpoint/2010/main" val="2248485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F0013DB-BC21-4BCD-B266-B6BDE7EF691F}" type="slidenum">
              <a:rPr lang="en-US"/>
              <a:pPr/>
              <a:t>‹#›</a:t>
            </a:fld>
            <a:endParaRPr lang="en-US">
              <a:solidFill>
                <a:schemeClr val="hlink"/>
              </a:solidFill>
            </a:endParaRPr>
          </a:p>
        </p:txBody>
      </p:sp>
    </p:spTree>
    <p:extLst>
      <p:ext uri="{BB962C8B-B14F-4D97-AF65-F5344CB8AC3E}">
        <p14:creationId xmlns:p14="http://schemas.microsoft.com/office/powerpoint/2010/main" val="25181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8069ED4-FF4D-44F3-8C29-0976443E7C2F}" type="slidenum">
              <a:rPr lang="en-US"/>
              <a:pPr/>
              <a:t>‹#›</a:t>
            </a:fld>
            <a:endParaRPr lang="en-US">
              <a:solidFill>
                <a:schemeClr val="hlink"/>
              </a:solidFill>
            </a:endParaRPr>
          </a:p>
        </p:txBody>
      </p:sp>
    </p:spTree>
    <p:extLst>
      <p:ext uri="{BB962C8B-B14F-4D97-AF65-F5344CB8AC3E}">
        <p14:creationId xmlns:p14="http://schemas.microsoft.com/office/powerpoint/2010/main" val="3465108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fld id="{49F8F06E-722E-41A5-BD29-620850B9ABAC}"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3"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70000"/>
        <a:buFont typeface="Zapf Dingbats" pitchFamily="84"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84"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60000"/>
        <a:buFont typeface="Zapf Dingbats" pitchFamily="84" charset="2"/>
        <a:buChar char=""/>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84" charset="2"/>
        <a:buChar char="w"/>
        <a:defRPr sz="2000" b="1">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file:///\\localhost\Users\kfoglia\Kim's%20NEW%20WORK\Half%20Hollow%20Hills\%20Campbell%20CDs\BIOLOGY6eCIPLchapters18-28\ImageLibrary18-28\19-EukaryoticGenomes\19-09-TurningOnAGene.mov"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audio" Target="../media/audio2.bin"/></Relationships>
</file>

<file path=ppt/slides/_rels/slide15.xml.rels><?xml version="1.0" encoding="UTF-8" standalone="yes"?>
<Relationships xmlns="http://schemas.openxmlformats.org/package/2006/relationships"><Relationship Id="rId3" Type="http://schemas.openxmlformats.org/officeDocument/2006/relationships/hyperlink" Target="file:///\\localhost\Users\kfoglia\Kim's%20NEW%20WORK\Half%20Hollow%20Hills\%20Campbell%20CDs\BIOLOGY6eCIPLchapters18-28\ImageLibrary18-28\19-EukaryoticGenomes\19-08-RNAprocessing.mov"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2.wmf"/><Relationship Id="rId4" Type="http://schemas.openxmlformats.org/officeDocument/2006/relationships/audio" Target="../media/audio1.bin"/></Relationships>
</file>

<file path=ppt/slides/_rels/slide1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audio" Target="../media/audio4.bin"/><Relationship Id="rId7" Type="http://schemas.openxmlformats.org/officeDocument/2006/relationships/audio" Target="../media/audio1.bin"/><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audio" Target="../media/audio2.bin"/><Relationship Id="rId5" Type="http://schemas.openxmlformats.org/officeDocument/2006/relationships/audio" Target="../media/audio5.bin"/><Relationship Id="rId4" Type="http://schemas.openxmlformats.org/officeDocument/2006/relationships/audio" Target="../media/audio3.bin"/><Relationship Id="rId9"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2.xml"/><Relationship Id="rId5" Type="http://schemas.openxmlformats.org/officeDocument/2006/relationships/image" Target="../media/image28.wmf"/><Relationship Id="rId4" Type="http://schemas.openxmlformats.org/officeDocument/2006/relationships/image" Target="../media/image27.wmf"/></Relationships>
</file>

<file path=ppt/slides/_rels/slide1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file:///\\localhost\Users\kfoglia\Kim's%20NEW%20WORK\Half%20Hollow%20Hills\%20Campbell%20CDs\BIOLOGY6eCIPLchapters18-28\ImageLibrary18-28\19-EukaryoticGenomes\19-10-ControlOfTranslation.mov" TargetMode="Externa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2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file:///\\localhost\Users\kfoglia\Kim's%20NEW%20WORK\Half%20Hollow%20Hills\%20Campbell%20CDs\BIOLOGY6eCIPLchapters18-28\ImageLibrary18-28\19-EukaryoticGenomes\19-12-ProteinProcessing.mov" TargetMode="Externa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audio" Target="../media/audio6.bin"/></Relationships>
</file>

<file path=ppt/slides/_rels/slide24.xml.rels><?xml version="1.0" encoding="UTF-8" standalone="yes"?>
<Relationships xmlns="http://schemas.openxmlformats.org/package/2006/relationships"><Relationship Id="rId3" Type="http://schemas.openxmlformats.org/officeDocument/2006/relationships/audio" Target="../media/audio7.bin"/><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wmf"/><Relationship Id="rId5" Type="http://schemas.openxmlformats.org/officeDocument/2006/relationships/hyperlink" Target="file:///\\localhost\Users\kfoglia\Kim's%20NEW%20WORK\Half%20Hollow%20Hills\%20Campbell%20CDs\BIOLOGY6eCIPLchapters18-28\ImageLibrary18-28\19-EukaryoticGenomes\19-01-DNAPacking.mov" TargetMode="Externa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9"/>
          <p:cNvSpPr>
            <a:spLocks noGrp="1" noChangeArrowheads="1"/>
          </p:cNvSpPr>
          <p:nvPr>
            <p:ph type="dt" sz="quarter" idx="2"/>
          </p:nvPr>
        </p:nvSpPr>
        <p:spPr/>
        <p:txBody>
          <a:bodyPr/>
          <a:lstStyle/>
          <a:p>
            <a:r>
              <a:rPr lang="en-US"/>
              <a:t>2007-2008</a:t>
            </a:r>
            <a:endParaRPr lang="en-US" b="0"/>
          </a:p>
        </p:txBody>
      </p:sp>
      <p:pic>
        <p:nvPicPr>
          <p:cNvPr id="369672" name="Picture 8" descr="nature epigenet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300" y="463550"/>
            <a:ext cx="4330700" cy="5922963"/>
          </a:xfrm>
          <a:prstGeom prst="rect">
            <a:avLst/>
          </a:prstGeom>
          <a:noFill/>
          <a:extLst>
            <a:ext uri="{909E8E84-426E-40DD-AFC4-6F175D3DCCD1}">
              <a14:hiddenFill xmlns:a14="http://schemas.microsoft.com/office/drawing/2010/main">
                <a:solidFill>
                  <a:srgbClr val="FFFFFF"/>
                </a:solidFill>
              </a14:hiddenFill>
            </a:ext>
          </a:extLst>
        </p:spPr>
      </p:pic>
      <p:sp>
        <p:nvSpPr>
          <p:cNvPr id="369667" name="Rectangle 3"/>
          <p:cNvSpPr>
            <a:spLocks noChangeArrowheads="1"/>
          </p:cNvSpPr>
          <p:nvPr/>
        </p:nvSpPr>
        <p:spPr bwMode="auto">
          <a:xfrm>
            <a:off x="1060450" y="2097088"/>
            <a:ext cx="4046538" cy="11906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tx2"/>
                </a:solidFill>
              </a:rPr>
              <a:t>Control of </a:t>
            </a:r>
            <a:br>
              <a:rPr lang="en-US" sz="3600" b="1">
                <a:solidFill>
                  <a:schemeClr val="tx2"/>
                </a:solidFill>
              </a:rPr>
            </a:br>
            <a:r>
              <a:rPr lang="en-US" sz="3600" b="1">
                <a:solidFill>
                  <a:schemeClr val="tx2"/>
                </a:solidFill>
              </a:rPr>
              <a:t>Eukaryotic Genes</a:t>
            </a:r>
          </a:p>
        </p:txBody>
      </p:sp>
      <p:pic>
        <p:nvPicPr>
          <p:cNvPr id="369669" name="Picture 5"/>
          <p:cNvPicPr>
            <a:picLocks noChangeAspect="1" noChangeArrowheads="1"/>
          </p:cNvPicPr>
          <p:nvPr/>
        </p:nvPicPr>
        <p:blipFill>
          <a:blip r:embed="rId4">
            <a:extLst>
              <a:ext uri="{28A0092B-C50C-407E-A947-70E740481C1C}">
                <a14:useLocalDpi xmlns:a14="http://schemas.microsoft.com/office/drawing/2010/main" val="0"/>
              </a:ext>
            </a:extLst>
          </a:blip>
          <a:srcRect l="1666" t="2216" r="1666" b="2216"/>
          <a:stretch>
            <a:fillRect/>
          </a:stretch>
        </p:blipFill>
        <p:spPr bwMode="auto">
          <a:xfrm>
            <a:off x="2428875" y="4203700"/>
            <a:ext cx="2849563" cy="21193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967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663" y="4227513"/>
            <a:ext cx="1855787" cy="2495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8107" name="Picture 11"/>
          <p:cNvPicPr>
            <a:picLocks noChangeAspect="1" noChangeArrowheads="1"/>
          </p:cNvPicPr>
          <p:nvPr/>
        </p:nvPicPr>
        <p:blipFill>
          <a:blip r:embed="rId4">
            <a:extLst>
              <a:ext uri="{28A0092B-C50C-407E-A947-70E740481C1C}">
                <a14:useLocalDpi xmlns:a14="http://schemas.microsoft.com/office/drawing/2010/main" val="0"/>
              </a:ext>
            </a:extLst>
          </a:blip>
          <a:srcRect l="787" r="60394"/>
          <a:stretch>
            <a:fillRect/>
          </a:stretch>
        </p:blipFill>
        <p:spPr bwMode="auto">
          <a:xfrm>
            <a:off x="6623050" y="4000500"/>
            <a:ext cx="2095500" cy="157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8098" name="Rectangle 2"/>
          <p:cNvSpPr>
            <a:spLocks noGrp="1" noChangeArrowheads="1"/>
          </p:cNvSpPr>
          <p:nvPr>
            <p:ph type="title"/>
          </p:nvPr>
        </p:nvSpPr>
        <p:spPr>
          <a:xfrm>
            <a:off x="609600" y="685800"/>
            <a:ext cx="8229600" cy="762000"/>
          </a:xfrm>
        </p:spPr>
        <p:txBody>
          <a:bodyPr/>
          <a:lstStyle/>
          <a:p>
            <a:r>
              <a:rPr lang="en-US"/>
              <a:t>Histone acetylation</a:t>
            </a:r>
          </a:p>
        </p:txBody>
      </p:sp>
      <p:pic>
        <p:nvPicPr>
          <p:cNvPr id="388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165600"/>
            <a:ext cx="4876800" cy="2692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8102" name="Rectangle 6"/>
          <p:cNvSpPr>
            <a:spLocks noChangeArrowheads="1"/>
          </p:cNvSpPr>
          <p:nvPr/>
        </p:nvSpPr>
        <p:spPr bwMode="auto">
          <a:xfrm>
            <a:off x="1600200" y="3962400"/>
            <a:ext cx="2286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105" name="Rectangle 9"/>
          <p:cNvSpPr>
            <a:spLocks noChangeArrowheads="1"/>
          </p:cNvSpPr>
          <p:nvPr/>
        </p:nvSpPr>
        <p:spPr bwMode="auto">
          <a:xfrm>
            <a:off x="990600" y="4114800"/>
            <a:ext cx="3048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88106" name="Picture 10"/>
          <p:cNvPicPr>
            <a:picLocks noChangeAspect="1" noChangeArrowheads="1"/>
          </p:cNvPicPr>
          <p:nvPr/>
        </p:nvPicPr>
        <p:blipFill>
          <a:blip r:embed="rId4">
            <a:extLst>
              <a:ext uri="{28A0092B-C50C-407E-A947-70E740481C1C}">
                <a14:useLocalDpi xmlns:a14="http://schemas.microsoft.com/office/drawing/2010/main" val="0"/>
              </a:ext>
            </a:extLst>
          </a:blip>
          <a:srcRect l="47266" t="10504" r="1312" b="2626"/>
          <a:stretch>
            <a:fillRect/>
          </a:stretch>
        </p:blipFill>
        <p:spPr bwMode="auto">
          <a:xfrm>
            <a:off x="6248400" y="5480050"/>
            <a:ext cx="2779713" cy="13684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8103" name="Rectangle 7" descr="Rectangle: Click to edit Master text styles&#10;Second level&#10;Third level&#10;Fourth level&#10;Fifth level"/>
          <p:cNvSpPr>
            <a:spLocks noChangeArrowheads="1"/>
          </p:cNvSpPr>
          <p:nvPr/>
        </p:nvSpPr>
        <p:spPr bwMode="auto">
          <a:xfrm>
            <a:off x="638175" y="1284288"/>
            <a:ext cx="8505825"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eaLnBrk="1" hangingPunct="1">
              <a:spcBef>
                <a:spcPct val="20000"/>
              </a:spcBef>
              <a:buClr>
                <a:srgbClr val="0F116A"/>
              </a:buClr>
              <a:buSzPct val="70000"/>
              <a:buFont typeface="Zapf Dingbats" pitchFamily="84" charset="2"/>
              <a:buChar char=""/>
              <a:tabLst>
                <a:tab pos="2973388" algn="l"/>
              </a:tabLst>
            </a:pPr>
            <a:r>
              <a:rPr lang="en-US" sz="2600" b="1" u="sng">
                <a:solidFill>
                  <a:srgbClr val="006604"/>
                </a:solidFill>
              </a:rPr>
              <a:t>Acetylation of histones</a:t>
            </a:r>
            <a:r>
              <a:rPr lang="en-US" sz="2600" b="1">
                <a:solidFill>
                  <a:srgbClr val="0F116A"/>
                </a:solidFill>
              </a:rPr>
              <a:t> unwinds DNA</a:t>
            </a:r>
          </a:p>
          <a:p>
            <a:pPr marL="742950" lvl="1" indent="-285750" algn="l" eaLnBrk="1" hangingPunct="1">
              <a:spcBef>
                <a:spcPct val="20000"/>
              </a:spcBef>
              <a:buClr>
                <a:schemeClr val="tx1"/>
              </a:buClr>
              <a:buSzPct val="60000"/>
              <a:buFont typeface="Wingdings" pitchFamily="84" charset="2"/>
              <a:buChar char="u"/>
              <a:tabLst>
                <a:tab pos="2973388" algn="l"/>
              </a:tabLst>
            </a:pPr>
            <a:r>
              <a:rPr lang="en-US" b="1" u="sng">
                <a:solidFill>
                  <a:srgbClr val="006604"/>
                </a:solidFill>
              </a:rPr>
              <a:t>loosely</a:t>
            </a:r>
            <a:r>
              <a:rPr lang="en-US" b="1"/>
              <a:t> wrapped around histones</a:t>
            </a:r>
          </a:p>
          <a:p>
            <a:pPr marL="1143000" lvl="2" indent="-228600" algn="l" eaLnBrk="1" hangingPunct="1">
              <a:spcBef>
                <a:spcPct val="20000"/>
              </a:spcBef>
              <a:buClr>
                <a:schemeClr val="hlink"/>
              </a:buClr>
              <a:buSzPct val="60000"/>
              <a:buFont typeface="Zapf Dingbats" pitchFamily="84" charset="2"/>
              <a:buChar char=""/>
              <a:tabLst>
                <a:tab pos="2973388" algn="l"/>
              </a:tabLst>
            </a:pPr>
            <a:r>
              <a:rPr lang="en-US" sz="2200" b="1">
                <a:solidFill>
                  <a:srgbClr val="0F116A"/>
                </a:solidFill>
              </a:rPr>
              <a:t>enables transcription</a:t>
            </a:r>
          </a:p>
          <a:p>
            <a:pPr marL="1143000" lvl="2" indent="-228600" algn="l" eaLnBrk="1" hangingPunct="1">
              <a:spcBef>
                <a:spcPct val="20000"/>
              </a:spcBef>
              <a:buClr>
                <a:schemeClr val="hlink"/>
              </a:buClr>
              <a:buSzPct val="60000"/>
              <a:buFont typeface="Zapf Dingbats" pitchFamily="84" charset="2"/>
              <a:buChar char=""/>
              <a:tabLst>
                <a:tab pos="2973388" algn="l"/>
              </a:tabLst>
            </a:pPr>
            <a:r>
              <a:rPr lang="en-US" sz="2200" b="1" u="sng">
                <a:solidFill>
                  <a:srgbClr val="006604"/>
                </a:solidFill>
              </a:rPr>
              <a:t>genes turned on</a:t>
            </a:r>
            <a:endParaRPr lang="en-US" sz="2000" b="1">
              <a:solidFill>
                <a:srgbClr val="0F116A"/>
              </a:solidFill>
            </a:endParaRPr>
          </a:p>
          <a:p>
            <a:pPr marL="742950" lvl="1" indent="-285750" algn="l" eaLnBrk="1" hangingPunct="1">
              <a:spcBef>
                <a:spcPct val="20000"/>
              </a:spcBef>
              <a:buClr>
                <a:schemeClr val="tx1"/>
              </a:buClr>
              <a:buSzPct val="60000"/>
              <a:buFont typeface="Wingdings" pitchFamily="84" charset="2"/>
              <a:buChar char="u"/>
              <a:tabLst>
                <a:tab pos="2973388" algn="l"/>
              </a:tabLst>
            </a:pPr>
            <a:r>
              <a:rPr lang="en-US" b="1"/>
              <a:t>attachment of acetyl groups (–COCH</a:t>
            </a:r>
            <a:r>
              <a:rPr lang="en-US" b="1" baseline="-25000"/>
              <a:t>3</a:t>
            </a:r>
            <a:r>
              <a:rPr lang="en-US" b="1"/>
              <a:t>) to histones </a:t>
            </a:r>
          </a:p>
          <a:p>
            <a:pPr marL="1143000" lvl="2" indent="-228600" algn="l" eaLnBrk="1" hangingPunct="1">
              <a:spcBef>
                <a:spcPct val="20000"/>
              </a:spcBef>
              <a:buClr>
                <a:schemeClr val="hlink"/>
              </a:buClr>
              <a:buSzPct val="60000"/>
              <a:buFont typeface="Zapf Dingbats" pitchFamily="84" charset="2"/>
              <a:buChar char=""/>
              <a:tabLst>
                <a:tab pos="2973388" algn="l"/>
              </a:tabLst>
            </a:pPr>
            <a:r>
              <a:rPr lang="en-US" sz="2200" b="1">
                <a:solidFill>
                  <a:srgbClr val="0F116A"/>
                </a:solidFill>
              </a:rPr>
              <a:t>conformational change in histone proteins</a:t>
            </a:r>
          </a:p>
          <a:p>
            <a:pPr marL="1143000" lvl="2" indent="-228600" algn="l" eaLnBrk="1" hangingPunct="1">
              <a:spcBef>
                <a:spcPct val="20000"/>
              </a:spcBef>
              <a:buClr>
                <a:schemeClr val="hlink"/>
              </a:buClr>
              <a:buSzPct val="60000"/>
              <a:buFont typeface="Zapf Dingbats" pitchFamily="84" charset="2"/>
              <a:buChar char=""/>
              <a:tabLst>
                <a:tab pos="2973388" algn="l"/>
              </a:tabLst>
            </a:pPr>
            <a:r>
              <a:rPr lang="en-US" sz="2200" b="1">
                <a:solidFill>
                  <a:srgbClr val="0F116A"/>
                </a:solidFill>
              </a:rPr>
              <a:t>transcription factors have easier access to genes</a:t>
            </a:r>
            <a:endParaRPr lang="en-US" b="1">
              <a:solidFill>
                <a:srgbClr val="0F116A"/>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8103">
                                            <p:txEl>
                                              <p:pRg st="0" end="0"/>
                                            </p:txEl>
                                          </p:spTgt>
                                        </p:tgtEl>
                                        <p:attrNameLst>
                                          <p:attrName>style.visibility</p:attrName>
                                        </p:attrNameLst>
                                      </p:cBhvr>
                                      <p:to>
                                        <p:strVal val="visible"/>
                                      </p:to>
                                    </p:set>
                                    <p:anim calcmode="lin" valueType="num">
                                      <p:cBhvr additive="base">
                                        <p:cTn id="7" dur="500" fill="hold"/>
                                        <p:tgtEl>
                                          <p:spTgt spid="3881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81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8103">
                                            <p:txEl>
                                              <p:pRg st="1" end="1"/>
                                            </p:txEl>
                                          </p:spTgt>
                                        </p:tgtEl>
                                        <p:attrNameLst>
                                          <p:attrName>style.visibility</p:attrName>
                                        </p:attrNameLst>
                                      </p:cBhvr>
                                      <p:to>
                                        <p:strVal val="visible"/>
                                      </p:to>
                                    </p:set>
                                    <p:anim calcmode="lin" valueType="num">
                                      <p:cBhvr additive="base">
                                        <p:cTn id="13" dur="500" fill="hold"/>
                                        <p:tgtEl>
                                          <p:spTgt spid="3881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81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8103">
                                            <p:txEl>
                                              <p:pRg st="2" end="2"/>
                                            </p:txEl>
                                          </p:spTgt>
                                        </p:tgtEl>
                                        <p:attrNameLst>
                                          <p:attrName>style.visibility</p:attrName>
                                        </p:attrNameLst>
                                      </p:cBhvr>
                                      <p:to>
                                        <p:strVal val="visible"/>
                                      </p:to>
                                    </p:set>
                                    <p:anim calcmode="lin" valueType="num">
                                      <p:cBhvr additive="base">
                                        <p:cTn id="19" dur="500" fill="hold"/>
                                        <p:tgtEl>
                                          <p:spTgt spid="3881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81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8103">
                                            <p:txEl>
                                              <p:pRg st="3" end="3"/>
                                            </p:txEl>
                                          </p:spTgt>
                                        </p:tgtEl>
                                        <p:attrNameLst>
                                          <p:attrName>style.visibility</p:attrName>
                                        </p:attrNameLst>
                                      </p:cBhvr>
                                      <p:to>
                                        <p:strVal val="visible"/>
                                      </p:to>
                                    </p:set>
                                    <p:anim calcmode="lin" valueType="num">
                                      <p:cBhvr additive="base">
                                        <p:cTn id="25" dur="500" fill="hold"/>
                                        <p:tgtEl>
                                          <p:spTgt spid="3881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810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8103">
                                            <p:txEl>
                                              <p:pRg st="4" end="4"/>
                                            </p:txEl>
                                          </p:spTgt>
                                        </p:tgtEl>
                                        <p:attrNameLst>
                                          <p:attrName>style.visibility</p:attrName>
                                        </p:attrNameLst>
                                      </p:cBhvr>
                                      <p:to>
                                        <p:strVal val="visible"/>
                                      </p:to>
                                    </p:set>
                                    <p:anim calcmode="lin" valueType="num">
                                      <p:cBhvr additive="base">
                                        <p:cTn id="31" dur="500" fill="hold"/>
                                        <p:tgtEl>
                                          <p:spTgt spid="3881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81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8103">
                                            <p:txEl>
                                              <p:pRg st="5" end="5"/>
                                            </p:txEl>
                                          </p:spTgt>
                                        </p:tgtEl>
                                        <p:attrNameLst>
                                          <p:attrName>style.visibility</p:attrName>
                                        </p:attrNameLst>
                                      </p:cBhvr>
                                      <p:to>
                                        <p:strVal val="visible"/>
                                      </p:to>
                                    </p:set>
                                    <p:anim calcmode="lin" valueType="num">
                                      <p:cBhvr additive="base">
                                        <p:cTn id="37" dur="500" fill="hold"/>
                                        <p:tgtEl>
                                          <p:spTgt spid="3881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810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8103">
                                            <p:txEl>
                                              <p:pRg st="6" end="6"/>
                                            </p:txEl>
                                          </p:spTgt>
                                        </p:tgtEl>
                                        <p:attrNameLst>
                                          <p:attrName>style.visibility</p:attrName>
                                        </p:attrNameLst>
                                      </p:cBhvr>
                                      <p:to>
                                        <p:strVal val="visible"/>
                                      </p:to>
                                    </p:set>
                                    <p:anim calcmode="lin" valueType="num">
                                      <p:cBhvr additive="base">
                                        <p:cTn id="43" dur="500" fill="hold"/>
                                        <p:tgtEl>
                                          <p:spTgt spid="3881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81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10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6293" name="Picture 5" descr="f18-16_how_enhancers_wo_c"/>
          <p:cNvPicPr>
            <a:picLocks noChangeAspect="1" noChangeArrowheads="1"/>
          </p:cNvPicPr>
          <p:nvPr/>
        </p:nvPicPr>
        <p:blipFill>
          <a:blip r:embed="rId4">
            <a:extLst>
              <a:ext uri="{28A0092B-C50C-407E-A947-70E740481C1C}">
                <a14:useLocalDpi xmlns:a14="http://schemas.microsoft.com/office/drawing/2010/main" val="0"/>
              </a:ext>
            </a:extLst>
          </a:blip>
          <a:srcRect t="3000" b="1500"/>
          <a:stretch>
            <a:fillRect/>
          </a:stretch>
        </p:blipFill>
        <p:spPr bwMode="auto">
          <a:xfrm>
            <a:off x="4876800" y="3733800"/>
            <a:ext cx="4267200"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6290" name="Rectangle 2"/>
          <p:cNvSpPr>
            <a:spLocks noGrp="1" noChangeArrowheads="1"/>
          </p:cNvSpPr>
          <p:nvPr>
            <p:ph type="title"/>
          </p:nvPr>
        </p:nvSpPr>
        <p:spPr/>
        <p:txBody>
          <a:bodyPr/>
          <a:lstStyle/>
          <a:p>
            <a:r>
              <a:rPr lang="en-US"/>
              <a:t>2. Transcription initiation</a:t>
            </a:r>
          </a:p>
        </p:txBody>
      </p:sp>
      <p:sp>
        <p:nvSpPr>
          <p:cNvPr id="396291" name="Rectangle 3" descr="Rectangle: Click to edit Master text styles&#10;Second level&#10;Third level&#10;Fourth level&#10;Fifth level"/>
          <p:cNvSpPr>
            <a:spLocks noGrp="1" noChangeArrowheads="1"/>
          </p:cNvSpPr>
          <p:nvPr>
            <p:ph type="body" idx="1"/>
          </p:nvPr>
        </p:nvSpPr>
        <p:spPr>
          <a:xfrm>
            <a:off x="577850" y="1371600"/>
            <a:ext cx="8566150" cy="5257800"/>
          </a:xfrm>
          <a:noFill/>
        </p:spPr>
        <p:txBody>
          <a:bodyPr/>
          <a:lstStyle/>
          <a:p>
            <a:pPr>
              <a:lnSpc>
                <a:spcPct val="90000"/>
              </a:lnSpc>
            </a:pPr>
            <a:r>
              <a:rPr lang="en-US"/>
              <a:t>Control regions on DNA</a:t>
            </a:r>
          </a:p>
          <a:p>
            <a:pPr lvl="1">
              <a:lnSpc>
                <a:spcPct val="90000"/>
              </a:lnSpc>
            </a:pPr>
            <a:r>
              <a:rPr lang="en-US" u="sng">
                <a:solidFill>
                  <a:srgbClr val="CC0000"/>
                </a:solidFill>
              </a:rPr>
              <a:t>promoter</a:t>
            </a:r>
            <a:endParaRPr lang="en-US"/>
          </a:p>
          <a:p>
            <a:pPr lvl="2">
              <a:lnSpc>
                <a:spcPct val="90000"/>
              </a:lnSpc>
            </a:pPr>
            <a:r>
              <a:rPr lang="en-US" u="sng"/>
              <a:t>nearby</a:t>
            </a:r>
            <a:r>
              <a:rPr lang="en-US"/>
              <a:t> control sequence on DNA</a:t>
            </a:r>
          </a:p>
          <a:p>
            <a:pPr lvl="2">
              <a:lnSpc>
                <a:spcPct val="90000"/>
              </a:lnSpc>
            </a:pPr>
            <a:r>
              <a:rPr lang="en-US"/>
              <a:t>binding of RNA polymerase &amp; </a:t>
            </a:r>
            <a:r>
              <a:rPr lang="en-US" u="sng">
                <a:solidFill>
                  <a:srgbClr val="CC0000"/>
                </a:solidFill>
              </a:rPr>
              <a:t>transcription factors</a:t>
            </a:r>
            <a:endParaRPr lang="en-US"/>
          </a:p>
          <a:p>
            <a:pPr lvl="2">
              <a:lnSpc>
                <a:spcPct val="90000"/>
              </a:lnSpc>
            </a:pPr>
            <a:r>
              <a:rPr lang="en-US"/>
              <a:t>“base” rate of transcription</a:t>
            </a:r>
          </a:p>
          <a:p>
            <a:pPr lvl="1">
              <a:lnSpc>
                <a:spcPct val="90000"/>
              </a:lnSpc>
            </a:pPr>
            <a:r>
              <a:rPr lang="en-US" u="sng">
                <a:solidFill>
                  <a:srgbClr val="CC0000"/>
                </a:solidFill>
              </a:rPr>
              <a:t>enhancer</a:t>
            </a:r>
            <a:endParaRPr lang="en-US"/>
          </a:p>
          <a:p>
            <a:pPr lvl="2">
              <a:lnSpc>
                <a:spcPct val="90000"/>
              </a:lnSpc>
            </a:pPr>
            <a:r>
              <a:rPr lang="en-US" u="sng"/>
              <a:t>distant</a:t>
            </a:r>
            <a:r>
              <a:rPr lang="en-US"/>
              <a:t> control </a:t>
            </a:r>
            <a:br>
              <a:rPr lang="en-US"/>
            </a:br>
            <a:r>
              <a:rPr lang="en-US"/>
              <a:t>sequences on DNA</a:t>
            </a:r>
          </a:p>
          <a:p>
            <a:pPr lvl="2">
              <a:lnSpc>
                <a:spcPct val="90000"/>
              </a:lnSpc>
            </a:pPr>
            <a:r>
              <a:rPr lang="en-US"/>
              <a:t>binding of activator </a:t>
            </a:r>
            <a:br>
              <a:rPr lang="en-US"/>
            </a:br>
            <a:r>
              <a:rPr lang="en-US"/>
              <a:t>proteins</a:t>
            </a:r>
          </a:p>
          <a:p>
            <a:pPr lvl="2">
              <a:lnSpc>
                <a:spcPct val="90000"/>
              </a:lnSpc>
            </a:pPr>
            <a:r>
              <a:rPr lang="en-US"/>
              <a:t>“enhanced” rate (high level) </a:t>
            </a:r>
            <a:br>
              <a:rPr lang="en-US"/>
            </a:br>
            <a:r>
              <a:rPr lang="en-US"/>
              <a:t>of transcription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6291">
                                            <p:txEl>
                                              <p:pRg st="0" end="0"/>
                                            </p:txEl>
                                          </p:spTgt>
                                        </p:tgtEl>
                                        <p:attrNameLst>
                                          <p:attrName>style.visibility</p:attrName>
                                        </p:attrNameLst>
                                      </p:cBhvr>
                                      <p:to>
                                        <p:strVal val="visible"/>
                                      </p:to>
                                    </p:set>
                                    <p:anim calcmode="lin" valueType="num">
                                      <p:cBhvr additive="base">
                                        <p:cTn id="7" dur="500" fill="hold"/>
                                        <p:tgtEl>
                                          <p:spTgt spid="396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629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6291">
                                            <p:txEl>
                                              <p:pRg st="1" end="1"/>
                                            </p:txEl>
                                          </p:spTgt>
                                        </p:tgtEl>
                                        <p:attrNameLst>
                                          <p:attrName>style.visibility</p:attrName>
                                        </p:attrNameLst>
                                      </p:cBhvr>
                                      <p:to>
                                        <p:strVal val="visible"/>
                                      </p:to>
                                    </p:set>
                                    <p:anim calcmode="lin" valueType="num">
                                      <p:cBhvr additive="base">
                                        <p:cTn id="13" dur="500" fill="hold"/>
                                        <p:tgtEl>
                                          <p:spTgt spid="396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629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6291">
                                            <p:txEl>
                                              <p:pRg st="2" end="2"/>
                                            </p:txEl>
                                          </p:spTgt>
                                        </p:tgtEl>
                                        <p:attrNameLst>
                                          <p:attrName>style.visibility</p:attrName>
                                        </p:attrNameLst>
                                      </p:cBhvr>
                                      <p:to>
                                        <p:strVal val="visible"/>
                                      </p:to>
                                    </p:set>
                                    <p:anim calcmode="lin" valueType="num">
                                      <p:cBhvr additive="base">
                                        <p:cTn id="19" dur="500" fill="hold"/>
                                        <p:tgtEl>
                                          <p:spTgt spid="396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62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6291">
                                            <p:txEl>
                                              <p:pRg st="3" end="3"/>
                                            </p:txEl>
                                          </p:spTgt>
                                        </p:tgtEl>
                                        <p:attrNameLst>
                                          <p:attrName>style.visibility</p:attrName>
                                        </p:attrNameLst>
                                      </p:cBhvr>
                                      <p:to>
                                        <p:strVal val="visible"/>
                                      </p:to>
                                    </p:set>
                                    <p:anim calcmode="lin" valueType="num">
                                      <p:cBhvr additive="base">
                                        <p:cTn id="25" dur="500" fill="hold"/>
                                        <p:tgtEl>
                                          <p:spTgt spid="3962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629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6291">
                                            <p:txEl>
                                              <p:pRg st="4" end="4"/>
                                            </p:txEl>
                                          </p:spTgt>
                                        </p:tgtEl>
                                        <p:attrNameLst>
                                          <p:attrName>style.visibility</p:attrName>
                                        </p:attrNameLst>
                                      </p:cBhvr>
                                      <p:to>
                                        <p:strVal val="visible"/>
                                      </p:to>
                                    </p:set>
                                    <p:anim calcmode="lin" valueType="num">
                                      <p:cBhvr additive="base">
                                        <p:cTn id="31" dur="500" fill="hold"/>
                                        <p:tgtEl>
                                          <p:spTgt spid="396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629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6291">
                                            <p:txEl>
                                              <p:pRg st="5" end="5"/>
                                            </p:txEl>
                                          </p:spTgt>
                                        </p:tgtEl>
                                        <p:attrNameLst>
                                          <p:attrName>style.visibility</p:attrName>
                                        </p:attrNameLst>
                                      </p:cBhvr>
                                      <p:to>
                                        <p:strVal val="visible"/>
                                      </p:to>
                                    </p:set>
                                    <p:anim calcmode="lin" valueType="num">
                                      <p:cBhvr additive="base">
                                        <p:cTn id="37" dur="500" fill="hold"/>
                                        <p:tgtEl>
                                          <p:spTgt spid="3962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629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6291">
                                            <p:txEl>
                                              <p:pRg st="6" end="6"/>
                                            </p:txEl>
                                          </p:spTgt>
                                        </p:tgtEl>
                                        <p:attrNameLst>
                                          <p:attrName>style.visibility</p:attrName>
                                        </p:attrNameLst>
                                      </p:cBhvr>
                                      <p:to>
                                        <p:strVal val="visible"/>
                                      </p:to>
                                    </p:set>
                                    <p:anim calcmode="lin" valueType="num">
                                      <p:cBhvr additive="base">
                                        <p:cTn id="43" dur="500" fill="hold"/>
                                        <p:tgtEl>
                                          <p:spTgt spid="39629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629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96291">
                                            <p:txEl>
                                              <p:pRg st="7" end="7"/>
                                            </p:txEl>
                                          </p:spTgt>
                                        </p:tgtEl>
                                        <p:attrNameLst>
                                          <p:attrName>style.visibility</p:attrName>
                                        </p:attrNameLst>
                                      </p:cBhvr>
                                      <p:to>
                                        <p:strVal val="visible"/>
                                      </p:to>
                                    </p:set>
                                    <p:anim calcmode="lin" valueType="num">
                                      <p:cBhvr additive="base">
                                        <p:cTn id="49" dur="500" fill="hold"/>
                                        <p:tgtEl>
                                          <p:spTgt spid="396291">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9629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96291">
                                            <p:txEl>
                                              <p:pRg st="8" end="8"/>
                                            </p:txEl>
                                          </p:spTgt>
                                        </p:tgtEl>
                                        <p:attrNameLst>
                                          <p:attrName>style.visibility</p:attrName>
                                        </p:attrNameLst>
                                      </p:cBhvr>
                                      <p:to>
                                        <p:strVal val="visible"/>
                                      </p:to>
                                    </p:set>
                                    <p:anim calcmode="lin" valueType="num">
                                      <p:cBhvr additive="base">
                                        <p:cTn id="55" dur="500" fill="hold"/>
                                        <p:tgtEl>
                                          <p:spTgt spid="396291">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96291">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ChangeArrowheads="1"/>
          </p:cNvSpPr>
          <p:nvPr/>
        </p:nvSpPr>
        <p:spPr bwMode="auto">
          <a:xfrm>
            <a:off x="228600" y="2057400"/>
            <a:ext cx="914400" cy="426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8339" name="Rectangle 3"/>
          <p:cNvSpPr>
            <a:spLocks noGrp="1" noChangeArrowheads="1"/>
          </p:cNvSpPr>
          <p:nvPr>
            <p:ph type="title"/>
          </p:nvPr>
        </p:nvSpPr>
        <p:spPr/>
        <p:txBody>
          <a:bodyPr/>
          <a:lstStyle/>
          <a:p>
            <a:r>
              <a:rPr lang="en-US"/>
              <a:t>Model for Enhancer action</a:t>
            </a:r>
          </a:p>
        </p:txBody>
      </p:sp>
      <p:pic>
        <p:nvPicPr>
          <p:cNvPr id="398340" name="Picture 4" descr="19-09-DNAEnhancerAction-L"/>
          <p:cNvPicPr>
            <a:picLocks noChangeAspect="1" noChangeArrowheads="1"/>
          </p:cNvPicPr>
          <p:nvPr/>
        </p:nvPicPr>
        <p:blipFill>
          <a:blip r:embed="rId4">
            <a:extLst>
              <a:ext uri="{28A0092B-C50C-407E-A947-70E740481C1C}">
                <a14:useLocalDpi xmlns:a14="http://schemas.microsoft.com/office/drawing/2010/main" val="0"/>
              </a:ext>
            </a:extLst>
          </a:blip>
          <a:srcRect b="3600"/>
          <a:stretch>
            <a:fillRect/>
          </a:stretch>
        </p:blipFill>
        <p:spPr bwMode="auto">
          <a:xfrm>
            <a:off x="2971800" y="1295400"/>
            <a:ext cx="6172200" cy="5021263"/>
          </a:xfrm>
          <a:prstGeom prst="rect">
            <a:avLst/>
          </a:prstGeom>
          <a:noFill/>
          <a:extLst>
            <a:ext uri="{909E8E84-426E-40DD-AFC4-6F175D3DCCD1}">
              <a14:hiddenFill xmlns:a14="http://schemas.microsoft.com/office/drawing/2010/main">
                <a:solidFill>
                  <a:srgbClr val="FFFFFF"/>
                </a:solidFill>
              </a14:hiddenFill>
            </a:ext>
          </a:extLst>
        </p:spPr>
      </p:pic>
      <p:sp>
        <p:nvSpPr>
          <p:cNvPr id="398341" name="AutoShape 5"/>
          <p:cNvSpPr>
            <a:spLocks noChangeArrowheads="1"/>
          </p:cNvSpPr>
          <p:nvPr>
            <p:ph type="body" idx="1"/>
          </p:nvPr>
        </p:nvSpPr>
        <p:spPr>
          <a:xfrm>
            <a:off x="87313" y="3465513"/>
            <a:ext cx="4495800" cy="2901950"/>
          </a:xfrm>
          <a:prstGeom prst="roundRect">
            <a:avLst>
              <a:gd name="adj" fmla="val 16667"/>
            </a:avLst>
          </a:prstGeom>
          <a:solidFill>
            <a:srgbClr val="FFCC18"/>
          </a:solid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bIns="137160"/>
          <a:lstStyle/>
          <a:p>
            <a:pPr marL="290513" indent="-290513">
              <a:lnSpc>
                <a:spcPct val="90000"/>
              </a:lnSpc>
            </a:pPr>
            <a:r>
              <a:rPr lang="en-US" sz="2200" u="sng">
                <a:solidFill>
                  <a:srgbClr val="CC0000"/>
                </a:solidFill>
              </a:rPr>
              <a:t>Enhancer DNA sequences</a:t>
            </a:r>
            <a:r>
              <a:rPr lang="en-US" sz="2200"/>
              <a:t> </a:t>
            </a:r>
            <a:endParaRPr lang="en-US" sz="2600"/>
          </a:p>
          <a:p>
            <a:pPr marL="698500" lvl="1" indent="-293688">
              <a:lnSpc>
                <a:spcPct val="90000"/>
              </a:lnSpc>
            </a:pPr>
            <a:r>
              <a:rPr lang="en-US" sz="2000">
                <a:solidFill>
                  <a:srgbClr val="000062"/>
                </a:solidFill>
              </a:rPr>
              <a:t>distant control sequences</a:t>
            </a:r>
            <a:endParaRPr lang="en-US" sz="2400"/>
          </a:p>
          <a:p>
            <a:pPr marL="290513" indent="-290513">
              <a:lnSpc>
                <a:spcPct val="90000"/>
              </a:lnSpc>
            </a:pPr>
            <a:r>
              <a:rPr lang="en-US" sz="2200" u="sng">
                <a:solidFill>
                  <a:srgbClr val="CC0000"/>
                </a:solidFill>
              </a:rPr>
              <a:t>Activator proteins</a:t>
            </a:r>
            <a:r>
              <a:rPr lang="en-US" sz="2600"/>
              <a:t> </a:t>
            </a:r>
          </a:p>
          <a:p>
            <a:pPr marL="698500" lvl="1" indent="-293688">
              <a:lnSpc>
                <a:spcPct val="90000"/>
              </a:lnSpc>
            </a:pPr>
            <a:r>
              <a:rPr lang="en-US" sz="2000">
                <a:solidFill>
                  <a:srgbClr val="000062"/>
                </a:solidFill>
              </a:rPr>
              <a:t>bind to enhancer sequence &amp; stimulates transcription</a:t>
            </a:r>
            <a:endParaRPr lang="en-US" sz="2000"/>
          </a:p>
          <a:p>
            <a:pPr marL="290513" indent="-290513">
              <a:lnSpc>
                <a:spcPct val="90000"/>
              </a:lnSpc>
            </a:pPr>
            <a:r>
              <a:rPr lang="en-US" sz="2200" u="sng">
                <a:solidFill>
                  <a:srgbClr val="CC0000"/>
                </a:solidFill>
              </a:rPr>
              <a:t>Silencer proteins</a:t>
            </a:r>
            <a:r>
              <a:rPr lang="en-US" sz="2600"/>
              <a:t> </a:t>
            </a:r>
          </a:p>
          <a:p>
            <a:pPr marL="698500" lvl="1" indent="-293688">
              <a:lnSpc>
                <a:spcPct val="90000"/>
              </a:lnSpc>
            </a:pPr>
            <a:r>
              <a:rPr lang="en-US" sz="2000">
                <a:solidFill>
                  <a:srgbClr val="000062"/>
                </a:solidFill>
              </a:rPr>
              <a:t>bind to enhancer sequence &amp; block gene transcription</a:t>
            </a:r>
            <a:endParaRPr lang="en-US" sz="2000"/>
          </a:p>
        </p:txBody>
      </p:sp>
      <p:sp>
        <p:nvSpPr>
          <p:cNvPr id="398342" name="Rectangle 6">
            <a:hlinkClick r:id="rId5"/>
          </p:cNvPr>
          <p:cNvSpPr>
            <a:spLocks noChangeArrowheads="1"/>
          </p:cNvSpPr>
          <p:nvPr/>
        </p:nvSpPr>
        <p:spPr bwMode="auto">
          <a:xfrm>
            <a:off x="0" y="6461125"/>
            <a:ext cx="3021013"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000" b="1">
                <a:solidFill>
                  <a:schemeClr val="bg2"/>
                </a:solidFill>
              </a:rPr>
              <a:t>Turning on Gene movie</a:t>
            </a:r>
            <a:endParaRPr lang="en-US" sz="2000" b="1">
              <a:solidFill>
                <a:srgbClr val="0F116A"/>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398341">
                                            <p:bg/>
                                          </p:spTgt>
                                        </p:tgtEl>
                                        <p:attrNameLst>
                                          <p:attrName>style.visibility</p:attrName>
                                        </p:attrNameLst>
                                      </p:cBhvr>
                                      <p:to>
                                        <p:strVal val="visible"/>
                                      </p:to>
                                    </p:set>
                                    <p:anim calcmode="lin" valueType="num">
                                      <p:cBhvr additive="base">
                                        <p:cTn id="7" dur="500" fill="hold"/>
                                        <p:tgtEl>
                                          <p:spTgt spid="398341">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41">
                                            <p:bg/>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8341">
                                            <p:txEl>
                                              <p:pRg st="0" end="0"/>
                                            </p:txEl>
                                          </p:spTgt>
                                        </p:tgtEl>
                                        <p:attrNameLst>
                                          <p:attrName>style.visibility</p:attrName>
                                        </p:attrNameLst>
                                      </p:cBhvr>
                                      <p:to>
                                        <p:strVal val="visible"/>
                                      </p:to>
                                    </p:set>
                                    <p:anim calcmode="lin" valueType="num">
                                      <p:cBhvr additive="base">
                                        <p:cTn id="13" dur="500" fill="hold"/>
                                        <p:tgtEl>
                                          <p:spTgt spid="39834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834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8341">
                                            <p:txEl>
                                              <p:pRg st="1" end="1"/>
                                            </p:txEl>
                                          </p:spTgt>
                                        </p:tgtEl>
                                        <p:attrNameLst>
                                          <p:attrName>style.visibility</p:attrName>
                                        </p:attrNameLst>
                                      </p:cBhvr>
                                      <p:to>
                                        <p:strVal val="visible"/>
                                      </p:to>
                                    </p:set>
                                    <p:anim calcmode="lin" valueType="num">
                                      <p:cBhvr additive="base">
                                        <p:cTn id="19" dur="500" fill="hold"/>
                                        <p:tgtEl>
                                          <p:spTgt spid="39834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834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8341">
                                            <p:txEl>
                                              <p:pRg st="2" end="2"/>
                                            </p:txEl>
                                          </p:spTgt>
                                        </p:tgtEl>
                                        <p:attrNameLst>
                                          <p:attrName>style.visibility</p:attrName>
                                        </p:attrNameLst>
                                      </p:cBhvr>
                                      <p:to>
                                        <p:strVal val="visible"/>
                                      </p:to>
                                    </p:set>
                                    <p:anim calcmode="lin" valueType="num">
                                      <p:cBhvr additive="base">
                                        <p:cTn id="25" dur="500" fill="hold"/>
                                        <p:tgtEl>
                                          <p:spTgt spid="39834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834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8341">
                                            <p:txEl>
                                              <p:pRg st="3" end="3"/>
                                            </p:txEl>
                                          </p:spTgt>
                                        </p:tgtEl>
                                        <p:attrNameLst>
                                          <p:attrName>style.visibility</p:attrName>
                                        </p:attrNameLst>
                                      </p:cBhvr>
                                      <p:to>
                                        <p:strVal val="visible"/>
                                      </p:to>
                                    </p:set>
                                    <p:anim calcmode="lin" valueType="num">
                                      <p:cBhvr additive="base">
                                        <p:cTn id="31" dur="500" fill="hold"/>
                                        <p:tgtEl>
                                          <p:spTgt spid="39834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834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8341">
                                            <p:txEl>
                                              <p:pRg st="4" end="4"/>
                                            </p:txEl>
                                          </p:spTgt>
                                        </p:tgtEl>
                                        <p:attrNameLst>
                                          <p:attrName>style.visibility</p:attrName>
                                        </p:attrNameLst>
                                      </p:cBhvr>
                                      <p:to>
                                        <p:strVal val="visible"/>
                                      </p:to>
                                    </p:set>
                                    <p:anim calcmode="lin" valueType="num">
                                      <p:cBhvr additive="base">
                                        <p:cTn id="37" dur="500" fill="hold"/>
                                        <p:tgtEl>
                                          <p:spTgt spid="398341">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834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8341">
                                            <p:txEl>
                                              <p:pRg st="5" end="5"/>
                                            </p:txEl>
                                          </p:spTgt>
                                        </p:tgtEl>
                                        <p:attrNameLst>
                                          <p:attrName>style.visibility</p:attrName>
                                        </p:attrNameLst>
                                      </p:cBhvr>
                                      <p:to>
                                        <p:strVal val="visible"/>
                                      </p:to>
                                    </p:set>
                                    <p:anim calcmode="lin" valueType="num">
                                      <p:cBhvr additive="base">
                                        <p:cTn id="43" dur="500" fill="hold"/>
                                        <p:tgtEl>
                                          <p:spTgt spid="398341">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834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41" grpId="0" build="p"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r>
              <a:rPr lang="en-US"/>
              <a:t>Transcription complex</a:t>
            </a:r>
          </a:p>
        </p:txBody>
      </p:sp>
      <p:pic>
        <p:nvPicPr>
          <p:cNvPr id="4843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975" y="1471613"/>
            <a:ext cx="6464300" cy="4848225"/>
          </a:xfrm>
          <a:prstGeom prst="rect">
            <a:avLst/>
          </a:prstGeom>
          <a:noFill/>
          <a:extLst>
            <a:ext uri="{909E8E84-426E-40DD-AFC4-6F175D3DCCD1}">
              <a14:hiddenFill xmlns:a14="http://schemas.microsoft.com/office/drawing/2010/main">
                <a:solidFill>
                  <a:srgbClr val="FFFFFF"/>
                </a:solidFill>
              </a14:hiddenFill>
            </a:ext>
          </a:extLst>
        </p:spPr>
      </p:pic>
      <p:sp>
        <p:nvSpPr>
          <p:cNvPr id="484357" name="Rectangle 5"/>
          <p:cNvSpPr>
            <a:spLocks noChangeArrowheads="1"/>
          </p:cNvSpPr>
          <p:nvPr/>
        </p:nvSpPr>
        <p:spPr bwMode="auto">
          <a:xfrm>
            <a:off x="1620838" y="2730500"/>
            <a:ext cx="6937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Enhancer</a:t>
            </a:r>
            <a:endParaRPr lang="en-US" sz="1200" b="1"/>
          </a:p>
        </p:txBody>
      </p:sp>
      <p:sp>
        <p:nvSpPr>
          <p:cNvPr id="484360" name="Rectangle 8"/>
          <p:cNvSpPr>
            <a:spLocks noChangeArrowheads="1"/>
          </p:cNvSpPr>
          <p:nvPr/>
        </p:nvSpPr>
        <p:spPr bwMode="auto">
          <a:xfrm>
            <a:off x="2265363" y="3875088"/>
            <a:ext cx="660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Activator</a:t>
            </a:r>
            <a:endParaRPr lang="en-US" sz="1200" b="1"/>
          </a:p>
        </p:txBody>
      </p:sp>
      <p:sp>
        <p:nvSpPr>
          <p:cNvPr id="484361" name="Rectangle 9"/>
          <p:cNvSpPr>
            <a:spLocks noChangeArrowheads="1"/>
          </p:cNvSpPr>
          <p:nvPr/>
        </p:nvSpPr>
        <p:spPr bwMode="auto">
          <a:xfrm>
            <a:off x="5243513" y="4043363"/>
            <a:ext cx="660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Activator</a:t>
            </a:r>
            <a:endParaRPr lang="en-US" sz="1200" b="1"/>
          </a:p>
        </p:txBody>
      </p:sp>
      <p:sp>
        <p:nvSpPr>
          <p:cNvPr id="484362" name="Rectangle 10"/>
          <p:cNvSpPr>
            <a:spLocks noChangeArrowheads="1"/>
          </p:cNvSpPr>
          <p:nvPr/>
        </p:nvSpPr>
        <p:spPr bwMode="auto">
          <a:xfrm>
            <a:off x="3997325" y="3198813"/>
            <a:ext cx="660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Activator</a:t>
            </a:r>
            <a:endParaRPr lang="en-US" sz="1200" b="1"/>
          </a:p>
        </p:txBody>
      </p:sp>
      <p:sp>
        <p:nvSpPr>
          <p:cNvPr id="484363" name="Rectangle 11"/>
          <p:cNvSpPr>
            <a:spLocks noChangeArrowheads="1"/>
          </p:cNvSpPr>
          <p:nvPr/>
        </p:nvSpPr>
        <p:spPr bwMode="auto">
          <a:xfrm>
            <a:off x="2730500" y="4295775"/>
            <a:ext cx="838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Coactivator</a:t>
            </a:r>
            <a:endParaRPr lang="en-US" sz="1200" b="1"/>
          </a:p>
        </p:txBody>
      </p:sp>
      <p:sp>
        <p:nvSpPr>
          <p:cNvPr id="484364" name="Rectangle 12"/>
          <p:cNvSpPr>
            <a:spLocks noChangeArrowheads="1"/>
          </p:cNvSpPr>
          <p:nvPr/>
        </p:nvSpPr>
        <p:spPr bwMode="auto">
          <a:xfrm>
            <a:off x="4908550" y="4567238"/>
            <a:ext cx="134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RNA polymerase II</a:t>
            </a:r>
            <a:endParaRPr lang="en-US" sz="1200" b="1"/>
          </a:p>
        </p:txBody>
      </p:sp>
      <p:sp>
        <p:nvSpPr>
          <p:cNvPr id="484365" name="Rectangle 13"/>
          <p:cNvSpPr>
            <a:spLocks noChangeArrowheads="1"/>
          </p:cNvSpPr>
          <p:nvPr/>
        </p:nvSpPr>
        <p:spPr bwMode="auto">
          <a:xfrm>
            <a:off x="3171825" y="4821238"/>
            <a:ext cx="1095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A</a:t>
            </a:r>
            <a:endParaRPr lang="en-US" sz="1200" b="1"/>
          </a:p>
        </p:txBody>
      </p:sp>
      <p:sp>
        <p:nvSpPr>
          <p:cNvPr id="484366" name="Rectangle 14"/>
          <p:cNvSpPr>
            <a:spLocks noChangeArrowheads="1"/>
          </p:cNvSpPr>
          <p:nvPr/>
        </p:nvSpPr>
        <p:spPr bwMode="auto">
          <a:xfrm>
            <a:off x="3681413" y="4556125"/>
            <a:ext cx="1095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B</a:t>
            </a:r>
            <a:endParaRPr lang="en-US" sz="1200" b="1"/>
          </a:p>
        </p:txBody>
      </p:sp>
      <p:sp>
        <p:nvSpPr>
          <p:cNvPr id="484367" name="Rectangle 15"/>
          <p:cNvSpPr>
            <a:spLocks noChangeArrowheads="1"/>
          </p:cNvSpPr>
          <p:nvPr/>
        </p:nvSpPr>
        <p:spPr bwMode="auto">
          <a:xfrm>
            <a:off x="4221163" y="4546600"/>
            <a:ext cx="936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F</a:t>
            </a:r>
            <a:endParaRPr lang="en-US" sz="1200" b="1"/>
          </a:p>
        </p:txBody>
      </p:sp>
      <p:sp>
        <p:nvSpPr>
          <p:cNvPr id="484368" name="Rectangle 16"/>
          <p:cNvSpPr>
            <a:spLocks noChangeArrowheads="1"/>
          </p:cNvSpPr>
          <p:nvPr/>
        </p:nvSpPr>
        <p:spPr bwMode="auto">
          <a:xfrm>
            <a:off x="4635500" y="4506913"/>
            <a:ext cx="101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E</a:t>
            </a:r>
            <a:endParaRPr lang="en-US" sz="1200" b="1"/>
          </a:p>
        </p:txBody>
      </p:sp>
      <p:sp>
        <p:nvSpPr>
          <p:cNvPr id="484369" name="Rectangle 17"/>
          <p:cNvSpPr>
            <a:spLocks noChangeArrowheads="1"/>
          </p:cNvSpPr>
          <p:nvPr/>
        </p:nvSpPr>
        <p:spPr bwMode="auto">
          <a:xfrm>
            <a:off x="4410075" y="4787900"/>
            <a:ext cx="1095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H</a:t>
            </a:r>
            <a:endParaRPr lang="en-US" sz="1200" b="1"/>
          </a:p>
        </p:txBody>
      </p:sp>
      <p:sp>
        <p:nvSpPr>
          <p:cNvPr id="484370" name="Rectangle 18"/>
          <p:cNvSpPr>
            <a:spLocks noChangeArrowheads="1"/>
          </p:cNvSpPr>
          <p:nvPr/>
        </p:nvSpPr>
        <p:spPr bwMode="auto">
          <a:xfrm>
            <a:off x="3627438" y="4797425"/>
            <a:ext cx="3810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TFIID</a:t>
            </a:r>
            <a:endParaRPr lang="en-US" sz="1200" b="1"/>
          </a:p>
        </p:txBody>
      </p:sp>
      <p:sp>
        <p:nvSpPr>
          <p:cNvPr id="484372" name="Rectangle 20"/>
          <p:cNvSpPr>
            <a:spLocks noChangeArrowheads="1"/>
          </p:cNvSpPr>
          <p:nvPr/>
        </p:nvSpPr>
        <p:spPr bwMode="auto">
          <a:xfrm>
            <a:off x="3919538" y="5646738"/>
            <a:ext cx="16081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lnSpc>
                <a:spcPct val="85000"/>
              </a:lnSpc>
            </a:pPr>
            <a:r>
              <a:rPr lang="en-US" sz="1200" b="1">
                <a:solidFill>
                  <a:srgbClr val="000000"/>
                </a:solidFill>
              </a:rPr>
              <a:t>Core promoter</a:t>
            </a:r>
          </a:p>
          <a:p>
            <a:pPr eaLnBrk="1" hangingPunct="1">
              <a:lnSpc>
                <a:spcPct val="85000"/>
              </a:lnSpc>
            </a:pPr>
            <a:r>
              <a:rPr lang="en-US" sz="1200" b="1">
                <a:solidFill>
                  <a:srgbClr val="000000"/>
                </a:solidFill>
              </a:rPr>
              <a:t>and initiation complex</a:t>
            </a:r>
            <a:endParaRPr lang="en-US" sz="1200" b="1"/>
          </a:p>
        </p:txBody>
      </p:sp>
      <p:sp>
        <p:nvSpPr>
          <p:cNvPr id="484374" name="Rectangle 22"/>
          <p:cNvSpPr>
            <a:spLocks noChangeArrowheads="1"/>
          </p:cNvSpPr>
          <p:nvPr/>
        </p:nvSpPr>
        <p:spPr bwMode="auto">
          <a:xfrm>
            <a:off x="1347788" y="1633538"/>
            <a:ext cx="35067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14300" indent="-114300" algn="l" eaLnBrk="1" hangingPunct="1">
              <a:lnSpc>
                <a:spcPct val="85000"/>
              </a:lnSpc>
            </a:pPr>
            <a:r>
              <a:rPr lang="en-US" sz="1600" b="1">
                <a:solidFill>
                  <a:srgbClr val="CC0000"/>
                </a:solidFill>
              </a:rPr>
              <a:t>Activator Proteins</a:t>
            </a:r>
            <a:endParaRPr lang="en-US" sz="1200" b="1">
              <a:solidFill>
                <a:srgbClr val="000000"/>
              </a:solidFill>
            </a:endParaRPr>
          </a:p>
          <a:p>
            <a:pPr marL="114300" indent="-114300" algn="l" eaLnBrk="1" hangingPunct="1">
              <a:lnSpc>
                <a:spcPct val="85000"/>
              </a:lnSpc>
            </a:pPr>
            <a:r>
              <a:rPr lang="en-US" sz="1200" b="1">
                <a:solidFill>
                  <a:srgbClr val="000000"/>
                </a:solidFill>
              </a:rPr>
              <a:t>• </a:t>
            </a:r>
            <a:r>
              <a:rPr lang="en-US" sz="1400" b="1">
                <a:solidFill>
                  <a:srgbClr val="000000"/>
                </a:solidFill>
              </a:rPr>
              <a:t>regulatory proteins bind to DNA at distant enhancer sites</a:t>
            </a:r>
          </a:p>
          <a:p>
            <a:pPr marL="114300" indent="-114300" algn="l" eaLnBrk="1" hangingPunct="1">
              <a:lnSpc>
                <a:spcPct val="85000"/>
              </a:lnSpc>
            </a:pPr>
            <a:r>
              <a:rPr lang="en-US" sz="1400" b="1">
                <a:solidFill>
                  <a:srgbClr val="000000"/>
                </a:solidFill>
              </a:rPr>
              <a:t>• increase the rate of transcription</a:t>
            </a:r>
            <a:r>
              <a:rPr lang="en-US" sz="1200" b="1">
                <a:solidFill>
                  <a:srgbClr val="000000"/>
                </a:solidFill>
              </a:rPr>
              <a:t> </a:t>
            </a:r>
          </a:p>
        </p:txBody>
      </p:sp>
      <p:sp>
        <p:nvSpPr>
          <p:cNvPr id="484377" name="Freeform 25"/>
          <p:cNvSpPr>
            <a:spLocks/>
          </p:cNvSpPr>
          <p:nvPr/>
        </p:nvSpPr>
        <p:spPr bwMode="auto">
          <a:xfrm>
            <a:off x="5214938" y="4964113"/>
            <a:ext cx="885825" cy="754062"/>
          </a:xfrm>
          <a:custGeom>
            <a:avLst/>
            <a:gdLst>
              <a:gd name="T0" fmla="*/ 0 w 726"/>
              <a:gd name="T1" fmla="*/ 618 h 618"/>
              <a:gd name="T2" fmla="*/ 726 w 726"/>
              <a:gd name="T3" fmla="*/ 618 h 618"/>
              <a:gd name="T4" fmla="*/ 726 w 726"/>
              <a:gd name="T5" fmla="*/ 0 h 618"/>
            </a:gdLst>
            <a:ahLst/>
            <a:cxnLst>
              <a:cxn ang="0">
                <a:pos x="T0" y="T1"/>
              </a:cxn>
              <a:cxn ang="0">
                <a:pos x="T2" y="T3"/>
              </a:cxn>
              <a:cxn ang="0">
                <a:pos x="T4" y="T5"/>
              </a:cxn>
            </a:cxnLst>
            <a:rect l="0" t="0" r="r" b="b"/>
            <a:pathLst>
              <a:path w="726" h="618">
                <a:moveTo>
                  <a:pt x="0" y="618"/>
                </a:moveTo>
                <a:lnTo>
                  <a:pt x="726" y="618"/>
                </a:lnTo>
                <a:lnTo>
                  <a:pt x="726"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4378" name="Freeform 26"/>
          <p:cNvSpPr>
            <a:spLocks/>
          </p:cNvSpPr>
          <p:nvPr/>
        </p:nvSpPr>
        <p:spPr bwMode="auto">
          <a:xfrm>
            <a:off x="3333750" y="5276850"/>
            <a:ext cx="874713" cy="441325"/>
          </a:xfrm>
          <a:custGeom>
            <a:avLst/>
            <a:gdLst>
              <a:gd name="T0" fmla="*/ 0 w 717"/>
              <a:gd name="T1" fmla="*/ 0 h 362"/>
              <a:gd name="T2" fmla="*/ 0 w 717"/>
              <a:gd name="T3" fmla="*/ 362 h 362"/>
              <a:gd name="T4" fmla="*/ 717 w 717"/>
              <a:gd name="T5" fmla="*/ 362 h 362"/>
            </a:gdLst>
            <a:ahLst/>
            <a:cxnLst>
              <a:cxn ang="0">
                <a:pos x="T0" y="T1"/>
              </a:cxn>
              <a:cxn ang="0">
                <a:pos x="T2" y="T3"/>
              </a:cxn>
              <a:cxn ang="0">
                <a:pos x="T4" y="T5"/>
              </a:cxn>
            </a:cxnLst>
            <a:rect l="0" t="0" r="r" b="b"/>
            <a:pathLst>
              <a:path w="717" h="362">
                <a:moveTo>
                  <a:pt x="0" y="0"/>
                </a:moveTo>
                <a:lnTo>
                  <a:pt x="0" y="362"/>
                </a:lnTo>
                <a:lnTo>
                  <a:pt x="717" y="36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4380" name="Line 28"/>
          <p:cNvSpPr>
            <a:spLocks noChangeShapeType="1"/>
          </p:cNvSpPr>
          <p:nvPr/>
        </p:nvSpPr>
        <p:spPr bwMode="auto">
          <a:xfrm>
            <a:off x="5032375" y="2755900"/>
            <a:ext cx="441325" cy="101917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381" name="Line 29"/>
          <p:cNvSpPr>
            <a:spLocks noChangeShapeType="1"/>
          </p:cNvSpPr>
          <p:nvPr/>
        </p:nvSpPr>
        <p:spPr bwMode="auto">
          <a:xfrm flipH="1">
            <a:off x="4460875" y="2765425"/>
            <a:ext cx="587375" cy="714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382" name="Line 30"/>
          <p:cNvSpPr>
            <a:spLocks noChangeShapeType="1"/>
          </p:cNvSpPr>
          <p:nvPr/>
        </p:nvSpPr>
        <p:spPr bwMode="auto">
          <a:xfrm flipH="1" flipV="1">
            <a:off x="2027238" y="2882900"/>
            <a:ext cx="79375" cy="4714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4384" name="Freeform 32"/>
          <p:cNvSpPr>
            <a:spLocks/>
          </p:cNvSpPr>
          <p:nvPr/>
        </p:nvSpPr>
        <p:spPr bwMode="auto">
          <a:xfrm>
            <a:off x="2347913" y="2459038"/>
            <a:ext cx="1811337" cy="996950"/>
          </a:xfrm>
          <a:custGeom>
            <a:avLst/>
            <a:gdLst>
              <a:gd name="T0" fmla="*/ 0 w 1484"/>
              <a:gd name="T1" fmla="*/ 817 h 817"/>
              <a:gd name="T2" fmla="*/ 132 w 1484"/>
              <a:gd name="T3" fmla="*/ 0 h 817"/>
              <a:gd name="T4" fmla="*/ 1484 w 1484"/>
              <a:gd name="T5" fmla="*/ 495 h 817"/>
            </a:gdLst>
            <a:ahLst/>
            <a:cxnLst>
              <a:cxn ang="0">
                <a:pos x="T0" y="T1"/>
              </a:cxn>
              <a:cxn ang="0">
                <a:pos x="T2" y="T3"/>
              </a:cxn>
              <a:cxn ang="0">
                <a:pos x="T4" y="T5"/>
              </a:cxn>
            </a:cxnLst>
            <a:rect l="0" t="0" r="r" b="b"/>
            <a:pathLst>
              <a:path w="1484" h="817">
                <a:moveTo>
                  <a:pt x="0" y="817"/>
                </a:moveTo>
                <a:lnTo>
                  <a:pt x="132" y="0"/>
                </a:lnTo>
                <a:lnTo>
                  <a:pt x="1484" y="495"/>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4387" name="Rectangle 35"/>
          <p:cNvSpPr>
            <a:spLocks noChangeArrowheads="1"/>
          </p:cNvSpPr>
          <p:nvPr/>
        </p:nvSpPr>
        <p:spPr bwMode="auto">
          <a:xfrm rot="456974">
            <a:off x="6207125" y="4832350"/>
            <a:ext cx="10334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Coding region</a:t>
            </a:r>
            <a:endParaRPr lang="en-US" sz="1200" b="1"/>
          </a:p>
        </p:txBody>
      </p:sp>
      <p:sp>
        <p:nvSpPr>
          <p:cNvPr id="484388" name="Rectangle 36"/>
          <p:cNvSpPr>
            <a:spLocks noChangeArrowheads="1"/>
          </p:cNvSpPr>
          <p:nvPr/>
        </p:nvSpPr>
        <p:spPr bwMode="auto">
          <a:xfrm rot="-359258">
            <a:off x="3492500" y="5083175"/>
            <a:ext cx="660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sz="1200" b="1">
                <a:solidFill>
                  <a:srgbClr val="000000"/>
                </a:solidFill>
              </a:rPr>
              <a:t>T  A  T  A</a:t>
            </a:r>
            <a:endParaRPr lang="en-US" sz="1200" b="1"/>
          </a:p>
        </p:txBody>
      </p:sp>
      <p:sp>
        <p:nvSpPr>
          <p:cNvPr id="484390" name="Rectangle 38"/>
          <p:cNvSpPr>
            <a:spLocks noChangeArrowheads="1"/>
          </p:cNvSpPr>
          <p:nvPr/>
        </p:nvSpPr>
        <p:spPr bwMode="auto">
          <a:xfrm>
            <a:off x="5119688" y="1944688"/>
            <a:ext cx="2335212"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1" hangingPunct="1">
              <a:lnSpc>
                <a:spcPct val="85000"/>
              </a:lnSpc>
            </a:pPr>
            <a:r>
              <a:rPr lang="en-US" sz="1600" b="1">
                <a:solidFill>
                  <a:srgbClr val="CC0000"/>
                </a:solidFill>
              </a:rPr>
              <a:t>Enhancer Sites</a:t>
            </a:r>
            <a:endParaRPr lang="en-US" sz="1200" b="1">
              <a:solidFill>
                <a:srgbClr val="000000"/>
              </a:solidFill>
            </a:endParaRPr>
          </a:p>
          <a:p>
            <a:pPr algn="l" eaLnBrk="1" hangingPunct="1">
              <a:lnSpc>
                <a:spcPct val="85000"/>
              </a:lnSpc>
            </a:pPr>
            <a:r>
              <a:rPr lang="en-US" sz="1400" b="1">
                <a:solidFill>
                  <a:srgbClr val="000000"/>
                </a:solidFill>
              </a:rPr>
              <a:t>regulatory sites on DNA distant from gene</a:t>
            </a:r>
            <a:endParaRPr lang="en-US" sz="1200" b="1">
              <a:solidFill>
                <a:srgbClr val="000000"/>
              </a:solidFill>
            </a:endParaRPr>
          </a:p>
        </p:txBody>
      </p:sp>
      <p:sp>
        <p:nvSpPr>
          <p:cNvPr id="484391" name="Rectangle 39"/>
          <p:cNvSpPr>
            <a:spLocks noChangeArrowheads="1"/>
          </p:cNvSpPr>
          <p:nvPr/>
        </p:nvSpPr>
        <p:spPr bwMode="auto">
          <a:xfrm>
            <a:off x="1333500" y="6040438"/>
            <a:ext cx="6580188"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14300" indent="-114300" algn="l" eaLnBrk="1" hangingPunct="1">
              <a:lnSpc>
                <a:spcPct val="85000"/>
              </a:lnSpc>
            </a:pPr>
            <a:r>
              <a:rPr lang="en-US" sz="1600" b="1">
                <a:solidFill>
                  <a:srgbClr val="CC0000"/>
                </a:solidFill>
              </a:rPr>
              <a:t>Initiation Complex at Promoter Site </a:t>
            </a:r>
            <a:r>
              <a:rPr lang="en-US" sz="1400" b="1">
                <a:solidFill>
                  <a:srgbClr val="000000"/>
                </a:solidFill>
              </a:rPr>
              <a:t>binding site of RNA polymerase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0389" name="Picture 5" descr="f15-18a_the_eukaryotic__cb"/>
          <p:cNvPicPr>
            <a:picLocks noChangeAspect="1" noChangeArrowheads="1"/>
          </p:cNvPicPr>
          <p:nvPr/>
        </p:nvPicPr>
        <p:blipFill>
          <a:blip r:embed="rId5">
            <a:extLst>
              <a:ext uri="{28A0092B-C50C-407E-A947-70E740481C1C}">
                <a14:useLocalDpi xmlns:a14="http://schemas.microsoft.com/office/drawing/2010/main" val="0"/>
              </a:ext>
            </a:extLst>
          </a:blip>
          <a:srcRect l="13499" t="34500" r="2251"/>
          <a:stretch>
            <a:fillRect/>
          </a:stretch>
        </p:blipFill>
        <p:spPr bwMode="auto">
          <a:xfrm>
            <a:off x="114300" y="3795713"/>
            <a:ext cx="4208463"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388" name="Picture 4" descr="19-11-ExonCoding-L"/>
          <p:cNvPicPr>
            <a:picLocks noChangeAspect="1" noChangeArrowheads="1"/>
          </p:cNvPicPr>
          <p:nvPr/>
        </p:nvPicPr>
        <p:blipFill>
          <a:blip r:embed="rId6">
            <a:extLst>
              <a:ext uri="{28A0092B-C50C-407E-A947-70E740481C1C}">
                <a14:useLocalDpi xmlns:a14="http://schemas.microsoft.com/office/drawing/2010/main" val="0"/>
              </a:ext>
            </a:extLst>
          </a:blip>
          <a:srcRect b="4114"/>
          <a:stretch>
            <a:fillRect/>
          </a:stretch>
        </p:blipFill>
        <p:spPr bwMode="auto">
          <a:xfrm>
            <a:off x="4457700" y="3055938"/>
            <a:ext cx="4513263" cy="2838450"/>
          </a:xfrm>
          <a:prstGeom prst="rect">
            <a:avLst/>
          </a:prstGeom>
          <a:noFill/>
          <a:extLst>
            <a:ext uri="{909E8E84-426E-40DD-AFC4-6F175D3DCCD1}">
              <a14:hiddenFill xmlns:a14="http://schemas.microsoft.com/office/drawing/2010/main">
                <a:solidFill>
                  <a:srgbClr val="FFFFFF"/>
                </a:solidFill>
              </a14:hiddenFill>
            </a:ext>
          </a:extLst>
        </p:spPr>
      </p:pic>
      <p:sp>
        <p:nvSpPr>
          <p:cNvPr id="400386" name="Rectangle 2"/>
          <p:cNvSpPr>
            <a:spLocks noGrp="1" noChangeArrowheads="1"/>
          </p:cNvSpPr>
          <p:nvPr>
            <p:ph type="title"/>
          </p:nvPr>
        </p:nvSpPr>
        <p:spPr/>
        <p:txBody>
          <a:bodyPr/>
          <a:lstStyle/>
          <a:p>
            <a:r>
              <a:rPr lang="en-US"/>
              <a:t>3. Post-transcriptional control</a:t>
            </a:r>
          </a:p>
        </p:txBody>
      </p:sp>
      <p:sp>
        <p:nvSpPr>
          <p:cNvPr id="400387" name="Rectangle 3" descr="Rectangle: Click to edit Master text styles&#10;Second level&#10;Third level&#10;Fourth level&#10;Fifth level"/>
          <p:cNvSpPr>
            <a:spLocks noGrp="1" noChangeArrowheads="1"/>
          </p:cNvSpPr>
          <p:nvPr>
            <p:ph type="body" idx="1"/>
          </p:nvPr>
        </p:nvSpPr>
        <p:spPr>
          <a:xfrm>
            <a:off x="838200" y="1371600"/>
            <a:ext cx="7772400" cy="1749425"/>
          </a:xfrm>
        </p:spPr>
        <p:txBody>
          <a:bodyPr/>
          <a:lstStyle/>
          <a:p>
            <a:r>
              <a:rPr lang="en-US"/>
              <a:t>Alternative RNA splicing</a:t>
            </a:r>
          </a:p>
          <a:p>
            <a:pPr lvl="1"/>
            <a:r>
              <a:rPr lang="en-US"/>
              <a:t>variable processing of exons creates a family of proteins</a:t>
            </a:r>
          </a:p>
        </p:txBody>
      </p:sp>
      <p:sp>
        <p:nvSpPr>
          <p:cNvPr id="400390" name="Line 6"/>
          <p:cNvSpPr>
            <a:spLocks noChangeShapeType="1"/>
          </p:cNvSpPr>
          <p:nvPr/>
        </p:nvSpPr>
        <p:spPr bwMode="auto">
          <a:xfrm>
            <a:off x="2212975" y="4137025"/>
            <a:ext cx="0" cy="379413"/>
          </a:xfrm>
          <a:prstGeom prst="line">
            <a:avLst/>
          </a:prstGeom>
          <a:noFill/>
          <a:ln w="38100">
            <a:solidFill>
              <a:srgbClr val="00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0391" name="Line 7"/>
          <p:cNvSpPr>
            <a:spLocks noChangeShapeType="1"/>
          </p:cNvSpPr>
          <p:nvPr/>
        </p:nvSpPr>
        <p:spPr bwMode="auto">
          <a:xfrm>
            <a:off x="2212975" y="4737100"/>
            <a:ext cx="0" cy="812800"/>
          </a:xfrm>
          <a:prstGeom prst="line">
            <a:avLst/>
          </a:prstGeom>
          <a:noFill/>
          <a:ln w="38100">
            <a:solidFill>
              <a:srgbClr val="00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00392" name="Picture 8" descr="19-11-ExonCoding-L"/>
          <p:cNvPicPr>
            <a:picLocks noChangeAspect="1" noChangeArrowheads="1"/>
          </p:cNvPicPr>
          <p:nvPr/>
        </p:nvPicPr>
        <p:blipFill>
          <a:blip r:embed="rId6">
            <a:extLst>
              <a:ext uri="{28A0092B-C50C-407E-A947-70E740481C1C}">
                <a14:useLocalDpi xmlns:a14="http://schemas.microsoft.com/office/drawing/2010/main" val="0"/>
              </a:ext>
            </a:extLst>
          </a:blip>
          <a:srcRect r="87300" b="4114"/>
          <a:stretch>
            <a:fillRect/>
          </a:stretch>
        </p:blipFill>
        <p:spPr bwMode="auto">
          <a:xfrm>
            <a:off x="4457700" y="3055938"/>
            <a:ext cx="573088"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0387">
                                            <p:txEl>
                                              <p:pRg st="0" end="0"/>
                                            </p:txEl>
                                          </p:spTgt>
                                        </p:tgtEl>
                                        <p:attrNameLst>
                                          <p:attrName>style.visibility</p:attrName>
                                        </p:attrNameLst>
                                      </p:cBhvr>
                                      <p:to>
                                        <p:strVal val="visible"/>
                                      </p:to>
                                    </p:set>
                                    <p:anim calcmode="lin" valueType="num">
                                      <p:cBhvr additive="base">
                                        <p:cTn id="7" dur="500" fill="hold"/>
                                        <p:tgtEl>
                                          <p:spTgt spid="400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03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0387">
                                            <p:txEl>
                                              <p:pRg st="1" end="1"/>
                                            </p:txEl>
                                          </p:spTgt>
                                        </p:tgtEl>
                                        <p:attrNameLst>
                                          <p:attrName>style.visibility</p:attrName>
                                        </p:attrNameLst>
                                      </p:cBhvr>
                                      <p:to>
                                        <p:strVal val="visible"/>
                                      </p:to>
                                    </p:set>
                                    <p:anim calcmode="lin" valueType="num">
                                      <p:cBhvr additive="base">
                                        <p:cTn id="13" dur="500" fill="hold"/>
                                        <p:tgtEl>
                                          <p:spTgt spid="400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03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400388"/>
                                        </p:tgtEl>
                                        <p:attrNameLst>
                                          <p:attrName>style.visibility</p:attrName>
                                        </p:attrNameLst>
                                      </p:cBhvr>
                                      <p:to>
                                        <p:strVal val="visible"/>
                                      </p:to>
                                    </p:set>
                                    <p:animEffect transition="in" filter="wipe(up)">
                                      <p:cBhvr>
                                        <p:cTn id="19" dur="500"/>
                                        <p:tgtEl>
                                          <p:spTgt spid="400388"/>
                                        </p:tgtEl>
                                      </p:cBhvr>
                                    </p:animEffect>
                                  </p:childTnLst>
                                  <p:subTnLst>
                                    <p:audio>
                                      <p:cMediaNode>
                                        <p:cTn display="0" masterRel="sameClick">
                                          <p:stCondLst>
                                            <p:cond evt="begin" delay="0">
                                              <p:tn val="17"/>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8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xfrm>
            <a:off x="609600" y="685800"/>
            <a:ext cx="8534400" cy="762000"/>
          </a:xfrm>
        </p:spPr>
        <p:txBody>
          <a:bodyPr/>
          <a:lstStyle/>
          <a:p>
            <a:r>
              <a:rPr lang="en-US"/>
              <a:t>4. Regulation of mRNA degradation</a:t>
            </a:r>
          </a:p>
        </p:txBody>
      </p:sp>
      <p:sp>
        <p:nvSpPr>
          <p:cNvPr id="402435" name="Rectangle 3" descr="Rectangle: Click to edit Master text styles&#10;Second level&#10;Third level&#10;Fourth level&#10;Fifth level"/>
          <p:cNvSpPr>
            <a:spLocks noGrp="1" noChangeArrowheads="1"/>
          </p:cNvSpPr>
          <p:nvPr>
            <p:ph type="body" idx="1"/>
          </p:nvPr>
        </p:nvSpPr>
        <p:spPr>
          <a:xfrm>
            <a:off x="838200" y="1371600"/>
            <a:ext cx="7772400" cy="1797050"/>
          </a:xfrm>
        </p:spPr>
        <p:txBody>
          <a:bodyPr/>
          <a:lstStyle/>
          <a:p>
            <a:r>
              <a:rPr lang="en-US"/>
              <a:t>Life span of mRNA determines amount of protein synthesis</a:t>
            </a:r>
          </a:p>
          <a:p>
            <a:pPr lvl="1"/>
            <a:r>
              <a:rPr lang="en-US"/>
              <a:t>mRNA can last from hours to weeks</a:t>
            </a:r>
          </a:p>
        </p:txBody>
      </p:sp>
      <p:sp>
        <p:nvSpPr>
          <p:cNvPr id="402436" name="Rectangle 4">
            <a:hlinkClick r:id="rId3"/>
          </p:cNvPr>
          <p:cNvSpPr>
            <a:spLocks noChangeArrowheads="1"/>
          </p:cNvSpPr>
          <p:nvPr/>
        </p:nvSpPr>
        <p:spPr bwMode="auto">
          <a:xfrm>
            <a:off x="0" y="6430963"/>
            <a:ext cx="3243263" cy="4270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bg2"/>
                </a:solidFill>
              </a:rPr>
              <a:t>RNA processing movie</a:t>
            </a:r>
          </a:p>
        </p:txBody>
      </p:sp>
      <p:pic>
        <p:nvPicPr>
          <p:cNvPr id="402437" name="Picture 5" descr="17-09-RNASplicing-L"/>
          <p:cNvPicPr>
            <a:picLocks noChangeAspect="1" noChangeArrowheads="1"/>
          </p:cNvPicPr>
          <p:nvPr/>
        </p:nvPicPr>
        <p:blipFill>
          <a:blip r:embed="rId4">
            <a:extLst>
              <a:ext uri="{28A0092B-C50C-407E-A947-70E740481C1C}">
                <a14:useLocalDpi xmlns:a14="http://schemas.microsoft.com/office/drawing/2010/main" val="0"/>
              </a:ext>
            </a:extLst>
          </a:blip>
          <a:srcRect b="6033"/>
          <a:stretch>
            <a:fillRect/>
          </a:stretch>
        </p:blipFill>
        <p:spPr bwMode="auto">
          <a:xfrm>
            <a:off x="1143000" y="3200400"/>
            <a:ext cx="7154863" cy="301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p:txBody>
          <a:bodyPr/>
          <a:lstStyle/>
          <a:p>
            <a:r>
              <a:rPr lang="en-US"/>
              <a:t>RNA interference</a:t>
            </a:r>
          </a:p>
        </p:txBody>
      </p:sp>
      <p:sp>
        <p:nvSpPr>
          <p:cNvPr id="460803" name="Rectangle 3" descr="Rectangle: Click to edit Master text styles&#10;Second level&#10;Third level&#10;Fourth level&#10;Fifth level"/>
          <p:cNvSpPr>
            <a:spLocks noGrp="1" noChangeArrowheads="1"/>
          </p:cNvSpPr>
          <p:nvPr>
            <p:ph type="body" idx="1"/>
          </p:nvPr>
        </p:nvSpPr>
        <p:spPr>
          <a:xfrm>
            <a:off x="838200" y="1371600"/>
            <a:ext cx="8305800" cy="3833813"/>
          </a:xfrm>
        </p:spPr>
        <p:txBody>
          <a:bodyPr/>
          <a:lstStyle/>
          <a:p>
            <a:pPr>
              <a:lnSpc>
                <a:spcPct val="90000"/>
              </a:lnSpc>
            </a:pPr>
            <a:r>
              <a:rPr lang="en-US" u="sng">
                <a:solidFill>
                  <a:srgbClr val="CC0000"/>
                </a:solidFill>
              </a:rPr>
              <a:t>Small interfering RNAs</a:t>
            </a:r>
            <a:r>
              <a:rPr lang="en-US"/>
              <a:t> (</a:t>
            </a:r>
            <a:r>
              <a:rPr lang="en-US" u="sng">
                <a:solidFill>
                  <a:srgbClr val="CC0000"/>
                </a:solidFill>
              </a:rPr>
              <a:t>siRNA</a:t>
            </a:r>
            <a:r>
              <a:rPr lang="en-US"/>
              <a:t>)</a:t>
            </a:r>
          </a:p>
          <a:p>
            <a:pPr lvl="1">
              <a:lnSpc>
                <a:spcPct val="90000"/>
              </a:lnSpc>
            </a:pPr>
            <a:r>
              <a:rPr lang="en-US"/>
              <a:t>short segments of RNA (21-28 bases)</a:t>
            </a:r>
          </a:p>
          <a:p>
            <a:pPr marL="1085850" lvl="2">
              <a:lnSpc>
                <a:spcPct val="90000"/>
              </a:lnSpc>
            </a:pPr>
            <a:r>
              <a:rPr lang="en-US"/>
              <a:t>bind to mRNA</a:t>
            </a:r>
          </a:p>
          <a:p>
            <a:pPr marL="1085850" lvl="2">
              <a:lnSpc>
                <a:spcPct val="90000"/>
              </a:lnSpc>
            </a:pPr>
            <a:r>
              <a:rPr lang="en-US"/>
              <a:t>create sections of double-stranded mRNA</a:t>
            </a:r>
          </a:p>
          <a:p>
            <a:pPr marL="1085850" lvl="2">
              <a:lnSpc>
                <a:spcPct val="90000"/>
              </a:lnSpc>
            </a:pPr>
            <a:r>
              <a:rPr lang="en-US"/>
              <a:t>“death” tag for mRNA</a:t>
            </a:r>
          </a:p>
          <a:p>
            <a:pPr marL="1428750" lvl="3">
              <a:lnSpc>
                <a:spcPct val="90000"/>
              </a:lnSpc>
            </a:pPr>
            <a:r>
              <a:rPr lang="en-US"/>
              <a:t>triggers degradation of mRNA</a:t>
            </a:r>
          </a:p>
          <a:p>
            <a:pPr lvl="1">
              <a:lnSpc>
                <a:spcPct val="90000"/>
              </a:lnSpc>
            </a:pPr>
            <a:r>
              <a:rPr lang="en-US"/>
              <a:t>cause </a:t>
            </a:r>
            <a:r>
              <a:rPr lang="en-US" u="sng">
                <a:solidFill>
                  <a:srgbClr val="CC0000"/>
                </a:solidFill>
              </a:rPr>
              <a:t>gene “silencing”</a:t>
            </a:r>
            <a:endParaRPr lang="en-US"/>
          </a:p>
          <a:p>
            <a:pPr marL="1085850" lvl="2">
              <a:lnSpc>
                <a:spcPct val="90000"/>
              </a:lnSpc>
            </a:pPr>
            <a:r>
              <a:rPr lang="en-US"/>
              <a:t>post-transcriptional control</a:t>
            </a:r>
          </a:p>
          <a:p>
            <a:pPr marL="1085850" lvl="2">
              <a:lnSpc>
                <a:spcPct val="90000"/>
              </a:lnSpc>
            </a:pPr>
            <a:r>
              <a:rPr lang="en-US"/>
              <a:t>turns off gene = no protein produced</a:t>
            </a:r>
          </a:p>
        </p:txBody>
      </p:sp>
      <p:sp>
        <p:nvSpPr>
          <p:cNvPr id="460804" name="AutoShape 4"/>
          <p:cNvSpPr>
            <a:spLocks noChangeArrowheads="1"/>
          </p:cNvSpPr>
          <p:nvPr/>
        </p:nvSpPr>
        <p:spPr bwMode="auto">
          <a:xfrm rot="1036234">
            <a:off x="6858000" y="0"/>
            <a:ext cx="2286000" cy="1828800"/>
          </a:xfrm>
          <a:prstGeom prst="irregularSeal1">
            <a:avLst/>
          </a:prstGeom>
          <a:solidFill>
            <a:srgbClr val="FFCC18"/>
          </a:solidFill>
          <a:ln w="5715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3200" b="1">
                <a:solidFill>
                  <a:srgbClr val="0F116A"/>
                </a:solidFill>
                <a:latin typeface="Comic Sans MS" pitchFamily="84" charset="0"/>
              </a:rPr>
              <a:t>NEW</a:t>
            </a:r>
            <a:r>
              <a:rPr lang="en-US" sz="3200" b="1" i="1">
                <a:solidFill>
                  <a:srgbClr val="0F116A"/>
                </a:solidFill>
                <a:latin typeface="Comic Sans MS" pitchFamily="84" charset="0"/>
              </a:rPr>
              <a:t>!</a:t>
            </a:r>
            <a:endParaRPr lang="en-US" sz="3200" b="1">
              <a:solidFill>
                <a:srgbClr val="0F116A"/>
              </a:solidFill>
              <a:latin typeface="Marker Felt" pitchFamily="-72" charset="0"/>
            </a:endParaRPr>
          </a:p>
        </p:txBody>
      </p:sp>
      <p:pic>
        <p:nvPicPr>
          <p:cNvPr id="460808" name="Picture 8" descr="sRNA"/>
          <p:cNvPicPr>
            <a:picLocks noChangeAspect="1" noChangeArrowheads="1"/>
          </p:cNvPicPr>
          <p:nvPr/>
        </p:nvPicPr>
        <p:blipFill>
          <a:blip r:embed="rId5">
            <a:extLst>
              <a:ext uri="{28A0092B-C50C-407E-A947-70E740481C1C}">
                <a14:useLocalDpi xmlns:a14="http://schemas.microsoft.com/office/drawing/2010/main" val="0"/>
              </a:ext>
            </a:extLst>
          </a:blip>
          <a:srcRect b="68192"/>
          <a:stretch>
            <a:fillRect/>
          </a:stretch>
        </p:blipFill>
        <p:spPr bwMode="auto">
          <a:xfrm>
            <a:off x="3584575" y="5180013"/>
            <a:ext cx="5181600"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09" name="Rectangle 9"/>
          <p:cNvSpPr>
            <a:spLocks noChangeArrowheads="1"/>
          </p:cNvSpPr>
          <p:nvPr/>
        </p:nvSpPr>
        <p:spPr bwMode="auto">
          <a:xfrm>
            <a:off x="2401888" y="5397500"/>
            <a:ext cx="1174750" cy="488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600" b="1" u="sng">
                <a:solidFill>
                  <a:srgbClr val="CC0000"/>
                </a:solidFill>
              </a:rPr>
              <a:t>siRNA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460804"/>
                                        </p:tgtEl>
                                        <p:attrNameLst>
                                          <p:attrName>style.visibility</p:attrName>
                                        </p:attrNameLst>
                                      </p:cBhvr>
                                      <p:to>
                                        <p:strVal val="visible"/>
                                      </p:to>
                                    </p:set>
                                    <p:animEffect transition="in" filter="circle(out)">
                                      <p:cBhvr>
                                        <p:cTn id="7" dur="1000"/>
                                        <p:tgtEl>
                                          <p:spTgt spid="460804"/>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
                                        </p:tgtEl>
                                      </p:cMediaNode>
                                    </p:audio>
                                  </p:subTnLst>
                                </p:cTn>
                              </p:par>
                            </p:childTnLst>
                          </p:cTn>
                        </p:par>
                        <p:par>
                          <p:cTn id="8" fill="hold" nodeType="afterGroup">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60803">
                                            <p:txEl>
                                              <p:pRg st="0" end="0"/>
                                            </p:txEl>
                                          </p:spTgt>
                                        </p:tgtEl>
                                        <p:attrNameLst>
                                          <p:attrName>style.visibility</p:attrName>
                                        </p:attrNameLst>
                                      </p:cBhvr>
                                      <p:to>
                                        <p:strVal val="visible"/>
                                      </p:to>
                                    </p:set>
                                    <p:anim calcmode="lin" valueType="num">
                                      <p:cBhvr additive="base">
                                        <p:cTn id="11" dur="500" fill="hold"/>
                                        <p:tgtEl>
                                          <p:spTgt spid="46080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608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4"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60803">
                                            <p:txEl>
                                              <p:pRg st="1" end="1"/>
                                            </p:txEl>
                                          </p:spTgt>
                                        </p:tgtEl>
                                        <p:attrNameLst>
                                          <p:attrName>style.visibility</p:attrName>
                                        </p:attrNameLst>
                                      </p:cBhvr>
                                      <p:to>
                                        <p:strVal val="visible"/>
                                      </p:to>
                                    </p:set>
                                    <p:anim calcmode="lin" valueType="num">
                                      <p:cBhvr additive="base">
                                        <p:cTn id="17" dur="500" fill="hold"/>
                                        <p:tgtEl>
                                          <p:spTgt spid="46080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608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4" name="Whoosh"/>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60803">
                                            <p:txEl>
                                              <p:pRg st="2" end="2"/>
                                            </p:txEl>
                                          </p:spTgt>
                                        </p:tgtEl>
                                        <p:attrNameLst>
                                          <p:attrName>style.visibility</p:attrName>
                                        </p:attrNameLst>
                                      </p:cBhvr>
                                      <p:to>
                                        <p:strVal val="visible"/>
                                      </p:to>
                                    </p:set>
                                    <p:anim calcmode="lin" valueType="num">
                                      <p:cBhvr additive="base">
                                        <p:cTn id="23" dur="500" fill="hold"/>
                                        <p:tgtEl>
                                          <p:spTgt spid="460803">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608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4" name="Whoosh"/>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60803">
                                            <p:txEl>
                                              <p:pRg st="3" end="3"/>
                                            </p:txEl>
                                          </p:spTgt>
                                        </p:tgtEl>
                                        <p:attrNameLst>
                                          <p:attrName>style.visibility</p:attrName>
                                        </p:attrNameLst>
                                      </p:cBhvr>
                                      <p:to>
                                        <p:strVal val="visible"/>
                                      </p:to>
                                    </p:set>
                                    <p:anim calcmode="lin" valueType="num">
                                      <p:cBhvr additive="base">
                                        <p:cTn id="29" dur="500" fill="hold"/>
                                        <p:tgtEl>
                                          <p:spTgt spid="460803">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6080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4" name="Whoosh"/>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60803">
                                            <p:txEl>
                                              <p:pRg st="4" end="4"/>
                                            </p:txEl>
                                          </p:spTgt>
                                        </p:tgtEl>
                                        <p:attrNameLst>
                                          <p:attrName>style.visibility</p:attrName>
                                        </p:attrNameLst>
                                      </p:cBhvr>
                                      <p:to>
                                        <p:strVal val="visible"/>
                                      </p:to>
                                    </p:set>
                                    <p:anim calcmode="lin" valueType="num">
                                      <p:cBhvr additive="base">
                                        <p:cTn id="35" dur="500" fill="hold"/>
                                        <p:tgtEl>
                                          <p:spTgt spid="460803">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608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4" name="Whoosh"/>
                                        </p:tgtEl>
                                      </p:cMediaNode>
                                    </p:audio>
                                  </p:sub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60803">
                                            <p:txEl>
                                              <p:pRg st="5" end="5"/>
                                            </p:txEl>
                                          </p:spTgt>
                                        </p:tgtEl>
                                        <p:attrNameLst>
                                          <p:attrName>style.visibility</p:attrName>
                                        </p:attrNameLst>
                                      </p:cBhvr>
                                      <p:to>
                                        <p:strVal val="visible"/>
                                      </p:to>
                                    </p:set>
                                    <p:anim calcmode="lin" valueType="num">
                                      <p:cBhvr additive="base">
                                        <p:cTn id="41" dur="500" fill="hold"/>
                                        <p:tgtEl>
                                          <p:spTgt spid="460803">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6080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4" name="Whoosh"/>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60803">
                                            <p:txEl>
                                              <p:pRg st="6" end="6"/>
                                            </p:txEl>
                                          </p:spTgt>
                                        </p:tgtEl>
                                        <p:attrNameLst>
                                          <p:attrName>style.visibility</p:attrName>
                                        </p:attrNameLst>
                                      </p:cBhvr>
                                      <p:to>
                                        <p:strVal val="visible"/>
                                      </p:to>
                                    </p:set>
                                    <p:anim calcmode="lin" valueType="num">
                                      <p:cBhvr additive="base">
                                        <p:cTn id="47" dur="500" fill="hold"/>
                                        <p:tgtEl>
                                          <p:spTgt spid="460803">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608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4" name="Whoosh"/>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60803">
                                            <p:txEl>
                                              <p:pRg st="7" end="7"/>
                                            </p:txEl>
                                          </p:spTgt>
                                        </p:tgtEl>
                                        <p:attrNameLst>
                                          <p:attrName>style.visibility</p:attrName>
                                        </p:attrNameLst>
                                      </p:cBhvr>
                                      <p:to>
                                        <p:strVal val="visible"/>
                                      </p:to>
                                    </p:set>
                                    <p:anim calcmode="lin" valueType="num">
                                      <p:cBhvr additive="base">
                                        <p:cTn id="53" dur="500" fill="hold"/>
                                        <p:tgtEl>
                                          <p:spTgt spid="460803">
                                            <p:txEl>
                                              <p:pRg st="7" end="7"/>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6080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4" name="Whoosh"/>
                                        </p:tgtEl>
                                      </p:cMediaNode>
                                    </p:audio>
                                  </p:sub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460803">
                                            <p:txEl>
                                              <p:pRg st="8" end="8"/>
                                            </p:txEl>
                                          </p:spTgt>
                                        </p:tgtEl>
                                        <p:attrNameLst>
                                          <p:attrName>style.visibility</p:attrName>
                                        </p:attrNameLst>
                                      </p:cBhvr>
                                      <p:to>
                                        <p:strVal val="visible"/>
                                      </p:to>
                                    </p:set>
                                    <p:anim calcmode="lin" valueType="num">
                                      <p:cBhvr additive="base">
                                        <p:cTn id="59" dur="500" fill="hold"/>
                                        <p:tgtEl>
                                          <p:spTgt spid="460803">
                                            <p:txEl>
                                              <p:pRg st="8" end="8"/>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460803">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7"/>
                                            </p:cond>
                                          </p:stCondLst>
                                          <p:endCondLst>
                                            <p:cond evt="onStopAudio" delay="0">
                                              <p:tgtEl>
                                                <p:sldTgt/>
                                              </p:tgtEl>
                                            </p:cond>
                                          </p:endCondLst>
                                        </p:cTn>
                                        <p:tgtEl>
                                          <p:sndTgt r:embed="rId4"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03" grpId="0" build="p" autoUpdateAnimBg="0"/>
      <p:bldP spid="46080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5390" name="Picture 14"/>
          <p:cNvPicPr>
            <a:picLocks noChangeAspect="1" noChangeArrowheads="1"/>
          </p:cNvPicPr>
          <p:nvPr/>
        </p:nvPicPr>
        <p:blipFill>
          <a:blip r:embed="rId8">
            <a:extLst>
              <a:ext uri="{28A0092B-C50C-407E-A947-70E740481C1C}">
                <a14:useLocalDpi xmlns:a14="http://schemas.microsoft.com/office/drawing/2010/main" val="0"/>
              </a:ext>
            </a:extLst>
          </a:blip>
          <a:srcRect t="28500" b="14999"/>
          <a:stretch>
            <a:fillRect/>
          </a:stretch>
        </p:blipFill>
        <p:spPr bwMode="auto">
          <a:xfrm>
            <a:off x="0" y="355600"/>
            <a:ext cx="4346575"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5386" name="Picture 10" descr="f18-21b_how_small_rnas__cb"/>
          <p:cNvPicPr>
            <a:picLocks noChangeAspect="1" noChangeArrowheads="1"/>
          </p:cNvPicPr>
          <p:nvPr/>
        </p:nvPicPr>
        <p:blipFill>
          <a:blip r:embed="rId9">
            <a:extLst>
              <a:ext uri="{28A0092B-C50C-407E-A947-70E740481C1C}">
                <a14:useLocalDpi xmlns:a14="http://schemas.microsoft.com/office/drawing/2010/main" val="0"/>
              </a:ext>
            </a:extLst>
          </a:blip>
          <a:srcRect t="3000"/>
          <a:stretch>
            <a:fillRect/>
          </a:stretch>
        </p:blipFill>
        <p:spPr bwMode="auto">
          <a:xfrm>
            <a:off x="1290638" y="2260600"/>
            <a:ext cx="59944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5378" name="Rectangle 2"/>
          <p:cNvSpPr>
            <a:spLocks noGrp="1" noChangeArrowheads="1"/>
          </p:cNvSpPr>
          <p:nvPr>
            <p:ph type="title"/>
          </p:nvPr>
        </p:nvSpPr>
        <p:spPr>
          <a:xfrm>
            <a:off x="3059113" y="447675"/>
            <a:ext cx="3513137" cy="565150"/>
          </a:xfrm>
          <a:solidFill>
            <a:schemeClr val="bg1"/>
          </a:solidFill>
        </p:spPr>
        <p:txBody>
          <a:bodyPr lIns="0" tIns="0" rIns="0" bIns="0"/>
          <a:lstStyle/>
          <a:p>
            <a:r>
              <a:rPr lang="en-US" sz="3200"/>
              <a:t>Action of siRNA</a:t>
            </a:r>
          </a:p>
        </p:txBody>
      </p:sp>
      <p:sp>
        <p:nvSpPr>
          <p:cNvPr id="485380" name="Rectangle 4"/>
          <p:cNvSpPr>
            <a:spLocks noChangeArrowheads="1"/>
          </p:cNvSpPr>
          <p:nvPr/>
        </p:nvSpPr>
        <p:spPr bwMode="auto">
          <a:xfrm>
            <a:off x="1427163" y="3171825"/>
            <a:ext cx="1174750" cy="488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600" b="1" u="sng">
                <a:solidFill>
                  <a:srgbClr val="CC0000"/>
                </a:solidFill>
              </a:rPr>
              <a:t>siRNA</a:t>
            </a:r>
            <a:endParaRPr lang="en-US" sz="2600" b="1">
              <a:solidFill>
                <a:srgbClr val="0F116A"/>
              </a:solidFill>
            </a:endParaRPr>
          </a:p>
        </p:txBody>
      </p:sp>
      <p:sp>
        <p:nvSpPr>
          <p:cNvPr id="485381" name="Rectangle 5"/>
          <p:cNvSpPr>
            <a:spLocks noChangeArrowheads="1"/>
          </p:cNvSpPr>
          <p:nvPr/>
        </p:nvSpPr>
        <p:spPr bwMode="auto">
          <a:xfrm>
            <a:off x="3240088" y="3816350"/>
            <a:ext cx="1831975" cy="5810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600" b="1">
                <a:solidFill>
                  <a:srgbClr val="0F116A"/>
                </a:solidFill>
              </a:rPr>
              <a:t>double-stranded </a:t>
            </a:r>
            <a:br>
              <a:rPr lang="en-US" sz="1600" b="1">
                <a:solidFill>
                  <a:srgbClr val="0F116A"/>
                </a:solidFill>
              </a:rPr>
            </a:br>
            <a:r>
              <a:rPr lang="en-US" sz="1600" b="1">
                <a:solidFill>
                  <a:srgbClr val="0F116A"/>
                </a:solidFill>
              </a:rPr>
              <a:t>miRNA + siRNA</a:t>
            </a:r>
            <a:endParaRPr lang="en-US" sz="2200" b="1">
              <a:solidFill>
                <a:srgbClr val="0F116A"/>
              </a:solidFill>
            </a:endParaRPr>
          </a:p>
        </p:txBody>
      </p:sp>
      <p:sp>
        <p:nvSpPr>
          <p:cNvPr id="485383" name="Rectangle 7"/>
          <p:cNvSpPr>
            <a:spLocks noChangeArrowheads="1"/>
          </p:cNvSpPr>
          <p:nvPr/>
        </p:nvSpPr>
        <p:spPr bwMode="auto">
          <a:xfrm>
            <a:off x="4022725" y="5697538"/>
            <a:ext cx="2373313"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mRNA degraded</a:t>
            </a:r>
          </a:p>
        </p:txBody>
      </p:sp>
      <p:sp>
        <p:nvSpPr>
          <p:cNvPr id="485384" name="AutoShape 8"/>
          <p:cNvSpPr>
            <a:spLocks noChangeArrowheads="1"/>
          </p:cNvSpPr>
          <p:nvPr/>
        </p:nvSpPr>
        <p:spPr bwMode="auto">
          <a:xfrm>
            <a:off x="6469063" y="5934075"/>
            <a:ext cx="2605087" cy="835025"/>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en-US" sz="2200" b="1">
                <a:solidFill>
                  <a:srgbClr val="CC0000"/>
                </a:solidFill>
              </a:rPr>
              <a:t>functionally turns gene off</a:t>
            </a:r>
          </a:p>
        </p:txBody>
      </p:sp>
      <p:sp>
        <p:nvSpPr>
          <p:cNvPr id="485385" name="AutoShape 9"/>
          <p:cNvSpPr>
            <a:spLocks noChangeArrowheads="1"/>
          </p:cNvSpPr>
          <p:nvPr/>
        </p:nvSpPr>
        <p:spPr bwMode="auto">
          <a:xfrm rot="1036234">
            <a:off x="5867400" y="0"/>
            <a:ext cx="3800475" cy="2366963"/>
          </a:xfrm>
          <a:prstGeom prst="irregularSeal1">
            <a:avLst/>
          </a:prstGeom>
          <a:solidFill>
            <a:srgbClr val="FFCC18"/>
          </a:solidFill>
          <a:ln w="5715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0F116A"/>
                </a:solidFill>
                <a:latin typeface="Comic Sans MS" pitchFamily="84" charset="0"/>
              </a:rPr>
              <a:t>Hot…Hot</a:t>
            </a:r>
            <a:br>
              <a:rPr lang="en-US" b="1">
                <a:solidFill>
                  <a:srgbClr val="0F116A"/>
                </a:solidFill>
                <a:latin typeface="Comic Sans MS" pitchFamily="84" charset="0"/>
              </a:rPr>
            </a:br>
            <a:r>
              <a:rPr lang="en-US" b="1">
                <a:solidFill>
                  <a:srgbClr val="0F116A"/>
                </a:solidFill>
                <a:latin typeface="Comic Sans MS" pitchFamily="84" charset="0"/>
              </a:rPr>
              <a:t>new topic</a:t>
            </a:r>
            <a:br>
              <a:rPr lang="en-US" b="1">
                <a:solidFill>
                  <a:srgbClr val="0F116A"/>
                </a:solidFill>
                <a:latin typeface="Comic Sans MS" pitchFamily="84" charset="0"/>
              </a:rPr>
            </a:br>
            <a:r>
              <a:rPr lang="en-US" b="1">
                <a:solidFill>
                  <a:srgbClr val="0F116A"/>
                </a:solidFill>
                <a:latin typeface="Comic Sans MS" pitchFamily="84" charset="0"/>
              </a:rPr>
              <a:t>in biology</a:t>
            </a:r>
            <a:endParaRPr lang="en-US" b="1">
              <a:solidFill>
                <a:srgbClr val="0F116A"/>
              </a:solidFill>
              <a:latin typeface="Marker Felt" pitchFamily="-72" charset="0"/>
            </a:endParaRPr>
          </a:p>
        </p:txBody>
      </p:sp>
      <p:sp>
        <p:nvSpPr>
          <p:cNvPr id="485387" name="Rectangle 11"/>
          <p:cNvSpPr>
            <a:spLocks noChangeArrowheads="1"/>
          </p:cNvSpPr>
          <p:nvPr/>
        </p:nvSpPr>
        <p:spPr bwMode="auto">
          <a:xfrm>
            <a:off x="4816475" y="2568575"/>
            <a:ext cx="2738438" cy="3968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000" b="1">
                <a:solidFill>
                  <a:srgbClr val="0F116A"/>
                </a:solidFill>
              </a:rPr>
              <a:t>mRNA for translation</a:t>
            </a:r>
          </a:p>
        </p:txBody>
      </p:sp>
      <p:sp>
        <p:nvSpPr>
          <p:cNvPr id="485388" name="Rectangle 12"/>
          <p:cNvSpPr>
            <a:spLocks noChangeArrowheads="1"/>
          </p:cNvSpPr>
          <p:nvPr/>
        </p:nvSpPr>
        <p:spPr bwMode="auto">
          <a:xfrm>
            <a:off x="1617663" y="4505325"/>
            <a:ext cx="1384300" cy="833438"/>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a:lnSpc>
                <a:spcPct val="90000"/>
              </a:lnSpc>
            </a:pPr>
            <a:r>
              <a:rPr lang="en-US" sz="2000" b="1">
                <a:solidFill>
                  <a:srgbClr val="0F116A"/>
                </a:solidFill>
              </a:rPr>
              <a:t>breakdown</a:t>
            </a:r>
            <a:br>
              <a:rPr lang="en-US" sz="2000" b="1">
                <a:solidFill>
                  <a:srgbClr val="0F116A"/>
                </a:solidFill>
              </a:rPr>
            </a:br>
            <a:r>
              <a:rPr lang="en-US" sz="2000" b="1">
                <a:solidFill>
                  <a:srgbClr val="0F116A"/>
                </a:solidFill>
              </a:rPr>
              <a:t>enzyme</a:t>
            </a:r>
          </a:p>
          <a:p>
            <a:pPr>
              <a:lnSpc>
                <a:spcPct val="90000"/>
              </a:lnSpc>
            </a:pPr>
            <a:r>
              <a:rPr lang="en-US" sz="2000" b="1">
                <a:solidFill>
                  <a:srgbClr val="0F116A"/>
                </a:solidFill>
              </a:rPr>
              <a:t>(RISC)</a:t>
            </a:r>
          </a:p>
        </p:txBody>
      </p:sp>
      <p:sp>
        <p:nvSpPr>
          <p:cNvPr id="485389" name="Rectangle 13"/>
          <p:cNvSpPr>
            <a:spLocks noChangeArrowheads="1"/>
          </p:cNvSpPr>
          <p:nvPr/>
        </p:nvSpPr>
        <p:spPr bwMode="auto">
          <a:xfrm>
            <a:off x="2897188" y="2005013"/>
            <a:ext cx="1125537" cy="650875"/>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90000"/>
              </a:lnSpc>
            </a:pPr>
            <a:r>
              <a:rPr lang="en-US" sz="2000" b="1">
                <a:solidFill>
                  <a:srgbClr val="0F116A"/>
                </a:solidFill>
              </a:rPr>
              <a:t>dicer</a:t>
            </a:r>
            <a:br>
              <a:rPr lang="en-US" sz="2000" b="1">
                <a:solidFill>
                  <a:srgbClr val="0F116A"/>
                </a:solidFill>
              </a:rPr>
            </a:br>
            <a:r>
              <a:rPr lang="en-US" sz="2000" b="1">
                <a:solidFill>
                  <a:srgbClr val="0F116A"/>
                </a:solidFill>
              </a:rPr>
              <a:t>enzyme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485385"/>
                                        </p:tgtEl>
                                        <p:attrNameLst>
                                          <p:attrName>style.visibility</p:attrName>
                                        </p:attrNameLst>
                                      </p:cBhvr>
                                      <p:to>
                                        <p:strVal val="visible"/>
                                      </p:to>
                                    </p:set>
                                    <p:animEffect transition="in" filter="circle(out)">
                                      <p:cBhvr>
                                        <p:cTn id="7" dur="1000"/>
                                        <p:tgtEl>
                                          <p:spTgt spid="485385"/>
                                        </p:tgtEl>
                                      </p:cBhvr>
                                    </p:animEffect>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5387">
                                            <p:txEl>
                                              <p:pRg st="0" end="0"/>
                                            </p:txEl>
                                          </p:spTgt>
                                        </p:tgtEl>
                                        <p:attrNameLst>
                                          <p:attrName>style.visibility</p:attrName>
                                        </p:attrNameLst>
                                      </p:cBhvr>
                                      <p:to>
                                        <p:strVal val="visible"/>
                                      </p:to>
                                    </p:set>
                                    <p:animEffect transition="in" filter="wipe(left)">
                                      <p:cBhvr>
                                        <p:cTn id="12" dur="500"/>
                                        <p:tgtEl>
                                          <p:spTgt spid="48538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85389">
                                            <p:txEl>
                                              <p:pRg st="0" end="0"/>
                                            </p:txEl>
                                          </p:spTgt>
                                        </p:tgtEl>
                                        <p:attrNameLst>
                                          <p:attrName>style.visibility</p:attrName>
                                        </p:attrNameLst>
                                      </p:cBhvr>
                                      <p:to>
                                        <p:strVal val="visible"/>
                                      </p:to>
                                    </p:set>
                                    <p:animEffect transition="in" filter="wipe(left)">
                                      <p:cBhvr>
                                        <p:cTn id="17" dur="500"/>
                                        <p:tgtEl>
                                          <p:spTgt spid="485389">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5" name="String"/>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85380">
                                            <p:txEl>
                                              <p:pRg st="0" end="0"/>
                                            </p:txEl>
                                          </p:spTgt>
                                        </p:tgtEl>
                                        <p:attrNameLst>
                                          <p:attrName>style.visibility</p:attrName>
                                        </p:attrNameLst>
                                      </p:cBhvr>
                                      <p:to>
                                        <p:strVal val="visible"/>
                                      </p:to>
                                    </p:set>
                                    <p:animEffect transition="in" filter="wipe(left)">
                                      <p:cBhvr>
                                        <p:cTn id="22" dur="500"/>
                                        <p:tgtEl>
                                          <p:spTgt spid="485380">
                                            <p:txEl>
                                              <p:pRg st="0" end="0"/>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5" name="String"/>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85381">
                                            <p:txEl>
                                              <p:pRg st="0" end="0"/>
                                            </p:txEl>
                                          </p:spTgt>
                                        </p:tgtEl>
                                        <p:attrNameLst>
                                          <p:attrName>style.visibility</p:attrName>
                                        </p:attrNameLst>
                                      </p:cBhvr>
                                      <p:to>
                                        <p:strVal val="visible"/>
                                      </p:to>
                                    </p:set>
                                    <p:animEffect transition="in" filter="wipe(left)">
                                      <p:cBhvr>
                                        <p:cTn id="27" dur="500"/>
                                        <p:tgtEl>
                                          <p:spTgt spid="485381">
                                            <p:txEl>
                                              <p:pRg st="0" end="0"/>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6" name="Vibro Up"/>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85388"/>
                                        </p:tgtEl>
                                        <p:attrNameLst>
                                          <p:attrName>style.visibility</p:attrName>
                                        </p:attrNameLst>
                                      </p:cBhvr>
                                      <p:to>
                                        <p:strVal val="visible"/>
                                      </p:to>
                                    </p:set>
                                    <p:animEffect transition="in" filter="wipe(left)">
                                      <p:cBhvr>
                                        <p:cTn id="32" dur="500"/>
                                        <p:tgtEl>
                                          <p:spTgt spid="485388"/>
                                        </p:tgtEl>
                                      </p:cBhvr>
                                    </p:animEffect>
                                  </p:childTnLst>
                                  <p:subTnLst>
                                    <p:audio>
                                      <p:cMediaNode>
                                        <p:cTn display="0" masterRel="sameClick">
                                          <p:stCondLst>
                                            <p:cond evt="begin" delay="0">
                                              <p:tn val="30"/>
                                            </p:cond>
                                          </p:stCondLst>
                                          <p:endCondLst>
                                            <p:cond evt="onStopAudio" delay="0">
                                              <p:tgtEl>
                                                <p:sldTgt/>
                                              </p:tgtEl>
                                            </p:cond>
                                          </p:endCondLst>
                                        </p:cTn>
                                        <p:tgtEl>
                                          <p:sndTgt r:embed="rId5" name="String"/>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85383">
                                            <p:txEl>
                                              <p:pRg st="0" end="0"/>
                                            </p:txEl>
                                          </p:spTgt>
                                        </p:tgtEl>
                                        <p:attrNameLst>
                                          <p:attrName>style.visibility</p:attrName>
                                        </p:attrNameLst>
                                      </p:cBhvr>
                                      <p:to>
                                        <p:strVal val="visible"/>
                                      </p:to>
                                    </p:set>
                                    <p:animEffect transition="in" filter="wipe(left)">
                                      <p:cBhvr>
                                        <p:cTn id="37" dur="500"/>
                                        <p:tgtEl>
                                          <p:spTgt spid="485383">
                                            <p:txEl>
                                              <p:pRg st="0" end="0"/>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6" name="Vibro Up"/>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85384"/>
                                        </p:tgtEl>
                                        <p:attrNameLst>
                                          <p:attrName>style.visibility</p:attrName>
                                        </p:attrNameLst>
                                      </p:cBhvr>
                                      <p:to>
                                        <p:strVal val="visible"/>
                                      </p:to>
                                    </p:set>
                                    <p:animEffect transition="in" filter="wipe(left)">
                                      <p:cBhvr>
                                        <p:cTn id="42" dur="500"/>
                                        <p:tgtEl>
                                          <p:spTgt spid="485384"/>
                                        </p:tgtEl>
                                      </p:cBhvr>
                                    </p:animEffect>
                                  </p:childTnLst>
                                  <p:subTnLst>
                                    <p:audio>
                                      <p:cMediaNode>
                                        <p:cTn display="0" masterRel="sameClick">
                                          <p:stCondLst>
                                            <p:cond evt="begin" delay="0">
                                              <p:tn val="40"/>
                                            </p:cond>
                                          </p:stCondLst>
                                          <p:endCondLst>
                                            <p:cond evt="onStopAudio" delay="0">
                                              <p:tgtEl>
                                                <p:sldTgt/>
                                              </p:tgtEl>
                                            </p:cond>
                                          </p:endCondLst>
                                        </p:cTn>
                                        <p:tgtEl>
                                          <p:sndTgt r:embed="rId7"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380" grpId="0" build="p" autoUpdateAnimBg="0"/>
      <p:bldP spid="485381" grpId="0" build="p" autoUpdateAnimBg="0"/>
      <p:bldP spid="485383" grpId="0" build="p" autoUpdateAnimBg="0"/>
      <p:bldP spid="485384" grpId="0" animBg="1" autoUpdateAnimBg="0"/>
      <p:bldP spid="485385" grpId="0" animBg="1"/>
      <p:bldP spid="485387" grpId="0" build="p" autoUpdateAnimBg="0"/>
      <p:bldP spid="485388" grpId="0" animBg="1" autoUpdateAnimBg="0"/>
      <p:bldP spid="48538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9657" name="Picture 9"/>
          <p:cNvPicPr>
            <a:picLocks noChangeAspect="1" noChangeArrowheads="1"/>
          </p:cNvPicPr>
          <p:nvPr/>
        </p:nvPicPr>
        <p:blipFill>
          <a:blip r:embed="rId2">
            <a:extLst>
              <a:ext uri="{28A0092B-C50C-407E-A947-70E740481C1C}">
                <a14:useLocalDpi xmlns:a14="http://schemas.microsoft.com/office/drawing/2010/main" val="0"/>
              </a:ext>
            </a:extLst>
          </a:blip>
          <a:srcRect l="2338" t="2017" r="3506"/>
          <a:stretch>
            <a:fillRect/>
          </a:stretch>
        </p:blipFill>
        <p:spPr bwMode="auto">
          <a:xfrm>
            <a:off x="0" y="1257300"/>
            <a:ext cx="4695825" cy="28321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9650" name="Rectangle 2"/>
          <p:cNvSpPr>
            <a:spLocks noGrp="1" noChangeArrowheads="1"/>
          </p:cNvSpPr>
          <p:nvPr>
            <p:ph type="title"/>
          </p:nvPr>
        </p:nvSpPr>
        <p:spPr/>
        <p:txBody>
          <a:bodyPr/>
          <a:lstStyle/>
          <a:p>
            <a:r>
              <a:rPr lang="en-US"/>
              <a:t>RNA interference</a:t>
            </a:r>
          </a:p>
        </p:txBody>
      </p:sp>
      <p:sp>
        <p:nvSpPr>
          <p:cNvPr id="539652" name="Rectangle 4"/>
          <p:cNvSpPr>
            <a:spLocks noChangeArrowheads="1"/>
          </p:cNvSpPr>
          <p:nvPr/>
        </p:nvSpPr>
        <p:spPr bwMode="auto">
          <a:xfrm>
            <a:off x="6438900" y="381000"/>
            <a:ext cx="27066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rPr>
              <a:t>1990s </a:t>
            </a:r>
            <a:r>
              <a:rPr lang="en-US" sz="3400" b="1">
                <a:solidFill>
                  <a:srgbClr val="000005"/>
                </a:solidFill>
              </a:rPr>
              <a:t>| </a:t>
            </a:r>
            <a:r>
              <a:rPr lang="en-US" sz="3400" b="1">
                <a:solidFill>
                  <a:srgbClr val="CC0000"/>
                </a:solidFill>
              </a:rPr>
              <a:t>2006</a:t>
            </a:r>
            <a:endParaRPr lang="en-US" sz="3000" b="1">
              <a:solidFill>
                <a:srgbClr val="0F116A"/>
              </a:solidFill>
            </a:endParaRPr>
          </a:p>
        </p:txBody>
      </p:sp>
      <p:pic>
        <p:nvPicPr>
          <p:cNvPr id="5396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725" y="4037013"/>
            <a:ext cx="1660525" cy="2327275"/>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96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2038" y="4052888"/>
            <a:ext cx="1660525" cy="2327275"/>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9655" name="Rectangle 7"/>
          <p:cNvSpPr>
            <a:spLocks noChangeArrowheads="1"/>
          </p:cNvSpPr>
          <p:nvPr/>
        </p:nvSpPr>
        <p:spPr bwMode="auto">
          <a:xfrm>
            <a:off x="319088" y="6386513"/>
            <a:ext cx="1211262" cy="425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1400" b="1">
                <a:solidFill>
                  <a:srgbClr val="0F116A"/>
                </a:solidFill>
              </a:rPr>
              <a:t>Andrew Fire</a:t>
            </a:r>
          </a:p>
          <a:p>
            <a:r>
              <a:rPr lang="en-US" sz="1400" b="1">
                <a:solidFill>
                  <a:schemeClr val="tx2"/>
                </a:solidFill>
              </a:rPr>
              <a:t>Stanford</a:t>
            </a:r>
            <a:endParaRPr lang="en-US" sz="1400" b="1">
              <a:solidFill>
                <a:srgbClr val="0F116A"/>
              </a:solidFill>
            </a:endParaRPr>
          </a:p>
        </p:txBody>
      </p:sp>
      <p:sp>
        <p:nvSpPr>
          <p:cNvPr id="539656" name="Rectangle 8"/>
          <p:cNvSpPr>
            <a:spLocks noChangeArrowheads="1"/>
          </p:cNvSpPr>
          <p:nvPr/>
        </p:nvSpPr>
        <p:spPr bwMode="auto">
          <a:xfrm>
            <a:off x="2619375" y="6386513"/>
            <a:ext cx="1143000" cy="425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1400" b="1">
                <a:solidFill>
                  <a:srgbClr val="0F116A"/>
                </a:solidFill>
              </a:rPr>
              <a:t>Craig Mello</a:t>
            </a:r>
          </a:p>
          <a:p>
            <a:r>
              <a:rPr lang="en-US" sz="1400" b="1">
                <a:solidFill>
                  <a:schemeClr val="tx2"/>
                </a:solidFill>
              </a:rPr>
              <a:t>U Mass</a:t>
            </a:r>
          </a:p>
        </p:txBody>
      </p:sp>
      <p:pic>
        <p:nvPicPr>
          <p:cNvPr id="539658" name="Picture 10"/>
          <p:cNvPicPr>
            <a:picLocks noChangeAspect="1" noChangeArrowheads="1"/>
          </p:cNvPicPr>
          <p:nvPr/>
        </p:nvPicPr>
        <p:blipFill>
          <a:blip r:embed="rId5">
            <a:extLst>
              <a:ext uri="{28A0092B-C50C-407E-A947-70E740481C1C}">
                <a14:useLocalDpi xmlns:a14="http://schemas.microsoft.com/office/drawing/2010/main" val="0"/>
              </a:ext>
            </a:extLst>
          </a:blip>
          <a:srcRect l="1170" t="1691" r="4097" b="1691"/>
          <a:stretch>
            <a:fillRect/>
          </a:stretch>
        </p:blipFill>
        <p:spPr bwMode="auto">
          <a:xfrm>
            <a:off x="4748213" y="3716338"/>
            <a:ext cx="4368800" cy="3087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9659" name="Rectangle 11"/>
          <p:cNvSpPr>
            <a:spLocks noChangeArrowheads="1"/>
          </p:cNvSpPr>
          <p:nvPr/>
        </p:nvSpPr>
        <p:spPr bwMode="auto">
          <a:xfrm>
            <a:off x="4959350" y="1549400"/>
            <a:ext cx="3946525" cy="15525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b="1">
                <a:solidFill>
                  <a:srgbClr val="0F116A"/>
                </a:solidFill>
              </a:rPr>
              <a:t>“for their discovery of RNA interference —</a:t>
            </a:r>
            <a:br>
              <a:rPr lang="en-US" b="1">
                <a:solidFill>
                  <a:srgbClr val="0F116A"/>
                </a:solidFill>
              </a:rPr>
            </a:br>
            <a:r>
              <a:rPr lang="en-US" b="1">
                <a:solidFill>
                  <a:srgbClr val="0F116A"/>
                </a:solidFill>
              </a:rPr>
              <a:t>gene silencing by </a:t>
            </a:r>
            <a:br>
              <a:rPr lang="en-US" b="1">
                <a:solidFill>
                  <a:srgbClr val="0F116A"/>
                </a:solidFill>
              </a:rPr>
            </a:br>
            <a:r>
              <a:rPr lang="en-US" b="1">
                <a:solidFill>
                  <a:srgbClr val="0F116A"/>
                </a:solidFill>
              </a:rPr>
              <a:t>double-stranded RNA”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4482" name="Picture 2" descr="17-17-TranslationInitiat-L"/>
          <p:cNvPicPr>
            <a:picLocks noChangeAspect="1" noChangeArrowheads="1"/>
          </p:cNvPicPr>
          <p:nvPr/>
        </p:nvPicPr>
        <p:blipFill>
          <a:blip r:embed="rId4">
            <a:extLst>
              <a:ext uri="{28A0092B-C50C-407E-A947-70E740481C1C}">
                <a14:useLocalDpi xmlns:a14="http://schemas.microsoft.com/office/drawing/2010/main" val="0"/>
              </a:ext>
            </a:extLst>
          </a:blip>
          <a:srcRect b="5524"/>
          <a:stretch>
            <a:fillRect/>
          </a:stretch>
        </p:blipFill>
        <p:spPr bwMode="auto">
          <a:xfrm>
            <a:off x="3290888" y="4054475"/>
            <a:ext cx="5638800" cy="2605088"/>
          </a:xfrm>
          <a:prstGeom prst="rect">
            <a:avLst/>
          </a:prstGeom>
          <a:noFill/>
          <a:extLst>
            <a:ext uri="{909E8E84-426E-40DD-AFC4-6F175D3DCCD1}">
              <a14:hiddenFill xmlns:a14="http://schemas.microsoft.com/office/drawing/2010/main">
                <a:solidFill>
                  <a:srgbClr val="FFFFFF"/>
                </a:solidFill>
              </a14:hiddenFill>
            </a:ext>
          </a:extLst>
        </p:spPr>
      </p:pic>
      <p:sp>
        <p:nvSpPr>
          <p:cNvPr id="404483" name="Rectangle 3"/>
          <p:cNvSpPr>
            <a:spLocks noGrp="1" noChangeArrowheads="1"/>
          </p:cNvSpPr>
          <p:nvPr>
            <p:ph type="title"/>
          </p:nvPr>
        </p:nvSpPr>
        <p:spPr/>
        <p:txBody>
          <a:bodyPr/>
          <a:lstStyle/>
          <a:p>
            <a:r>
              <a:rPr lang="en-US"/>
              <a:t>5. Control of translation</a:t>
            </a:r>
          </a:p>
        </p:txBody>
      </p:sp>
      <p:sp>
        <p:nvSpPr>
          <p:cNvPr id="404484" name="Rectangle 4" descr="Rectangle: Click to edit Master text styles&#10;Second level&#10;Third level&#10;Fourth level&#10;Fifth level"/>
          <p:cNvSpPr>
            <a:spLocks noGrp="1" noChangeArrowheads="1"/>
          </p:cNvSpPr>
          <p:nvPr>
            <p:ph type="body" idx="1"/>
          </p:nvPr>
        </p:nvSpPr>
        <p:spPr>
          <a:xfrm>
            <a:off x="641350" y="1371600"/>
            <a:ext cx="8502650" cy="2819400"/>
          </a:xfrm>
        </p:spPr>
        <p:txBody>
          <a:bodyPr/>
          <a:lstStyle/>
          <a:p>
            <a:r>
              <a:rPr lang="en-US"/>
              <a:t>Block initiation of translation stage </a:t>
            </a:r>
          </a:p>
          <a:p>
            <a:pPr lvl="1"/>
            <a:r>
              <a:rPr lang="en-US"/>
              <a:t>regulatory proteins attach to 5' end of mRNA </a:t>
            </a:r>
          </a:p>
          <a:p>
            <a:pPr lvl="2"/>
            <a:r>
              <a:rPr lang="en-US"/>
              <a:t>prevent attachment of ribosomal subunits &amp; initiator tRNA</a:t>
            </a:r>
          </a:p>
          <a:p>
            <a:pPr lvl="2"/>
            <a:r>
              <a:rPr lang="en-US"/>
              <a:t>block translation of mRNA to protein</a:t>
            </a:r>
          </a:p>
        </p:txBody>
      </p:sp>
      <p:sp>
        <p:nvSpPr>
          <p:cNvPr id="404485" name="Rectangle 5">
            <a:hlinkClick r:id="rId5"/>
          </p:cNvPr>
          <p:cNvSpPr>
            <a:spLocks noChangeArrowheads="1"/>
          </p:cNvSpPr>
          <p:nvPr/>
        </p:nvSpPr>
        <p:spPr bwMode="auto">
          <a:xfrm>
            <a:off x="0" y="6430963"/>
            <a:ext cx="3570288"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2000" b="1">
                <a:solidFill>
                  <a:schemeClr val="bg2"/>
                </a:solidFill>
              </a:rPr>
              <a:t>Control of translation movie</a:t>
            </a:r>
            <a:endParaRPr lang="en-US" sz="2200" b="1">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4484">
                                            <p:txEl>
                                              <p:pRg st="0" end="0"/>
                                            </p:txEl>
                                          </p:spTgt>
                                        </p:tgtEl>
                                        <p:attrNameLst>
                                          <p:attrName>style.visibility</p:attrName>
                                        </p:attrNameLst>
                                      </p:cBhvr>
                                      <p:to>
                                        <p:strVal val="visible"/>
                                      </p:to>
                                    </p:set>
                                    <p:anim calcmode="lin" valueType="num">
                                      <p:cBhvr additive="base">
                                        <p:cTn id="7" dur="500" fill="hold"/>
                                        <p:tgtEl>
                                          <p:spTgt spid="40448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448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4484">
                                            <p:txEl>
                                              <p:pRg st="1" end="1"/>
                                            </p:txEl>
                                          </p:spTgt>
                                        </p:tgtEl>
                                        <p:attrNameLst>
                                          <p:attrName>style.visibility</p:attrName>
                                        </p:attrNameLst>
                                      </p:cBhvr>
                                      <p:to>
                                        <p:strVal val="visible"/>
                                      </p:to>
                                    </p:set>
                                    <p:anim calcmode="lin" valueType="num">
                                      <p:cBhvr additive="base">
                                        <p:cTn id="13" dur="500" fill="hold"/>
                                        <p:tgtEl>
                                          <p:spTgt spid="40448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448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404484">
                                            <p:txEl>
                                              <p:pRg st="2" end="2"/>
                                            </p:txEl>
                                          </p:spTgt>
                                        </p:tgtEl>
                                        <p:attrNameLst>
                                          <p:attrName>style.visibility</p:attrName>
                                        </p:attrNameLst>
                                      </p:cBhvr>
                                      <p:to>
                                        <p:strVal val="visible"/>
                                      </p:to>
                                    </p:set>
                                    <p:anim calcmode="lin" valueType="num">
                                      <p:cBhvr additive="base">
                                        <p:cTn id="17" dur="500" fill="hold"/>
                                        <p:tgtEl>
                                          <p:spTgt spid="40448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448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par>
                                <p:cTn id="19" presetID="2" presetClass="entr" presetSubtype="8" fill="hold" grpId="0" nodeType="withEffect">
                                  <p:stCondLst>
                                    <p:cond delay="0"/>
                                  </p:stCondLst>
                                  <p:childTnLst>
                                    <p:set>
                                      <p:cBhvr>
                                        <p:cTn id="20" dur="1" fill="hold">
                                          <p:stCondLst>
                                            <p:cond delay="0"/>
                                          </p:stCondLst>
                                        </p:cTn>
                                        <p:tgtEl>
                                          <p:spTgt spid="404484">
                                            <p:txEl>
                                              <p:pRg st="3" end="3"/>
                                            </p:txEl>
                                          </p:spTgt>
                                        </p:tgtEl>
                                        <p:attrNameLst>
                                          <p:attrName>style.visibility</p:attrName>
                                        </p:attrNameLst>
                                      </p:cBhvr>
                                      <p:to>
                                        <p:strVal val="visible"/>
                                      </p:to>
                                    </p:set>
                                    <p:anim calcmode="lin" valueType="num">
                                      <p:cBhvr additive="base">
                                        <p:cTn id="21" dur="500" fill="hold"/>
                                        <p:tgtEl>
                                          <p:spTgt spid="40448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448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4"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720" name="Picture 8"/>
          <p:cNvPicPr>
            <a:picLocks noChangeAspect="1" noChangeArrowheads="1"/>
          </p:cNvPicPr>
          <p:nvPr/>
        </p:nvPicPr>
        <p:blipFill>
          <a:blip r:embed="rId3">
            <a:extLst>
              <a:ext uri="{28A0092B-C50C-407E-A947-70E740481C1C}">
                <a14:useLocalDpi xmlns:a14="http://schemas.microsoft.com/office/drawing/2010/main" val="0"/>
              </a:ext>
            </a:extLst>
          </a:blip>
          <a:srcRect b="8238"/>
          <a:stretch>
            <a:fillRect/>
          </a:stretch>
        </p:blipFill>
        <p:spPr bwMode="auto">
          <a:xfrm>
            <a:off x="6959600" y="363538"/>
            <a:ext cx="2071688" cy="156686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1714" name="Rectangle 2"/>
          <p:cNvSpPr>
            <a:spLocks noGrp="1" noChangeArrowheads="1"/>
          </p:cNvSpPr>
          <p:nvPr>
            <p:ph type="title"/>
          </p:nvPr>
        </p:nvSpPr>
        <p:spPr/>
        <p:txBody>
          <a:bodyPr/>
          <a:lstStyle/>
          <a:p>
            <a:r>
              <a:rPr lang="en-US"/>
              <a:t>The BIG Questions…</a:t>
            </a:r>
          </a:p>
        </p:txBody>
      </p:sp>
      <p:sp>
        <p:nvSpPr>
          <p:cNvPr id="371715" name="Rectangle 3" descr="Rectangle: Click to edit Master text styles&#10;Second level&#10;Third level&#10;Fourth level&#10;Fifth level"/>
          <p:cNvSpPr>
            <a:spLocks noGrp="1" noChangeArrowheads="1"/>
          </p:cNvSpPr>
          <p:nvPr>
            <p:ph type="body" idx="1"/>
          </p:nvPr>
        </p:nvSpPr>
        <p:spPr>
          <a:xfrm>
            <a:off x="701675" y="1371600"/>
            <a:ext cx="7908925" cy="2460625"/>
          </a:xfrm>
        </p:spPr>
        <p:txBody>
          <a:bodyPr/>
          <a:lstStyle/>
          <a:p>
            <a:pPr>
              <a:lnSpc>
                <a:spcPct val="90000"/>
              </a:lnSpc>
            </a:pPr>
            <a:r>
              <a:rPr lang="en-US"/>
              <a:t>How are genes turned on &amp; off </a:t>
            </a:r>
            <a:br>
              <a:rPr lang="en-US"/>
            </a:br>
            <a:r>
              <a:rPr lang="en-US"/>
              <a:t>in eukaryotes?</a:t>
            </a:r>
          </a:p>
          <a:p>
            <a:pPr>
              <a:lnSpc>
                <a:spcPct val="90000"/>
              </a:lnSpc>
            </a:pPr>
            <a:r>
              <a:rPr lang="en-US"/>
              <a:t>How do cells with the same genes differentiate to perform completely different, specialized functions?</a:t>
            </a:r>
          </a:p>
        </p:txBody>
      </p:sp>
      <p:pic>
        <p:nvPicPr>
          <p:cNvPr id="371716" name="Picture 4"/>
          <p:cNvPicPr>
            <a:picLocks noChangeAspect="1" noChangeArrowheads="1"/>
          </p:cNvPicPr>
          <p:nvPr/>
        </p:nvPicPr>
        <p:blipFill>
          <a:blip r:embed="rId4">
            <a:extLst>
              <a:ext uri="{28A0092B-C50C-407E-A947-70E740481C1C}">
                <a14:useLocalDpi xmlns:a14="http://schemas.microsoft.com/office/drawing/2010/main" val="0"/>
              </a:ext>
            </a:extLst>
          </a:blip>
          <a:srcRect b="13458"/>
          <a:stretch>
            <a:fillRect/>
          </a:stretch>
        </p:blipFill>
        <p:spPr bwMode="auto">
          <a:xfrm>
            <a:off x="304800" y="3883025"/>
            <a:ext cx="8485188" cy="2946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1717" name="Rectangle 5"/>
          <p:cNvSpPr>
            <a:spLocks noChangeArrowheads="1"/>
          </p:cNvSpPr>
          <p:nvPr/>
        </p:nvSpPr>
        <p:spPr bwMode="auto">
          <a:xfrm>
            <a:off x="1066800" y="6680200"/>
            <a:ext cx="1752600" cy="152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18" name="Rectangle 6"/>
          <p:cNvSpPr>
            <a:spLocks noChangeArrowheads="1"/>
          </p:cNvSpPr>
          <p:nvPr/>
        </p:nvSpPr>
        <p:spPr bwMode="auto">
          <a:xfrm>
            <a:off x="4038600" y="6680200"/>
            <a:ext cx="1752600" cy="152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19" name="Rectangle 7"/>
          <p:cNvSpPr>
            <a:spLocks noChangeArrowheads="1"/>
          </p:cNvSpPr>
          <p:nvPr/>
        </p:nvSpPr>
        <p:spPr bwMode="auto">
          <a:xfrm>
            <a:off x="6934200" y="6680200"/>
            <a:ext cx="1752600" cy="152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6532" name="Picture 4" descr="19-12-Proteosome-L"/>
          <p:cNvPicPr>
            <a:picLocks noChangeAspect="1" noChangeArrowheads="1"/>
          </p:cNvPicPr>
          <p:nvPr/>
        </p:nvPicPr>
        <p:blipFill>
          <a:blip r:embed="rId4">
            <a:extLst>
              <a:ext uri="{28A0092B-C50C-407E-A947-70E740481C1C}">
                <a14:useLocalDpi xmlns:a14="http://schemas.microsoft.com/office/drawing/2010/main" val="0"/>
              </a:ext>
            </a:extLst>
          </a:blip>
          <a:srcRect b="8060"/>
          <a:stretch>
            <a:fillRect/>
          </a:stretch>
        </p:blipFill>
        <p:spPr bwMode="auto">
          <a:xfrm>
            <a:off x="228600" y="4114800"/>
            <a:ext cx="8763000" cy="2697163"/>
          </a:xfrm>
          <a:prstGeom prst="rect">
            <a:avLst/>
          </a:prstGeom>
          <a:noFill/>
          <a:extLst>
            <a:ext uri="{909E8E84-426E-40DD-AFC4-6F175D3DCCD1}">
              <a14:hiddenFill xmlns:a14="http://schemas.microsoft.com/office/drawing/2010/main">
                <a:solidFill>
                  <a:srgbClr val="FFFFFF"/>
                </a:solidFill>
              </a14:hiddenFill>
            </a:ext>
          </a:extLst>
        </p:spPr>
      </p:pic>
      <p:sp>
        <p:nvSpPr>
          <p:cNvPr id="406530" name="Rectangle 2"/>
          <p:cNvSpPr>
            <a:spLocks noGrp="1" noChangeArrowheads="1"/>
          </p:cNvSpPr>
          <p:nvPr>
            <p:ph type="title"/>
          </p:nvPr>
        </p:nvSpPr>
        <p:spPr>
          <a:xfrm>
            <a:off x="609600" y="685800"/>
            <a:ext cx="8534400" cy="762000"/>
          </a:xfrm>
        </p:spPr>
        <p:txBody>
          <a:bodyPr/>
          <a:lstStyle/>
          <a:p>
            <a:r>
              <a:rPr lang="en-US"/>
              <a:t>6-7. Protein processing &amp; degradation</a:t>
            </a:r>
          </a:p>
        </p:txBody>
      </p:sp>
      <p:sp>
        <p:nvSpPr>
          <p:cNvPr id="406531" name="Rectangle 3" descr="Rectangle: Click to edit Master text styles&#10;Second level&#10;Third level&#10;Fourth level&#10;Fifth level"/>
          <p:cNvSpPr>
            <a:spLocks noGrp="1" noChangeArrowheads="1"/>
          </p:cNvSpPr>
          <p:nvPr>
            <p:ph type="body" idx="1"/>
          </p:nvPr>
        </p:nvSpPr>
        <p:spPr>
          <a:xfrm>
            <a:off x="838200" y="1371600"/>
            <a:ext cx="7772400" cy="3124200"/>
          </a:xfrm>
        </p:spPr>
        <p:txBody>
          <a:bodyPr/>
          <a:lstStyle/>
          <a:p>
            <a:pPr>
              <a:lnSpc>
                <a:spcPct val="90000"/>
              </a:lnSpc>
            </a:pPr>
            <a:r>
              <a:rPr lang="en-US"/>
              <a:t>Protein processing</a:t>
            </a:r>
          </a:p>
          <a:p>
            <a:pPr lvl="1">
              <a:lnSpc>
                <a:spcPct val="90000"/>
              </a:lnSpc>
            </a:pPr>
            <a:r>
              <a:rPr lang="en-US"/>
              <a:t>folding, cleaving, adding sugar groups, targeting for transport</a:t>
            </a:r>
          </a:p>
          <a:p>
            <a:pPr>
              <a:lnSpc>
                <a:spcPct val="90000"/>
              </a:lnSpc>
            </a:pPr>
            <a:r>
              <a:rPr lang="en-US"/>
              <a:t>Protein degradation</a:t>
            </a:r>
          </a:p>
          <a:p>
            <a:pPr lvl="1">
              <a:lnSpc>
                <a:spcPct val="90000"/>
              </a:lnSpc>
            </a:pPr>
            <a:r>
              <a:rPr lang="en-US" u="sng">
                <a:solidFill>
                  <a:srgbClr val="CC0000"/>
                </a:solidFill>
              </a:rPr>
              <a:t>ubiquitin</a:t>
            </a:r>
            <a:r>
              <a:rPr lang="en-US"/>
              <a:t> tagging</a:t>
            </a:r>
          </a:p>
          <a:p>
            <a:pPr lvl="1">
              <a:lnSpc>
                <a:spcPct val="90000"/>
              </a:lnSpc>
            </a:pPr>
            <a:r>
              <a:rPr lang="en-US" u="sng">
                <a:solidFill>
                  <a:srgbClr val="CC0000"/>
                </a:solidFill>
              </a:rPr>
              <a:t>proteasome</a:t>
            </a:r>
            <a:r>
              <a:rPr lang="en-US"/>
              <a:t> degradation</a:t>
            </a:r>
          </a:p>
        </p:txBody>
      </p:sp>
      <p:sp>
        <p:nvSpPr>
          <p:cNvPr id="406534" name="Rectangle 6">
            <a:hlinkClick r:id="rId5"/>
          </p:cNvPr>
          <p:cNvSpPr>
            <a:spLocks noChangeArrowheads="1"/>
          </p:cNvSpPr>
          <p:nvPr/>
        </p:nvSpPr>
        <p:spPr bwMode="auto">
          <a:xfrm>
            <a:off x="11113" y="6457950"/>
            <a:ext cx="29781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800" b="1">
                <a:solidFill>
                  <a:schemeClr val="bg2"/>
                </a:solidFill>
              </a:rPr>
              <a:t>Protein processing movie</a:t>
            </a:r>
            <a:endParaRPr lang="en-US" sz="2600" b="1">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6531">
                                            <p:txEl>
                                              <p:pRg st="0" end="0"/>
                                            </p:txEl>
                                          </p:spTgt>
                                        </p:tgtEl>
                                        <p:attrNameLst>
                                          <p:attrName>style.visibility</p:attrName>
                                        </p:attrNameLst>
                                      </p:cBhvr>
                                      <p:to>
                                        <p:strVal val="visible"/>
                                      </p:to>
                                    </p:set>
                                    <p:anim calcmode="lin" valueType="num">
                                      <p:cBhvr additive="base">
                                        <p:cTn id="7" dur="500" fill="hold"/>
                                        <p:tgtEl>
                                          <p:spTgt spid="406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65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406531">
                                            <p:txEl>
                                              <p:pRg st="1" end="1"/>
                                            </p:txEl>
                                          </p:spTgt>
                                        </p:tgtEl>
                                        <p:attrNameLst>
                                          <p:attrName>style.visibility</p:attrName>
                                        </p:attrNameLst>
                                      </p:cBhvr>
                                      <p:to>
                                        <p:strVal val="visible"/>
                                      </p:to>
                                    </p:set>
                                    <p:anim calcmode="lin" valueType="num">
                                      <p:cBhvr additive="base">
                                        <p:cTn id="11" dur="500" fill="hold"/>
                                        <p:tgtEl>
                                          <p:spTgt spid="40653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0653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06531">
                                            <p:txEl>
                                              <p:pRg st="2" end="2"/>
                                            </p:txEl>
                                          </p:spTgt>
                                        </p:tgtEl>
                                        <p:attrNameLst>
                                          <p:attrName>style.visibility</p:attrName>
                                        </p:attrNameLst>
                                      </p:cBhvr>
                                      <p:to>
                                        <p:strVal val="visible"/>
                                      </p:to>
                                    </p:set>
                                    <p:anim calcmode="lin" valueType="num">
                                      <p:cBhvr additive="base">
                                        <p:cTn id="17" dur="500" fill="hold"/>
                                        <p:tgtEl>
                                          <p:spTgt spid="4065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653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par>
                                <p:cTn id="19" presetID="2" presetClass="entr" presetSubtype="8" fill="hold" grpId="0" nodeType="withEffect">
                                  <p:stCondLst>
                                    <p:cond delay="0"/>
                                  </p:stCondLst>
                                  <p:childTnLst>
                                    <p:set>
                                      <p:cBhvr>
                                        <p:cTn id="20" dur="1" fill="hold">
                                          <p:stCondLst>
                                            <p:cond delay="0"/>
                                          </p:stCondLst>
                                        </p:cTn>
                                        <p:tgtEl>
                                          <p:spTgt spid="406531">
                                            <p:txEl>
                                              <p:pRg st="3" end="3"/>
                                            </p:txEl>
                                          </p:spTgt>
                                        </p:tgtEl>
                                        <p:attrNameLst>
                                          <p:attrName>style.visibility</p:attrName>
                                        </p:attrNameLst>
                                      </p:cBhvr>
                                      <p:to>
                                        <p:strVal val="visible"/>
                                      </p:to>
                                    </p:set>
                                    <p:anim calcmode="lin" valueType="num">
                                      <p:cBhvr additive="base">
                                        <p:cTn id="21" dur="500" fill="hold"/>
                                        <p:tgtEl>
                                          <p:spTgt spid="40653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653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par>
                                <p:cTn id="23" presetID="2" presetClass="entr" presetSubtype="8" fill="hold" grpId="0" nodeType="withEffect">
                                  <p:stCondLst>
                                    <p:cond delay="0"/>
                                  </p:stCondLst>
                                  <p:childTnLst>
                                    <p:set>
                                      <p:cBhvr>
                                        <p:cTn id="24" dur="1" fill="hold">
                                          <p:stCondLst>
                                            <p:cond delay="0"/>
                                          </p:stCondLst>
                                        </p:cTn>
                                        <p:tgtEl>
                                          <p:spTgt spid="406531">
                                            <p:txEl>
                                              <p:pRg st="4" end="4"/>
                                            </p:txEl>
                                          </p:spTgt>
                                        </p:tgtEl>
                                        <p:attrNameLst>
                                          <p:attrName>style.visibility</p:attrName>
                                        </p:attrNameLst>
                                      </p:cBhvr>
                                      <p:to>
                                        <p:strVal val="visible"/>
                                      </p:to>
                                    </p:set>
                                    <p:anim calcmode="lin" valueType="num">
                                      <p:cBhvr additive="base">
                                        <p:cTn id="25" dur="500" fill="hold"/>
                                        <p:tgtEl>
                                          <p:spTgt spid="40653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653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5685" name="Picture 5" descr="chempub1high"/>
          <p:cNvPicPr>
            <a:picLocks noChangeAspect="1" noChangeArrowheads="1"/>
          </p:cNvPicPr>
          <p:nvPr/>
        </p:nvPicPr>
        <p:blipFill>
          <a:blip r:embed="rId3">
            <a:extLst>
              <a:ext uri="{28A0092B-C50C-407E-A947-70E740481C1C}">
                <a14:useLocalDpi xmlns:a14="http://schemas.microsoft.com/office/drawing/2010/main" val="0"/>
              </a:ext>
            </a:extLst>
          </a:blip>
          <a:srcRect r="3560" b="1833"/>
          <a:stretch>
            <a:fillRect/>
          </a:stretch>
        </p:blipFill>
        <p:spPr bwMode="auto">
          <a:xfrm>
            <a:off x="6670675" y="3540125"/>
            <a:ext cx="2459038"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5682" name="Rectangle 2"/>
          <p:cNvSpPr>
            <a:spLocks noGrp="1" noChangeArrowheads="1"/>
          </p:cNvSpPr>
          <p:nvPr>
            <p:ph type="title"/>
          </p:nvPr>
        </p:nvSpPr>
        <p:spPr/>
        <p:txBody>
          <a:bodyPr/>
          <a:lstStyle/>
          <a:p>
            <a:r>
              <a:rPr lang="en-US"/>
              <a:t>Ubiquitin</a:t>
            </a:r>
          </a:p>
        </p:txBody>
      </p:sp>
      <p:sp>
        <p:nvSpPr>
          <p:cNvPr id="455683" name="Rectangle 3" descr="Rectangle: Click to edit Master text styles&#10;Second level&#10;Third level&#10;Fourth level&#10;Fifth level"/>
          <p:cNvSpPr>
            <a:spLocks noGrp="1" noChangeArrowheads="1"/>
          </p:cNvSpPr>
          <p:nvPr>
            <p:ph type="body" idx="1"/>
          </p:nvPr>
        </p:nvSpPr>
        <p:spPr>
          <a:xfrm>
            <a:off x="838200" y="1371600"/>
            <a:ext cx="7772400" cy="3048000"/>
          </a:xfrm>
          <a:ln/>
          <a:extLst>
            <a:ext uri="{91240B29-F687-4F45-9708-019B960494DF}">
              <a14:hiddenLine xmlns:a14="http://schemas.microsoft.com/office/drawing/2010/main" w="9525">
                <a:solidFill>
                  <a:srgbClr val="CC0000"/>
                </a:solidFill>
                <a:miter lim="800000"/>
                <a:headEnd/>
                <a:tailEnd/>
              </a14:hiddenLine>
            </a:ext>
          </a:extLst>
        </p:spPr>
        <p:txBody>
          <a:bodyPr/>
          <a:lstStyle/>
          <a:p>
            <a:r>
              <a:rPr lang="en-US"/>
              <a:t>“Death tag”</a:t>
            </a:r>
          </a:p>
          <a:p>
            <a:pPr lvl="1"/>
            <a:r>
              <a:rPr lang="en-US"/>
              <a:t>mark unwanted proteins with a label </a:t>
            </a:r>
          </a:p>
          <a:p>
            <a:pPr lvl="1"/>
            <a:r>
              <a:rPr lang="en-US"/>
              <a:t>76 amino acid polypeptide, </a:t>
            </a:r>
            <a:r>
              <a:rPr lang="en-US" u="sng">
                <a:solidFill>
                  <a:srgbClr val="CC0000"/>
                </a:solidFill>
              </a:rPr>
              <a:t>ubiquitin</a:t>
            </a:r>
            <a:endParaRPr lang="en-US"/>
          </a:p>
          <a:p>
            <a:pPr lvl="1"/>
            <a:r>
              <a:rPr lang="en-US"/>
              <a:t>labeled proteins are broken down rapidly in "waste disposers"</a:t>
            </a:r>
          </a:p>
          <a:p>
            <a:pPr lvl="2"/>
            <a:r>
              <a:rPr lang="en-US" u="sng">
                <a:solidFill>
                  <a:srgbClr val="CC0000"/>
                </a:solidFill>
              </a:rPr>
              <a:t>proteasomes</a:t>
            </a:r>
            <a:endParaRPr lang="en-US"/>
          </a:p>
        </p:txBody>
      </p:sp>
      <p:pic>
        <p:nvPicPr>
          <p:cNvPr id="455686" name="Picture 6" descr="Avram hershk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4475" y="4495800"/>
            <a:ext cx="1254125" cy="1774825"/>
          </a:xfrm>
          <a:prstGeom prst="rect">
            <a:avLst/>
          </a:prstGeom>
          <a:noFill/>
          <a:extLst>
            <a:ext uri="{909E8E84-426E-40DD-AFC4-6F175D3DCCD1}">
              <a14:hiddenFill xmlns:a14="http://schemas.microsoft.com/office/drawing/2010/main">
                <a:solidFill>
                  <a:srgbClr val="FFFFFF"/>
                </a:solidFill>
              </a14:hiddenFill>
            </a:ext>
          </a:extLst>
        </p:spPr>
      </p:pic>
      <p:pic>
        <p:nvPicPr>
          <p:cNvPr id="455687" name="Picture 7" descr="Aaron ciechanov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8075" y="4495800"/>
            <a:ext cx="1254125" cy="1774825"/>
          </a:xfrm>
          <a:prstGeom prst="rect">
            <a:avLst/>
          </a:prstGeom>
          <a:noFill/>
          <a:extLst>
            <a:ext uri="{909E8E84-426E-40DD-AFC4-6F175D3DCCD1}">
              <a14:hiddenFill xmlns:a14="http://schemas.microsoft.com/office/drawing/2010/main">
                <a:solidFill>
                  <a:srgbClr val="FFFFFF"/>
                </a:solidFill>
              </a14:hiddenFill>
            </a:ext>
          </a:extLst>
        </p:spPr>
      </p:pic>
      <p:pic>
        <p:nvPicPr>
          <p:cNvPr id="455688" name="Picture 8" descr="Irwin ros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0875" y="4495800"/>
            <a:ext cx="1254125" cy="1774825"/>
          </a:xfrm>
          <a:prstGeom prst="rect">
            <a:avLst/>
          </a:prstGeom>
          <a:noFill/>
          <a:extLst>
            <a:ext uri="{909E8E84-426E-40DD-AFC4-6F175D3DCCD1}">
              <a14:hiddenFill xmlns:a14="http://schemas.microsoft.com/office/drawing/2010/main">
                <a:solidFill>
                  <a:srgbClr val="FFFFFF"/>
                </a:solidFill>
              </a14:hiddenFill>
            </a:ext>
          </a:extLst>
        </p:spPr>
      </p:pic>
      <p:sp>
        <p:nvSpPr>
          <p:cNvPr id="455689" name="Rectangle 9"/>
          <p:cNvSpPr>
            <a:spLocks noChangeArrowheads="1"/>
          </p:cNvSpPr>
          <p:nvPr/>
        </p:nvSpPr>
        <p:spPr bwMode="auto">
          <a:xfrm>
            <a:off x="6464300" y="381000"/>
            <a:ext cx="2706688" cy="609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3400" b="1">
                <a:solidFill>
                  <a:srgbClr val="0F116A"/>
                </a:solidFill>
              </a:rPr>
              <a:t>1980s </a:t>
            </a:r>
            <a:r>
              <a:rPr lang="en-US" sz="3400" b="1">
                <a:solidFill>
                  <a:srgbClr val="000005"/>
                </a:solidFill>
              </a:rPr>
              <a:t>| </a:t>
            </a:r>
            <a:r>
              <a:rPr lang="en-US" sz="3400" b="1">
                <a:solidFill>
                  <a:srgbClr val="CC0000"/>
                </a:solidFill>
              </a:rPr>
              <a:t>2004</a:t>
            </a:r>
            <a:endParaRPr lang="en-US" sz="3000" b="1">
              <a:solidFill>
                <a:srgbClr val="0F116A"/>
              </a:solidFill>
            </a:endParaRPr>
          </a:p>
        </p:txBody>
      </p:sp>
      <p:sp>
        <p:nvSpPr>
          <p:cNvPr id="455690" name="Rectangle 10"/>
          <p:cNvSpPr>
            <a:spLocks noChangeArrowheads="1"/>
          </p:cNvSpPr>
          <p:nvPr/>
        </p:nvSpPr>
        <p:spPr bwMode="auto">
          <a:xfrm>
            <a:off x="914400" y="6234113"/>
            <a:ext cx="158115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200" b="1">
                <a:solidFill>
                  <a:srgbClr val="0F116A"/>
                </a:solidFill>
              </a:rPr>
              <a:t>Aaron Ciechanover</a:t>
            </a:r>
          </a:p>
          <a:p>
            <a:r>
              <a:rPr lang="en-US" sz="1200" b="1">
                <a:solidFill>
                  <a:schemeClr val="tx2"/>
                </a:solidFill>
              </a:rPr>
              <a:t>Israel</a:t>
            </a:r>
            <a:endParaRPr lang="en-US" sz="1200" b="1">
              <a:solidFill>
                <a:srgbClr val="0F116A"/>
              </a:solidFill>
            </a:endParaRPr>
          </a:p>
        </p:txBody>
      </p:sp>
      <p:sp>
        <p:nvSpPr>
          <p:cNvPr id="455692" name="Rectangle 12"/>
          <p:cNvSpPr>
            <a:spLocks noChangeArrowheads="1"/>
          </p:cNvSpPr>
          <p:nvPr/>
        </p:nvSpPr>
        <p:spPr bwMode="auto">
          <a:xfrm>
            <a:off x="2727325" y="6234113"/>
            <a:ext cx="131127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200" b="1">
                <a:solidFill>
                  <a:srgbClr val="0F116A"/>
                </a:solidFill>
              </a:rPr>
              <a:t>Avram Hershko</a:t>
            </a:r>
          </a:p>
          <a:p>
            <a:r>
              <a:rPr lang="en-US" sz="1200" b="1">
                <a:solidFill>
                  <a:schemeClr val="tx2"/>
                </a:solidFill>
              </a:rPr>
              <a:t>Israel</a:t>
            </a:r>
          </a:p>
        </p:txBody>
      </p:sp>
      <p:sp>
        <p:nvSpPr>
          <p:cNvPr id="455693" name="Rectangle 13"/>
          <p:cNvSpPr>
            <a:spLocks noChangeArrowheads="1"/>
          </p:cNvSpPr>
          <p:nvPr/>
        </p:nvSpPr>
        <p:spPr bwMode="auto">
          <a:xfrm>
            <a:off x="4491038" y="6234113"/>
            <a:ext cx="113347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200" b="1">
                <a:solidFill>
                  <a:srgbClr val="0F116A"/>
                </a:solidFill>
              </a:rPr>
              <a:t>Irwin Rose</a:t>
            </a:r>
          </a:p>
          <a:p>
            <a:r>
              <a:rPr lang="en-US" sz="1200" b="1">
                <a:solidFill>
                  <a:schemeClr val="tx2"/>
                </a:solidFill>
              </a:rPr>
              <a:t>UC Riverside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7730" name="Picture 2" descr="chempub3high"/>
          <p:cNvPicPr>
            <a:picLocks noChangeAspect="1" noChangeArrowheads="1"/>
          </p:cNvPicPr>
          <p:nvPr/>
        </p:nvPicPr>
        <p:blipFill>
          <a:blip r:embed="rId3">
            <a:extLst>
              <a:ext uri="{28A0092B-C50C-407E-A947-70E740481C1C}">
                <a14:useLocalDpi xmlns:a14="http://schemas.microsoft.com/office/drawing/2010/main" val="0"/>
              </a:ext>
            </a:extLst>
          </a:blip>
          <a:srcRect b="4338"/>
          <a:stretch>
            <a:fillRect/>
          </a:stretch>
        </p:blipFill>
        <p:spPr bwMode="auto">
          <a:xfrm>
            <a:off x="2871788" y="3468688"/>
            <a:ext cx="3616325" cy="337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7731" name="Picture 3" descr="chempub2high"/>
          <p:cNvPicPr>
            <a:picLocks noChangeAspect="1" noChangeArrowheads="1"/>
          </p:cNvPicPr>
          <p:nvPr/>
        </p:nvPicPr>
        <p:blipFill>
          <a:blip r:embed="rId4">
            <a:extLst>
              <a:ext uri="{28A0092B-C50C-407E-A947-70E740481C1C}">
                <a14:useLocalDpi xmlns:a14="http://schemas.microsoft.com/office/drawing/2010/main" val="0"/>
              </a:ext>
            </a:extLst>
          </a:blip>
          <a:srcRect l="57520" t="38486"/>
          <a:stretch>
            <a:fillRect/>
          </a:stretch>
        </p:blipFill>
        <p:spPr bwMode="auto">
          <a:xfrm>
            <a:off x="6542088" y="838200"/>
            <a:ext cx="2601912" cy="584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7732" name="Rectangle 4"/>
          <p:cNvSpPr>
            <a:spLocks noGrp="1" noChangeArrowheads="1"/>
          </p:cNvSpPr>
          <p:nvPr>
            <p:ph type="title"/>
          </p:nvPr>
        </p:nvSpPr>
        <p:spPr/>
        <p:txBody>
          <a:bodyPr/>
          <a:lstStyle/>
          <a:p>
            <a:r>
              <a:rPr lang="en-US"/>
              <a:t>Proteasome </a:t>
            </a:r>
          </a:p>
        </p:txBody>
      </p:sp>
      <p:sp>
        <p:nvSpPr>
          <p:cNvPr id="457733" name="Rectangle 5" descr="Rectangle: Click to edit Master text styles&#10;Second level&#10;Third level&#10;Fourth level&#10;Fifth level"/>
          <p:cNvSpPr>
            <a:spLocks noGrp="1" noChangeArrowheads="1"/>
          </p:cNvSpPr>
          <p:nvPr>
            <p:ph type="body" idx="1"/>
          </p:nvPr>
        </p:nvSpPr>
        <p:spPr>
          <a:xfrm>
            <a:off x="838200" y="1371600"/>
            <a:ext cx="7772400" cy="2654300"/>
          </a:xfrm>
        </p:spPr>
        <p:txBody>
          <a:bodyPr/>
          <a:lstStyle/>
          <a:p>
            <a:r>
              <a:rPr lang="en-US"/>
              <a:t>Protein-degrading “machine”</a:t>
            </a:r>
          </a:p>
          <a:p>
            <a:pPr lvl="1"/>
            <a:r>
              <a:rPr lang="en-US"/>
              <a:t>cell’s waste disposer</a:t>
            </a:r>
          </a:p>
          <a:p>
            <a:pPr lvl="1"/>
            <a:r>
              <a:rPr lang="en-US"/>
              <a:t>breaks down any proteins </a:t>
            </a:r>
            <a:br>
              <a:rPr lang="en-US"/>
            </a:br>
            <a:r>
              <a:rPr lang="en-US"/>
              <a:t>into 7-9 amino acid fragments</a:t>
            </a:r>
          </a:p>
          <a:p>
            <a:pPr lvl="2"/>
            <a:r>
              <a:rPr lang="en-US"/>
              <a:t>cellular recycling</a:t>
            </a:r>
          </a:p>
        </p:txBody>
      </p:sp>
      <p:sp>
        <p:nvSpPr>
          <p:cNvPr id="457734" name="Rectangle 6"/>
          <p:cNvSpPr>
            <a:spLocks noChangeArrowheads="1"/>
          </p:cNvSpPr>
          <p:nvPr/>
        </p:nvSpPr>
        <p:spPr bwMode="auto">
          <a:xfrm>
            <a:off x="76200" y="6354763"/>
            <a:ext cx="2994025" cy="4270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chemeClr val="bg2"/>
                </a:solidFill>
              </a:rPr>
              <a:t>play Nobel animation</a:t>
            </a:r>
            <a:endParaRPr lang="en-US" sz="2200" b="1">
              <a:solidFill>
                <a:schemeClr val="tx2"/>
              </a:solidFill>
            </a:endParaRPr>
          </a:p>
        </p:txBody>
      </p:sp>
      <p:pic>
        <p:nvPicPr>
          <p:cNvPr id="457735" name="Picture 7" descr="19-12x-ProteasomesTEM"/>
          <p:cNvPicPr>
            <a:picLocks noChangeAspect="1" noChangeArrowheads="1"/>
          </p:cNvPicPr>
          <p:nvPr/>
        </p:nvPicPr>
        <p:blipFill>
          <a:blip r:embed="rId5">
            <a:extLst>
              <a:ext uri="{28A0092B-C50C-407E-A947-70E740481C1C}">
                <a14:useLocalDpi xmlns:a14="http://schemas.microsoft.com/office/drawing/2010/main" val="0"/>
              </a:ext>
            </a:extLst>
          </a:blip>
          <a:srcRect l="36000" t="36000" r="36000" b="28799"/>
          <a:stretch>
            <a:fillRect/>
          </a:stretch>
        </p:blipFill>
        <p:spPr bwMode="auto">
          <a:xfrm>
            <a:off x="609600" y="4267200"/>
            <a:ext cx="1785938"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ChangeArrowheads="1"/>
          </p:cNvSpPr>
          <p:nvPr/>
        </p:nvSpPr>
        <p:spPr bwMode="auto">
          <a:xfrm>
            <a:off x="7315200" y="6324600"/>
            <a:ext cx="1524000" cy="381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94595" name="Group 3"/>
          <p:cNvGrpSpPr>
            <a:grpSpLocks/>
          </p:cNvGrpSpPr>
          <p:nvPr/>
        </p:nvGrpSpPr>
        <p:grpSpPr bwMode="auto">
          <a:xfrm>
            <a:off x="319088" y="381000"/>
            <a:ext cx="5738812" cy="6477000"/>
            <a:chOff x="960" y="240"/>
            <a:chExt cx="3615" cy="4080"/>
          </a:xfrm>
        </p:grpSpPr>
        <p:grpSp>
          <p:nvGrpSpPr>
            <p:cNvPr id="494596" name="Group 4"/>
            <p:cNvGrpSpPr>
              <a:grpSpLocks/>
            </p:cNvGrpSpPr>
            <p:nvPr/>
          </p:nvGrpSpPr>
          <p:grpSpPr bwMode="auto">
            <a:xfrm>
              <a:off x="960" y="240"/>
              <a:ext cx="3615" cy="4080"/>
              <a:chOff x="753" y="240"/>
              <a:chExt cx="3615" cy="4080"/>
            </a:xfrm>
          </p:grpSpPr>
          <p:pic>
            <p:nvPicPr>
              <p:cNvPr id="494597" name="Picture 5" descr="f18-23b_six_levels_wher_cb"/>
              <p:cNvPicPr>
                <a:picLocks noChangeAspect="1" noChangeArrowheads="1"/>
              </p:cNvPicPr>
              <p:nvPr/>
            </p:nvPicPr>
            <p:blipFill>
              <a:blip r:embed="rId5">
                <a:extLst>
                  <a:ext uri="{28A0092B-C50C-407E-A947-70E740481C1C}">
                    <a14:useLocalDpi xmlns:a14="http://schemas.microsoft.com/office/drawing/2010/main" val="0"/>
                  </a:ext>
                </a:extLst>
              </a:blip>
              <a:srcRect t="3000"/>
              <a:stretch>
                <a:fillRect/>
              </a:stretch>
            </p:blipFill>
            <p:spPr bwMode="auto">
              <a:xfrm>
                <a:off x="753" y="1691"/>
                <a:ext cx="3615" cy="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4598" name="Picture 6" descr="f18-23t_six_levels_wher_cb"/>
              <p:cNvPicPr>
                <a:picLocks noChangeAspect="1" noChangeArrowheads="1"/>
              </p:cNvPicPr>
              <p:nvPr/>
            </p:nvPicPr>
            <p:blipFill>
              <a:blip r:embed="rId6">
                <a:extLst>
                  <a:ext uri="{28A0092B-C50C-407E-A947-70E740481C1C}">
                    <a14:useLocalDpi xmlns:a14="http://schemas.microsoft.com/office/drawing/2010/main" val="0"/>
                  </a:ext>
                </a:extLst>
              </a:blip>
              <a:srcRect l="2251" t="13499" r="2251" b="19501"/>
              <a:stretch>
                <a:fillRect/>
              </a:stretch>
            </p:blipFill>
            <p:spPr bwMode="auto">
              <a:xfrm>
                <a:off x="1661" y="397"/>
                <a:ext cx="2457" cy="1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4599" name="Rectangle 7"/>
              <p:cNvSpPr>
                <a:spLocks noChangeArrowheads="1"/>
              </p:cNvSpPr>
              <p:nvPr/>
            </p:nvSpPr>
            <p:spPr bwMode="auto">
              <a:xfrm>
                <a:off x="788" y="432"/>
                <a:ext cx="892" cy="1296"/>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600" name="Rectangle 8"/>
              <p:cNvSpPr>
                <a:spLocks noChangeArrowheads="1"/>
              </p:cNvSpPr>
              <p:nvPr/>
            </p:nvSpPr>
            <p:spPr bwMode="auto">
              <a:xfrm>
                <a:off x="4080" y="432"/>
                <a:ext cx="240" cy="1296"/>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601" name="Rectangle 9"/>
              <p:cNvSpPr>
                <a:spLocks noChangeArrowheads="1"/>
              </p:cNvSpPr>
              <p:nvPr/>
            </p:nvSpPr>
            <p:spPr bwMode="auto">
              <a:xfrm>
                <a:off x="788" y="240"/>
                <a:ext cx="3532" cy="240"/>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94602" name="Line 10"/>
            <p:cNvSpPr>
              <a:spLocks noChangeShapeType="1"/>
            </p:cNvSpPr>
            <p:nvPr/>
          </p:nvSpPr>
          <p:spPr bwMode="auto">
            <a:xfrm>
              <a:off x="2304" y="480"/>
              <a:ext cx="816" cy="0"/>
            </a:xfrm>
            <a:prstGeom prst="line">
              <a:avLst/>
            </a:prstGeom>
            <a:noFill/>
            <a:ln w="9525">
              <a:solidFill>
                <a:srgbClr val="C2BE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94603" name="Text Box 11"/>
          <p:cNvSpPr txBox="1">
            <a:spLocks noChangeArrowheads="1"/>
          </p:cNvSpPr>
          <p:nvPr/>
        </p:nvSpPr>
        <p:spPr bwMode="auto">
          <a:xfrm>
            <a:off x="152400" y="4784725"/>
            <a:ext cx="1447800" cy="4953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90000"/>
              </a:lnSpc>
            </a:pPr>
            <a:r>
              <a:rPr lang="en-US" sz="1800" b="1">
                <a:solidFill>
                  <a:srgbClr val="CC0000"/>
                </a:solidFill>
              </a:rPr>
              <a:t>initiation of transcription</a:t>
            </a:r>
          </a:p>
        </p:txBody>
      </p:sp>
      <p:sp>
        <p:nvSpPr>
          <p:cNvPr id="494604" name="Oval 12"/>
          <p:cNvSpPr>
            <a:spLocks noChangeArrowheads="1"/>
          </p:cNvSpPr>
          <p:nvPr/>
        </p:nvSpPr>
        <p:spPr bwMode="auto">
          <a:xfrm>
            <a:off x="0" y="437356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1</a:t>
            </a:r>
          </a:p>
        </p:txBody>
      </p:sp>
      <p:sp>
        <p:nvSpPr>
          <p:cNvPr id="494605" name="Text Box 13"/>
          <p:cNvSpPr txBox="1">
            <a:spLocks noChangeArrowheads="1"/>
          </p:cNvSpPr>
          <p:nvPr/>
        </p:nvSpPr>
        <p:spPr bwMode="auto">
          <a:xfrm>
            <a:off x="1479550" y="6362700"/>
            <a:ext cx="1630363" cy="219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80000"/>
              </a:lnSpc>
            </a:pPr>
            <a:r>
              <a:rPr lang="en-US" sz="1800" b="1">
                <a:solidFill>
                  <a:srgbClr val="CC0000"/>
                </a:solidFill>
              </a:rPr>
              <a:t>mRNA splicing</a:t>
            </a:r>
          </a:p>
        </p:txBody>
      </p:sp>
      <p:sp>
        <p:nvSpPr>
          <p:cNvPr id="494606" name="Oval 14"/>
          <p:cNvSpPr>
            <a:spLocks noChangeArrowheads="1"/>
          </p:cNvSpPr>
          <p:nvPr/>
        </p:nvSpPr>
        <p:spPr bwMode="auto">
          <a:xfrm>
            <a:off x="441325" y="4256088"/>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2</a:t>
            </a:r>
          </a:p>
        </p:txBody>
      </p:sp>
      <p:sp>
        <p:nvSpPr>
          <p:cNvPr id="494607" name="Text Box 15"/>
          <p:cNvSpPr txBox="1">
            <a:spLocks noChangeArrowheads="1"/>
          </p:cNvSpPr>
          <p:nvPr/>
        </p:nvSpPr>
        <p:spPr bwMode="auto">
          <a:xfrm>
            <a:off x="4343400" y="6200775"/>
            <a:ext cx="1503363" cy="4953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90000"/>
              </a:lnSpc>
            </a:pPr>
            <a:r>
              <a:rPr lang="en-US" sz="1800" b="1">
                <a:solidFill>
                  <a:srgbClr val="CC0000"/>
                </a:solidFill>
              </a:rPr>
              <a:t>mRNA </a:t>
            </a:r>
            <a:br>
              <a:rPr lang="en-US" sz="1800" b="1">
                <a:solidFill>
                  <a:srgbClr val="CC0000"/>
                </a:solidFill>
              </a:rPr>
            </a:br>
            <a:r>
              <a:rPr lang="en-US" sz="1800" b="1">
                <a:solidFill>
                  <a:srgbClr val="CC0000"/>
                </a:solidFill>
              </a:rPr>
              <a:t>protection</a:t>
            </a:r>
          </a:p>
        </p:txBody>
      </p:sp>
      <p:sp>
        <p:nvSpPr>
          <p:cNvPr id="494608" name="Oval 16"/>
          <p:cNvSpPr>
            <a:spLocks noChangeArrowheads="1"/>
          </p:cNvSpPr>
          <p:nvPr/>
        </p:nvSpPr>
        <p:spPr bwMode="auto">
          <a:xfrm>
            <a:off x="1095375" y="6461125"/>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3</a:t>
            </a:r>
          </a:p>
        </p:txBody>
      </p:sp>
      <p:sp>
        <p:nvSpPr>
          <p:cNvPr id="494609" name="Text Box 17"/>
          <p:cNvSpPr txBox="1">
            <a:spLocks noChangeArrowheads="1"/>
          </p:cNvSpPr>
          <p:nvPr/>
        </p:nvSpPr>
        <p:spPr bwMode="auto">
          <a:xfrm>
            <a:off x="2314575" y="2971800"/>
            <a:ext cx="1319213" cy="4953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90000"/>
              </a:lnSpc>
            </a:pPr>
            <a:r>
              <a:rPr lang="en-US" sz="1800" b="1">
                <a:solidFill>
                  <a:srgbClr val="CC0000"/>
                </a:solidFill>
              </a:rPr>
              <a:t>initiation of translation</a:t>
            </a:r>
          </a:p>
        </p:txBody>
      </p:sp>
      <p:sp>
        <p:nvSpPr>
          <p:cNvPr id="494610" name="Oval 18"/>
          <p:cNvSpPr>
            <a:spLocks noChangeArrowheads="1"/>
          </p:cNvSpPr>
          <p:nvPr/>
        </p:nvSpPr>
        <p:spPr bwMode="auto">
          <a:xfrm>
            <a:off x="1579563" y="57626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6</a:t>
            </a:r>
          </a:p>
        </p:txBody>
      </p:sp>
      <p:sp>
        <p:nvSpPr>
          <p:cNvPr id="494611" name="Text Box 19"/>
          <p:cNvSpPr txBox="1">
            <a:spLocks noChangeArrowheads="1"/>
          </p:cNvSpPr>
          <p:nvPr/>
        </p:nvSpPr>
        <p:spPr bwMode="auto">
          <a:xfrm>
            <a:off x="4954588" y="3298825"/>
            <a:ext cx="1325562" cy="4953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90000"/>
              </a:lnSpc>
            </a:pPr>
            <a:r>
              <a:rPr lang="en-US" sz="1800" b="1">
                <a:solidFill>
                  <a:srgbClr val="CC0000"/>
                </a:solidFill>
              </a:rPr>
              <a:t>mRNA</a:t>
            </a:r>
            <a:br>
              <a:rPr lang="en-US" sz="1800" b="1">
                <a:solidFill>
                  <a:srgbClr val="CC0000"/>
                </a:solidFill>
              </a:rPr>
            </a:br>
            <a:r>
              <a:rPr lang="en-US" sz="1800" b="1">
                <a:solidFill>
                  <a:srgbClr val="CC0000"/>
                </a:solidFill>
              </a:rPr>
              <a:t>processing</a:t>
            </a:r>
          </a:p>
        </p:txBody>
      </p:sp>
      <p:sp>
        <p:nvSpPr>
          <p:cNvPr id="494612" name="Oval 20"/>
          <p:cNvSpPr>
            <a:spLocks noChangeArrowheads="1"/>
          </p:cNvSpPr>
          <p:nvPr/>
        </p:nvSpPr>
        <p:spPr bwMode="auto">
          <a:xfrm>
            <a:off x="2079625" y="2536825"/>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5</a:t>
            </a:r>
          </a:p>
        </p:txBody>
      </p:sp>
      <p:sp>
        <p:nvSpPr>
          <p:cNvPr id="494613" name="Text Box 21"/>
          <p:cNvSpPr txBox="1">
            <a:spLocks noChangeArrowheads="1"/>
          </p:cNvSpPr>
          <p:nvPr/>
        </p:nvSpPr>
        <p:spPr bwMode="auto">
          <a:xfrm>
            <a:off x="6181725" y="1270000"/>
            <a:ext cx="2895600" cy="44831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4300" indent="-114300" algn="l">
              <a:defRPr sz="2400">
                <a:solidFill>
                  <a:schemeClr val="tx1"/>
                </a:solidFill>
                <a:latin typeface="Times" pitchFamily="84" charset="0"/>
              </a:defRPr>
            </a:lvl1pPr>
            <a:lvl2pPr algn="l">
              <a:defRPr sz="2400">
                <a:solidFill>
                  <a:schemeClr val="tx1"/>
                </a:solidFill>
                <a:latin typeface="Times" pitchFamily="84" charset="0"/>
              </a:defRPr>
            </a:lvl2pPr>
            <a:lvl3pPr algn="l">
              <a:defRPr sz="2400">
                <a:solidFill>
                  <a:schemeClr val="tx1"/>
                </a:solidFill>
                <a:latin typeface="Times" pitchFamily="84" charset="0"/>
              </a:defRPr>
            </a:lvl3pPr>
            <a:lvl4pPr algn="l">
              <a:defRPr sz="2400">
                <a:solidFill>
                  <a:schemeClr val="tx1"/>
                </a:solidFill>
                <a:latin typeface="Times" pitchFamily="84" charset="0"/>
              </a:defRPr>
            </a:lvl4pPr>
            <a:lvl5pPr algn="l">
              <a:defRPr sz="2400">
                <a:solidFill>
                  <a:schemeClr val="tx1"/>
                </a:solidFill>
                <a:latin typeface="Times" pitchFamily="84" charset="0"/>
              </a:defRPr>
            </a:lvl5pPr>
            <a:lvl6pPr eaLnBrk="0" fontAlgn="base" hangingPunct="0">
              <a:spcBef>
                <a:spcPct val="0"/>
              </a:spcBef>
              <a:spcAft>
                <a:spcPct val="0"/>
              </a:spcAft>
              <a:defRPr sz="2400">
                <a:solidFill>
                  <a:schemeClr val="tx1"/>
                </a:solidFill>
                <a:latin typeface="Times" pitchFamily="84" charset="0"/>
              </a:defRPr>
            </a:lvl6pPr>
            <a:lvl7pPr eaLnBrk="0" fontAlgn="base" hangingPunct="0">
              <a:spcBef>
                <a:spcPct val="0"/>
              </a:spcBef>
              <a:spcAft>
                <a:spcPct val="0"/>
              </a:spcAft>
              <a:defRPr sz="2400">
                <a:solidFill>
                  <a:schemeClr val="tx1"/>
                </a:solidFill>
                <a:latin typeface="Times" pitchFamily="84" charset="0"/>
              </a:defRPr>
            </a:lvl7pPr>
            <a:lvl8pPr eaLnBrk="0" fontAlgn="base" hangingPunct="0">
              <a:spcBef>
                <a:spcPct val="0"/>
              </a:spcBef>
              <a:spcAft>
                <a:spcPct val="0"/>
              </a:spcAft>
              <a:defRPr sz="2400">
                <a:solidFill>
                  <a:schemeClr val="tx1"/>
                </a:solidFill>
                <a:latin typeface="Times" pitchFamily="84" charset="0"/>
              </a:defRPr>
            </a:lvl8pPr>
            <a:lvl9pPr eaLnBrk="0" fontAlgn="base" hangingPunct="0">
              <a:spcBef>
                <a:spcPct val="0"/>
              </a:spcBef>
              <a:spcAft>
                <a:spcPct val="0"/>
              </a:spcAft>
              <a:defRPr sz="2400">
                <a:solidFill>
                  <a:schemeClr val="tx1"/>
                </a:solidFill>
                <a:latin typeface="Times" pitchFamily="84" charset="0"/>
              </a:defRPr>
            </a:lvl9pPr>
          </a:lstStyle>
          <a:p>
            <a:r>
              <a:rPr lang="en-US" sz="1800" b="1">
                <a:solidFill>
                  <a:srgbClr val="CC0000"/>
                </a:solidFill>
                <a:latin typeface="Arial" charset="0"/>
              </a:rPr>
              <a:t>1 &amp; 2. transcription </a:t>
            </a:r>
          </a:p>
          <a:p>
            <a:r>
              <a:rPr lang="en-US" sz="1800" b="1">
                <a:solidFill>
                  <a:srgbClr val="CC0000"/>
                </a:solidFill>
                <a:latin typeface="Arial" charset="0"/>
              </a:rPr>
              <a:t> 	</a:t>
            </a:r>
            <a:r>
              <a:rPr lang="en-US" sz="1800" b="1">
                <a:solidFill>
                  <a:srgbClr val="000000"/>
                </a:solidFill>
                <a:latin typeface="Arial" charset="0"/>
              </a:rPr>
              <a:t>- DNA packing</a:t>
            </a:r>
          </a:p>
          <a:p>
            <a:r>
              <a:rPr lang="en-US" sz="1800" b="1">
                <a:solidFill>
                  <a:srgbClr val="000000"/>
                </a:solidFill>
                <a:latin typeface="Arial" charset="0"/>
              </a:rPr>
              <a:t> 	- transcription factors</a:t>
            </a:r>
            <a:endParaRPr lang="en-US" sz="1800" b="1">
              <a:solidFill>
                <a:srgbClr val="CC0000"/>
              </a:solidFill>
              <a:latin typeface="Arial" charset="0"/>
            </a:endParaRPr>
          </a:p>
          <a:p>
            <a:endParaRPr lang="en-US" sz="1400" b="1">
              <a:solidFill>
                <a:srgbClr val="CC0000"/>
              </a:solidFill>
              <a:latin typeface="Arial" charset="0"/>
            </a:endParaRPr>
          </a:p>
          <a:p>
            <a:r>
              <a:rPr lang="en-US" sz="1800" b="1">
                <a:solidFill>
                  <a:srgbClr val="CC0000"/>
                </a:solidFill>
                <a:latin typeface="Arial" charset="0"/>
              </a:rPr>
              <a:t>3 &amp; 4. post-transcription </a:t>
            </a:r>
          </a:p>
          <a:p>
            <a:r>
              <a:rPr lang="en-US" sz="1800" b="1">
                <a:solidFill>
                  <a:srgbClr val="CC0000"/>
                </a:solidFill>
                <a:latin typeface="Arial" charset="0"/>
              </a:rPr>
              <a:t>	</a:t>
            </a:r>
            <a:r>
              <a:rPr lang="en-US" sz="1800" b="1">
                <a:solidFill>
                  <a:schemeClr val="tx2"/>
                </a:solidFill>
                <a:latin typeface="Arial" charset="0"/>
              </a:rPr>
              <a:t>- mRNA processing</a:t>
            </a:r>
            <a:endParaRPr lang="en-US" sz="1800" b="1">
              <a:solidFill>
                <a:srgbClr val="CC0000"/>
              </a:solidFill>
              <a:latin typeface="Arial" charset="0"/>
            </a:endParaRPr>
          </a:p>
          <a:p>
            <a:r>
              <a:rPr lang="en-US" sz="1800" b="1">
                <a:solidFill>
                  <a:srgbClr val="CC0000"/>
                </a:solidFill>
                <a:latin typeface="Arial" charset="0"/>
              </a:rPr>
              <a:t> 	</a:t>
            </a:r>
            <a:r>
              <a:rPr lang="en-US" sz="1800" b="1">
                <a:solidFill>
                  <a:srgbClr val="000000"/>
                </a:solidFill>
                <a:latin typeface="Arial" charset="0"/>
              </a:rPr>
              <a:t>- splicing</a:t>
            </a:r>
            <a:endParaRPr lang="en-US" sz="1800" b="1">
              <a:solidFill>
                <a:srgbClr val="CC0000"/>
              </a:solidFill>
              <a:latin typeface="Arial" charset="0"/>
            </a:endParaRPr>
          </a:p>
          <a:p>
            <a:r>
              <a:rPr lang="en-US" sz="1800" b="1">
                <a:solidFill>
                  <a:srgbClr val="000000"/>
                </a:solidFill>
                <a:latin typeface="Arial" charset="0"/>
              </a:rPr>
              <a:t>	- 5’ cap &amp; poly-A tail</a:t>
            </a:r>
          </a:p>
          <a:p>
            <a:r>
              <a:rPr lang="en-US" sz="1800" b="1">
                <a:solidFill>
                  <a:srgbClr val="000000"/>
                </a:solidFill>
                <a:latin typeface="Arial" charset="0"/>
              </a:rPr>
              <a:t>	- breakdown by siRNA</a:t>
            </a:r>
          </a:p>
          <a:p>
            <a:endParaRPr lang="en-US" sz="1400" b="1">
              <a:solidFill>
                <a:srgbClr val="CC0000"/>
              </a:solidFill>
              <a:latin typeface="Arial" charset="0"/>
            </a:endParaRPr>
          </a:p>
          <a:p>
            <a:r>
              <a:rPr lang="en-US" sz="1800" b="1">
                <a:solidFill>
                  <a:srgbClr val="CC0000"/>
                </a:solidFill>
                <a:latin typeface="Arial" charset="0"/>
              </a:rPr>
              <a:t>5. translation</a:t>
            </a:r>
          </a:p>
          <a:p>
            <a:r>
              <a:rPr lang="en-US" sz="1800" b="1">
                <a:solidFill>
                  <a:srgbClr val="CC0000"/>
                </a:solidFill>
                <a:latin typeface="Arial" charset="0"/>
              </a:rPr>
              <a:t> 	</a:t>
            </a:r>
            <a:r>
              <a:rPr lang="en-US" sz="1800" b="1">
                <a:solidFill>
                  <a:srgbClr val="000000"/>
                </a:solidFill>
                <a:latin typeface="Arial" charset="0"/>
              </a:rPr>
              <a:t>- block start of </a:t>
            </a:r>
            <a:br>
              <a:rPr lang="en-US" sz="1800" b="1">
                <a:solidFill>
                  <a:srgbClr val="000000"/>
                </a:solidFill>
                <a:latin typeface="Arial" charset="0"/>
              </a:rPr>
            </a:br>
            <a:r>
              <a:rPr lang="en-US" sz="1800" b="1">
                <a:solidFill>
                  <a:srgbClr val="000000"/>
                </a:solidFill>
                <a:latin typeface="Arial" charset="0"/>
              </a:rPr>
              <a:t>  translation</a:t>
            </a:r>
            <a:endParaRPr lang="en-US" sz="1800" b="1">
              <a:solidFill>
                <a:srgbClr val="CC0000"/>
              </a:solidFill>
              <a:latin typeface="Arial" charset="0"/>
            </a:endParaRPr>
          </a:p>
          <a:p>
            <a:endParaRPr lang="en-US" sz="1400" b="1">
              <a:solidFill>
                <a:srgbClr val="CC0000"/>
              </a:solidFill>
              <a:latin typeface="Arial" charset="0"/>
            </a:endParaRPr>
          </a:p>
          <a:p>
            <a:r>
              <a:rPr lang="en-US" sz="1800" b="1">
                <a:solidFill>
                  <a:srgbClr val="CC0000"/>
                </a:solidFill>
                <a:latin typeface="Arial" charset="0"/>
              </a:rPr>
              <a:t>6 &amp; 7. post-translation</a:t>
            </a:r>
          </a:p>
          <a:p>
            <a:r>
              <a:rPr lang="en-US" sz="1800" b="1">
                <a:solidFill>
                  <a:srgbClr val="CC0000"/>
                </a:solidFill>
                <a:latin typeface="Arial" charset="0"/>
              </a:rPr>
              <a:t> 	</a:t>
            </a:r>
            <a:r>
              <a:rPr lang="en-US" sz="1800" b="1">
                <a:solidFill>
                  <a:srgbClr val="000000"/>
                </a:solidFill>
                <a:latin typeface="Arial" charset="0"/>
              </a:rPr>
              <a:t>- protein processing</a:t>
            </a:r>
          </a:p>
          <a:p>
            <a:r>
              <a:rPr lang="en-US" sz="1800" b="1">
                <a:solidFill>
                  <a:srgbClr val="000000"/>
                </a:solidFill>
                <a:latin typeface="Arial" charset="0"/>
              </a:rPr>
              <a:t> 	- protein degradation</a:t>
            </a:r>
          </a:p>
        </p:txBody>
      </p:sp>
      <p:sp>
        <p:nvSpPr>
          <p:cNvPr id="494614" name="Oval 22"/>
          <p:cNvSpPr>
            <a:spLocks noChangeArrowheads="1"/>
          </p:cNvSpPr>
          <p:nvPr/>
        </p:nvSpPr>
        <p:spPr bwMode="auto">
          <a:xfrm>
            <a:off x="2057400" y="457200"/>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7</a:t>
            </a:r>
          </a:p>
        </p:txBody>
      </p:sp>
      <p:sp>
        <p:nvSpPr>
          <p:cNvPr id="494615" name="Text Box 23"/>
          <p:cNvSpPr txBox="1">
            <a:spLocks noChangeArrowheads="1"/>
          </p:cNvSpPr>
          <p:nvPr/>
        </p:nvSpPr>
        <p:spPr bwMode="auto">
          <a:xfrm>
            <a:off x="2497138" y="668338"/>
            <a:ext cx="1600200" cy="742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l">
              <a:lnSpc>
                <a:spcPct val="90000"/>
              </a:lnSpc>
            </a:pPr>
            <a:r>
              <a:rPr lang="en-US" sz="1800" b="1">
                <a:solidFill>
                  <a:srgbClr val="CC0000"/>
                </a:solidFill>
              </a:rPr>
              <a:t>protein processing &amp; degradation</a:t>
            </a:r>
          </a:p>
        </p:txBody>
      </p:sp>
      <p:sp>
        <p:nvSpPr>
          <p:cNvPr id="494616" name="Oval 24"/>
          <p:cNvSpPr>
            <a:spLocks noChangeArrowheads="1"/>
          </p:cNvSpPr>
          <p:nvPr/>
        </p:nvSpPr>
        <p:spPr bwMode="auto">
          <a:xfrm>
            <a:off x="3903663" y="631031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4</a:t>
            </a:r>
          </a:p>
        </p:txBody>
      </p:sp>
      <p:sp>
        <p:nvSpPr>
          <p:cNvPr id="494617" name="Oval 25"/>
          <p:cNvSpPr>
            <a:spLocks noChangeArrowheads="1"/>
          </p:cNvSpPr>
          <p:nvPr/>
        </p:nvSpPr>
        <p:spPr bwMode="auto">
          <a:xfrm>
            <a:off x="4808538" y="2857500"/>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4</a:t>
            </a:r>
          </a:p>
        </p:txBody>
      </p:sp>
      <p:sp>
        <p:nvSpPr>
          <p:cNvPr id="494618" name="Rectangle 26"/>
          <p:cNvSpPr>
            <a:spLocks noChangeArrowheads="1"/>
          </p:cNvSpPr>
          <p:nvPr/>
        </p:nvSpPr>
        <p:spPr bwMode="auto">
          <a:xfrm>
            <a:off x="5203825" y="401638"/>
            <a:ext cx="3892550"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spAutoFit/>
          </a:bodyPr>
          <a:lstStyle/>
          <a:p>
            <a:pPr algn="r"/>
            <a:r>
              <a:rPr lang="en-US" sz="3600" b="1">
                <a:solidFill>
                  <a:schemeClr val="tx2"/>
                </a:solidFill>
              </a:rPr>
              <a:t>Gene Regulation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94613">
                                            <p:txEl>
                                              <p:pRg st="0" end="0"/>
                                            </p:txEl>
                                          </p:spTgt>
                                        </p:tgtEl>
                                        <p:attrNameLst>
                                          <p:attrName>style.visibility</p:attrName>
                                        </p:attrNameLst>
                                      </p:cBhvr>
                                      <p:to>
                                        <p:strVal val="visible"/>
                                      </p:to>
                                    </p:set>
                                    <p:animEffect transition="in" filter="wipe(left)">
                                      <p:cBhvr>
                                        <p:cTn id="7" dur="500"/>
                                        <p:tgtEl>
                                          <p:spTgt spid="49461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94603">
                                            <p:txEl>
                                              <p:pRg st="0" end="0"/>
                                            </p:txEl>
                                          </p:spTgt>
                                        </p:tgtEl>
                                        <p:attrNameLst>
                                          <p:attrName>style.visibility</p:attrName>
                                        </p:attrNameLst>
                                      </p:cBhvr>
                                      <p:to>
                                        <p:strVal val="visible"/>
                                      </p:to>
                                    </p:set>
                                    <p:animEffect transition="in" filter="wipe(left)">
                                      <p:cBhvr>
                                        <p:cTn id="12" dur="500"/>
                                        <p:tgtEl>
                                          <p:spTgt spid="49460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4" name="Vibro Up"/>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94613">
                                            <p:txEl>
                                              <p:pRg st="1" end="1"/>
                                            </p:txEl>
                                          </p:spTgt>
                                        </p:tgtEl>
                                        <p:attrNameLst>
                                          <p:attrName>style.visibility</p:attrName>
                                        </p:attrNameLst>
                                      </p:cBhvr>
                                      <p:to>
                                        <p:strVal val="visible"/>
                                      </p:to>
                                    </p:set>
                                    <p:animEffect transition="in" filter="wipe(left)">
                                      <p:cBhvr>
                                        <p:cTn id="17" dur="500"/>
                                        <p:tgtEl>
                                          <p:spTgt spid="49461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94613">
                                            <p:txEl>
                                              <p:pRg st="2" end="2"/>
                                            </p:txEl>
                                          </p:spTgt>
                                        </p:tgtEl>
                                        <p:attrNameLst>
                                          <p:attrName>style.visibility</p:attrName>
                                        </p:attrNameLst>
                                      </p:cBhvr>
                                      <p:to>
                                        <p:strVal val="visible"/>
                                      </p:to>
                                    </p:set>
                                    <p:animEffect transition="in" filter="wipe(left)">
                                      <p:cBhvr>
                                        <p:cTn id="22" dur="500"/>
                                        <p:tgtEl>
                                          <p:spTgt spid="49461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94613">
                                            <p:txEl>
                                              <p:pRg st="4" end="4"/>
                                            </p:txEl>
                                          </p:spTgt>
                                        </p:tgtEl>
                                        <p:attrNameLst>
                                          <p:attrName>style.visibility</p:attrName>
                                        </p:attrNameLst>
                                      </p:cBhvr>
                                      <p:to>
                                        <p:strVal val="visible"/>
                                      </p:to>
                                    </p:set>
                                    <p:animEffect transition="in" filter="wipe(left)">
                                      <p:cBhvr>
                                        <p:cTn id="27" dur="500"/>
                                        <p:tgtEl>
                                          <p:spTgt spid="494613">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94605">
                                            <p:txEl>
                                              <p:pRg st="0" end="0"/>
                                            </p:txEl>
                                          </p:spTgt>
                                        </p:tgtEl>
                                        <p:attrNameLst>
                                          <p:attrName>style.visibility</p:attrName>
                                        </p:attrNameLst>
                                      </p:cBhvr>
                                      <p:to>
                                        <p:strVal val="visible"/>
                                      </p:to>
                                    </p:set>
                                    <p:animEffect transition="in" filter="wipe(left)">
                                      <p:cBhvr>
                                        <p:cTn id="32" dur="500"/>
                                        <p:tgtEl>
                                          <p:spTgt spid="494605">
                                            <p:txEl>
                                              <p:pRg st="0" end="0"/>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4" name="Vibro Up"/>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94607">
                                            <p:txEl>
                                              <p:pRg st="0" end="0"/>
                                            </p:txEl>
                                          </p:spTgt>
                                        </p:tgtEl>
                                        <p:attrNameLst>
                                          <p:attrName>style.visibility</p:attrName>
                                        </p:attrNameLst>
                                      </p:cBhvr>
                                      <p:to>
                                        <p:strVal val="visible"/>
                                      </p:to>
                                    </p:set>
                                    <p:animEffect transition="in" filter="wipe(left)">
                                      <p:cBhvr>
                                        <p:cTn id="37" dur="500"/>
                                        <p:tgtEl>
                                          <p:spTgt spid="494607">
                                            <p:txEl>
                                              <p:pRg st="0" end="0"/>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4" name="Vibro Up"/>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94611">
                                            <p:txEl>
                                              <p:pRg st="0" end="0"/>
                                            </p:txEl>
                                          </p:spTgt>
                                        </p:tgtEl>
                                        <p:attrNameLst>
                                          <p:attrName>style.visibility</p:attrName>
                                        </p:attrNameLst>
                                      </p:cBhvr>
                                      <p:to>
                                        <p:strVal val="visible"/>
                                      </p:to>
                                    </p:set>
                                    <p:animEffect transition="in" filter="wipe(left)">
                                      <p:cBhvr>
                                        <p:cTn id="42" dur="500"/>
                                        <p:tgtEl>
                                          <p:spTgt spid="494611">
                                            <p:txEl>
                                              <p:pRg st="0" end="0"/>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4" name="Vibro Up"/>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94613">
                                            <p:txEl>
                                              <p:pRg st="5" end="5"/>
                                            </p:txEl>
                                          </p:spTgt>
                                        </p:tgtEl>
                                        <p:attrNameLst>
                                          <p:attrName>style.visibility</p:attrName>
                                        </p:attrNameLst>
                                      </p:cBhvr>
                                      <p:to>
                                        <p:strVal val="visible"/>
                                      </p:to>
                                    </p:set>
                                    <p:animEffect transition="in" filter="wipe(left)">
                                      <p:cBhvr>
                                        <p:cTn id="47" dur="500"/>
                                        <p:tgtEl>
                                          <p:spTgt spid="494613">
                                            <p:txEl>
                                              <p:pRg st="5" end="5"/>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94613">
                                            <p:txEl>
                                              <p:pRg st="6" end="6"/>
                                            </p:txEl>
                                          </p:spTgt>
                                        </p:tgtEl>
                                        <p:attrNameLst>
                                          <p:attrName>style.visibility</p:attrName>
                                        </p:attrNameLst>
                                      </p:cBhvr>
                                      <p:to>
                                        <p:strVal val="visible"/>
                                      </p:to>
                                    </p:set>
                                    <p:animEffect transition="in" filter="wipe(left)">
                                      <p:cBhvr>
                                        <p:cTn id="52" dur="500"/>
                                        <p:tgtEl>
                                          <p:spTgt spid="494613">
                                            <p:txEl>
                                              <p:pRg st="6" end="6"/>
                                            </p:txEl>
                                          </p:spTgt>
                                        </p:tgtEl>
                                      </p:cBhvr>
                                    </p:animEffect>
                                  </p:childTnLst>
                                  <p:subTnLst>
                                    <p:audio>
                                      <p:cMediaNode>
                                        <p:cTn display="0" masterRel="sameClick">
                                          <p:stCondLst>
                                            <p:cond evt="begin" delay="0">
                                              <p:tn val="50"/>
                                            </p:cond>
                                          </p:stCondLst>
                                          <p:endCondLst>
                                            <p:cond evt="onStopAudio" delay="0">
                                              <p:tgtEl>
                                                <p:sldTgt/>
                                              </p:tgtEl>
                                            </p:cond>
                                          </p:endCondLst>
                                        </p:cTn>
                                        <p:tgtEl>
                                          <p:sndTgt r:embed="rId3" name="Whoosh"/>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94613">
                                            <p:txEl>
                                              <p:pRg st="7" end="7"/>
                                            </p:txEl>
                                          </p:spTgt>
                                        </p:tgtEl>
                                        <p:attrNameLst>
                                          <p:attrName>style.visibility</p:attrName>
                                        </p:attrNameLst>
                                      </p:cBhvr>
                                      <p:to>
                                        <p:strVal val="visible"/>
                                      </p:to>
                                    </p:set>
                                    <p:animEffect transition="in" filter="wipe(left)">
                                      <p:cBhvr>
                                        <p:cTn id="57" dur="500"/>
                                        <p:tgtEl>
                                          <p:spTgt spid="494613">
                                            <p:txEl>
                                              <p:pRg st="7" end="7"/>
                                            </p:txEl>
                                          </p:spTgt>
                                        </p:tgtEl>
                                      </p:cBhvr>
                                    </p:animEffect>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494613">
                                            <p:txEl>
                                              <p:pRg st="8" end="8"/>
                                            </p:txEl>
                                          </p:spTgt>
                                        </p:tgtEl>
                                        <p:attrNameLst>
                                          <p:attrName>style.visibility</p:attrName>
                                        </p:attrNameLst>
                                      </p:cBhvr>
                                      <p:to>
                                        <p:strVal val="visible"/>
                                      </p:to>
                                    </p:set>
                                    <p:animEffect transition="in" filter="wipe(left)">
                                      <p:cBhvr>
                                        <p:cTn id="62" dur="500"/>
                                        <p:tgtEl>
                                          <p:spTgt spid="494613">
                                            <p:txEl>
                                              <p:pRg st="8" end="8"/>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94613">
                                            <p:txEl>
                                              <p:pRg st="10" end="10"/>
                                            </p:txEl>
                                          </p:spTgt>
                                        </p:tgtEl>
                                        <p:attrNameLst>
                                          <p:attrName>style.visibility</p:attrName>
                                        </p:attrNameLst>
                                      </p:cBhvr>
                                      <p:to>
                                        <p:strVal val="visible"/>
                                      </p:to>
                                    </p:set>
                                    <p:animEffect transition="in" filter="wipe(left)">
                                      <p:cBhvr>
                                        <p:cTn id="67" dur="500"/>
                                        <p:tgtEl>
                                          <p:spTgt spid="494613">
                                            <p:txEl>
                                              <p:pRg st="10" end="10"/>
                                            </p:txEl>
                                          </p:spTgt>
                                        </p:tgtEl>
                                      </p:cBhvr>
                                    </p:animEffect>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494609">
                                            <p:txEl>
                                              <p:pRg st="0" end="0"/>
                                            </p:txEl>
                                          </p:spTgt>
                                        </p:tgtEl>
                                        <p:attrNameLst>
                                          <p:attrName>style.visibility</p:attrName>
                                        </p:attrNameLst>
                                      </p:cBhvr>
                                      <p:to>
                                        <p:strVal val="visible"/>
                                      </p:to>
                                    </p:set>
                                    <p:animEffect transition="in" filter="wipe(left)">
                                      <p:cBhvr>
                                        <p:cTn id="72" dur="500"/>
                                        <p:tgtEl>
                                          <p:spTgt spid="494609">
                                            <p:txEl>
                                              <p:pRg st="0" end="0"/>
                                            </p:txEl>
                                          </p:spTgt>
                                        </p:tgtEl>
                                      </p:cBhvr>
                                    </p:animEffect>
                                  </p:childTnLst>
                                  <p:subTnLst>
                                    <p:audio>
                                      <p:cMediaNode>
                                        <p:cTn display="0" masterRel="sameClick">
                                          <p:stCondLst>
                                            <p:cond evt="begin" delay="0">
                                              <p:tn val="70"/>
                                            </p:cond>
                                          </p:stCondLst>
                                          <p:endCondLst>
                                            <p:cond evt="onStopAudio" delay="0">
                                              <p:tgtEl>
                                                <p:sldTgt/>
                                              </p:tgtEl>
                                            </p:cond>
                                          </p:endCondLst>
                                        </p:cTn>
                                        <p:tgtEl>
                                          <p:sndTgt r:embed="rId4" name="Vibro Up"/>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494613">
                                            <p:txEl>
                                              <p:pRg st="11" end="11"/>
                                            </p:txEl>
                                          </p:spTgt>
                                        </p:tgtEl>
                                        <p:attrNameLst>
                                          <p:attrName>style.visibility</p:attrName>
                                        </p:attrNameLst>
                                      </p:cBhvr>
                                      <p:to>
                                        <p:strVal val="visible"/>
                                      </p:to>
                                    </p:set>
                                    <p:animEffect transition="in" filter="wipe(left)">
                                      <p:cBhvr>
                                        <p:cTn id="77" dur="500"/>
                                        <p:tgtEl>
                                          <p:spTgt spid="494613">
                                            <p:txEl>
                                              <p:pRg st="11" end="11"/>
                                            </p:txEl>
                                          </p:spTgt>
                                        </p:tgtEl>
                                      </p:cBhvr>
                                    </p:animEffect>
                                  </p:childTnLst>
                                  <p:subTnLst>
                                    <p:audio>
                                      <p:cMediaNode>
                                        <p:cTn display="0" masterRel="sameClick">
                                          <p:stCondLst>
                                            <p:cond evt="begin" delay="0">
                                              <p:tn val="75"/>
                                            </p:cond>
                                          </p:stCondLst>
                                          <p:endCondLst>
                                            <p:cond evt="onStopAudio" delay="0">
                                              <p:tgtEl>
                                                <p:sldTgt/>
                                              </p:tgtEl>
                                            </p:cond>
                                          </p:endCondLst>
                                        </p:cTn>
                                        <p:tgtEl>
                                          <p:sndTgt r:embed="rId3" name="Whoosh"/>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494613">
                                            <p:txEl>
                                              <p:pRg st="13" end="13"/>
                                            </p:txEl>
                                          </p:spTgt>
                                        </p:tgtEl>
                                        <p:attrNameLst>
                                          <p:attrName>style.visibility</p:attrName>
                                        </p:attrNameLst>
                                      </p:cBhvr>
                                      <p:to>
                                        <p:strVal val="visible"/>
                                      </p:to>
                                    </p:set>
                                    <p:animEffect transition="in" filter="wipe(left)">
                                      <p:cBhvr>
                                        <p:cTn id="82" dur="500"/>
                                        <p:tgtEl>
                                          <p:spTgt spid="494613">
                                            <p:txEl>
                                              <p:pRg st="13" end="13"/>
                                            </p:txEl>
                                          </p:spTgt>
                                        </p:tgtEl>
                                      </p:cBhvr>
                                    </p:animEffect>
                                  </p:childTnLst>
                                  <p:subTnLst>
                                    <p:audio>
                                      <p:cMediaNode>
                                        <p:cTn display="0" masterRel="sameClick">
                                          <p:stCondLst>
                                            <p:cond evt="begin" delay="0">
                                              <p:tn val="80"/>
                                            </p:cond>
                                          </p:stCondLst>
                                          <p:endCondLst>
                                            <p:cond evt="onStopAudio" delay="0">
                                              <p:tgtEl>
                                                <p:sldTgt/>
                                              </p:tgtEl>
                                            </p:cond>
                                          </p:endCondLst>
                                        </p:cTn>
                                        <p:tgtEl>
                                          <p:sndTgt r:embed="rId3" name="Whoosh"/>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494615">
                                            <p:txEl>
                                              <p:pRg st="0" end="0"/>
                                            </p:txEl>
                                          </p:spTgt>
                                        </p:tgtEl>
                                        <p:attrNameLst>
                                          <p:attrName>style.visibility</p:attrName>
                                        </p:attrNameLst>
                                      </p:cBhvr>
                                      <p:to>
                                        <p:strVal val="visible"/>
                                      </p:to>
                                    </p:set>
                                    <p:animEffect transition="in" filter="wipe(left)">
                                      <p:cBhvr>
                                        <p:cTn id="87" dur="500"/>
                                        <p:tgtEl>
                                          <p:spTgt spid="494615">
                                            <p:txEl>
                                              <p:pRg st="0" end="0"/>
                                            </p:txEl>
                                          </p:spTgt>
                                        </p:tgtEl>
                                      </p:cBhvr>
                                    </p:animEffect>
                                  </p:childTnLst>
                                  <p:subTnLst>
                                    <p:audio>
                                      <p:cMediaNode>
                                        <p:cTn display="0" masterRel="sameClick">
                                          <p:stCondLst>
                                            <p:cond evt="begin" delay="0">
                                              <p:tn val="85"/>
                                            </p:cond>
                                          </p:stCondLst>
                                          <p:endCondLst>
                                            <p:cond evt="onStopAudio" delay="0">
                                              <p:tgtEl>
                                                <p:sldTgt/>
                                              </p:tgtEl>
                                            </p:cond>
                                          </p:endCondLst>
                                        </p:cTn>
                                        <p:tgtEl>
                                          <p:sndTgt r:embed="rId4" name="Vibro Up"/>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494613">
                                            <p:txEl>
                                              <p:pRg st="14" end="14"/>
                                            </p:txEl>
                                          </p:spTgt>
                                        </p:tgtEl>
                                        <p:attrNameLst>
                                          <p:attrName>style.visibility</p:attrName>
                                        </p:attrNameLst>
                                      </p:cBhvr>
                                      <p:to>
                                        <p:strVal val="visible"/>
                                      </p:to>
                                    </p:set>
                                    <p:animEffect transition="in" filter="wipe(left)">
                                      <p:cBhvr>
                                        <p:cTn id="92" dur="500"/>
                                        <p:tgtEl>
                                          <p:spTgt spid="494613">
                                            <p:txEl>
                                              <p:pRg st="14" end="14"/>
                                            </p:txEl>
                                          </p:spTgt>
                                        </p:tgtEl>
                                      </p:cBhvr>
                                    </p:animEffect>
                                  </p:childTnLst>
                                  <p:subTnLst>
                                    <p:audio>
                                      <p:cMediaNode>
                                        <p:cTn display="0" masterRel="sameClick">
                                          <p:stCondLst>
                                            <p:cond evt="begin" delay="0">
                                              <p:tn val="90"/>
                                            </p:cond>
                                          </p:stCondLst>
                                          <p:endCondLst>
                                            <p:cond evt="onStopAudio" delay="0">
                                              <p:tgtEl>
                                                <p:sldTgt/>
                                              </p:tgtEl>
                                            </p:cond>
                                          </p:endCondLst>
                                        </p:cTn>
                                        <p:tgtEl>
                                          <p:sndTgt r:embed="rId3" name="Whoosh"/>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494613">
                                            <p:txEl>
                                              <p:pRg st="15" end="15"/>
                                            </p:txEl>
                                          </p:spTgt>
                                        </p:tgtEl>
                                        <p:attrNameLst>
                                          <p:attrName>style.visibility</p:attrName>
                                        </p:attrNameLst>
                                      </p:cBhvr>
                                      <p:to>
                                        <p:strVal val="visible"/>
                                      </p:to>
                                    </p:set>
                                    <p:animEffect transition="in" filter="wipe(left)">
                                      <p:cBhvr>
                                        <p:cTn id="97" dur="500"/>
                                        <p:tgtEl>
                                          <p:spTgt spid="494613">
                                            <p:txEl>
                                              <p:pRg st="15" end="15"/>
                                            </p:txEl>
                                          </p:spTgt>
                                        </p:tgtEl>
                                      </p:cBhvr>
                                    </p:animEffect>
                                  </p:childTnLst>
                                  <p:subTnLst>
                                    <p:audio>
                                      <p:cMediaNode>
                                        <p:cTn display="0" masterRel="sameClick">
                                          <p:stCondLst>
                                            <p:cond evt="begin" delay="0">
                                              <p:tn val="9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603" grpId="0" build="p" autoUpdateAnimBg="0"/>
      <p:bldP spid="494605" grpId="0" build="p" autoUpdateAnimBg="0"/>
      <p:bldP spid="494607" grpId="0" build="p" autoUpdateAnimBg="0"/>
      <p:bldP spid="494609" grpId="0" build="p" autoUpdateAnimBg="0"/>
      <p:bldP spid="494611" grpId="0" build="p" autoUpdateAnimBg="0"/>
      <p:bldP spid="494613" grpId="0" build="p" autoUpdateAnimBg="0"/>
      <p:bldP spid="49461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9"/>
          <p:cNvSpPr>
            <a:spLocks noGrp="1" noChangeArrowheads="1"/>
          </p:cNvSpPr>
          <p:nvPr>
            <p:ph type="dt" sz="quarter" idx="2"/>
          </p:nvPr>
        </p:nvSpPr>
        <p:spPr/>
        <p:txBody>
          <a:bodyPr/>
          <a:lstStyle/>
          <a:p>
            <a:r>
              <a:rPr lang="en-US"/>
              <a:t>2007-2008</a:t>
            </a:r>
            <a:endParaRPr lang="en-US" b="0"/>
          </a:p>
        </p:txBody>
      </p:sp>
      <p:pic>
        <p:nvPicPr>
          <p:cNvPr id="462853" name="Picture 5"/>
          <p:cNvPicPr>
            <a:picLocks noChangeAspect="1" noChangeArrowheads="1"/>
          </p:cNvPicPr>
          <p:nvPr/>
        </p:nvPicPr>
        <p:blipFill>
          <a:blip r:embed="rId4">
            <a:extLst>
              <a:ext uri="{28A0092B-C50C-407E-A947-70E740481C1C}">
                <a14:useLocalDpi xmlns:a14="http://schemas.microsoft.com/office/drawing/2010/main" val="0"/>
              </a:ext>
            </a:extLst>
          </a:blip>
          <a:srcRect l="7875" t="20551" b="17999"/>
          <a:stretch>
            <a:fillRect/>
          </a:stretch>
        </p:blipFill>
        <p:spPr bwMode="auto">
          <a:xfrm>
            <a:off x="15875" y="3679825"/>
            <a:ext cx="5956300" cy="297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2854" name="Rectangle 6"/>
          <p:cNvSpPr>
            <a:spLocks noChangeArrowheads="1"/>
          </p:cNvSpPr>
          <p:nvPr/>
        </p:nvSpPr>
        <p:spPr bwMode="auto">
          <a:xfrm>
            <a:off x="3286125" y="3581400"/>
            <a:ext cx="2835275" cy="4953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852" name="AutoShape 4"/>
          <p:cNvSpPr>
            <a:spLocks/>
          </p:cNvSpPr>
          <p:nvPr/>
        </p:nvSpPr>
        <p:spPr bwMode="auto">
          <a:xfrm>
            <a:off x="1995488" y="449263"/>
            <a:ext cx="6924675" cy="2911475"/>
          </a:xfrm>
          <a:prstGeom prst="wedgeEllipseCallout">
            <a:avLst>
              <a:gd name="adj1" fmla="val -21435"/>
              <a:gd name="adj2" fmla="val 93458"/>
            </a:avLst>
          </a:prstGeom>
          <a:solidFill>
            <a:srgbClr val="FFCC00"/>
          </a:solidFill>
          <a:ln w="57150">
            <a:solidFill>
              <a:srgbClr val="CC0000"/>
            </a:solidFill>
            <a:miter lim="800000"/>
            <a:headEnd/>
            <a:tailEnd/>
          </a:ln>
        </p:spPr>
        <p:txBody>
          <a:bodyPr wrap="none" lIns="0" tIns="0" rIns="0" bIns="0" anchor="ctr"/>
          <a:lstStyle/>
          <a:p>
            <a:pPr>
              <a:spcBef>
                <a:spcPts val="1400"/>
              </a:spcBef>
            </a:pPr>
            <a:r>
              <a:rPr lang="en-US" sz="3600" b="1">
                <a:solidFill>
                  <a:schemeClr val="tx2"/>
                </a:solidFill>
              </a:rPr>
              <a:t>Turn your</a:t>
            </a:r>
            <a:br>
              <a:rPr lang="en-US" sz="3600" b="1">
                <a:solidFill>
                  <a:schemeClr val="tx2"/>
                </a:solidFill>
              </a:rPr>
            </a:br>
            <a:r>
              <a:rPr lang="en-US" sz="3600" b="1">
                <a:solidFill>
                  <a:schemeClr val="tx2"/>
                </a:solidFill>
              </a:rPr>
              <a:t>Question Genes on</a:t>
            </a:r>
            <a:r>
              <a:rPr lang="en-US" sz="3600" b="1" i="1">
                <a:solidFill>
                  <a:schemeClr val="tx2"/>
                </a:solidFill>
              </a:rPr>
              <a:t>!</a:t>
            </a:r>
            <a:endParaRPr lang="en-US" sz="36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2852"/>
                                        </p:tgtEl>
                                        <p:attrNameLst>
                                          <p:attrName>style.visibility</p:attrName>
                                        </p:attrNameLst>
                                      </p:cBhvr>
                                      <p:to>
                                        <p:strVal val="visible"/>
                                      </p:to>
                                    </p:set>
                                    <p:animEffect transition="in" filter="wipe(left)">
                                      <p:cBhvr>
                                        <p:cTn id="7" dur="500"/>
                                        <p:tgtEl>
                                          <p:spTgt spid="462852"/>
                                        </p:tgtEl>
                                      </p:cBhvr>
                                    </p:animEffect>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2"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87" name="Rectangle 23"/>
          <p:cNvSpPr>
            <a:spLocks noChangeArrowheads="1"/>
          </p:cNvSpPr>
          <p:nvPr/>
        </p:nvSpPr>
        <p:spPr bwMode="auto">
          <a:xfrm>
            <a:off x="7315200" y="6324600"/>
            <a:ext cx="1524000" cy="381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72066" name="Group 2"/>
          <p:cNvGrpSpPr>
            <a:grpSpLocks/>
          </p:cNvGrpSpPr>
          <p:nvPr/>
        </p:nvGrpSpPr>
        <p:grpSpPr bwMode="auto">
          <a:xfrm>
            <a:off x="312738" y="381000"/>
            <a:ext cx="5738812" cy="6477000"/>
            <a:chOff x="960" y="240"/>
            <a:chExt cx="3615" cy="4080"/>
          </a:xfrm>
        </p:grpSpPr>
        <p:grpSp>
          <p:nvGrpSpPr>
            <p:cNvPr id="472067" name="Group 3"/>
            <p:cNvGrpSpPr>
              <a:grpSpLocks/>
            </p:cNvGrpSpPr>
            <p:nvPr/>
          </p:nvGrpSpPr>
          <p:grpSpPr bwMode="auto">
            <a:xfrm>
              <a:off x="960" y="240"/>
              <a:ext cx="3615" cy="4080"/>
              <a:chOff x="753" y="240"/>
              <a:chExt cx="3615" cy="4080"/>
            </a:xfrm>
          </p:grpSpPr>
          <p:pic>
            <p:nvPicPr>
              <p:cNvPr id="472068" name="Picture 4" descr="f18-23b_six_levels_wher_cb"/>
              <p:cNvPicPr>
                <a:picLocks noChangeAspect="1" noChangeArrowheads="1"/>
              </p:cNvPicPr>
              <p:nvPr/>
            </p:nvPicPr>
            <p:blipFill>
              <a:blip r:embed="rId4">
                <a:extLst>
                  <a:ext uri="{28A0092B-C50C-407E-A947-70E740481C1C}">
                    <a14:useLocalDpi xmlns:a14="http://schemas.microsoft.com/office/drawing/2010/main" val="0"/>
                  </a:ext>
                </a:extLst>
              </a:blip>
              <a:srcRect t="3000"/>
              <a:stretch>
                <a:fillRect/>
              </a:stretch>
            </p:blipFill>
            <p:spPr bwMode="auto">
              <a:xfrm>
                <a:off x="753" y="1691"/>
                <a:ext cx="3615" cy="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2069" name="Picture 5" descr="f18-23t_six_levels_wher_cb"/>
              <p:cNvPicPr>
                <a:picLocks noChangeAspect="1" noChangeArrowheads="1"/>
              </p:cNvPicPr>
              <p:nvPr/>
            </p:nvPicPr>
            <p:blipFill>
              <a:blip r:embed="rId5">
                <a:extLst>
                  <a:ext uri="{28A0092B-C50C-407E-A947-70E740481C1C}">
                    <a14:useLocalDpi xmlns:a14="http://schemas.microsoft.com/office/drawing/2010/main" val="0"/>
                  </a:ext>
                </a:extLst>
              </a:blip>
              <a:srcRect l="2251" t="13499" r="2251" b="19501"/>
              <a:stretch>
                <a:fillRect/>
              </a:stretch>
            </p:blipFill>
            <p:spPr bwMode="auto">
              <a:xfrm>
                <a:off x="1661" y="397"/>
                <a:ext cx="2457" cy="1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2070" name="Rectangle 6"/>
              <p:cNvSpPr>
                <a:spLocks noChangeArrowheads="1"/>
              </p:cNvSpPr>
              <p:nvPr/>
            </p:nvSpPr>
            <p:spPr bwMode="auto">
              <a:xfrm>
                <a:off x="788" y="432"/>
                <a:ext cx="892" cy="1296"/>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2071" name="Rectangle 7"/>
              <p:cNvSpPr>
                <a:spLocks noChangeArrowheads="1"/>
              </p:cNvSpPr>
              <p:nvPr/>
            </p:nvSpPr>
            <p:spPr bwMode="auto">
              <a:xfrm>
                <a:off x="4080" y="432"/>
                <a:ext cx="240" cy="1296"/>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2072" name="Rectangle 8"/>
              <p:cNvSpPr>
                <a:spLocks noChangeArrowheads="1"/>
              </p:cNvSpPr>
              <p:nvPr/>
            </p:nvSpPr>
            <p:spPr bwMode="auto">
              <a:xfrm>
                <a:off x="788" y="240"/>
                <a:ext cx="3532" cy="240"/>
              </a:xfrm>
              <a:prstGeom prst="rect">
                <a:avLst/>
              </a:prstGeom>
              <a:solidFill>
                <a:srgbClr val="F8F3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72073" name="Line 9"/>
            <p:cNvSpPr>
              <a:spLocks noChangeShapeType="1"/>
            </p:cNvSpPr>
            <p:nvPr/>
          </p:nvSpPr>
          <p:spPr bwMode="auto">
            <a:xfrm>
              <a:off x="2304" y="480"/>
              <a:ext cx="816" cy="0"/>
            </a:xfrm>
            <a:prstGeom prst="line">
              <a:avLst/>
            </a:prstGeom>
            <a:noFill/>
            <a:ln w="9525">
              <a:solidFill>
                <a:srgbClr val="C2BE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72075" name="Oval 11"/>
          <p:cNvSpPr>
            <a:spLocks noChangeArrowheads="1"/>
          </p:cNvSpPr>
          <p:nvPr/>
        </p:nvSpPr>
        <p:spPr bwMode="auto">
          <a:xfrm>
            <a:off x="0" y="437356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1</a:t>
            </a:r>
          </a:p>
        </p:txBody>
      </p:sp>
      <p:sp>
        <p:nvSpPr>
          <p:cNvPr id="472077" name="Oval 13"/>
          <p:cNvSpPr>
            <a:spLocks noChangeArrowheads="1"/>
          </p:cNvSpPr>
          <p:nvPr/>
        </p:nvSpPr>
        <p:spPr bwMode="auto">
          <a:xfrm>
            <a:off x="441325" y="4256088"/>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2</a:t>
            </a:r>
          </a:p>
        </p:txBody>
      </p:sp>
      <p:sp>
        <p:nvSpPr>
          <p:cNvPr id="472079" name="Oval 15"/>
          <p:cNvSpPr>
            <a:spLocks noChangeArrowheads="1"/>
          </p:cNvSpPr>
          <p:nvPr/>
        </p:nvSpPr>
        <p:spPr bwMode="auto">
          <a:xfrm>
            <a:off x="1095375" y="6461125"/>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3</a:t>
            </a:r>
          </a:p>
        </p:txBody>
      </p:sp>
      <p:sp>
        <p:nvSpPr>
          <p:cNvPr id="472081" name="Oval 17"/>
          <p:cNvSpPr>
            <a:spLocks noChangeArrowheads="1"/>
          </p:cNvSpPr>
          <p:nvPr/>
        </p:nvSpPr>
        <p:spPr bwMode="auto">
          <a:xfrm>
            <a:off x="1579563" y="57626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6</a:t>
            </a:r>
          </a:p>
        </p:txBody>
      </p:sp>
      <p:sp>
        <p:nvSpPr>
          <p:cNvPr id="472083" name="Oval 19"/>
          <p:cNvSpPr>
            <a:spLocks noChangeArrowheads="1"/>
          </p:cNvSpPr>
          <p:nvPr/>
        </p:nvSpPr>
        <p:spPr bwMode="auto">
          <a:xfrm>
            <a:off x="2079625" y="2536825"/>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5</a:t>
            </a:r>
          </a:p>
        </p:txBody>
      </p:sp>
      <p:sp>
        <p:nvSpPr>
          <p:cNvPr id="472084" name="Text Box 20"/>
          <p:cNvSpPr txBox="1">
            <a:spLocks noChangeArrowheads="1"/>
          </p:cNvSpPr>
          <p:nvPr/>
        </p:nvSpPr>
        <p:spPr bwMode="auto">
          <a:xfrm>
            <a:off x="6181725" y="1270000"/>
            <a:ext cx="2895600" cy="538956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14300" indent="-114300" algn="l">
              <a:defRPr sz="2400">
                <a:solidFill>
                  <a:schemeClr val="tx1"/>
                </a:solidFill>
                <a:latin typeface="Times" pitchFamily="84" charset="0"/>
              </a:defRPr>
            </a:lvl1pPr>
            <a:lvl2pPr algn="l">
              <a:defRPr sz="2400">
                <a:solidFill>
                  <a:schemeClr val="tx1"/>
                </a:solidFill>
                <a:latin typeface="Times" pitchFamily="84" charset="0"/>
              </a:defRPr>
            </a:lvl2pPr>
            <a:lvl3pPr algn="l">
              <a:defRPr sz="2400">
                <a:solidFill>
                  <a:schemeClr val="tx1"/>
                </a:solidFill>
                <a:latin typeface="Times" pitchFamily="84" charset="0"/>
              </a:defRPr>
            </a:lvl3pPr>
            <a:lvl4pPr algn="l">
              <a:defRPr sz="2400">
                <a:solidFill>
                  <a:schemeClr val="tx1"/>
                </a:solidFill>
                <a:latin typeface="Times" pitchFamily="84" charset="0"/>
              </a:defRPr>
            </a:lvl4pPr>
            <a:lvl5pPr algn="l">
              <a:defRPr sz="2400">
                <a:solidFill>
                  <a:schemeClr val="tx1"/>
                </a:solidFill>
                <a:latin typeface="Times" pitchFamily="84" charset="0"/>
              </a:defRPr>
            </a:lvl5pPr>
            <a:lvl6pPr eaLnBrk="0" fontAlgn="base" hangingPunct="0">
              <a:spcBef>
                <a:spcPct val="0"/>
              </a:spcBef>
              <a:spcAft>
                <a:spcPct val="0"/>
              </a:spcAft>
              <a:defRPr sz="2400">
                <a:solidFill>
                  <a:schemeClr val="tx1"/>
                </a:solidFill>
                <a:latin typeface="Times" pitchFamily="84" charset="0"/>
              </a:defRPr>
            </a:lvl6pPr>
            <a:lvl7pPr eaLnBrk="0" fontAlgn="base" hangingPunct="0">
              <a:spcBef>
                <a:spcPct val="0"/>
              </a:spcBef>
              <a:spcAft>
                <a:spcPct val="0"/>
              </a:spcAft>
              <a:defRPr sz="2400">
                <a:solidFill>
                  <a:schemeClr val="tx1"/>
                </a:solidFill>
                <a:latin typeface="Times" pitchFamily="84" charset="0"/>
              </a:defRPr>
            </a:lvl7pPr>
            <a:lvl8pPr eaLnBrk="0" fontAlgn="base" hangingPunct="0">
              <a:spcBef>
                <a:spcPct val="0"/>
              </a:spcBef>
              <a:spcAft>
                <a:spcPct val="0"/>
              </a:spcAft>
              <a:defRPr sz="2400">
                <a:solidFill>
                  <a:schemeClr val="tx1"/>
                </a:solidFill>
                <a:latin typeface="Times" pitchFamily="84" charset="0"/>
              </a:defRPr>
            </a:lvl8pPr>
            <a:lvl9pPr eaLnBrk="0" fontAlgn="base" hangingPunct="0">
              <a:spcBef>
                <a:spcPct val="0"/>
              </a:spcBef>
              <a:spcAft>
                <a:spcPct val="0"/>
              </a:spcAft>
              <a:defRPr sz="2400">
                <a:solidFill>
                  <a:schemeClr val="tx1"/>
                </a:solidFill>
                <a:latin typeface="Times" pitchFamily="84" charset="0"/>
              </a:defRPr>
            </a:lvl9pPr>
          </a:lstStyle>
          <a:p>
            <a:pPr>
              <a:lnSpc>
                <a:spcPct val="120000"/>
              </a:lnSpc>
            </a:pPr>
            <a:r>
              <a:rPr lang="en-US" sz="1800" b="1">
                <a:solidFill>
                  <a:srgbClr val="CC0000"/>
                </a:solidFill>
                <a:latin typeface="Arial" charset="0"/>
              </a:rPr>
              <a:t>1 &amp; 2. _________________ </a:t>
            </a:r>
          </a:p>
          <a:p>
            <a:pPr>
              <a:lnSpc>
                <a:spcPct val="120000"/>
              </a:lnSpc>
            </a:pPr>
            <a:r>
              <a:rPr lang="en-US" sz="1800" b="1">
                <a:solidFill>
                  <a:srgbClr val="CC0000"/>
                </a:solidFill>
                <a:latin typeface="Arial" charset="0"/>
              </a:rPr>
              <a:t> 	</a:t>
            </a:r>
            <a:r>
              <a:rPr lang="en-US" sz="1800" b="1">
                <a:solidFill>
                  <a:srgbClr val="000000"/>
                </a:solidFill>
                <a:latin typeface="Arial" charset="0"/>
              </a:rPr>
              <a:t>- ____________________</a:t>
            </a:r>
          </a:p>
          <a:p>
            <a:pPr>
              <a:lnSpc>
                <a:spcPct val="120000"/>
              </a:lnSpc>
            </a:pPr>
            <a:r>
              <a:rPr lang="en-US" sz="1800" b="1">
                <a:solidFill>
                  <a:srgbClr val="000000"/>
                </a:solidFill>
                <a:latin typeface="Arial" charset="0"/>
              </a:rPr>
              <a:t> 	- ____________________</a:t>
            </a:r>
            <a:endParaRPr lang="en-US" sz="1800" b="1">
              <a:solidFill>
                <a:srgbClr val="CC0000"/>
              </a:solidFill>
              <a:latin typeface="Arial" charset="0"/>
            </a:endParaRPr>
          </a:p>
          <a:p>
            <a:pPr>
              <a:lnSpc>
                <a:spcPct val="120000"/>
              </a:lnSpc>
            </a:pPr>
            <a:endParaRPr lang="en-US" sz="1400" b="1">
              <a:solidFill>
                <a:srgbClr val="CC0000"/>
              </a:solidFill>
              <a:latin typeface="Arial" charset="0"/>
            </a:endParaRPr>
          </a:p>
          <a:p>
            <a:pPr>
              <a:lnSpc>
                <a:spcPct val="120000"/>
              </a:lnSpc>
            </a:pPr>
            <a:r>
              <a:rPr lang="en-US" sz="1800" b="1">
                <a:solidFill>
                  <a:srgbClr val="CC0000"/>
                </a:solidFill>
                <a:latin typeface="Arial" charset="0"/>
              </a:rPr>
              <a:t>3 &amp; 4. _________________ </a:t>
            </a:r>
          </a:p>
          <a:p>
            <a:pPr>
              <a:lnSpc>
                <a:spcPct val="120000"/>
              </a:lnSpc>
            </a:pPr>
            <a:r>
              <a:rPr lang="en-US" sz="1800" b="1">
                <a:solidFill>
                  <a:srgbClr val="CC0000"/>
                </a:solidFill>
                <a:latin typeface="Arial" charset="0"/>
              </a:rPr>
              <a:t>	</a:t>
            </a:r>
            <a:r>
              <a:rPr lang="en-US" sz="1800" b="1">
                <a:solidFill>
                  <a:schemeClr val="tx2"/>
                </a:solidFill>
                <a:latin typeface="Arial" charset="0"/>
              </a:rPr>
              <a:t>- </a:t>
            </a:r>
            <a:r>
              <a:rPr lang="en-US" sz="1800" b="1">
                <a:solidFill>
                  <a:srgbClr val="000000"/>
                </a:solidFill>
                <a:latin typeface="Arial" charset="0"/>
              </a:rPr>
              <a:t>____________________</a:t>
            </a:r>
            <a:endParaRPr lang="en-US" sz="1800" b="1">
              <a:solidFill>
                <a:srgbClr val="CC0000"/>
              </a:solidFill>
              <a:latin typeface="Arial" charset="0"/>
            </a:endParaRPr>
          </a:p>
          <a:p>
            <a:pPr>
              <a:lnSpc>
                <a:spcPct val="120000"/>
              </a:lnSpc>
            </a:pPr>
            <a:r>
              <a:rPr lang="en-US" sz="1800" b="1">
                <a:solidFill>
                  <a:srgbClr val="CC0000"/>
                </a:solidFill>
                <a:latin typeface="Arial" charset="0"/>
              </a:rPr>
              <a:t> 	</a:t>
            </a:r>
            <a:r>
              <a:rPr lang="en-US" sz="1800" b="1">
                <a:solidFill>
                  <a:srgbClr val="000000"/>
                </a:solidFill>
                <a:latin typeface="Arial" charset="0"/>
              </a:rPr>
              <a:t>- ____________________</a:t>
            </a:r>
            <a:endParaRPr lang="en-US" sz="1800" b="1">
              <a:solidFill>
                <a:srgbClr val="CC0000"/>
              </a:solidFill>
              <a:latin typeface="Arial" charset="0"/>
            </a:endParaRPr>
          </a:p>
          <a:p>
            <a:pPr>
              <a:lnSpc>
                <a:spcPct val="120000"/>
              </a:lnSpc>
            </a:pPr>
            <a:r>
              <a:rPr lang="en-US" sz="1800" b="1">
                <a:solidFill>
                  <a:srgbClr val="000000"/>
                </a:solidFill>
                <a:latin typeface="Arial" charset="0"/>
              </a:rPr>
              <a:t>	- ____________________</a:t>
            </a:r>
          </a:p>
          <a:p>
            <a:pPr>
              <a:lnSpc>
                <a:spcPct val="120000"/>
              </a:lnSpc>
            </a:pPr>
            <a:r>
              <a:rPr lang="en-US" sz="1800" b="1">
                <a:solidFill>
                  <a:srgbClr val="000000"/>
                </a:solidFill>
                <a:latin typeface="Arial" charset="0"/>
              </a:rPr>
              <a:t>	- ____________________</a:t>
            </a:r>
          </a:p>
          <a:p>
            <a:pPr>
              <a:lnSpc>
                <a:spcPct val="120000"/>
              </a:lnSpc>
            </a:pPr>
            <a:endParaRPr lang="en-US" sz="1400" b="1">
              <a:solidFill>
                <a:srgbClr val="CC0000"/>
              </a:solidFill>
              <a:latin typeface="Arial" charset="0"/>
            </a:endParaRPr>
          </a:p>
          <a:p>
            <a:pPr>
              <a:lnSpc>
                <a:spcPct val="120000"/>
              </a:lnSpc>
            </a:pPr>
            <a:r>
              <a:rPr lang="en-US" sz="1800" b="1">
                <a:solidFill>
                  <a:srgbClr val="CC0000"/>
                </a:solidFill>
                <a:latin typeface="Arial" charset="0"/>
              </a:rPr>
              <a:t>5. _________________ </a:t>
            </a:r>
          </a:p>
          <a:p>
            <a:pPr>
              <a:lnSpc>
                <a:spcPct val="120000"/>
              </a:lnSpc>
            </a:pPr>
            <a:r>
              <a:rPr lang="en-US" sz="1800" b="1">
                <a:solidFill>
                  <a:srgbClr val="CC0000"/>
                </a:solidFill>
                <a:latin typeface="Arial" charset="0"/>
              </a:rPr>
              <a:t> 	</a:t>
            </a:r>
            <a:r>
              <a:rPr lang="en-US" sz="1800" b="1">
                <a:solidFill>
                  <a:srgbClr val="000000"/>
                </a:solidFill>
                <a:latin typeface="Arial" charset="0"/>
              </a:rPr>
              <a:t>- ____________________ </a:t>
            </a:r>
            <a:br>
              <a:rPr lang="en-US" sz="1800" b="1">
                <a:solidFill>
                  <a:srgbClr val="000000"/>
                </a:solidFill>
                <a:latin typeface="Arial" charset="0"/>
              </a:rPr>
            </a:br>
            <a:r>
              <a:rPr lang="en-US" sz="1800" b="1">
                <a:solidFill>
                  <a:srgbClr val="000000"/>
                </a:solidFill>
                <a:latin typeface="Arial" charset="0"/>
              </a:rPr>
              <a:t>  ____________________</a:t>
            </a:r>
            <a:endParaRPr lang="en-US" sz="1800" b="1">
              <a:solidFill>
                <a:srgbClr val="CC0000"/>
              </a:solidFill>
              <a:latin typeface="Arial" charset="0"/>
            </a:endParaRPr>
          </a:p>
          <a:p>
            <a:pPr>
              <a:lnSpc>
                <a:spcPct val="120000"/>
              </a:lnSpc>
            </a:pPr>
            <a:endParaRPr lang="en-US" sz="1400" b="1">
              <a:solidFill>
                <a:srgbClr val="CC0000"/>
              </a:solidFill>
              <a:latin typeface="Arial" charset="0"/>
            </a:endParaRPr>
          </a:p>
          <a:p>
            <a:pPr>
              <a:lnSpc>
                <a:spcPct val="120000"/>
              </a:lnSpc>
            </a:pPr>
            <a:r>
              <a:rPr lang="en-US" sz="1800" b="1">
                <a:solidFill>
                  <a:srgbClr val="CC0000"/>
                </a:solidFill>
                <a:latin typeface="Arial" charset="0"/>
              </a:rPr>
              <a:t>6 &amp; 7. _________________ </a:t>
            </a:r>
          </a:p>
          <a:p>
            <a:pPr>
              <a:lnSpc>
                <a:spcPct val="120000"/>
              </a:lnSpc>
            </a:pPr>
            <a:r>
              <a:rPr lang="en-US" sz="1800" b="1">
                <a:solidFill>
                  <a:srgbClr val="CC0000"/>
                </a:solidFill>
                <a:latin typeface="Arial" charset="0"/>
              </a:rPr>
              <a:t> 	</a:t>
            </a:r>
            <a:r>
              <a:rPr lang="en-US" sz="1800" b="1">
                <a:solidFill>
                  <a:srgbClr val="000000"/>
                </a:solidFill>
                <a:latin typeface="Arial" charset="0"/>
              </a:rPr>
              <a:t>- ____________________</a:t>
            </a:r>
          </a:p>
          <a:p>
            <a:pPr>
              <a:lnSpc>
                <a:spcPct val="120000"/>
              </a:lnSpc>
            </a:pPr>
            <a:r>
              <a:rPr lang="en-US" sz="1800" b="1">
                <a:solidFill>
                  <a:srgbClr val="000000"/>
                </a:solidFill>
                <a:latin typeface="Arial" charset="0"/>
              </a:rPr>
              <a:t> 	- ____________________</a:t>
            </a:r>
          </a:p>
        </p:txBody>
      </p:sp>
      <p:sp>
        <p:nvSpPr>
          <p:cNvPr id="472085" name="Oval 21"/>
          <p:cNvSpPr>
            <a:spLocks noChangeArrowheads="1"/>
          </p:cNvSpPr>
          <p:nvPr/>
        </p:nvSpPr>
        <p:spPr bwMode="auto">
          <a:xfrm>
            <a:off x="2057400" y="457200"/>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7</a:t>
            </a:r>
          </a:p>
        </p:txBody>
      </p:sp>
      <p:sp>
        <p:nvSpPr>
          <p:cNvPr id="472088" name="Oval 24"/>
          <p:cNvSpPr>
            <a:spLocks noChangeArrowheads="1"/>
          </p:cNvSpPr>
          <p:nvPr/>
        </p:nvSpPr>
        <p:spPr bwMode="auto">
          <a:xfrm>
            <a:off x="3903663" y="6310313"/>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4</a:t>
            </a:r>
          </a:p>
        </p:txBody>
      </p:sp>
      <p:sp>
        <p:nvSpPr>
          <p:cNvPr id="472089" name="Oval 25"/>
          <p:cNvSpPr>
            <a:spLocks noChangeArrowheads="1"/>
          </p:cNvSpPr>
          <p:nvPr/>
        </p:nvSpPr>
        <p:spPr bwMode="auto">
          <a:xfrm>
            <a:off x="4808538" y="2857500"/>
            <a:ext cx="381000" cy="381000"/>
          </a:xfrm>
          <a:prstGeom prst="ellipse">
            <a:avLst/>
          </a:prstGeom>
          <a:solidFill>
            <a:srgbClr val="FFEA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b="1">
                <a:solidFill>
                  <a:srgbClr val="CC0000"/>
                </a:solidFill>
              </a:rPr>
              <a:t>4</a:t>
            </a:r>
          </a:p>
        </p:txBody>
      </p:sp>
      <p:sp>
        <p:nvSpPr>
          <p:cNvPr id="472090" name="Rectangle 26"/>
          <p:cNvSpPr>
            <a:spLocks noChangeArrowheads="1"/>
          </p:cNvSpPr>
          <p:nvPr/>
        </p:nvSpPr>
        <p:spPr bwMode="auto">
          <a:xfrm>
            <a:off x="5203825" y="401638"/>
            <a:ext cx="3892550"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spAutoFit/>
          </a:bodyPr>
          <a:lstStyle/>
          <a:p>
            <a:pPr algn="r"/>
            <a:r>
              <a:rPr lang="en-US" sz="3600" b="1">
                <a:solidFill>
                  <a:schemeClr val="tx2"/>
                </a:solidFill>
              </a:rPr>
              <a:t>Gene Regulation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72084">
                                            <p:txEl>
                                              <p:pRg st="0" end="0"/>
                                            </p:txEl>
                                          </p:spTgt>
                                        </p:tgtEl>
                                        <p:attrNameLst>
                                          <p:attrName>style.visibility</p:attrName>
                                        </p:attrNameLst>
                                      </p:cBhvr>
                                      <p:to>
                                        <p:strVal val="visible"/>
                                      </p:to>
                                    </p:set>
                                    <p:animEffect transition="in" filter="wipe(left)">
                                      <p:cBhvr>
                                        <p:cTn id="7" dur="500"/>
                                        <p:tgtEl>
                                          <p:spTgt spid="47208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72084">
                                            <p:txEl>
                                              <p:pRg st="1" end="1"/>
                                            </p:txEl>
                                          </p:spTgt>
                                        </p:tgtEl>
                                        <p:attrNameLst>
                                          <p:attrName>style.visibility</p:attrName>
                                        </p:attrNameLst>
                                      </p:cBhvr>
                                      <p:to>
                                        <p:strVal val="visible"/>
                                      </p:to>
                                    </p:set>
                                    <p:animEffect transition="in" filter="wipe(left)">
                                      <p:cBhvr>
                                        <p:cTn id="12" dur="500"/>
                                        <p:tgtEl>
                                          <p:spTgt spid="472084">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72084">
                                            <p:txEl>
                                              <p:pRg st="2" end="2"/>
                                            </p:txEl>
                                          </p:spTgt>
                                        </p:tgtEl>
                                        <p:attrNameLst>
                                          <p:attrName>style.visibility</p:attrName>
                                        </p:attrNameLst>
                                      </p:cBhvr>
                                      <p:to>
                                        <p:strVal val="visible"/>
                                      </p:to>
                                    </p:set>
                                    <p:animEffect transition="in" filter="wipe(left)">
                                      <p:cBhvr>
                                        <p:cTn id="17" dur="500"/>
                                        <p:tgtEl>
                                          <p:spTgt spid="472084">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72084">
                                            <p:txEl>
                                              <p:pRg st="4" end="4"/>
                                            </p:txEl>
                                          </p:spTgt>
                                        </p:tgtEl>
                                        <p:attrNameLst>
                                          <p:attrName>style.visibility</p:attrName>
                                        </p:attrNameLst>
                                      </p:cBhvr>
                                      <p:to>
                                        <p:strVal val="visible"/>
                                      </p:to>
                                    </p:set>
                                    <p:animEffect transition="in" filter="wipe(left)">
                                      <p:cBhvr>
                                        <p:cTn id="22" dur="500"/>
                                        <p:tgtEl>
                                          <p:spTgt spid="472084">
                                            <p:txEl>
                                              <p:pRg st="4" end="4"/>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Whoosh"/>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72084">
                                            <p:txEl>
                                              <p:pRg st="5" end="5"/>
                                            </p:txEl>
                                          </p:spTgt>
                                        </p:tgtEl>
                                        <p:attrNameLst>
                                          <p:attrName>style.visibility</p:attrName>
                                        </p:attrNameLst>
                                      </p:cBhvr>
                                      <p:to>
                                        <p:strVal val="visible"/>
                                      </p:to>
                                    </p:set>
                                    <p:animEffect transition="in" filter="wipe(left)">
                                      <p:cBhvr>
                                        <p:cTn id="27" dur="500"/>
                                        <p:tgtEl>
                                          <p:spTgt spid="472084">
                                            <p:txEl>
                                              <p:pRg st="5" end="5"/>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72084">
                                            <p:txEl>
                                              <p:pRg st="6" end="6"/>
                                            </p:txEl>
                                          </p:spTgt>
                                        </p:tgtEl>
                                        <p:attrNameLst>
                                          <p:attrName>style.visibility</p:attrName>
                                        </p:attrNameLst>
                                      </p:cBhvr>
                                      <p:to>
                                        <p:strVal val="visible"/>
                                      </p:to>
                                    </p:set>
                                    <p:animEffect transition="in" filter="wipe(left)">
                                      <p:cBhvr>
                                        <p:cTn id="32" dur="500"/>
                                        <p:tgtEl>
                                          <p:spTgt spid="472084">
                                            <p:txEl>
                                              <p:pRg st="6" end="6"/>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72084">
                                            <p:txEl>
                                              <p:pRg st="7" end="7"/>
                                            </p:txEl>
                                          </p:spTgt>
                                        </p:tgtEl>
                                        <p:attrNameLst>
                                          <p:attrName>style.visibility</p:attrName>
                                        </p:attrNameLst>
                                      </p:cBhvr>
                                      <p:to>
                                        <p:strVal val="visible"/>
                                      </p:to>
                                    </p:set>
                                    <p:animEffect transition="in" filter="wipe(left)">
                                      <p:cBhvr>
                                        <p:cTn id="37" dur="500"/>
                                        <p:tgtEl>
                                          <p:spTgt spid="472084">
                                            <p:txEl>
                                              <p:pRg st="7" end="7"/>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72084">
                                            <p:txEl>
                                              <p:pRg st="8" end="8"/>
                                            </p:txEl>
                                          </p:spTgt>
                                        </p:tgtEl>
                                        <p:attrNameLst>
                                          <p:attrName>style.visibility</p:attrName>
                                        </p:attrNameLst>
                                      </p:cBhvr>
                                      <p:to>
                                        <p:strVal val="visible"/>
                                      </p:to>
                                    </p:set>
                                    <p:animEffect transition="in" filter="wipe(left)">
                                      <p:cBhvr>
                                        <p:cTn id="42" dur="500"/>
                                        <p:tgtEl>
                                          <p:spTgt spid="472084">
                                            <p:txEl>
                                              <p:pRg st="8" end="8"/>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72084">
                                            <p:txEl>
                                              <p:pRg st="10" end="10"/>
                                            </p:txEl>
                                          </p:spTgt>
                                        </p:tgtEl>
                                        <p:attrNameLst>
                                          <p:attrName>style.visibility</p:attrName>
                                        </p:attrNameLst>
                                      </p:cBhvr>
                                      <p:to>
                                        <p:strVal val="visible"/>
                                      </p:to>
                                    </p:set>
                                    <p:animEffect transition="in" filter="wipe(left)">
                                      <p:cBhvr>
                                        <p:cTn id="47" dur="500"/>
                                        <p:tgtEl>
                                          <p:spTgt spid="472084">
                                            <p:txEl>
                                              <p:pRg st="10" end="10"/>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3" name="Whoosh"/>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72084">
                                            <p:txEl>
                                              <p:pRg st="11" end="11"/>
                                            </p:txEl>
                                          </p:spTgt>
                                        </p:tgtEl>
                                        <p:attrNameLst>
                                          <p:attrName>style.visibility</p:attrName>
                                        </p:attrNameLst>
                                      </p:cBhvr>
                                      <p:to>
                                        <p:strVal val="visible"/>
                                      </p:to>
                                    </p:set>
                                    <p:animEffect transition="in" filter="wipe(left)">
                                      <p:cBhvr>
                                        <p:cTn id="52" dur="500"/>
                                        <p:tgtEl>
                                          <p:spTgt spid="472084">
                                            <p:txEl>
                                              <p:pRg st="11" end="11"/>
                                            </p:txEl>
                                          </p:spTgt>
                                        </p:tgtEl>
                                      </p:cBhvr>
                                    </p:animEffect>
                                  </p:childTnLst>
                                  <p:subTnLst>
                                    <p:audio>
                                      <p:cMediaNode>
                                        <p:cTn display="0" masterRel="sameClick">
                                          <p:stCondLst>
                                            <p:cond evt="begin" delay="0">
                                              <p:tn val="50"/>
                                            </p:cond>
                                          </p:stCondLst>
                                          <p:endCondLst>
                                            <p:cond evt="onStopAudio" delay="0">
                                              <p:tgtEl>
                                                <p:sldTgt/>
                                              </p:tgtEl>
                                            </p:cond>
                                          </p:endCondLst>
                                        </p:cTn>
                                        <p:tgtEl>
                                          <p:sndTgt r:embed="rId3" name="Whoosh"/>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72084">
                                            <p:txEl>
                                              <p:pRg st="13" end="13"/>
                                            </p:txEl>
                                          </p:spTgt>
                                        </p:tgtEl>
                                        <p:attrNameLst>
                                          <p:attrName>style.visibility</p:attrName>
                                        </p:attrNameLst>
                                      </p:cBhvr>
                                      <p:to>
                                        <p:strVal val="visible"/>
                                      </p:to>
                                    </p:set>
                                    <p:animEffect transition="in" filter="wipe(left)">
                                      <p:cBhvr>
                                        <p:cTn id="57" dur="500"/>
                                        <p:tgtEl>
                                          <p:spTgt spid="472084">
                                            <p:txEl>
                                              <p:pRg st="13" end="13"/>
                                            </p:txEl>
                                          </p:spTgt>
                                        </p:tgtEl>
                                      </p:cBhvr>
                                    </p:animEffect>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472084">
                                            <p:txEl>
                                              <p:pRg st="14" end="14"/>
                                            </p:txEl>
                                          </p:spTgt>
                                        </p:tgtEl>
                                        <p:attrNameLst>
                                          <p:attrName>style.visibility</p:attrName>
                                        </p:attrNameLst>
                                      </p:cBhvr>
                                      <p:to>
                                        <p:strVal val="visible"/>
                                      </p:to>
                                    </p:set>
                                    <p:animEffect transition="in" filter="wipe(left)">
                                      <p:cBhvr>
                                        <p:cTn id="62" dur="500"/>
                                        <p:tgtEl>
                                          <p:spTgt spid="472084">
                                            <p:txEl>
                                              <p:pRg st="14" end="14"/>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72084">
                                            <p:txEl>
                                              <p:pRg st="15" end="15"/>
                                            </p:txEl>
                                          </p:spTgt>
                                        </p:tgtEl>
                                        <p:attrNameLst>
                                          <p:attrName>style.visibility</p:attrName>
                                        </p:attrNameLst>
                                      </p:cBhvr>
                                      <p:to>
                                        <p:strVal val="visible"/>
                                      </p:to>
                                    </p:set>
                                    <p:animEffect transition="in" filter="wipe(left)">
                                      <p:cBhvr>
                                        <p:cTn id="67" dur="500"/>
                                        <p:tgtEl>
                                          <p:spTgt spid="472084">
                                            <p:txEl>
                                              <p:pRg st="15" end="15"/>
                                            </p:txEl>
                                          </p:spTgt>
                                        </p:tgtEl>
                                      </p:cBhvr>
                                    </p:animEffect>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84"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3" name="Rectangle 3"/>
          <p:cNvSpPr>
            <a:spLocks noGrp="1" noChangeArrowheads="1"/>
          </p:cNvSpPr>
          <p:nvPr>
            <p:ph type="title"/>
          </p:nvPr>
        </p:nvSpPr>
        <p:spPr>
          <a:xfrm>
            <a:off x="609600" y="685800"/>
            <a:ext cx="7947025" cy="762000"/>
          </a:xfrm>
        </p:spPr>
        <p:txBody>
          <a:bodyPr/>
          <a:lstStyle/>
          <a:p>
            <a:r>
              <a:rPr lang="en-US"/>
              <a:t>Evolution of gene regulation</a:t>
            </a:r>
          </a:p>
        </p:txBody>
      </p:sp>
      <p:sp>
        <p:nvSpPr>
          <p:cNvPr id="373764" name="Rectangle 4" descr="Rectangle: Click to edit Master text styles&#10;Second level&#10;Third level&#10;Fourth level&#10;Fifth level"/>
          <p:cNvSpPr>
            <a:spLocks noGrp="1" noChangeArrowheads="1"/>
          </p:cNvSpPr>
          <p:nvPr>
            <p:ph type="body" idx="1"/>
          </p:nvPr>
        </p:nvSpPr>
        <p:spPr>
          <a:xfrm>
            <a:off x="655638" y="1371600"/>
            <a:ext cx="7954962" cy="5156200"/>
          </a:xfrm>
        </p:spPr>
        <p:txBody>
          <a:bodyPr/>
          <a:lstStyle/>
          <a:p>
            <a:pPr>
              <a:lnSpc>
                <a:spcPct val="90000"/>
              </a:lnSpc>
            </a:pPr>
            <a:r>
              <a:rPr lang="en-US"/>
              <a:t>Prokaryotes</a:t>
            </a:r>
          </a:p>
          <a:p>
            <a:pPr lvl="1">
              <a:lnSpc>
                <a:spcPct val="90000"/>
              </a:lnSpc>
            </a:pPr>
            <a:r>
              <a:rPr lang="en-US"/>
              <a:t>single-celled</a:t>
            </a:r>
          </a:p>
          <a:p>
            <a:pPr lvl="1">
              <a:lnSpc>
                <a:spcPct val="90000"/>
              </a:lnSpc>
            </a:pPr>
            <a:r>
              <a:rPr lang="en-US"/>
              <a:t>evolved to grow &amp; divide rapidly</a:t>
            </a:r>
          </a:p>
          <a:p>
            <a:pPr lvl="1">
              <a:lnSpc>
                <a:spcPct val="90000"/>
              </a:lnSpc>
            </a:pPr>
            <a:r>
              <a:rPr lang="en-US"/>
              <a:t>must respond quickly to changes in external environment</a:t>
            </a:r>
          </a:p>
          <a:p>
            <a:pPr lvl="2">
              <a:lnSpc>
                <a:spcPct val="90000"/>
              </a:lnSpc>
            </a:pPr>
            <a:r>
              <a:rPr lang="en-US"/>
              <a:t>exploit transient resources</a:t>
            </a:r>
          </a:p>
          <a:p>
            <a:pPr>
              <a:lnSpc>
                <a:spcPct val="90000"/>
              </a:lnSpc>
            </a:pPr>
            <a:r>
              <a:rPr lang="en-US"/>
              <a:t>Gene regulation</a:t>
            </a:r>
          </a:p>
          <a:p>
            <a:pPr lvl="1">
              <a:lnSpc>
                <a:spcPct val="90000"/>
              </a:lnSpc>
            </a:pPr>
            <a:r>
              <a:rPr lang="en-US"/>
              <a:t>turn genes on &amp; off rapidly</a:t>
            </a:r>
          </a:p>
          <a:p>
            <a:pPr lvl="2">
              <a:lnSpc>
                <a:spcPct val="90000"/>
              </a:lnSpc>
            </a:pPr>
            <a:r>
              <a:rPr lang="en-US"/>
              <a:t>flexibility &amp; reversibility</a:t>
            </a:r>
          </a:p>
          <a:p>
            <a:pPr lvl="1">
              <a:lnSpc>
                <a:spcPct val="90000"/>
              </a:lnSpc>
            </a:pPr>
            <a:r>
              <a:rPr lang="en-US"/>
              <a:t>adjust levels of enzymes </a:t>
            </a:r>
            <a:br>
              <a:rPr lang="en-US"/>
            </a:br>
            <a:r>
              <a:rPr lang="en-US"/>
              <a:t>for synthesis &amp; digestion </a:t>
            </a:r>
          </a:p>
        </p:txBody>
      </p:sp>
      <p:pic>
        <p:nvPicPr>
          <p:cNvPr id="37377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1725" y="4054475"/>
            <a:ext cx="2800350" cy="2652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a:xfrm>
            <a:off x="609600" y="685800"/>
            <a:ext cx="7947025" cy="762000"/>
          </a:xfrm>
        </p:spPr>
        <p:txBody>
          <a:bodyPr/>
          <a:lstStyle/>
          <a:p>
            <a:r>
              <a:rPr lang="en-US"/>
              <a:t>Evolution of gene regulation</a:t>
            </a:r>
          </a:p>
        </p:txBody>
      </p:sp>
      <p:sp>
        <p:nvSpPr>
          <p:cNvPr id="517123" name="Rectangle 3" descr="Rectangle: Click to edit Master text styles&#10;Second level&#10;Third level&#10;Fourth level&#10;Fifth level"/>
          <p:cNvSpPr>
            <a:spLocks noGrp="1" noChangeArrowheads="1"/>
          </p:cNvSpPr>
          <p:nvPr>
            <p:ph type="body" idx="1"/>
          </p:nvPr>
        </p:nvSpPr>
        <p:spPr>
          <a:xfrm>
            <a:off x="731838" y="1371600"/>
            <a:ext cx="7878762" cy="5391150"/>
          </a:xfrm>
        </p:spPr>
        <p:txBody>
          <a:bodyPr/>
          <a:lstStyle/>
          <a:p>
            <a:pPr>
              <a:lnSpc>
                <a:spcPct val="90000"/>
              </a:lnSpc>
            </a:pPr>
            <a:r>
              <a:rPr lang="en-US"/>
              <a:t>Eukaryotes</a:t>
            </a:r>
          </a:p>
          <a:p>
            <a:pPr lvl="1">
              <a:lnSpc>
                <a:spcPct val="90000"/>
              </a:lnSpc>
            </a:pPr>
            <a:r>
              <a:rPr lang="en-US"/>
              <a:t>multicellular</a:t>
            </a:r>
          </a:p>
          <a:p>
            <a:pPr lvl="1">
              <a:lnSpc>
                <a:spcPct val="90000"/>
              </a:lnSpc>
            </a:pPr>
            <a:r>
              <a:rPr lang="en-US"/>
              <a:t>evolved to maintain constant internal conditions while facing changing external conditions</a:t>
            </a:r>
          </a:p>
          <a:p>
            <a:pPr lvl="2">
              <a:lnSpc>
                <a:spcPct val="90000"/>
              </a:lnSpc>
            </a:pPr>
            <a:r>
              <a:rPr lang="en-US"/>
              <a:t>homeostasis</a:t>
            </a:r>
          </a:p>
          <a:p>
            <a:pPr lvl="1">
              <a:lnSpc>
                <a:spcPct val="90000"/>
              </a:lnSpc>
            </a:pPr>
            <a:r>
              <a:rPr lang="en-US"/>
              <a:t>regulate body as a whole</a:t>
            </a:r>
          </a:p>
          <a:p>
            <a:pPr lvl="2">
              <a:lnSpc>
                <a:spcPct val="90000"/>
              </a:lnSpc>
            </a:pPr>
            <a:r>
              <a:rPr lang="en-US"/>
              <a:t>growth &amp; development</a:t>
            </a:r>
          </a:p>
          <a:p>
            <a:pPr lvl="3">
              <a:lnSpc>
                <a:spcPct val="90000"/>
              </a:lnSpc>
            </a:pPr>
            <a:r>
              <a:rPr lang="en-US"/>
              <a:t>long term processes</a:t>
            </a:r>
          </a:p>
          <a:p>
            <a:pPr lvl="2">
              <a:lnSpc>
                <a:spcPct val="90000"/>
              </a:lnSpc>
            </a:pPr>
            <a:r>
              <a:rPr lang="en-US"/>
              <a:t>specialization</a:t>
            </a:r>
          </a:p>
          <a:p>
            <a:pPr lvl="3">
              <a:lnSpc>
                <a:spcPct val="90000"/>
              </a:lnSpc>
            </a:pPr>
            <a:r>
              <a:rPr lang="en-US"/>
              <a:t>turn on &amp; off large number of genes</a:t>
            </a:r>
          </a:p>
          <a:p>
            <a:pPr lvl="2">
              <a:lnSpc>
                <a:spcPct val="90000"/>
              </a:lnSpc>
            </a:pPr>
            <a:r>
              <a:rPr lang="en-US"/>
              <a:t>must coordinate the body as a whole rather than serve the needs of individual cells</a:t>
            </a:r>
          </a:p>
        </p:txBody>
      </p:sp>
      <p:pic>
        <p:nvPicPr>
          <p:cNvPr id="517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6113" y="352425"/>
            <a:ext cx="2033587" cy="2033588"/>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7123">
                                            <p:txEl>
                                              <p:pRg st="0" end="0"/>
                                            </p:txEl>
                                          </p:spTgt>
                                        </p:tgtEl>
                                        <p:attrNameLst>
                                          <p:attrName>style.visibility</p:attrName>
                                        </p:attrNameLst>
                                      </p:cBhvr>
                                      <p:to>
                                        <p:strVal val="visible"/>
                                      </p:to>
                                    </p:set>
                                    <p:anim calcmode="lin" valueType="num">
                                      <p:cBhvr additive="base">
                                        <p:cTn id="7" dur="500" fill="hold"/>
                                        <p:tgtEl>
                                          <p:spTgt spid="517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71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7123">
                                            <p:txEl>
                                              <p:pRg st="1" end="1"/>
                                            </p:txEl>
                                          </p:spTgt>
                                        </p:tgtEl>
                                        <p:attrNameLst>
                                          <p:attrName>style.visibility</p:attrName>
                                        </p:attrNameLst>
                                      </p:cBhvr>
                                      <p:to>
                                        <p:strVal val="visible"/>
                                      </p:to>
                                    </p:set>
                                    <p:anim calcmode="lin" valueType="num">
                                      <p:cBhvr additive="base">
                                        <p:cTn id="13" dur="500" fill="hold"/>
                                        <p:tgtEl>
                                          <p:spTgt spid="517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712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7123">
                                            <p:txEl>
                                              <p:pRg st="2" end="2"/>
                                            </p:txEl>
                                          </p:spTgt>
                                        </p:tgtEl>
                                        <p:attrNameLst>
                                          <p:attrName>style.visibility</p:attrName>
                                        </p:attrNameLst>
                                      </p:cBhvr>
                                      <p:to>
                                        <p:strVal val="visible"/>
                                      </p:to>
                                    </p:set>
                                    <p:anim calcmode="lin" valueType="num">
                                      <p:cBhvr additive="base">
                                        <p:cTn id="19" dur="500" fill="hold"/>
                                        <p:tgtEl>
                                          <p:spTgt spid="517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712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7123">
                                            <p:txEl>
                                              <p:pRg st="3" end="3"/>
                                            </p:txEl>
                                          </p:spTgt>
                                        </p:tgtEl>
                                        <p:attrNameLst>
                                          <p:attrName>style.visibility</p:attrName>
                                        </p:attrNameLst>
                                      </p:cBhvr>
                                      <p:to>
                                        <p:strVal val="visible"/>
                                      </p:to>
                                    </p:set>
                                    <p:anim calcmode="lin" valueType="num">
                                      <p:cBhvr additive="base">
                                        <p:cTn id="25" dur="500" fill="hold"/>
                                        <p:tgtEl>
                                          <p:spTgt spid="5171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712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7123">
                                            <p:txEl>
                                              <p:pRg st="4" end="4"/>
                                            </p:txEl>
                                          </p:spTgt>
                                        </p:tgtEl>
                                        <p:attrNameLst>
                                          <p:attrName>style.visibility</p:attrName>
                                        </p:attrNameLst>
                                      </p:cBhvr>
                                      <p:to>
                                        <p:strVal val="visible"/>
                                      </p:to>
                                    </p:set>
                                    <p:anim calcmode="lin" valueType="num">
                                      <p:cBhvr additive="base">
                                        <p:cTn id="31" dur="500" fill="hold"/>
                                        <p:tgtEl>
                                          <p:spTgt spid="51712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171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7123">
                                            <p:txEl>
                                              <p:pRg st="5" end="5"/>
                                            </p:txEl>
                                          </p:spTgt>
                                        </p:tgtEl>
                                        <p:attrNameLst>
                                          <p:attrName>style.visibility</p:attrName>
                                        </p:attrNameLst>
                                      </p:cBhvr>
                                      <p:to>
                                        <p:strVal val="visible"/>
                                      </p:to>
                                    </p:set>
                                    <p:anim calcmode="lin" valueType="num">
                                      <p:cBhvr additive="base">
                                        <p:cTn id="37" dur="500" fill="hold"/>
                                        <p:tgtEl>
                                          <p:spTgt spid="51712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712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7123">
                                            <p:txEl>
                                              <p:pRg st="6" end="6"/>
                                            </p:txEl>
                                          </p:spTgt>
                                        </p:tgtEl>
                                        <p:attrNameLst>
                                          <p:attrName>style.visibility</p:attrName>
                                        </p:attrNameLst>
                                      </p:cBhvr>
                                      <p:to>
                                        <p:strVal val="visible"/>
                                      </p:to>
                                    </p:set>
                                    <p:anim calcmode="lin" valueType="num">
                                      <p:cBhvr additive="base">
                                        <p:cTn id="43" dur="500" fill="hold"/>
                                        <p:tgtEl>
                                          <p:spTgt spid="51712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1712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17123">
                                            <p:txEl>
                                              <p:pRg st="7" end="7"/>
                                            </p:txEl>
                                          </p:spTgt>
                                        </p:tgtEl>
                                        <p:attrNameLst>
                                          <p:attrName>style.visibility</p:attrName>
                                        </p:attrNameLst>
                                      </p:cBhvr>
                                      <p:to>
                                        <p:strVal val="visible"/>
                                      </p:to>
                                    </p:set>
                                    <p:anim calcmode="lin" valueType="num">
                                      <p:cBhvr additive="base">
                                        <p:cTn id="49" dur="500" fill="hold"/>
                                        <p:tgtEl>
                                          <p:spTgt spid="51712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1712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17123">
                                            <p:txEl>
                                              <p:pRg st="8" end="8"/>
                                            </p:txEl>
                                          </p:spTgt>
                                        </p:tgtEl>
                                        <p:attrNameLst>
                                          <p:attrName>style.visibility</p:attrName>
                                        </p:attrNameLst>
                                      </p:cBhvr>
                                      <p:to>
                                        <p:strVal val="visible"/>
                                      </p:to>
                                    </p:set>
                                    <p:anim calcmode="lin" valueType="num">
                                      <p:cBhvr additive="base">
                                        <p:cTn id="55" dur="500" fill="hold"/>
                                        <p:tgtEl>
                                          <p:spTgt spid="51712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17123">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17123">
                                            <p:txEl>
                                              <p:pRg st="9" end="9"/>
                                            </p:txEl>
                                          </p:spTgt>
                                        </p:tgtEl>
                                        <p:attrNameLst>
                                          <p:attrName>style.visibility</p:attrName>
                                        </p:attrNameLst>
                                      </p:cBhvr>
                                      <p:to>
                                        <p:strVal val="visible"/>
                                      </p:to>
                                    </p:set>
                                    <p:anim calcmode="lin" valueType="num">
                                      <p:cBhvr additive="base">
                                        <p:cTn id="61" dur="500" fill="hold"/>
                                        <p:tgtEl>
                                          <p:spTgt spid="51712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17123">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a:t>Points of control</a:t>
            </a:r>
          </a:p>
        </p:txBody>
      </p:sp>
      <p:pic>
        <p:nvPicPr>
          <p:cNvPr id="377859" name="Picture 3" descr="19-07-EukaryoteGeneExp-L"/>
          <p:cNvPicPr>
            <a:picLocks noChangeAspect="1" noChangeArrowheads="1"/>
          </p:cNvPicPr>
          <p:nvPr/>
        </p:nvPicPr>
        <p:blipFill>
          <a:blip r:embed="rId4">
            <a:extLst>
              <a:ext uri="{28A0092B-C50C-407E-A947-70E740481C1C}">
                <a14:useLocalDpi xmlns:a14="http://schemas.microsoft.com/office/drawing/2010/main" val="0"/>
              </a:ext>
            </a:extLst>
          </a:blip>
          <a:srcRect r="10558" b="3600"/>
          <a:stretch>
            <a:fillRect/>
          </a:stretch>
        </p:blipFill>
        <p:spPr bwMode="auto">
          <a:xfrm>
            <a:off x="5688013" y="315913"/>
            <a:ext cx="3409950" cy="6465887"/>
          </a:xfrm>
          <a:prstGeom prst="rect">
            <a:avLst/>
          </a:prstGeom>
          <a:noFill/>
          <a:extLst>
            <a:ext uri="{909E8E84-426E-40DD-AFC4-6F175D3DCCD1}">
              <a14:hiddenFill xmlns:a14="http://schemas.microsoft.com/office/drawing/2010/main">
                <a:solidFill>
                  <a:srgbClr val="FFFFFF"/>
                </a:solidFill>
              </a14:hiddenFill>
            </a:ext>
          </a:extLst>
        </p:spPr>
      </p:pic>
      <p:sp>
        <p:nvSpPr>
          <p:cNvPr id="377860" name="Rectangle 4" descr="Rectangle: Click to edit Master text styles&#10;Second level&#10;Third level&#10;Fourth level&#10;Fifth level"/>
          <p:cNvSpPr>
            <a:spLocks noGrp="1" noChangeArrowheads="1"/>
          </p:cNvSpPr>
          <p:nvPr>
            <p:ph type="body" idx="1"/>
          </p:nvPr>
        </p:nvSpPr>
        <p:spPr>
          <a:xfrm>
            <a:off x="685800" y="1371600"/>
            <a:ext cx="5410200" cy="5334000"/>
          </a:xfrm>
          <a:solidFill>
            <a:schemeClr val="bg1"/>
          </a:solidFill>
        </p:spPr>
        <p:txBody>
          <a:bodyPr/>
          <a:lstStyle/>
          <a:p>
            <a:pPr marL="288925" indent="-288925"/>
            <a:r>
              <a:rPr lang="en-US" sz="2800"/>
              <a:t>The control of gene expression can occur at any step in the pathway from gene to functional protein</a:t>
            </a:r>
          </a:p>
          <a:p>
            <a:pPr marL="798513" lvl="1" indent="-395288">
              <a:lnSpc>
                <a:spcPct val="110000"/>
              </a:lnSpc>
              <a:buFont typeface="Arial" charset="0"/>
              <a:buNone/>
            </a:pPr>
            <a:r>
              <a:rPr lang="en-US" sz="2400"/>
              <a:t>1.	packing/unpacking DNA</a:t>
            </a:r>
          </a:p>
          <a:p>
            <a:pPr marL="798513" lvl="1" indent="-395288">
              <a:lnSpc>
                <a:spcPct val="110000"/>
              </a:lnSpc>
              <a:buFont typeface="Arial" charset="0"/>
              <a:buNone/>
            </a:pPr>
            <a:r>
              <a:rPr lang="en-US" sz="2400"/>
              <a:t>2.	transcription</a:t>
            </a:r>
          </a:p>
          <a:p>
            <a:pPr marL="798513" lvl="1" indent="-395288">
              <a:lnSpc>
                <a:spcPct val="110000"/>
              </a:lnSpc>
              <a:buFont typeface="Arial" charset="0"/>
              <a:buNone/>
            </a:pPr>
            <a:r>
              <a:rPr lang="en-US" sz="2400"/>
              <a:t>3.	mRNA processing</a:t>
            </a:r>
          </a:p>
          <a:p>
            <a:pPr marL="798513" lvl="1" indent="-395288">
              <a:lnSpc>
                <a:spcPct val="110000"/>
              </a:lnSpc>
              <a:buFont typeface="Arial" charset="0"/>
              <a:buNone/>
            </a:pPr>
            <a:r>
              <a:rPr lang="en-US" sz="2400"/>
              <a:t>4.	mRNA transport</a:t>
            </a:r>
          </a:p>
          <a:p>
            <a:pPr marL="798513" lvl="1" indent="-395288">
              <a:lnSpc>
                <a:spcPct val="110000"/>
              </a:lnSpc>
              <a:buFont typeface="Wingdings" pitchFamily="84" charset="2"/>
              <a:buNone/>
            </a:pPr>
            <a:r>
              <a:rPr lang="en-US" sz="2400"/>
              <a:t>5.	translation</a:t>
            </a:r>
          </a:p>
          <a:p>
            <a:pPr marL="798513" lvl="1" indent="-395288">
              <a:lnSpc>
                <a:spcPct val="110000"/>
              </a:lnSpc>
              <a:buFont typeface="Wingdings" pitchFamily="84" charset="2"/>
              <a:buNone/>
            </a:pPr>
            <a:r>
              <a:rPr lang="en-US" sz="2400"/>
              <a:t>6.	protein processing</a:t>
            </a:r>
          </a:p>
          <a:p>
            <a:pPr marL="798513" lvl="1" indent="-395288">
              <a:lnSpc>
                <a:spcPct val="110000"/>
              </a:lnSpc>
              <a:buFont typeface="Wingdings" pitchFamily="84" charset="2"/>
              <a:buNone/>
            </a:pPr>
            <a:r>
              <a:rPr lang="en-US" sz="2400"/>
              <a:t>7.	protein degradation</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7860">
                                            <p:txEl>
                                              <p:pRg st="1" end="1"/>
                                            </p:txEl>
                                          </p:spTgt>
                                        </p:tgtEl>
                                        <p:attrNameLst>
                                          <p:attrName>style.visibility</p:attrName>
                                        </p:attrNameLst>
                                      </p:cBhvr>
                                      <p:to>
                                        <p:strVal val="visible"/>
                                      </p:to>
                                    </p:set>
                                    <p:anim calcmode="lin" valueType="num">
                                      <p:cBhvr additive="base">
                                        <p:cTn id="7" dur="500" fill="hold"/>
                                        <p:tgtEl>
                                          <p:spTgt spid="377860">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7860">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7860">
                                            <p:txEl>
                                              <p:pRg st="2" end="2"/>
                                            </p:txEl>
                                          </p:spTgt>
                                        </p:tgtEl>
                                        <p:attrNameLst>
                                          <p:attrName>style.visibility</p:attrName>
                                        </p:attrNameLst>
                                      </p:cBhvr>
                                      <p:to>
                                        <p:strVal val="visible"/>
                                      </p:to>
                                    </p:set>
                                    <p:anim calcmode="lin" valueType="num">
                                      <p:cBhvr additive="base">
                                        <p:cTn id="13" dur="500" fill="hold"/>
                                        <p:tgtEl>
                                          <p:spTgt spid="37786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7860">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7860">
                                            <p:txEl>
                                              <p:pRg st="3" end="3"/>
                                            </p:txEl>
                                          </p:spTgt>
                                        </p:tgtEl>
                                        <p:attrNameLst>
                                          <p:attrName>style.visibility</p:attrName>
                                        </p:attrNameLst>
                                      </p:cBhvr>
                                      <p:to>
                                        <p:strVal val="visible"/>
                                      </p:to>
                                    </p:set>
                                    <p:anim calcmode="lin" valueType="num">
                                      <p:cBhvr additive="base">
                                        <p:cTn id="19" dur="500" fill="hold"/>
                                        <p:tgtEl>
                                          <p:spTgt spid="377860">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7860">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7860">
                                            <p:txEl>
                                              <p:pRg st="4" end="4"/>
                                            </p:txEl>
                                          </p:spTgt>
                                        </p:tgtEl>
                                        <p:attrNameLst>
                                          <p:attrName>style.visibility</p:attrName>
                                        </p:attrNameLst>
                                      </p:cBhvr>
                                      <p:to>
                                        <p:strVal val="visible"/>
                                      </p:to>
                                    </p:set>
                                    <p:anim calcmode="lin" valueType="num">
                                      <p:cBhvr additive="base">
                                        <p:cTn id="25" dur="500" fill="hold"/>
                                        <p:tgtEl>
                                          <p:spTgt spid="37786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7860">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7860">
                                            <p:txEl>
                                              <p:pRg st="5" end="5"/>
                                            </p:txEl>
                                          </p:spTgt>
                                        </p:tgtEl>
                                        <p:attrNameLst>
                                          <p:attrName>style.visibility</p:attrName>
                                        </p:attrNameLst>
                                      </p:cBhvr>
                                      <p:to>
                                        <p:strVal val="visible"/>
                                      </p:to>
                                    </p:set>
                                    <p:anim calcmode="lin" valueType="num">
                                      <p:cBhvr additive="base">
                                        <p:cTn id="31" dur="500" fill="hold"/>
                                        <p:tgtEl>
                                          <p:spTgt spid="377860">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7860">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7860">
                                            <p:txEl>
                                              <p:pRg st="6" end="6"/>
                                            </p:txEl>
                                          </p:spTgt>
                                        </p:tgtEl>
                                        <p:attrNameLst>
                                          <p:attrName>style.visibility</p:attrName>
                                        </p:attrNameLst>
                                      </p:cBhvr>
                                      <p:to>
                                        <p:strVal val="visible"/>
                                      </p:to>
                                    </p:set>
                                    <p:anim calcmode="lin" valueType="num">
                                      <p:cBhvr additive="base">
                                        <p:cTn id="37" dur="500" fill="hold"/>
                                        <p:tgtEl>
                                          <p:spTgt spid="377860">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7860">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7860">
                                            <p:txEl>
                                              <p:pRg st="7" end="7"/>
                                            </p:txEl>
                                          </p:spTgt>
                                        </p:tgtEl>
                                        <p:attrNameLst>
                                          <p:attrName>style.visibility</p:attrName>
                                        </p:attrNameLst>
                                      </p:cBhvr>
                                      <p:to>
                                        <p:strVal val="visible"/>
                                      </p:to>
                                    </p:set>
                                    <p:anim calcmode="lin" valueType="num">
                                      <p:cBhvr additive="base">
                                        <p:cTn id="43" dur="500" fill="hold"/>
                                        <p:tgtEl>
                                          <p:spTgt spid="377860">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77860">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60"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5" name="Rectangle 3" descr="Rectangle: Click to edit Master text styles&#10;Second level&#10;Third level&#10;Fourth level&#10;Fifth level"/>
          <p:cNvSpPr>
            <a:spLocks noGrp="1" noChangeArrowheads="1"/>
          </p:cNvSpPr>
          <p:nvPr>
            <p:ph type="body" idx="1"/>
          </p:nvPr>
        </p:nvSpPr>
        <p:spPr>
          <a:xfrm>
            <a:off x="685800" y="1371600"/>
            <a:ext cx="3048000" cy="4495800"/>
          </a:xfrm>
        </p:spPr>
        <p:txBody>
          <a:bodyPr/>
          <a:lstStyle/>
          <a:p>
            <a:pPr marL="0" indent="0">
              <a:buFontTx/>
              <a:buNone/>
            </a:pPr>
            <a:r>
              <a:rPr lang="en-US" sz="2600"/>
              <a:t>How do you fit all that DNA into nucleus?</a:t>
            </a:r>
          </a:p>
          <a:p>
            <a:pPr marL="454025" lvl="1" indent="-280988"/>
            <a:r>
              <a:rPr lang="en-US" sz="2400"/>
              <a:t>DNA coiling &amp; folding</a:t>
            </a:r>
          </a:p>
          <a:p>
            <a:pPr marL="801688" lvl="2" indent="-227013"/>
            <a:r>
              <a:rPr lang="en-US" sz="2200"/>
              <a:t>double helix</a:t>
            </a:r>
          </a:p>
          <a:p>
            <a:pPr marL="801688" lvl="2" indent="-227013"/>
            <a:r>
              <a:rPr lang="en-US" sz="2200"/>
              <a:t>nucleosomes</a:t>
            </a:r>
          </a:p>
          <a:p>
            <a:pPr marL="801688" lvl="2" indent="-227013"/>
            <a:r>
              <a:rPr lang="en-US" sz="2200"/>
              <a:t>chromatin fiber</a:t>
            </a:r>
          </a:p>
          <a:p>
            <a:pPr marL="801688" lvl="2" indent="-227013"/>
            <a:r>
              <a:rPr lang="en-US" sz="2200"/>
              <a:t>looped domains</a:t>
            </a:r>
          </a:p>
          <a:p>
            <a:pPr marL="801688" lvl="2" indent="-227013"/>
            <a:r>
              <a:rPr lang="en-US" sz="2200"/>
              <a:t>chromosome</a:t>
            </a:r>
          </a:p>
        </p:txBody>
      </p:sp>
      <p:pic>
        <p:nvPicPr>
          <p:cNvPr id="381956" name="Picture 4" descr="19-01-ChromatinPackLev-L"/>
          <p:cNvPicPr>
            <a:picLocks noChangeAspect="1" noChangeArrowheads="1"/>
          </p:cNvPicPr>
          <p:nvPr/>
        </p:nvPicPr>
        <p:blipFill>
          <a:blip r:embed="rId4">
            <a:extLst>
              <a:ext uri="{28A0092B-C50C-407E-A947-70E740481C1C}">
                <a14:useLocalDpi xmlns:a14="http://schemas.microsoft.com/office/drawing/2010/main" val="0"/>
              </a:ext>
            </a:extLst>
          </a:blip>
          <a:srcRect b="3600"/>
          <a:stretch>
            <a:fillRect/>
          </a:stretch>
        </p:blipFill>
        <p:spPr bwMode="auto">
          <a:xfrm>
            <a:off x="3808413" y="533400"/>
            <a:ext cx="5335587" cy="6172200"/>
          </a:xfrm>
          <a:prstGeom prst="rect">
            <a:avLst/>
          </a:prstGeom>
          <a:noFill/>
          <a:extLst>
            <a:ext uri="{909E8E84-426E-40DD-AFC4-6F175D3DCCD1}">
              <a14:hiddenFill xmlns:a14="http://schemas.microsoft.com/office/drawing/2010/main">
                <a:solidFill>
                  <a:srgbClr val="FFFFFF"/>
                </a:solidFill>
              </a14:hiddenFill>
            </a:ext>
          </a:extLst>
        </p:spPr>
      </p:pic>
      <p:sp>
        <p:nvSpPr>
          <p:cNvPr id="381957" name="AutoShape 5"/>
          <p:cNvSpPr>
            <a:spLocks noChangeArrowheads="1"/>
          </p:cNvSpPr>
          <p:nvPr/>
        </p:nvSpPr>
        <p:spPr bwMode="auto">
          <a:xfrm>
            <a:off x="87313" y="6064250"/>
            <a:ext cx="4017962" cy="701675"/>
          </a:xfrm>
          <a:prstGeom prst="homePlate">
            <a:avLst>
              <a:gd name="adj" fmla="val 115744"/>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000" b="1">
                <a:solidFill>
                  <a:srgbClr val="000000"/>
                </a:solidFill>
              </a:rPr>
              <a:t>from DNA double helix to  condensed chromosome</a:t>
            </a:r>
          </a:p>
        </p:txBody>
      </p:sp>
      <p:sp>
        <p:nvSpPr>
          <p:cNvPr id="381954" name="Rectangle 2"/>
          <p:cNvSpPr>
            <a:spLocks noGrp="1" noChangeArrowheads="1"/>
          </p:cNvSpPr>
          <p:nvPr>
            <p:ph type="title"/>
          </p:nvPr>
        </p:nvSpPr>
        <p:spPr/>
        <p:txBody>
          <a:bodyPr/>
          <a:lstStyle/>
          <a:p>
            <a:r>
              <a:rPr lang="en-US"/>
              <a:t>1. DNA packing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1955">
                                            <p:txEl>
                                              <p:pRg st="0" end="0"/>
                                            </p:txEl>
                                          </p:spTgt>
                                        </p:tgtEl>
                                        <p:attrNameLst>
                                          <p:attrName>style.visibility</p:attrName>
                                        </p:attrNameLst>
                                      </p:cBhvr>
                                      <p:to>
                                        <p:strVal val="visible"/>
                                      </p:to>
                                    </p:set>
                                    <p:anim calcmode="lin" valueType="num">
                                      <p:cBhvr additive="base">
                                        <p:cTn id="7" dur="500" fill="hold"/>
                                        <p:tgtEl>
                                          <p:spTgt spid="381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19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1955">
                                            <p:txEl>
                                              <p:pRg st="1" end="1"/>
                                            </p:txEl>
                                          </p:spTgt>
                                        </p:tgtEl>
                                        <p:attrNameLst>
                                          <p:attrName>style.visibility</p:attrName>
                                        </p:attrNameLst>
                                      </p:cBhvr>
                                      <p:to>
                                        <p:strVal val="visible"/>
                                      </p:to>
                                    </p:set>
                                    <p:anim calcmode="lin" valueType="num">
                                      <p:cBhvr additive="base">
                                        <p:cTn id="13" dur="500" fill="hold"/>
                                        <p:tgtEl>
                                          <p:spTgt spid="381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195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1955">
                                            <p:txEl>
                                              <p:pRg st="2" end="2"/>
                                            </p:txEl>
                                          </p:spTgt>
                                        </p:tgtEl>
                                        <p:attrNameLst>
                                          <p:attrName>style.visibility</p:attrName>
                                        </p:attrNameLst>
                                      </p:cBhvr>
                                      <p:to>
                                        <p:strVal val="visible"/>
                                      </p:to>
                                    </p:set>
                                    <p:anim calcmode="lin" valueType="num">
                                      <p:cBhvr additive="base">
                                        <p:cTn id="19" dur="500" fill="hold"/>
                                        <p:tgtEl>
                                          <p:spTgt spid="3819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195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1955">
                                            <p:txEl>
                                              <p:pRg st="3" end="3"/>
                                            </p:txEl>
                                          </p:spTgt>
                                        </p:tgtEl>
                                        <p:attrNameLst>
                                          <p:attrName>style.visibility</p:attrName>
                                        </p:attrNameLst>
                                      </p:cBhvr>
                                      <p:to>
                                        <p:strVal val="visible"/>
                                      </p:to>
                                    </p:set>
                                    <p:anim calcmode="lin" valueType="num">
                                      <p:cBhvr additive="base">
                                        <p:cTn id="25" dur="500" fill="hold"/>
                                        <p:tgtEl>
                                          <p:spTgt spid="3819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195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1955">
                                            <p:txEl>
                                              <p:pRg st="4" end="4"/>
                                            </p:txEl>
                                          </p:spTgt>
                                        </p:tgtEl>
                                        <p:attrNameLst>
                                          <p:attrName>style.visibility</p:attrName>
                                        </p:attrNameLst>
                                      </p:cBhvr>
                                      <p:to>
                                        <p:strVal val="visible"/>
                                      </p:to>
                                    </p:set>
                                    <p:anim calcmode="lin" valueType="num">
                                      <p:cBhvr additive="base">
                                        <p:cTn id="31" dur="500" fill="hold"/>
                                        <p:tgtEl>
                                          <p:spTgt spid="3819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195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1955">
                                            <p:txEl>
                                              <p:pRg st="5" end="5"/>
                                            </p:txEl>
                                          </p:spTgt>
                                        </p:tgtEl>
                                        <p:attrNameLst>
                                          <p:attrName>style.visibility</p:attrName>
                                        </p:attrNameLst>
                                      </p:cBhvr>
                                      <p:to>
                                        <p:strVal val="visible"/>
                                      </p:to>
                                    </p:set>
                                    <p:anim calcmode="lin" valueType="num">
                                      <p:cBhvr additive="base">
                                        <p:cTn id="37" dur="500" fill="hold"/>
                                        <p:tgtEl>
                                          <p:spTgt spid="3819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195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1955">
                                            <p:txEl>
                                              <p:pRg st="6" end="6"/>
                                            </p:txEl>
                                          </p:spTgt>
                                        </p:tgtEl>
                                        <p:attrNameLst>
                                          <p:attrName>style.visibility</p:attrName>
                                        </p:attrNameLst>
                                      </p:cBhvr>
                                      <p:to>
                                        <p:strVal val="visible"/>
                                      </p:to>
                                    </p:set>
                                    <p:anim calcmode="lin" valueType="num">
                                      <p:cBhvr additive="base">
                                        <p:cTn id="43" dur="500" fill="hold"/>
                                        <p:tgtEl>
                                          <p:spTgt spid="38195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195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4002" name="Picture 2" descr="12-01"/>
          <p:cNvPicPr>
            <a:picLocks noChangeAspect="1" noChangeArrowheads="1"/>
          </p:cNvPicPr>
          <p:nvPr/>
        </p:nvPicPr>
        <p:blipFill>
          <a:blip r:embed="rId4">
            <a:extLst>
              <a:ext uri="{28A0092B-C50C-407E-A947-70E740481C1C}">
                <a14:useLocalDpi xmlns:a14="http://schemas.microsoft.com/office/drawing/2010/main" val="0"/>
              </a:ext>
            </a:extLst>
          </a:blip>
          <a:srcRect b="3186"/>
          <a:stretch>
            <a:fillRect/>
          </a:stretch>
        </p:blipFill>
        <p:spPr bwMode="auto">
          <a:xfrm>
            <a:off x="1938338" y="4127500"/>
            <a:ext cx="6519862"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4003" name="Rectangle 3"/>
          <p:cNvSpPr>
            <a:spLocks noGrp="1" noChangeArrowheads="1"/>
          </p:cNvSpPr>
          <p:nvPr>
            <p:ph type="title"/>
          </p:nvPr>
        </p:nvSpPr>
        <p:spPr/>
        <p:txBody>
          <a:bodyPr/>
          <a:lstStyle/>
          <a:p>
            <a:r>
              <a:rPr lang="en-US"/>
              <a:t>Nucleosomes </a:t>
            </a:r>
          </a:p>
        </p:txBody>
      </p:sp>
      <p:sp>
        <p:nvSpPr>
          <p:cNvPr id="384004" name="Rectangle 4" descr="Rectangle: Click to edit Master text styles&#10;Second level&#10;Third level&#10;Fourth level&#10;Fifth level"/>
          <p:cNvSpPr>
            <a:spLocks noGrp="1" noChangeArrowheads="1"/>
          </p:cNvSpPr>
          <p:nvPr>
            <p:ph type="body" idx="1"/>
          </p:nvPr>
        </p:nvSpPr>
        <p:spPr>
          <a:xfrm>
            <a:off x="838200" y="1371600"/>
            <a:ext cx="7772400" cy="3048000"/>
          </a:xfrm>
        </p:spPr>
        <p:txBody>
          <a:bodyPr/>
          <a:lstStyle/>
          <a:p>
            <a:r>
              <a:rPr lang="en-US"/>
              <a:t>“Beads on a string”</a:t>
            </a:r>
          </a:p>
          <a:p>
            <a:pPr lvl="1"/>
            <a:r>
              <a:rPr lang="en-US"/>
              <a:t>1</a:t>
            </a:r>
            <a:r>
              <a:rPr lang="en-US" baseline="30000"/>
              <a:t>st</a:t>
            </a:r>
            <a:r>
              <a:rPr lang="en-US"/>
              <a:t> level of DNA packing</a:t>
            </a:r>
          </a:p>
          <a:p>
            <a:pPr lvl="1"/>
            <a:r>
              <a:rPr lang="en-US"/>
              <a:t>histone proteins </a:t>
            </a:r>
          </a:p>
          <a:p>
            <a:pPr lvl="2"/>
            <a:r>
              <a:rPr lang="en-US"/>
              <a:t>8 protein molecules</a:t>
            </a:r>
          </a:p>
          <a:p>
            <a:pPr lvl="2"/>
            <a:r>
              <a:rPr lang="en-US"/>
              <a:t>positively charged amino acids </a:t>
            </a:r>
          </a:p>
          <a:p>
            <a:pPr lvl="2"/>
            <a:r>
              <a:rPr lang="en-US"/>
              <a:t>bind tightly to negatively charged DNA</a:t>
            </a:r>
            <a:endParaRPr lang="en-US" sz="1600"/>
          </a:p>
        </p:txBody>
      </p:sp>
      <p:sp>
        <p:nvSpPr>
          <p:cNvPr id="384005" name="Rectangle 5">
            <a:hlinkClick r:id="rId5"/>
          </p:cNvPr>
          <p:cNvSpPr>
            <a:spLocks noChangeArrowheads="1"/>
          </p:cNvSpPr>
          <p:nvPr/>
        </p:nvSpPr>
        <p:spPr bwMode="auto">
          <a:xfrm>
            <a:off x="87313" y="6369050"/>
            <a:ext cx="2808287" cy="4270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chemeClr val="bg2"/>
                </a:solidFill>
              </a:rPr>
              <a:t>DNA packing movie</a:t>
            </a:r>
            <a:endParaRPr lang="en-US" sz="3000" b="1">
              <a:solidFill>
                <a:srgbClr val="0F116A"/>
              </a:solidFill>
            </a:endParaRPr>
          </a:p>
        </p:txBody>
      </p:sp>
      <p:pic>
        <p:nvPicPr>
          <p:cNvPr id="384006" name="Picture 6"/>
          <p:cNvPicPr>
            <a:picLocks noChangeAspect="1" noChangeArrowheads="1"/>
          </p:cNvPicPr>
          <p:nvPr/>
        </p:nvPicPr>
        <p:blipFill>
          <a:blip r:embed="rId6">
            <a:extLst>
              <a:ext uri="{28A0092B-C50C-407E-A947-70E740481C1C}">
                <a14:useLocalDpi xmlns:a14="http://schemas.microsoft.com/office/drawing/2010/main" val="0"/>
              </a:ext>
            </a:extLst>
          </a:blip>
          <a:srcRect r="29610"/>
          <a:stretch>
            <a:fillRect/>
          </a:stretch>
        </p:blipFill>
        <p:spPr bwMode="auto">
          <a:xfrm>
            <a:off x="5943600" y="687388"/>
            <a:ext cx="3200400" cy="25130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4007" name="Rectangle 7"/>
          <p:cNvSpPr>
            <a:spLocks noChangeArrowheads="1"/>
          </p:cNvSpPr>
          <p:nvPr/>
        </p:nvSpPr>
        <p:spPr bwMode="auto">
          <a:xfrm>
            <a:off x="7086600" y="441325"/>
            <a:ext cx="2057400" cy="7016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solidFill>
                  <a:srgbClr val="0F116A"/>
                </a:solidFill>
              </a:rPr>
              <a:t>8 histone molecules</a:t>
            </a:r>
          </a:p>
        </p:txBody>
      </p:sp>
      <p:sp>
        <p:nvSpPr>
          <p:cNvPr id="384008" name="Rectangle 8"/>
          <p:cNvSpPr>
            <a:spLocks noChangeArrowheads="1"/>
          </p:cNvSpPr>
          <p:nvPr/>
        </p:nvSpPr>
        <p:spPr bwMode="auto">
          <a:xfrm>
            <a:off x="6858000" y="533400"/>
            <a:ext cx="304800" cy="685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4004">
                                            <p:txEl>
                                              <p:pRg st="0" end="0"/>
                                            </p:txEl>
                                          </p:spTgt>
                                        </p:tgtEl>
                                        <p:attrNameLst>
                                          <p:attrName>style.visibility</p:attrName>
                                        </p:attrNameLst>
                                      </p:cBhvr>
                                      <p:to>
                                        <p:strVal val="visible"/>
                                      </p:to>
                                    </p:set>
                                    <p:anim calcmode="lin" valueType="num">
                                      <p:cBhvr additive="base">
                                        <p:cTn id="7" dur="500" fill="hold"/>
                                        <p:tgtEl>
                                          <p:spTgt spid="38400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400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4004">
                                            <p:txEl>
                                              <p:pRg st="1" end="1"/>
                                            </p:txEl>
                                          </p:spTgt>
                                        </p:tgtEl>
                                        <p:attrNameLst>
                                          <p:attrName>style.visibility</p:attrName>
                                        </p:attrNameLst>
                                      </p:cBhvr>
                                      <p:to>
                                        <p:strVal val="visible"/>
                                      </p:to>
                                    </p:set>
                                    <p:anim calcmode="lin" valueType="num">
                                      <p:cBhvr additive="base">
                                        <p:cTn id="13" dur="500" fill="hold"/>
                                        <p:tgtEl>
                                          <p:spTgt spid="38400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400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4004">
                                            <p:txEl>
                                              <p:pRg st="2" end="2"/>
                                            </p:txEl>
                                          </p:spTgt>
                                        </p:tgtEl>
                                        <p:attrNameLst>
                                          <p:attrName>style.visibility</p:attrName>
                                        </p:attrNameLst>
                                      </p:cBhvr>
                                      <p:to>
                                        <p:strVal val="visible"/>
                                      </p:to>
                                    </p:set>
                                    <p:anim calcmode="lin" valueType="num">
                                      <p:cBhvr additive="base">
                                        <p:cTn id="19" dur="500" fill="hold"/>
                                        <p:tgtEl>
                                          <p:spTgt spid="38400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400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4004">
                                            <p:txEl>
                                              <p:pRg st="3" end="3"/>
                                            </p:txEl>
                                          </p:spTgt>
                                        </p:tgtEl>
                                        <p:attrNameLst>
                                          <p:attrName>style.visibility</p:attrName>
                                        </p:attrNameLst>
                                      </p:cBhvr>
                                      <p:to>
                                        <p:strVal val="visible"/>
                                      </p:to>
                                    </p:set>
                                    <p:anim calcmode="lin" valueType="num">
                                      <p:cBhvr additive="base">
                                        <p:cTn id="25" dur="500" fill="hold"/>
                                        <p:tgtEl>
                                          <p:spTgt spid="38400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400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4004">
                                            <p:txEl>
                                              <p:pRg st="4" end="4"/>
                                            </p:txEl>
                                          </p:spTgt>
                                        </p:tgtEl>
                                        <p:attrNameLst>
                                          <p:attrName>style.visibility</p:attrName>
                                        </p:attrNameLst>
                                      </p:cBhvr>
                                      <p:to>
                                        <p:strVal val="visible"/>
                                      </p:to>
                                    </p:set>
                                    <p:anim calcmode="lin" valueType="num">
                                      <p:cBhvr additive="base">
                                        <p:cTn id="31" dur="500" fill="hold"/>
                                        <p:tgtEl>
                                          <p:spTgt spid="38400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400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4004">
                                            <p:txEl>
                                              <p:pRg st="5" end="5"/>
                                            </p:txEl>
                                          </p:spTgt>
                                        </p:tgtEl>
                                        <p:attrNameLst>
                                          <p:attrName>style.visibility</p:attrName>
                                        </p:attrNameLst>
                                      </p:cBhvr>
                                      <p:to>
                                        <p:strVal val="visible"/>
                                      </p:to>
                                    </p:set>
                                    <p:anim calcmode="lin" valueType="num">
                                      <p:cBhvr additive="base">
                                        <p:cTn id="37" dur="500" fill="hold"/>
                                        <p:tgtEl>
                                          <p:spTgt spid="384004">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4004">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4"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1" name="Rectangle 3"/>
          <p:cNvSpPr>
            <a:spLocks noGrp="1" noChangeArrowheads="1"/>
          </p:cNvSpPr>
          <p:nvPr>
            <p:ph type="title"/>
          </p:nvPr>
        </p:nvSpPr>
        <p:spPr/>
        <p:txBody>
          <a:bodyPr/>
          <a:lstStyle/>
          <a:p>
            <a:r>
              <a:rPr lang="en-US"/>
              <a:t>DNA packing as gene control</a:t>
            </a:r>
          </a:p>
        </p:txBody>
      </p:sp>
      <p:sp>
        <p:nvSpPr>
          <p:cNvPr id="386052" name="Rectangle 4" descr="Rectangle: Click to edit Master text styles&#10;Second level&#10;Third level&#10;Fourth level&#10;Fifth level"/>
          <p:cNvSpPr>
            <a:spLocks noGrp="1" noChangeArrowheads="1"/>
          </p:cNvSpPr>
          <p:nvPr>
            <p:ph type="body" idx="1"/>
          </p:nvPr>
        </p:nvSpPr>
        <p:spPr>
          <a:xfrm>
            <a:off x="739775" y="1387475"/>
            <a:ext cx="8305800" cy="2057400"/>
          </a:xfrm>
        </p:spPr>
        <p:txBody>
          <a:bodyPr/>
          <a:lstStyle/>
          <a:p>
            <a:pPr>
              <a:tabLst>
                <a:tab pos="2973388" algn="l"/>
              </a:tabLst>
            </a:pPr>
            <a:r>
              <a:rPr lang="en-US" sz="2600"/>
              <a:t>Degree of packing of DNA regulates transcription</a:t>
            </a:r>
          </a:p>
          <a:p>
            <a:pPr lvl="1">
              <a:tabLst>
                <a:tab pos="2973388" algn="l"/>
              </a:tabLst>
            </a:pPr>
            <a:r>
              <a:rPr lang="en-US" sz="2400" u="sng"/>
              <a:t>tightly</a:t>
            </a:r>
            <a:r>
              <a:rPr lang="en-US" sz="2400"/>
              <a:t> wrapped around histones </a:t>
            </a:r>
          </a:p>
          <a:p>
            <a:pPr lvl="2">
              <a:tabLst>
                <a:tab pos="2973388" algn="l"/>
              </a:tabLst>
            </a:pPr>
            <a:r>
              <a:rPr lang="en-US" sz="2200">
                <a:solidFill>
                  <a:srgbClr val="000062"/>
                </a:solidFill>
              </a:rPr>
              <a:t>no transcription</a:t>
            </a:r>
          </a:p>
          <a:p>
            <a:pPr lvl="2">
              <a:tabLst>
                <a:tab pos="2973388" algn="l"/>
              </a:tabLst>
            </a:pPr>
            <a:r>
              <a:rPr lang="en-US" sz="2200" u="sng">
                <a:solidFill>
                  <a:srgbClr val="CC0000"/>
                </a:solidFill>
              </a:rPr>
              <a:t>genes turned off</a:t>
            </a:r>
            <a:endParaRPr lang="en-US" sz="2200" u="sng">
              <a:solidFill>
                <a:srgbClr val="000062"/>
              </a:solidFill>
            </a:endParaRPr>
          </a:p>
        </p:txBody>
      </p:sp>
      <p:pic>
        <p:nvPicPr>
          <p:cNvPr id="386055" name="Picture 7" descr="f18-18b_nucleosomes_c"/>
          <p:cNvPicPr>
            <a:picLocks noChangeAspect="1" noChangeArrowheads="1"/>
          </p:cNvPicPr>
          <p:nvPr/>
        </p:nvPicPr>
        <p:blipFill>
          <a:blip r:embed="rId4">
            <a:extLst>
              <a:ext uri="{28A0092B-C50C-407E-A947-70E740481C1C}">
                <a14:useLocalDpi xmlns:a14="http://schemas.microsoft.com/office/drawing/2010/main" val="0"/>
              </a:ext>
            </a:extLst>
          </a:blip>
          <a:srcRect t="4500" b="7500"/>
          <a:stretch>
            <a:fillRect/>
          </a:stretch>
        </p:blipFill>
        <p:spPr bwMode="auto">
          <a:xfrm>
            <a:off x="685800" y="4038600"/>
            <a:ext cx="4038600"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6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4133850"/>
            <a:ext cx="4191000" cy="2647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6057" name="Rectangle 9"/>
          <p:cNvSpPr>
            <a:spLocks noChangeArrowheads="1"/>
          </p:cNvSpPr>
          <p:nvPr/>
        </p:nvSpPr>
        <p:spPr bwMode="auto">
          <a:xfrm>
            <a:off x="152400" y="6400800"/>
            <a:ext cx="990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6058" name="Rectangle 10"/>
          <p:cNvSpPr>
            <a:spLocks noChangeArrowheads="1"/>
          </p:cNvSpPr>
          <p:nvPr/>
        </p:nvSpPr>
        <p:spPr bwMode="auto">
          <a:xfrm>
            <a:off x="4786313" y="2819400"/>
            <a:ext cx="4329112" cy="1311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marL="228600" indent="-228600" algn="l">
              <a:buClr>
                <a:schemeClr val="hlink"/>
              </a:buClr>
              <a:buFont typeface="Wingdings" pitchFamily="84" charset="2"/>
              <a:buChar char="§"/>
            </a:pPr>
            <a:r>
              <a:rPr lang="en-US" sz="2000" b="1" u="sng">
                <a:solidFill>
                  <a:srgbClr val="CC0000"/>
                </a:solidFill>
              </a:rPr>
              <a:t>heterochromatin</a:t>
            </a:r>
            <a:endParaRPr lang="en-US" sz="2000" b="1">
              <a:solidFill>
                <a:srgbClr val="0F116A"/>
              </a:solidFill>
            </a:endParaRPr>
          </a:p>
          <a:p>
            <a:pPr marL="228600" indent="-228600" algn="l">
              <a:buClr>
                <a:schemeClr val="hlink"/>
              </a:buClr>
              <a:buFont typeface="Wingdings" pitchFamily="84" charset="2"/>
              <a:buNone/>
            </a:pPr>
            <a:r>
              <a:rPr lang="en-US" sz="2000" b="1">
                <a:solidFill>
                  <a:srgbClr val="0F116A"/>
                </a:solidFill>
              </a:rPr>
              <a:t>	darker DNA (H) = tightly packed</a:t>
            </a:r>
          </a:p>
          <a:p>
            <a:pPr marL="228600" indent="-228600" algn="l">
              <a:buClr>
                <a:schemeClr val="hlink"/>
              </a:buClr>
              <a:buFont typeface="Wingdings" pitchFamily="84" charset="2"/>
              <a:buChar char="§"/>
            </a:pPr>
            <a:r>
              <a:rPr lang="en-US" sz="2000" b="1" u="sng">
                <a:solidFill>
                  <a:srgbClr val="CC0000"/>
                </a:solidFill>
              </a:rPr>
              <a:t>euchromatin</a:t>
            </a:r>
            <a:endParaRPr lang="en-US" sz="2000" b="1">
              <a:solidFill>
                <a:srgbClr val="0F116A"/>
              </a:solidFill>
            </a:endParaRPr>
          </a:p>
          <a:p>
            <a:pPr marL="228600" indent="-228600" algn="l">
              <a:buClr>
                <a:schemeClr val="hlink"/>
              </a:buClr>
              <a:buFont typeface="Wingdings" pitchFamily="84" charset="2"/>
              <a:buNone/>
            </a:pPr>
            <a:r>
              <a:rPr lang="en-US" sz="2000" b="1">
                <a:solidFill>
                  <a:srgbClr val="0F116A"/>
                </a:solidFill>
              </a:rPr>
              <a:t>	lighter DNA (E) = loosely packed</a:t>
            </a:r>
          </a:p>
        </p:txBody>
      </p:sp>
      <p:sp>
        <p:nvSpPr>
          <p:cNvPr id="386059" name="Text Box 11"/>
          <p:cNvSpPr txBox="1">
            <a:spLocks noChangeArrowheads="1"/>
          </p:cNvSpPr>
          <p:nvPr/>
        </p:nvSpPr>
        <p:spPr bwMode="auto">
          <a:xfrm>
            <a:off x="6365875" y="4183063"/>
            <a:ext cx="514350"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CC0000"/>
                </a:solidFill>
              </a:rPr>
              <a:t>H</a:t>
            </a:r>
            <a:endParaRPr lang="en-US"/>
          </a:p>
        </p:txBody>
      </p:sp>
      <p:sp>
        <p:nvSpPr>
          <p:cNvPr id="386060" name="Text Box 12"/>
          <p:cNvSpPr txBox="1">
            <a:spLocks noChangeArrowheads="1"/>
          </p:cNvSpPr>
          <p:nvPr/>
        </p:nvSpPr>
        <p:spPr bwMode="auto">
          <a:xfrm>
            <a:off x="7200900" y="4365625"/>
            <a:ext cx="488950"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rgbClr val="CC0000"/>
                </a:solidFill>
              </a:rPr>
              <a:t>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6052">
                                            <p:txEl>
                                              <p:pRg st="0" end="0"/>
                                            </p:txEl>
                                          </p:spTgt>
                                        </p:tgtEl>
                                        <p:attrNameLst>
                                          <p:attrName>style.visibility</p:attrName>
                                        </p:attrNameLst>
                                      </p:cBhvr>
                                      <p:to>
                                        <p:strVal val="visible"/>
                                      </p:to>
                                    </p:set>
                                    <p:anim calcmode="lin" valueType="num">
                                      <p:cBhvr additive="base">
                                        <p:cTn id="7" dur="500" fill="hold"/>
                                        <p:tgtEl>
                                          <p:spTgt spid="38605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605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6052">
                                            <p:txEl>
                                              <p:pRg st="1" end="1"/>
                                            </p:txEl>
                                          </p:spTgt>
                                        </p:tgtEl>
                                        <p:attrNameLst>
                                          <p:attrName>style.visibility</p:attrName>
                                        </p:attrNameLst>
                                      </p:cBhvr>
                                      <p:to>
                                        <p:strVal val="visible"/>
                                      </p:to>
                                    </p:set>
                                    <p:anim calcmode="lin" valueType="num">
                                      <p:cBhvr additive="base">
                                        <p:cTn id="13" dur="500" fill="hold"/>
                                        <p:tgtEl>
                                          <p:spTgt spid="38605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605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6052">
                                            <p:txEl>
                                              <p:pRg st="2" end="2"/>
                                            </p:txEl>
                                          </p:spTgt>
                                        </p:tgtEl>
                                        <p:attrNameLst>
                                          <p:attrName>style.visibility</p:attrName>
                                        </p:attrNameLst>
                                      </p:cBhvr>
                                      <p:to>
                                        <p:strVal val="visible"/>
                                      </p:to>
                                    </p:set>
                                    <p:anim calcmode="lin" valueType="num">
                                      <p:cBhvr additive="base">
                                        <p:cTn id="19" dur="500" fill="hold"/>
                                        <p:tgtEl>
                                          <p:spTgt spid="38605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605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6052">
                                            <p:txEl>
                                              <p:pRg st="3" end="3"/>
                                            </p:txEl>
                                          </p:spTgt>
                                        </p:tgtEl>
                                        <p:attrNameLst>
                                          <p:attrName>style.visibility</p:attrName>
                                        </p:attrNameLst>
                                      </p:cBhvr>
                                      <p:to>
                                        <p:strVal val="visible"/>
                                      </p:to>
                                    </p:set>
                                    <p:anim calcmode="lin" valueType="num">
                                      <p:cBhvr additive="base">
                                        <p:cTn id="25" dur="500" fill="hold"/>
                                        <p:tgtEl>
                                          <p:spTgt spid="38605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605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6058">
                                            <p:txEl>
                                              <p:pRg st="0" end="0"/>
                                            </p:txEl>
                                          </p:spTgt>
                                        </p:tgtEl>
                                        <p:attrNameLst>
                                          <p:attrName>style.visibility</p:attrName>
                                        </p:attrNameLst>
                                      </p:cBhvr>
                                      <p:to>
                                        <p:strVal val="visible"/>
                                      </p:to>
                                    </p:set>
                                    <p:anim calcmode="lin" valueType="num">
                                      <p:cBhvr additive="base">
                                        <p:cTn id="31" dur="500" fill="hold"/>
                                        <p:tgtEl>
                                          <p:spTgt spid="3860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605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par>
                                <p:cTn id="33" presetID="2" presetClass="entr" presetSubtype="8" fill="hold" grpId="0" nodeType="withEffect">
                                  <p:stCondLst>
                                    <p:cond delay="0"/>
                                  </p:stCondLst>
                                  <p:childTnLst>
                                    <p:set>
                                      <p:cBhvr>
                                        <p:cTn id="34" dur="1" fill="hold">
                                          <p:stCondLst>
                                            <p:cond delay="0"/>
                                          </p:stCondLst>
                                        </p:cTn>
                                        <p:tgtEl>
                                          <p:spTgt spid="386058">
                                            <p:txEl>
                                              <p:pRg st="1" end="1"/>
                                            </p:txEl>
                                          </p:spTgt>
                                        </p:tgtEl>
                                        <p:attrNameLst>
                                          <p:attrName>style.visibility</p:attrName>
                                        </p:attrNameLst>
                                      </p:cBhvr>
                                      <p:to>
                                        <p:strVal val="visible"/>
                                      </p:to>
                                    </p:set>
                                    <p:anim calcmode="lin" valueType="num">
                                      <p:cBhvr additive="base">
                                        <p:cTn id="35" dur="500" fill="hold"/>
                                        <p:tgtEl>
                                          <p:spTgt spid="386058">
                                            <p:txEl>
                                              <p:pRg st="1" end="1"/>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86058">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86058">
                                            <p:txEl>
                                              <p:pRg st="2" end="2"/>
                                            </p:txEl>
                                          </p:spTgt>
                                        </p:tgtEl>
                                        <p:attrNameLst>
                                          <p:attrName>style.visibility</p:attrName>
                                        </p:attrNameLst>
                                      </p:cBhvr>
                                      <p:to>
                                        <p:strVal val="visible"/>
                                      </p:to>
                                    </p:set>
                                    <p:anim calcmode="lin" valueType="num">
                                      <p:cBhvr additive="base">
                                        <p:cTn id="41" dur="500" fill="hold"/>
                                        <p:tgtEl>
                                          <p:spTgt spid="386058">
                                            <p:txEl>
                                              <p:pRg st="2" end="2"/>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86058">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Whoosh"/>
                                        </p:tgtEl>
                                      </p:cMediaNode>
                                    </p:audio>
                                  </p:subTnLst>
                                </p:cTn>
                              </p:par>
                              <p:par>
                                <p:cTn id="43" presetID="2" presetClass="entr" presetSubtype="8" fill="hold" grpId="0" nodeType="withEffect">
                                  <p:stCondLst>
                                    <p:cond delay="0"/>
                                  </p:stCondLst>
                                  <p:childTnLst>
                                    <p:set>
                                      <p:cBhvr>
                                        <p:cTn id="44" dur="1" fill="hold">
                                          <p:stCondLst>
                                            <p:cond delay="0"/>
                                          </p:stCondLst>
                                        </p:cTn>
                                        <p:tgtEl>
                                          <p:spTgt spid="386058">
                                            <p:txEl>
                                              <p:pRg st="3" end="3"/>
                                            </p:txEl>
                                          </p:spTgt>
                                        </p:tgtEl>
                                        <p:attrNameLst>
                                          <p:attrName>style.visibility</p:attrName>
                                        </p:attrNameLst>
                                      </p:cBhvr>
                                      <p:to>
                                        <p:strVal val="visible"/>
                                      </p:to>
                                    </p:set>
                                    <p:anim calcmode="lin" valueType="num">
                                      <p:cBhvr additive="base">
                                        <p:cTn id="45" dur="500" fill="hold"/>
                                        <p:tgtEl>
                                          <p:spTgt spid="386058">
                                            <p:txEl>
                                              <p:pRg st="3" end="3"/>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86058">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2" grpId="0" build="p" autoUpdateAnimBg="0"/>
      <p:bldP spid="386058"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52610" name="Picture 2" descr="f18-19_dna_methylation_c"/>
          <p:cNvPicPr>
            <a:picLocks noChangeAspect="1" noChangeArrowheads="1"/>
          </p:cNvPicPr>
          <p:nvPr/>
        </p:nvPicPr>
        <p:blipFill>
          <a:blip r:embed="rId4">
            <a:extLst>
              <a:ext uri="{28A0092B-C50C-407E-A947-70E740481C1C}">
                <a14:useLocalDpi xmlns:a14="http://schemas.microsoft.com/office/drawing/2010/main" val="0"/>
              </a:ext>
            </a:extLst>
          </a:blip>
          <a:srcRect t="14999" b="27000"/>
          <a:stretch>
            <a:fillRect/>
          </a:stretch>
        </p:blipFill>
        <p:spPr bwMode="auto">
          <a:xfrm>
            <a:off x="1905000" y="4267200"/>
            <a:ext cx="538480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2611" name="Rectangle 3"/>
          <p:cNvSpPr>
            <a:spLocks noGrp="1" noChangeArrowheads="1"/>
          </p:cNvSpPr>
          <p:nvPr>
            <p:ph type="title"/>
          </p:nvPr>
        </p:nvSpPr>
        <p:spPr/>
        <p:txBody>
          <a:bodyPr/>
          <a:lstStyle/>
          <a:p>
            <a:r>
              <a:rPr lang="en-US"/>
              <a:t>DNA methylation</a:t>
            </a:r>
          </a:p>
        </p:txBody>
      </p:sp>
      <p:sp>
        <p:nvSpPr>
          <p:cNvPr id="452612" name="Rectangle 4" descr="Rectangle: Click to edit Master text styles&#10;Second level&#10;Third level&#10;Fourth level&#10;Fifth level"/>
          <p:cNvSpPr>
            <a:spLocks noGrp="1" noChangeArrowheads="1"/>
          </p:cNvSpPr>
          <p:nvPr>
            <p:ph type="body" idx="1"/>
          </p:nvPr>
        </p:nvSpPr>
        <p:spPr>
          <a:xfrm>
            <a:off x="838200" y="1371600"/>
            <a:ext cx="8305800" cy="2743200"/>
          </a:xfrm>
        </p:spPr>
        <p:txBody>
          <a:bodyPr/>
          <a:lstStyle/>
          <a:p>
            <a:pPr>
              <a:lnSpc>
                <a:spcPct val="90000"/>
              </a:lnSpc>
              <a:tabLst>
                <a:tab pos="2973388" algn="l"/>
              </a:tabLst>
            </a:pPr>
            <a:r>
              <a:rPr lang="en-US" sz="2600" u="sng">
                <a:solidFill>
                  <a:srgbClr val="CC0000"/>
                </a:solidFill>
              </a:rPr>
              <a:t>Methylation of DNA</a:t>
            </a:r>
            <a:r>
              <a:rPr lang="en-US" sz="2600"/>
              <a:t> blocks transcription factors </a:t>
            </a:r>
          </a:p>
          <a:p>
            <a:pPr lvl="1">
              <a:lnSpc>
                <a:spcPct val="90000"/>
              </a:lnSpc>
              <a:tabLst>
                <a:tab pos="2973388" algn="l"/>
              </a:tabLst>
            </a:pPr>
            <a:r>
              <a:rPr lang="en-US" sz="2400"/>
              <a:t>no transcription</a:t>
            </a:r>
          </a:p>
          <a:p>
            <a:pPr>
              <a:lnSpc>
                <a:spcPct val="90000"/>
              </a:lnSpc>
              <a:buFont typeface="Zapf Dingbats" pitchFamily="84" charset="2"/>
              <a:buNone/>
              <a:tabLst>
                <a:tab pos="2973388" algn="l"/>
              </a:tabLst>
            </a:pPr>
            <a:r>
              <a:rPr lang="en-US" sz="2400" u="sng">
                <a:solidFill>
                  <a:srgbClr val="CC0000"/>
                </a:solidFill>
              </a:rPr>
              <a:t>	</a:t>
            </a:r>
            <a:r>
              <a:rPr lang="en-US" sz="2400">
                <a:solidFill>
                  <a:srgbClr val="CC0000"/>
                </a:solidFill>
              </a:rPr>
              <a:t>      </a:t>
            </a:r>
            <a:r>
              <a:rPr lang="en-US" sz="2400">
                <a:sym typeface="Symbol" pitchFamily="84" charset="2"/>
              </a:rPr>
              <a:t> </a:t>
            </a:r>
            <a:r>
              <a:rPr lang="en-US" sz="2400" u="sng">
                <a:solidFill>
                  <a:srgbClr val="CC0000"/>
                </a:solidFill>
              </a:rPr>
              <a:t>genes turned off</a:t>
            </a:r>
            <a:endParaRPr lang="en-US" sz="2600"/>
          </a:p>
          <a:p>
            <a:pPr lvl="1">
              <a:lnSpc>
                <a:spcPct val="90000"/>
              </a:lnSpc>
              <a:tabLst>
                <a:tab pos="2973388" algn="l"/>
              </a:tabLst>
            </a:pPr>
            <a:r>
              <a:rPr lang="en-US" sz="2400"/>
              <a:t>attachment of methyl groups (–CH</a:t>
            </a:r>
            <a:r>
              <a:rPr lang="en-US" sz="2400" baseline="-25000"/>
              <a:t>3</a:t>
            </a:r>
            <a:r>
              <a:rPr lang="en-US" sz="2400"/>
              <a:t>) to cytosine </a:t>
            </a:r>
          </a:p>
          <a:p>
            <a:pPr lvl="2">
              <a:lnSpc>
                <a:spcPct val="90000"/>
              </a:lnSpc>
              <a:tabLst>
                <a:tab pos="2973388" algn="l"/>
              </a:tabLst>
            </a:pPr>
            <a:r>
              <a:rPr lang="en-US" sz="2000"/>
              <a:t>C = cytosine</a:t>
            </a:r>
          </a:p>
          <a:p>
            <a:pPr lvl="1">
              <a:lnSpc>
                <a:spcPct val="90000"/>
              </a:lnSpc>
              <a:tabLst>
                <a:tab pos="2973388" algn="l"/>
              </a:tabLst>
            </a:pPr>
            <a:r>
              <a:rPr lang="en-US" sz="2400"/>
              <a:t>nearly permanent inactivation of genes</a:t>
            </a:r>
          </a:p>
          <a:p>
            <a:pPr lvl="2">
              <a:lnSpc>
                <a:spcPct val="90000"/>
              </a:lnSpc>
              <a:tabLst>
                <a:tab pos="2973388" algn="l"/>
              </a:tabLst>
            </a:pPr>
            <a:r>
              <a:rPr lang="en-US" sz="2000"/>
              <a:t>ex. inactivated mammalian X chromosome = Barr body</a:t>
            </a:r>
          </a:p>
        </p:txBody>
      </p:sp>
      <p:sp>
        <p:nvSpPr>
          <p:cNvPr id="452613" name="Oval 5"/>
          <p:cNvSpPr>
            <a:spLocks noChangeArrowheads="1"/>
          </p:cNvSpPr>
          <p:nvPr/>
        </p:nvSpPr>
        <p:spPr bwMode="auto">
          <a:xfrm>
            <a:off x="6781800" y="4800600"/>
            <a:ext cx="609600" cy="381000"/>
          </a:xfrm>
          <a:prstGeom prst="ellipse">
            <a:avLst/>
          </a:prstGeom>
          <a:noFill/>
          <a:ln w="28575">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2612">
                                            <p:txEl>
                                              <p:pRg st="0" end="0"/>
                                            </p:txEl>
                                          </p:spTgt>
                                        </p:tgtEl>
                                        <p:attrNameLst>
                                          <p:attrName>style.visibility</p:attrName>
                                        </p:attrNameLst>
                                      </p:cBhvr>
                                      <p:to>
                                        <p:strVal val="visible"/>
                                      </p:to>
                                    </p:set>
                                    <p:anim calcmode="lin" valueType="num">
                                      <p:cBhvr additive="base">
                                        <p:cTn id="7" dur="500" fill="hold"/>
                                        <p:tgtEl>
                                          <p:spTgt spid="4526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261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2612">
                                            <p:txEl>
                                              <p:pRg st="1" end="1"/>
                                            </p:txEl>
                                          </p:spTgt>
                                        </p:tgtEl>
                                        <p:attrNameLst>
                                          <p:attrName>style.visibility</p:attrName>
                                        </p:attrNameLst>
                                      </p:cBhvr>
                                      <p:to>
                                        <p:strVal val="visible"/>
                                      </p:to>
                                    </p:set>
                                    <p:anim calcmode="lin" valueType="num">
                                      <p:cBhvr additive="base">
                                        <p:cTn id="13" dur="500" fill="hold"/>
                                        <p:tgtEl>
                                          <p:spTgt spid="45261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261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2612">
                                            <p:txEl>
                                              <p:pRg st="2" end="2"/>
                                            </p:txEl>
                                          </p:spTgt>
                                        </p:tgtEl>
                                        <p:attrNameLst>
                                          <p:attrName>style.visibility</p:attrName>
                                        </p:attrNameLst>
                                      </p:cBhvr>
                                      <p:to>
                                        <p:strVal val="visible"/>
                                      </p:to>
                                    </p:set>
                                    <p:anim calcmode="lin" valueType="num">
                                      <p:cBhvr additive="base">
                                        <p:cTn id="19" dur="500" fill="hold"/>
                                        <p:tgtEl>
                                          <p:spTgt spid="45261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261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2612">
                                            <p:txEl>
                                              <p:pRg st="3" end="3"/>
                                            </p:txEl>
                                          </p:spTgt>
                                        </p:tgtEl>
                                        <p:attrNameLst>
                                          <p:attrName>style.visibility</p:attrName>
                                        </p:attrNameLst>
                                      </p:cBhvr>
                                      <p:to>
                                        <p:strVal val="visible"/>
                                      </p:to>
                                    </p:set>
                                    <p:anim calcmode="lin" valueType="num">
                                      <p:cBhvr additive="base">
                                        <p:cTn id="25" dur="500" fill="hold"/>
                                        <p:tgtEl>
                                          <p:spTgt spid="45261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261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2612">
                                            <p:txEl>
                                              <p:pRg st="4" end="4"/>
                                            </p:txEl>
                                          </p:spTgt>
                                        </p:tgtEl>
                                        <p:attrNameLst>
                                          <p:attrName>style.visibility</p:attrName>
                                        </p:attrNameLst>
                                      </p:cBhvr>
                                      <p:to>
                                        <p:strVal val="visible"/>
                                      </p:to>
                                    </p:set>
                                    <p:anim calcmode="lin" valueType="num">
                                      <p:cBhvr additive="base">
                                        <p:cTn id="31" dur="500" fill="hold"/>
                                        <p:tgtEl>
                                          <p:spTgt spid="452612">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52612">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52612">
                                            <p:txEl>
                                              <p:pRg st="5" end="5"/>
                                            </p:txEl>
                                          </p:spTgt>
                                        </p:tgtEl>
                                        <p:attrNameLst>
                                          <p:attrName>style.visibility</p:attrName>
                                        </p:attrNameLst>
                                      </p:cBhvr>
                                      <p:to>
                                        <p:strVal val="visible"/>
                                      </p:to>
                                    </p:set>
                                    <p:anim calcmode="lin" valueType="num">
                                      <p:cBhvr additive="base">
                                        <p:cTn id="37" dur="500" fill="hold"/>
                                        <p:tgtEl>
                                          <p:spTgt spid="45261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2612">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52612">
                                            <p:txEl>
                                              <p:pRg st="6" end="6"/>
                                            </p:txEl>
                                          </p:spTgt>
                                        </p:tgtEl>
                                        <p:attrNameLst>
                                          <p:attrName>style.visibility</p:attrName>
                                        </p:attrNameLst>
                                      </p:cBhvr>
                                      <p:to>
                                        <p:strVal val="visible"/>
                                      </p:to>
                                    </p:set>
                                    <p:anim calcmode="lin" valueType="num">
                                      <p:cBhvr additive="base">
                                        <p:cTn id="43" dur="500" fill="hold"/>
                                        <p:tgtEl>
                                          <p:spTgt spid="452612">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52612">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2" grpId="0" build="p" autoUpdateAnimBg="0"/>
    </p:bldLst>
  </p:timing>
</p:sld>
</file>

<file path=ppt/theme/theme1.xml><?xml version="1.0" encoding="utf-8"?>
<a:theme xmlns:a="http://schemas.openxmlformats.org/drawingml/2006/main" name="template2005">
  <a:themeElements>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Stu's HD:Applications:Microsoft Office 2004:Templates:My Templates:template2005.pot</Template>
  <TotalTime>3536</TotalTime>
  <Words>1074</Words>
  <Application>Microsoft Office PowerPoint</Application>
  <PresentationFormat>On-screen Show (4:3)</PresentationFormat>
  <Paragraphs>293</Paragraphs>
  <Slides>25</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Times</vt:lpstr>
      <vt:lpstr>Arial</vt:lpstr>
      <vt:lpstr>Zapf Dingbats</vt:lpstr>
      <vt:lpstr>Wingdings</vt:lpstr>
      <vt:lpstr>Symbol</vt:lpstr>
      <vt:lpstr>Times New Roman</vt:lpstr>
      <vt:lpstr>Comic Sans MS</vt:lpstr>
      <vt:lpstr>Marker Felt</vt:lpstr>
      <vt:lpstr>template2005</vt:lpstr>
      <vt:lpstr>PowerPoint Presentation</vt:lpstr>
      <vt:lpstr>The BIG Questions…</vt:lpstr>
      <vt:lpstr>Evolution of gene regulation</vt:lpstr>
      <vt:lpstr>Evolution of gene regulation</vt:lpstr>
      <vt:lpstr>Points of control</vt:lpstr>
      <vt:lpstr>1. DNA packing</vt:lpstr>
      <vt:lpstr>Nucleosomes </vt:lpstr>
      <vt:lpstr>DNA packing as gene control</vt:lpstr>
      <vt:lpstr>DNA methylation</vt:lpstr>
      <vt:lpstr>Histone acetylation</vt:lpstr>
      <vt:lpstr>2. Transcription initiation</vt:lpstr>
      <vt:lpstr>Model for Enhancer action</vt:lpstr>
      <vt:lpstr>Transcription complex</vt:lpstr>
      <vt:lpstr>3. Post-transcriptional control</vt:lpstr>
      <vt:lpstr>4. Regulation of mRNA degradation</vt:lpstr>
      <vt:lpstr>RNA interference</vt:lpstr>
      <vt:lpstr>Action of siRNA</vt:lpstr>
      <vt:lpstr>RNA interference</vt:lpstr>
      <vt:lpstr>5. Control of translation</vt:lpstr>
      <vt:lpstr>6-7. Protein processing &amp; degradation</vt:lpstr>
      <vt:lpstr>Ubiquitin</vt:lpstr>
      <vt:lpstr>Proteasome </vt:lpstr>
      <vt:lpstr>PowerPoint Presentation</vt:lpstr>
      <vt:lpstr>PowerPoint Presentation</vt:lpstr>
      <vt:lpstr>PowerPoint Presentation</vt:lpstr>
    </vt:vector>
  </TitlesOfParts>
  <Company>Justin</Company>
  <LinksUpToDate>false</LinksUpToDate>
  <SharedDoc>false</SharedDoc>
  <HyperlinkBase>http://bio.kimunity.com, http://www.WDinteractive.com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dc:title>
  <dc:subject>AP &amp; Regents Biology</dc:subject>
  <dc:creator>Justin</dc:creator>
  <cp:keywords>Education, Biology Zone, Kim Foglia</cp:keywords>
  <dc:description>All Rights Reserved. Copyright 2003. WD Interactive.</dc:description>
  <cp:lastModifiedBy>Gretchen</cp:lastModifiedBy>
  <cp:revision>94</cp:revision>
  <cp:lastPrinted>2008-03-31T10:44:17Z</cp:lastPrinted>
  <dcterms:created xsi:type="dcterms:W3CDTF">2006-03-09T01:38:17Z</dcterms:created>
  <dcterms:modified xsi:type="dcterms:W3CDTF">2010-11-07T00:33:36Z</dcterms:modified>
  <cp:category>Education</cp:category>
</cp:coreProperties>
</file>