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85" r:id="rId2"/>
    <p:sldId id="399" r:id="rId3"/>
    <p:sldId id="386" r:id="rId4"/>
    <p:sldId id="400" r:id="rId5"/>
    <p:sldId id="387" r:id="rId6"/>
    <p:sldId id="390" r:id="rId7"/>
    <p:sldId id="388" r:id="rId8"/>
    <p:sldId id="389" r:id="rId9"/>
    <p:sldId id="391" r:id="rId10"/>
    <p:sldId id="393" r:id="rId11"/>
    <p:sldId id="394" r:id="rId12"/>
    <p:sldId id="395" r:id="rId13"/>
    <p:sldId id="396" r:id="rId14"/>
    <p:sldId id="397" r:id="rId15"/>
    <p:sldId id="365" r:id="rId1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65C"/>
    <a:srgbClr val="F2DCBC"/>
    <a:srgbClr val="F1DBBB"/>
    <a:srgbClr val="CC0000"/>
    <a:srgbClr val="FFEA18"/>
    <a:srgbClr val="FFCC18"/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 preferSingleView="1">
    <p:restoredLeft sz="22093" autoAdjust="0"/>
    <p:restoredTop sz="90929"/>
  </p:normalViewPr>
  <p:slideViewPr>
    <p:cSldViewPr snapToGrid="0">
      <p:cViewPr varScale="1">
        <p:scale>
          <a:sx n="56" d="100"/>
          <a:sy n="56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278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96000" y="8686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17A13E82-01D1-4B4F-9819-BBAE766A6D8C}" type="slidenum">
              <a:rPr lang="en-US"/>
              <a:pPr/>
              <a:t>‹#›</a:t>
            </a:fld>
            <a:endParaRPr lang="en-US" sz="1200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8600" y="141288"/>
            <a:ext cx="64008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1pPr>
            <a:lvl2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2pPr>
            <a:lvl3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3pPr>
            <a:lvl4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4pPr>
            <a:lvl5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84" charset="0"/>
              </a:defRPr>
            </a:lvl9pPr>
          </a:lstStyle>
          <a:p>
            <a:r>
              <a:rPr lang="en-US" sz="1100" b="1">
                <a:latin typeface="Arial" charset="0"/>
              </a:rPr>
              <a:t>Division Ave. High School	Ms. Foglia</a:t>
            </a:r>
            <a:endParaRPr lang="en-US" sz="1800" b="1">
              <a:latin typeface="Arial" charset="0"/>
            </a:endParaRPr>
          </a:p>
          <a:p>
            <a:pPr algn="ctr"/>
            <a:r>
              <a:rPr lang="en-US" sz="1400" b="1">
                <a:latin typeface="Arial" charset="0"/>
              </a:rPr>
              <a:t>AP Biology</a:t>
            </a:r>
          </a:p>
        </p:txBody>
      </p:sp>
    </p:spTree>
    <p:extLst>
      <p:ext uri="{BB962C8B-B14F-4D97-AF65-F5344CB8AC3E}">
        <p14:creationId xmlns:p14="http://schemas.microsoft.com/office/powerpoint/2010/main" val="2788137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84" charset="0"/>
              </a:defRPr>
            </a:lvl1pPr>
          </a:lstStyle>
          <a:p>
            <a:fld id="{7CC8B985-7BA9-476E-92EB-27BA3EAFD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19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346075" indent="-112713" algn="l" rtl="0" fontAlgn="base">
      <a:spcBef>
        <a:spcPct val="30000"/>
      </a:spcBef>
      <a:spcAft>
        <a:spcPct val="0"/>
      </a:spcAft>
      <a:buFont typeface="Wingdings" pitchFamily="84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690563" indent="-122238" algn="l" rtl="0" fontAlgn="base">
      <a:spcBef>
        <a:spcPct val="30000"/>
      </a:spcBef>
      <a:spcAft>
        <a:spcPct val="0"/>
      </a:spcAft>
      <a:buFont typeface="Wingdings" pitchFamily="84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buFont typeface="Wingdings" pitchFamily="84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0B43C9-2AE8-41A5-8614-686CEDB2AF6A}" type="slidenum">
              <a:rPr lang="en-US"/>
              <a:pPr/>
              <a:t>1</a:t>
            </a:fld>
            <a:endParaRPr lang="en-US"/>
          </a:p>
        </p:txBody>
      </p:sp>
      <p:sp>
        <p:nvSpPr>
          <p:cNvPr id="4075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7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92A6FD-3CCB-4D0B-B121-E216EFBB6A4F}" type="slidenum">
              <a:rPr lang="en-US"/>
              <a:pPr/>
              <a:t>10</a:t>
            </a:fld>
            <a:endParaRPr lang="en-US"/>
          </a:p>
        </p:txBody>
      </p:sp>
      <p:sp>
        <p:nvSpPr>
          <p:cNvPr id="4239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39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5C9AC-0D49-4AFC-8DA5-04D30E50DB7F}" type="slidenum">
              <a:rPr lang="en-US"/>
              <a:pPr/>
              <a:t>11</a:t>
            </a:fld>
            <a:endParaRPr lang="en-US"/>
          </a:p>
        </p:txBody>
      </p:sp>
      <p:sp>
        <p:nvSpPr>
          <p:cNvPr id="425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5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B801C-A3CF-4DB1-A8B6-1147E3D2CF1E}" type="slidenum">
              <a:rPr lang="en-US"/>
              <a:pPr/>
              <a:t>12</a:t>
            </a:fld>
            <a:endParaRPr lang="en-US"/>
          </a:p>
        </p:txBody>
      </p:sp>
      <p:sp>
        <p:nvSpPr>
          <p:cNvPr id="42803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80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A5180-A7D7-4C68-95F8-53961E70F550}" type="slidenum">
              <a:rPr lang="en-US"/>
              <a:pPr/>
              <a:t>13</a:t>
            </a:fld>
            <a:endParaRPr lang="en-US"/>
          </a:p>
        </p:txBody>
      </p:sp>
      <p:sp>
        <p:nvSpPr>
          <p:cNvPr id="4300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0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2DC95F-281A-4C43-9F5F-4AD154D9523E}" type="slidenum">
              <a:rPr lang="en-US"/>
              <a:pPr/>
              <a:t>14</a:t>
            </a:fld>
            <a:endParaRPr lang="en-US"/>
          </a:p>
        </p:txBody>
      </p:sp>
      <p:sp>
        <p:nvSpPr>
          <p:cNvPr id="4321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21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CEB989-DB03-4B29-AA3D-A9AB27DDC3CC}" type="slidenum">
              <a:rPr lang="en-US"/>
              <a:pPr/>
              <a:t>15</a:t>
            </a:fld>
            <a:endParaRPr lang="en-US"/>
          </a:p>
        </p:txBody>
      </p:sp>
      <p:sp>
        <p:nvSpPr>
          <p:cNvPr id="366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38124-18CC-410D-9315-0B839C36993B}" type="slidenum">
              <a:rPr lang="en-US"/>
              <a:pPr/>
              <a:t>2</a:t>
            </a:fld>
            <a:endParaRPr lang="en-US"/>
          </a:p>
        </p:txBody>
      </p:sp>
      <p:sp>
        <p:nvSpPr>
          <p:cNvPr id="443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43A1D2-9CEB-43DF-8200-082E786C098E}" type="slidenum">
              <a:rPr lang="en-US"/>
              <a:pPr/>
              <a:t>3</a:t>
            </a:fld>
            <a:endParaRPr lang="en-US"/>
          </a:p>
        </p:txBody>
      </p:sp>
      <p:sp>
        <p:nvSpPr>
          <p:cNvPr id="4096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0B0AF7-B6B9-461B-8B7F-AE5814A77198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23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26AB46-A02A-403C-ACED-00EDED64980F}" type="slidenum">
              <a:rPr lang="en-US"/>
              <a:pPr/>
              <a:t>5</a:t>
            </a:fld>
            <a:endParaRPr lang="en-US"/>
          </a:p>
        </p:txBody>
      </p:sp>
      <p:sp>
        <p:nvSpPr>
          <p:cNvPr id="41165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16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Remember: </a:t>
            </a:r>
          </a:p>
          <a:p>
            <a:pPr lvl="1"/>
            <a:r>
              <a:rPr lang="en-US"/>
              <a:t>rapid growth</a:t>
            </a:r>
          </a:p>
          <a:p>
            <a:pPr lvl="2"/>
            <a:r>
              <a:rPr lang="en-US"/>
              <a:t>generation every ~20 minutes</a:t>
            </a:r>
          </a:p>
          <a:p>
            <a:pPr lvl="2"/>
            <a:r>
              <a:rPr lang="en-US"/>
              <a:t>10</a:t>
            </a:r>
            <a:r>
              <a:rPr lang="en-US" baseline="30000"/>
              <a:t>8</a:t>
            </a:r>
            <a:r>
              <a:rPr lang="en-US"/>
              <a:t> (100 million) colony overnight!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Anybody that can put more energy to growth &amp; reproduction takes over the toilet.</a:t>
            </a:r>
          </a:p>
          <a:p>
            <a:pPr>
              <a:buClr>
                <a:srgbClr val="339933"/>
              </a:buClr>
            </a:pPr>
            <a:endParaRPr lang="en-US">
              <a:solidFill>
                <a:srgbClr val="000000"/>
              </a:solidFill>
            </a:endParaRP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An individual bacterium, locked into the genome that it has inherited, can cope with environmental fluctuations by exerting metabolic control.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First, cells vary the number of specific enzyme molecules by regulating gene expression.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Second, cells adjust the activity of enzymes already present (for example, by feedback inhibition).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E94A-939B-4F6D-8031-556A7E265085}" type="slidenum">
              <a:rPr lang="en-US"/>
              <a:pPr/>
              <a:t>6</a:t>
            </a:fld>
            <a:endParaRPr lang="en-US"/>
          </a:p>
        </p:txBody>
      </p:sp>
      <p:sp>
        <p:nvSpPr>
          <p:cNvPr id="4177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77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F34CF-5873-457D-98E5-C0C0A6A327A8}" type="slidenum">
              <a:rPr lang="en-US"/>
              <a:pPr/>
              <a:t>7</a:t>
            </a:fld>
            <a:endParaRPr lang="en-US"/>
          </a:p>
        </p:txBody>
      </p:sp>
      <p:sp>
        <p:nvSpPr>
          <p:cNvPr id="41369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36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61C1D1-A3D2-4B1B-8A22-E7EB654CDF58}" type="slidenum">
              <a:rPr lang="en-US"/>
              <a:pPr/>
              <a:t>8</a:t>
            </a:fld>
            <a:endParaRPr lang="en-US"/>
          </a:p>
        </p:txBody>
      </p:sp>
      <p:sp>
        <p:nvSpPr>
          <p:cNvPr id="41574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  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F1BE1-0F8F-4BBE-94F2-9E0E3517BCB2}" type="slidenum">
              <a:rPr lang="en-US"/>
              <a:pPr/>
              <a:t>9</a:t>
            </a:fld>
            <a:endParaRPr lang="en-US"/>
          </a:p>
        </p:txBody>
      </p:sp>
      <p:sp>
        <p:nvSpPr>
          <p:cNvPr id="41984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Zapf Dingbat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r>
              <a:rPr lang="en-US"/>
              <a:t>2007-2008</a:t>
            </a:r>
            <a:endParaRPr lang="en-US" b="0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pitchFamily="8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EE12D7-A277-4710-9913-1A89609043A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21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16E1A4-D17E-4D0B-9CFD-5FC45E8CEE14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51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03C2B0-16CE-4C5B-9A48-9C7DAB7E331D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1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06F328-79CD-43E9-8288-1468A604293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3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F39B4D-D818-4434-8196-F9172D463294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4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1D59A6-836F-4C55-9433-7E258DCF90A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9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CD0DE4-9702-4119-B09E-06BAF0669734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1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96689C-73D0-4E85-9F8C-A2EF501D12F3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5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C46C33-629E-43BE-AB90-00313E4A69D6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8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9CEE71-A231-4BC1-9683-991EC9442ADB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3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fld id="{E9A3A9C4-A5ED-400A-957C-52D78E3AB6A5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pitchFamily="8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70000"/>
        <a:buFont typeface="Zapf Dingbats" pitchFamily="84" charset="2"/>
        <a:buChar char="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Zapf Dingbats" pitchFamily="84" charset="2"/>
        <a:buChar char="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audio" Target="../media/audio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bin"/><Relationship Id="rId3" Type="http://schemas.openxmlformats.org/officeDocument/2006/relationships/audio" Target="../media/audio6.bin"/><Relationship Id="rId7" Type="http://schemas.openxmlformats.org/officeDocument/2006/relationships/audio" Target="../media/audio9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bin"/><Relationship Id="rId5" Type="http://schemas.openxmlformats.org/officeDocument/2006/relationships/audio" Target="../media/audio5.bin"/><Relationship Id="rId4" Type="http://schemas.openxmlformats.org/officeDocument/2006/relationships/audio" Target="../media/audio3.bin"/><Relationship Id="rId9" Type="http://schemas.openxmlformats.org/officeDocument/2006/relationships/audio" Target="../media/audio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audio" Target="../media/audio3.bin"/><Relationship Id="rId4" Type="http://schemas.openxmlformats.org/officeDocument/2006/relationships/audio" Target="../media/audio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audio" Target="../media/audio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audio" Target="../media/audio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audio" Target="../media/audio3.bin"/><Relationship Id="rId4" Type="http://schemas.openxmlformats.org/officeDocument/2006/relationships/audio" Target="../media/audio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audio" Target="../media/audio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5.bin"/><Relationship Id="rId4" Type="http://schemas.openxmlformats.org/officeDocument/2006/relationships/audio" Target="../media/audio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audio" Target="../media/audio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8.bin"/><Relationship Id="rId5" Type="http://schemas.openxmlformats.org/officeDocument/2006/relationships/audio" Target="../media/audio7.bin"/><Relationship Id="rId4" Type="http://schemas.openxmlformats.org/officeDocument/2006/relationships/audio" Target="../media/audio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pic>
        <p:nvPicPr>
          <p:cNvPr id="406532" name="Picture 4" descr="18-21b-LacOperonLacPres-N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2"/>
          <a:stretch>
            <a:fillRect/>
          </a:stretch>
        </p:blipFill>
        <p:spPr bwMode="auto">
          <a:xfrm>
            <a:off x="5181600" y="762000"/>
            <a:ext cx="39624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2133600" cy="190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6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67200"/>
            <a:ext cx="3173413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6538" name="Rectangle 10"/>
          <p:cNvSpPr>
            <a:spLocks noChangeArrowheads="1"/>
          </p:cNvSpPr>
          <p:nvPr/>
        </p:nvSpPr>
        <p:spPr bwMode="auto">
          <a:xfrm>
            <a:off x="838200" y="2514600"/>
            <a:ext cx="6588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Control of 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Prokaryotic (Bacterial) Genes</a:t>
            </a:r>
          </a:p>
        </p:txBody>
      </p:sp>
      <p:pic>
        <p:nvPicPr>
          <p:cNvPr id="40653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4227513"/>
            <a:ext cx="1855787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654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14800"/>
            <a:ext cx="2466975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Tryptophan operon</a:t>
            </a:r>
          </a:p>
        </p:txBody>
      </p:sp>
      <p:pic>
        <p:nvPicPr>
          <p:cNvPr id="422915" name="Picture 3" descr="18-20b-trpOperon-L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6"/>
          <a:stretch>
            <a:fillRect/>
          </a:stretch>
        </p:blipFill>
        <p:spPr bwMode="auto">
          <a:xfrm>
            <a:off x="1103313" y="2316163"/>
            <a:ext cx="6934200" cy="385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16" name="Rectangle 4"/>
          <p:cNvSpPr>
            <a:spLocks noChangeArrowheads="1"/>
          </p:cNvSpPr>
          <p:nvPr/>
        </p:nvSpPr>
        <p:spPr bwMode="auto">
          <a:xfrm>
            <a:off x="914400" y="1322388"/>
            <a:ext cx="7926388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10000"/>
              </a:lnSpc>
              <a:tabLst>
                <a:tab pos="225425" algn="l"/>
              </a:tabLst>
            </a:pPr>
            <a:r>
              <a:rPr lang="en-US" sz="2600" b="1">
                <a:solidFill>
                  <a:srgbClr val="0F116A"/>
                </a:solidFill>
              </a:rPr>
              <a:t>What happens when tryptophan is present?</a:t>
            </a:r>
          </a:p>
          <a:p>
            <a:pPr algn="l">
              <a:lnSpc>
                <a:spcPct val="110000"/>
              </a:lnSpc>
              <a:tabLst>
                <a:tab pos="225425" algn="l"/>
              </a:tabLst>
            </a:pPr>
            <a:r>
              <a:rPr lang="en-US" sz="2600" b="1" i="1">
                <a:solidFill>
                  <a:srgbClr val="CC0000"/>
                </a:solidFill>
              </a:rPr>
              <a:t>Don’t need to make tryptophan-building enzymes</a:t>
            </a:r>
            <a:endParaRPr lang="en-US" sz="2600" b="1">
              <a:solidFill>
                <a:schemeClr val="tx2"/>
              </a:solidFill>
            </a:endParaRPr>
          </a:p>
        </p:txBody>
      </p:sp>
      <p:sp>
        <p:nvSpPr>
          <p:cNvPr id="422917" name="AutoShape 5"/>
          <p:cNvSpPr>
            <a:spLocks noChangeArrowheads="1"/>
          </p:cNvSpPr>
          <p:nvPr/>
        </p:nvSpPr>
        <p:spPr bwMode="auto">
          <a:xfrm>
            <a:off x="969963" y="6267450"/>
            <a:ext cx="7400925" cy="465138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2200" b="1">
                <a:solidFill>
                  <a:srgbClr val="0F116A"/>
                </a:solidFill>
              </a:rPr>
              <a:t>Tryptophan is allosteric regulator of repressor protein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29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6" grpId="0" build="p" autoUpdateAnimBg="0"/>
      <p:bldP spid="42291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060" name="Rectangle 100"/>
          <p:cNvSpPr>
            <a:spLocks noChangeArrowheads="1"/>
          </p:cNvSpPr>
          <p:nvPr/>
        </p:nvSpPr>
        <p:spPr bwMode="auto">
          <a:xfrm>
            <a:off x="2251075" y="3884613"/>
            <a:ext cx="5592763" cy="2286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>
              <a:ea typeface="Geneva" pitchFamily="84" charset="-128"/>
            </a:endParaRPr>
          </a:p>
        </p:txBody>
      </p:sp>
      <p:sp>
        <p:nvSpPr>
          <p:cNvPr id="425061" name="Rectangle 101"/>
          <p:cNvSpPr>
            <a:spLocks noChangeArrowheads="1"/>
          </p:cNvSpPr>
          <p:nvPr/>
        </p:nvSpPr>
        <p:spPr bwMode="auto">
          <a:xfrm>
            <a:off x="2170113" y="382111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0000"/>
                </a:solidFill>
                <a:ea typeface="Geneva" pitchFamily="84" charset="-128"/>
              </a:rPr>
              <a:t>mRNA</a:t>
            </a:r>
          </a:p>
        </p:txBody>
      </p:sp>
      <p:grpSp>
        <p:nvGrpSpPr>
          <p:cNvPr id="425062" name="Group 102"/>
          <p:cNvGrpSpPr>
            <a:grpSpLocks/>
          </p:cNvGrpSpPr>
          <p:nvPr/>
        </p:nvGrpSpPr>
        <p:grpSpPr bwMode="auto">
          <a:xfrm>
            <a:off x="2940050" y="4233863"/>
            <a:ext cx="4864100" cy="519112"/>
            <a:chOff x="1852" y="2304"/>
            <a:chExt cx="3064" cy="327"/>
          </a:xfrm>
        </p:grpSpPr>
        <p:sp>
          <p:nvSpPr>
            <p:cNvPr id="425063" name="Rectangle 103"/>
            <p:cNvSpPr>
              <a:spLocks noChangeArrowheads="1"/>
            </p:cNvSpPr>
            <p:nvPr/>
          </p:nvSpPr>
          <p:spPr bwMode="auto">
            <a:xfrm>
              <a:off x="185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  <a:ea typeface="Geneva" pitchFamily="84" charset="-128"/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  <a:ea typeface="Geneva" pitchFamily="84" charset="-128"/>
                </a:rPr>
                <a:t>1</a:t>
              </a:r>
            </a:p>
          </p:txBody>
        </p:sp>
        <p:sp>
          <p:nvSpPr>
            <p:cNvPr id="425064" name="Rectangle 104"/>
            <p:cNvSpPr>
              <a:spLocks noChangeArrowheads="1"/>
            </p:cNvSpPr>
            <p:nvPr/>
          </p:nvSpPr>
          <p:spPr bwMode="auto">
            <a:xfrm>
              <a:off x="263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  <a:ea typeface="Geneva" pitchFamily="84" charset="-128"/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  <a:ea typeface="Geneva" pitchFamily="84" charset="-128"/>
                </a:rPr>
                <a:t>2</a:t>
              </a:r>
            </a:p>
          </p:txBody>
        </p:sp>
        <p:sp>
          <p:nvSpPr>
            <p:cNvPr id="425065" name="Rectangle 105"/>
            <p:cNvSpPr>
              <a:spLocks noChangeArrowheads="1"/>
            </p:cNvSpPr>
            <p:nvPr/>
          </p:nvSpPr>
          <p:spPr bwMode="auto">
            <a:xfrm>
              <a:off x="341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  <a:ea typeface="Geneva" pitchFamily="84" charset="-128"/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  <a:ea typeface="Geneva" pitchFamily="84" charset="-128"/>
                </a:rPr>
                <a:t>3</a:t>
              </a:r>
            </a:p>
          </p:txBody>
        </p:sp>
        <p:sp>
          <p:nvSpPr>
            <p:cNvPr id="425066" name="Rectangle 106"/>
            <p:cNvSpPr>
              <a:spLocks noChangeArrowheads="1"/>
            </p:cNvSpPr>
            <p:nvPr/>
          </p:nvSpPr>
          <p:spPr bwMode="auto">
            <a:xfrm>
              <a:off x="419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  <a:ea typeface="Geneva" pitchFamily="84" charset="-128"/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  <a:ea typeface="Geneva" pitchFamily="84" charset="-128"/>
                </a:rPr>
                <a:t>4</a:t>
              </a:r>
            </a:p>
          </p:txBody>
        </p:sp>
        <p:sp>
          <p:nvSpPr>
            <p:cNvPr id="425067" name="AutoShape 107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68" name="AutoShape 108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69" name="AutoShape 109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70" name="AutoShape 110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4962" name="Group 2"/>
          <p:cNvGrpSpPr>
            <a:grpSpLocks/>
          </p:cNvGrpSpPr>
          <p:nvPr/>
        </p:nvGrpSpPr>
        <p:grpSpPr bwMode="auto">
          <a:xfrm>
            <a:off x="1814513" y="3611563"/>
            <a:ext cx="1358900" cy="1512887"/>
            <a:chOff x="1143" y="2275"/>
            <a:chExt cx="856" cy="953"/>
          </a:xfrm>
        </p:grpSpPr>
        <p:sp>
          <p:nvSpPr>
            <p:cNvPr id="424963" name="Line 3"/>
            <p:cNvSpPr>
              <a:spLocks noChangeShapeType="1"/>
            </p:cNvSpPr>
            <p:nvPr/>
          </p:nvSpPr>
          <p:spPr bwMode="auto">
            <a:xfrm>
              <a:off x="1176" y="2275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964" name="AutoShape 4"/>
            <p:cNvSpPr>
              <a:spLocks noChangeArrowheads="1"/>
            </p:cNvSpPr>
            <p:nvPr/>
          </p:nvSpPr>
          <p:spPr bwMode="auto">
            <a:xfrm>
              <a:off x="1143" y="2935"/>
              <a:ext cx="856" cy="293"/>
            </a:xfrm>
            <a:prstGeom prst="roundRect">
              <a:avLst>
                <a:gd name="adj" fmla="val 16667"/>
              </a:avLst>
            </a:prstGeom>
            <a:solidFill>
              <a:srgbClr val="FF400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operator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24965" name="Group 5"/>
          <p:cNvGrpSpPr>
            <a:grpSpLocks/>
          </p:cNvGrpSpPr>
          <p:nvPr/>
        </p:nvGrpSpPr>
        <p:grpSpPr bwMode="auto">
          <a:xfrm>
            <a:off x="169863" y="3611563"/>
            <a:ext cx="1450975" cy="1512887"/>
            <a:chOff x="107" y="1824"/>
            <a:chExt cx="914" cy="953"/>
          </a:xfrm>
        </p:grpSpPr>
        <p:sp>
          <p:nvSpPr>
            <p:cNvPr id="424966" name="Line 6"/>
            <p:cNvSpPr>
              <a:spLocks noChangeShapeType="1"/>
            </p:cNvSpPr>
            <p:nvPr/>
          </p:nvSpPr>
          <p:spPr bwMode="auto">
            <a:xfrm>
              <a:off x="480" y="1824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967" name="AutoShape 7"/>
            <p:cNvSpPr>
              <a:spLocks noChangeArrowheads="1"/>
            </p:cNvSpPr>
            <p:nvPr/>
          </p:nvSpPr>
          <p:spPr bwMode="auto">
            <a:xfrm>
              <a:off x="107" y="2484"/>
              <a:ext cx="914" cy="293"/>
            </a:xfrm>
            <a:prstGeom prst="roundRect">
              <a:avLst>
                <a:gd name="adj" fmla="val 16667"/>
              </a:avLst>
            </a:prstGeom>
            <a:solidFill>
              <a:srgbClr val="97C6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promoter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24968" name="Rectangle 8"/>
          <p:cNvSpPr>
            <a:spLocks noChangeArrowheads="1"/>
          </p:cNvSpPr>
          <p:nvPr/>
        </p:nvSpPr>
        <p:spPr bwMode="auto">
          <a:xfrm>
            <a:off x="152400" y="3382963"/>
            <a:ext cx="8915400" cy="228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24969" name="Rectangle 9"/>
          <p:cNvSpPr>
            <a:spLocks noChangeArrowheads="1"/>
          </p:cNvSpPr>
          <p:nvPr/>
        </p:nvSpPr>
        <p:spPr bwMode="auto">
          <a:xfrm>
            <a:off x="1600200" y="3382963"/>
            <a:ext cx="6629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249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Inducible</a:t>
            </a:r>
            <a:r>
              <a:rPr lang="en-US"/>
              <a:t> operon: lactose</a:t>
            </a:r>
          </a:p>
        </p:txBody>
      </p:sp>
      <p:sp>
        <p:nvSpPr>
          <p:cNvPr id="424971" name="Rectangle 11"/>
          <p:cNvSpPr>
            <a:spLocks noChangeArrowheads="1"/>
          </p:cNvSpPr>
          <p:nvPr/>
        </p:nvSpPr>
        <p:spPr bwMode="auto">
          <a:xfrm>
            <a:off x="685800" y="3382963"/>
            <a:ext cx="609600" cy="228600"/>
          </a:xfrm>
          <a:prstGeom prst="rect">
            <a:avLst/>
          </a:prstGeom>
          <a:solidFill>
            <a:srgbClr val="97C6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972" name="Rectangle 12"/>
          <p:cNvSpPr>
            <a:spLocks noChangeArrowheads="1"/>
          </p:cNvSpPr>
          <p:nvPr/>
        </p:nvSpPr>
        <p:spPr bwMode="auto">
          <a:xfrm>
            <a:off x="8229600" y="3382963"/>
            <a:ext cx="304800" cy="2286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973" name="Rectangle 13"/>
          <p:cNvSpPr>
            <a:spLocks noChangeArrowheads="1"/>
          </p:cNvSpPr>
          <p:nvPr/>
        </p:nvSpPr>
        <p:spPr bwMode="auto">
          <a:xfrm>
            <a:off x="1600200" y="3382963"/>
            <a:ext cx="304800" cy="228600"/>
          </a:xfrm>
          <a:prstGeom prst="rect">
            <a:avLst/>
          </a:prstGeom>
          <a:solidFill>
            <a:srgbClr val="FF4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424974" name="Rectangle 14"/>
          <p:cNvSpPr>
            <a:spLocks noChangeArrowheads="1"/>
          </p:cNvSpPr>
          <p:nvPr/>
        </p:nvSpPr>
        <p:spPr bwMode="auto">
          <a:xfrm>
            <a:off x="8464550" y="3306763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DNA</a:t>
            </a:r>
          </a:p>
        </p:txBody>
      </p:sp>
      <p:sp>
        <p:nvSpPr>
          <p:cNvPr id="424975" name="Rectangle 15"/>
          <p:cNvSpPr>
            <a:spLocks noChangeArrowheads="1"/>
          </p:cNvSpPr>
          <p:nvPr/>
        </p:nvSpPr>
        <p:spPr bwMode="auto">
          <a:xfrm>
            <a:off x="577850" y="3306763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06604"/>
                </a:solidFill>
              </a:rPr>
              <a:t>TATA</a:t>
            </a:r>
            <a:endParaRPr lang="en-US" sz="1800" b="1">
              <a:solidFill>
                <a:srgbClr val="0F116A"/>
              </a:solidFill>
            </a:endParaRPr>
          </a:p>
        </p:txBody>
      </p:sp>
      <p:grpSp>
        <p:nvGrpSpPr>
          <p:cNvPr id="424976" name="Group 16"/>
          <p:cNvGrpSpPr>
            <a:grpSpLocks/>
          </p:cNvGrpSpPr>
          <p:nvPr/>
        </p:nvGrpSpPr>
        <p:grpSpPr bwMode="auto">
          <a:xfrm>
            <a:off x="304800" y="2971800"/>
            <a:ext cx="1524000" cy="990600"/>
            <a:chOff x="144" y="1440"/>
            <a:chExt cx="960" cy="624"/>
          </a:xfrm>
        </p:grpSpPr>
        <p:sp>
          <p:nvSpPr>
            <p:cNvPr id="424977" name="Oval 17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978" name="Rectangle 18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24979" name="Group 19"/>
          <p:cNvGrpSpPr>
            <a:grpSpLocks/>
          </p:cNvGrpSpPr>
          <p:nvPr/>
        </p:nvGrpSpPr>
        <p:grpSpPr bwMode="auto">
          <a:xfrm>
            <a:off x="4460875" y="4843463"/>
            <a:ext cx="3273425" cy="544512"/>
            <a:chOff x="2810" y="2736"/>
            <a:chExt cx="2062" cy="343"/>
          </a:xfrm>
        </p:grpSpPr>
        <p:grpSp>
          <p:nvGrpSpPr>
            <p:cNvPr id="424980" name="Group 20"/>
            <p:cNvGrpSpPr>
              <a:grpSpLocks/>
            </p:cNvGrpSpPr>
            <p:nvPr/>
          </p:nvGrpSpPr>
          <p:grpSpPr bwMode="auto">
            <a:xfrm>
              <a:off x="2810" y="2736"/>
              <a:ext cx="707" cy="343"/>
              <a:chOff x="240" y="2016"/>
              <a:chExt cx="707" cy="343"/>
            </a:xfrm>
          </p:grpSpPr>
          <p:sp>
            <p:nvSpPr>
              <p:cNvPr id="424981" name="Oval 21"/>
              <p:cNvSpPr>
                <a:spLocks noChangeArrowheads="1"/>
              </p:cNvSpPr>
              <p:nvPr/>
            </p:nvSpPr>
            <p:spPr bwMode="auto">
              <a:xfrm>
                <a:off x="281" y="2016"/>
                <a:ext cx="624" cy="34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4982" name="Rectangle 22"/>
              <p:cNvSpPr>
                <a:spLocks noChangeArrowheads="1"/>
              </p:cNvSpPr>
              <p:nvPr/>
            </p:nvSpPr>
            <p:spPr bwMode="auto">
              <a:xfrm>
                <a:off x="240" y="2081"/>
                <a:ext cx="70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600" b="1">
                    <a:solidFill>
                      <a:srgbClr val="000005"/>
                    </a:solidFill>
                  </a:rPr>
                  <a:t>repressor</a:t>
                </a:r>
                <a:endParaRPr lang="en-US" sz="3000" b="1">
                  <a:solidFill>
                    <a:srgbClr val="0F116A"/>
                  </a:solidFill>
                </a:endParaRPr>
              </a:p>
            </p:txBody>
          </p:sp>
        </p:grpSp>
        <p:sp>
          <p:nvSpPr>
            <p:cNvPr id="424983" name="Text Box 23"/>
            <p:cNvSpPr txBox="1">
              <a:spLocks noChangeArrowheads="1"/>
            </p:cNvSpPr>
            <p:nvPr/>
          </p:nvSpPr>
          <p:spPr bwMode="auto">
            <a:xfrm>
              <a:off x="3564" y="2792"/>
              <a:ext cx="13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repressor protein</a:t>
              </a:r>
              <a:endParaRPr lang="en-US" sz="3600"/>
            </a:p>
          </p:txBody>
        </p:sp>
      </p:grpSp>
      <p:grpSp>
        <p:nvGrpSpPr>
          <p:cNvPr id="425018" name="Group 58"/>
          <p:cNvGrpSpPr>
            <a:grpSpLocks/>
          </p:cNvGrpSpPr>
          <p:nvPr/>
        </p:nvGrpSpPr>
        <p:grpSpPr bwMode="auto">
          <a:xfrm>
            <a:off x="4114800" y="6154738"/>
            <a:ext cx="4662488" cy="641350"/>
            <a:chOff x="2592" y="3484"/>
            <a:chExt cx="2937" cy="404"/>
          </a:xfrm>
        </p:grpSpPr>
        <p:grpSp>
          <p:nvGrpSpPr>
            <p:cNvPr id="425017" name="Group 57"/>
            <p:cNvGrpSpPr>
              <a:grpSpLocks/>
            </p:cNvGrpSpPr>
            <p:nvPr/>
          </p:nvGrpSpPr>
          <p:grpSpPr bwMode="auto">
            <a:xfrm>
              <a:off x="2592" y="3515"/>
              <a:ext cx="925" cy="343"/>
              <a:chOff x="2592" y="3515"/>
              <a:chExt cx="925" cy="343"/>
            </a:xfrm>
          </p:grpSpPr>
          <p:sp>
            <p:nvSpPr>
              <p:cNvPr id="424986" name="AutoShape 26"/>
              <p:cNvSpPr>
                <a:spLocks noChangeArrowheads="1"/>
              </p:cNvSpPr>
              <p:nvPr/>
            </p:nvSpPr>
            <p:spPr bwMode="auto">
              <a:xfrm>
                <a:off x="2592" y="3570"/>
                <a:ext cx="288" cy="240"/>
              </a:xfrm>
              <a:prstGeom prst="hexagon">
                <a:avLst>
                  <a:gd name="adj" fmla="val 3000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24987" name="Group 27"/>
              <p:cNvGrpSpPr>
                <a:grpSpLocks/>
              </p:cNvGrpSpPr>
              <p:nvPr/>
            </p:nvGrpSpPr>
            <p:grpSpPr bwMode="auto">
              <a:xfrm>
                <a:off x="2810" y="3515"/>
                <a:ext cx="707" cy="343"/>
                <a:chOff x="240" y="2016"/>
                <a:chExt cx="707" cy="343"/>
              </a:xfrm>
            </p:grpSpPr>
            <p:sp>
              <p:nvSpPr>
                <p:cNvPr id="424988" name="Oval 28"/>
                <p:cNvSpPr>
                  <a:spLocks noChangeArrowheads="1"/>
                </p:cNvSpPr>
                <p:nvPr/>
              </p:nvSpPr>
              <p:spPr bwMode="auto">
                <a:xfrm>
                  <a:off x="281" y="2016"/>
                  <a:ext cx="624" cy="34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89" name="Rectangle 29"/>
                <p:cNvSpPr>
                  <a:spLocks noChangeArrowheads="1"/>
                </p:cNvSpPr>
                <p:nvPr/>
              </p:nvSpPr>
              <p:spPr bwMode="auto">
                <a:xfrm>
                  <a:off x="240" y="2081"/>
                  <a:ext cx="707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600" b="1">
                      <a:solidFill>
                        <a:srgbClr val="000005"/>
                      </a:solidFill>
                    </a:rPr>
                    <a:t>repressor</a:t>
                  </a:r>
                  <a:endParaRPr lang="en-US" sz="3000" b="1">
                    <a:solidFill>
                      <a:srgbClr val="0F116A"/>
                    </a:solidFill>
                  </a:endParaRPr>
                </a:p>
              </p:txBody>
            </p:sp>
          </p:grpSp>
        </p:grpSp>
        <p:sp>
          <p:nvSpPr>
            <p:cNvPr id="424990" name="Text Box 30"/>
            <p:cNvSpPr txBox="1">
              <a:spLocks noChangeArrowheads="1"/>
            </p:cNvSpPr>
            <p:nvPr/>
          </p:nvSpPr>
          <p:spPr bwMode="auto">
            <a:xfrm>
              <a:off x="3564" y="3484"/>
              <a:ext cx="196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lactose – repressor protein</a:t>
              </a:r>
            </a:p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complex</a:t>
              </a:r>
            </a:p>
          </p:txBody>
        </p:sp>
      </p:grpSp>
      <p:grpSp>
        <p:nvGrpSpPr>
          <p:cNvPr id="425016" name="Group 56"/>
          <p:cNvGrpSpPr>
            <a:grpSpLocks/>
          </p:cNvGrpSpPr>
          <p:nvPr/>
        </p:nvGrpSpPr>
        <p:grpSpPr bwMode="auto">
          <a:xfrm>
            <a:off x="4953000" y="5597525"/>
            <a:ext cx="1676400" cy="381000"/>
            <a:chOff x="3120" y="3133"/>
            <a:chExt cx="1056" cy="240"/>
          </a:xfrm>
        </p:grpSpPr>
        <p:sp>
          <p:nvSpPr>
            <p:cNvPr id="424992" name="Text Box 32"/>
            <p:cNvSpPr txBox="1">
              <a:spLocks noChangeArrowheads="1"/>
            </p:cNvSpPr>
            <p:nvPr/>
          </p:nvSpPr>
          <p:spPr bwMode="auto">
            <a:xfrm>
              <a:off x="3564" y="3137"/>
              <a:ext cx="6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lactose</a:t>
              </a:r>
              <a:endParaRPr lang="en-US" sz="3600"/>
            </a:p>
          </p:txBody>
        </p:sp>
        <p:sp>
          <p:nvSpPr>
            <p:cNvPr id="424993" name="AutoShape 33"/>
            <p:cNvSpPr>
              <a:spLocks noChangeArrowheads="1"/>
            </p:cNvSpPr>
            <p:nvPr/>
          </p:nvSpPr>
          <p:spPr bwMode="auto">
            <a:xfrm>
              <a:off x="3120" y="3133"/>
              <a:ext cx="288" cy="240"/>
            </a:xfrm>
            <a:prstGeom prst="hexagon">
              <a:avLst>
                <a:gd name="adj" fmla="val 3000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4994" name="AutoShape 34"/>
          <p:cNvSpPr>
            <a:spLocks noChangeArrowheads="1"/>
          </p:cNvSpPr>
          <p:nvPr/>
        </p:nvSpPr>
        <p:spPr bwMode="auto">
          <a:xfrm>
            <a:off x="1066800" y="3287713"/>
            <a:ext cx="457200" cy="381000"/>
          </a:xfrm>
          <a:prstGeom prst="hexagon">
            <a:avLst>
              <a:gd name="adj" fmla="val 30000"/>
              <a:gd name="vf" fmla="val 115470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 b="1" i="1">
                <a:solidFill>
                  <a:srgbClr val="CC0000"/>
                </a:solidFill>
              </a:rPr>
              <a:t>lac</a:t>
            </a:r>
          </a:p>
        </p:txBody>
      </p:sp>
      <p:grpSp>
        <p:nvGrpSpPr>
          <p:cNvPr id="424995" name="Group 35"/>
          <p:cNvGrpSpPr>
            <a:grpSpLocks/>
          </p:cNvGrpSpPr>
          <p:nvPr/>
        </p:nvGrpSpPr>
        <p:grpSpPr bwMode="auto">
          <a:xfrm>
            <a:off x="1412875" y="3200400"/>
            <a:ext cx="1122363" cy="544513"/>
            <a:chOff x="240" y="2016"/>
            <a:chExt cx="707" cy="343"/>
          </a:xfrm>
        </p:grpSpPr>
        <p:sp>
          <p:nvSpPr>
            <p:cNvPr id="424996" name="Oval 36"/>
            <p:cNvSpPr>
              <a:spLocks noChangeArrowheads="1"/>
            </p:cNvSpPr>
            <p:nvPr/>
          </p:nvSpPr>
          <p:spPr bwMode="auto">
            <a:xfrm>
              <a:off x="281" y="2016"/>
              <a:ext cx="624" cy="3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997" name="Rectangle 37"/>
            <p:cNvSpPr>
              <a:spLocks noChangeArrowheads="1"/>
            </p:cNvSpPr>
            <p:nvPr/>
          </p:nvSpPr>
          <p:spPr bwMode="auto">
            <a:xfrm>
              <a:off x="240" y="2081"/>
              <a:ext cx="7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 b="1">
                  <a:solidFill>
                    <a:srgbClr val="000005"/>
                  </a:solidFill>
                </a:rPr>
                <a:t>repressor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24998" name="Rectangle 38"/>
          <p:cNvSpPr>
            <a:spLocks noChangeArrowheads="1"/>
          </p:cNvSpPr>
          <p:nvPr/>
        </p:nvSpPr>
        <p:spPr bwMode="auto">
          <a:xfrm>
            <a:off x="30924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24999" name="Rectangle 39"/>
          <p:cNvSpPr>
            <a:spLocks noChangeArrowheads="1"/>
          </p:cNvSpPr>
          <p:nvPr/>
        </p:nvSpPr>
        <p:spPr bwMode="auto">
          <a:xfrm>
            <a:off x="43307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25000" name="Rectangle 40"/>
          <p:cNvSpPr>
            <a:spLocks noChangeArrowheads="1"/>
          </p:cNvSpPr>
          <p:nvPr/>
        </p:nvSpPr>
        <p:spPr bwMode="auto">
          <a:xfrm>
            <a:off x="55689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25001" name="Rectangle 41"/>
          <p:cNvSpPr>
            <a:spLocks noChangeArrowheads="1"/>
          </p:cNvSpPr>
          <p:nvPr/>
        </p:nvSpPr>
        <p:spPr bwMode="auto">
          <a:xfrm>
            <a:off x="68072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5002" name="Line 42"/>
          <p:cNvSpPr>
            <a:spLocks noChangeShapeType="1"/>
          </p:cNvSpPr>
          <p:nvPr/>
        </p:nvSpPr>
        <p:spPr bwMode="auto">
          <a:xfrm>
            <a:off x="41338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03" name="Line 43"/>
          <p:cNvSpPr>
            <a:spLocks noChangeShapeType="1"/>
          </p:cNvSpPr>
          <p:nvPr/>
        </p:nvSpPr>
        <p:spPr bwMode="auto">
          <a:xfrm>
            <a:off x="53721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04" name="Line 44"/>
          <p:cNvSpPr>
            <a:spLocks noChangeShapeType="1"/>
          </p:cNvSpPr>
          <p:nvPr/>
        </p:nvSpPr>
        <p:spPr bwMode="auto">
          <a:xfrm>
            <a:off x="66103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05" name="Line 45"/>
          <p:cNvSpPr>
            <a:spLocks noChangeShapeType="1"/>
          </p:cNvSpPr>
          <p:nvPr/>
        </p:nvSpPr>
        <p:spPr bwMode="auto">
          <a:xfrm>
            <a:off x="2895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06" name="Line 46"/>
          <p:cNvSpPr>
            <a:spLocks noChangeShapeType="1"/>
          </p:cNvSpPr>
          <p:nvPr/>
        </p:nvSpPr>
        <p:spPr bwMode="auto">
          <a:xfrm>
            <a:off x="7848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0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906963" y="1371600"/>
            <a:ext cx="4221162" cy="1905000"/>
          </a:xfrm>
          <a:noFill/>
          <a:ln/>
        </p:spPr>
        <p:txBody>
          <a:bodyPr/>
          <a:lstStyle/>
          <a:p>
            <a:pPr marL="0" indent="0">
              <a:buFont typeface="Zapf Dingbats" pitchFamily="84" charset="2"/>
              <a:buNone/>
            </a:pPr>
            <a:r>
              <a:rPr lang="en-US" sz="2400" u="sng">
                <a:solidFill>
                  <a:srgbClr val="CC0000"/>
                </a:solidFill>
              </a:rPr>
              <a:t>Digestive pathway model</a:t>
            </a:r>
            <a:r>
              <a:rPr lang="en-US" sz="2000"/>
              <a:t> </a:t>
            </a:r>
          </a:p>
          <a:p>
            <a:pPr marL="0" indent="0">
              <a:buFont typeface="Zapf Dingbats" pitchFamily="84" charset="2"/>
              <a:buNone/>
            </a:pPr>
            <a:r>
              <a:rPr lang="en-US" sz="2000"/>
              <a:t>When lactose is present, binds to </a:t>
            </a:r>
            <a:br>
              <a:rPr lang="en-US" sz="2000"/>
            </a:br>
            <a:r>
              <a:rPr lang="en-US" sz="2000" i="1" u="sng">
                <a:solidFill>
                  <a:srgbClr val="CC0000"/>
                </a:solidFill>
              </a:rPr>
              <a:t>lac</a:t>
            </a:r>
            <a:r>
              <a:rPr lang="en-US" sz="2000" u="sng">
                <a:solidFill>
                  <a:srgbClr val="CC0000"/>
                </a:solidFill>
              </a:rPr>
              <a:t> repressor protein</a:t>
            </a:r>
            <a:r>
              <a:rPr lang="en-US" sz="2000"/>
              <a:t> &amp; triggers repressor to </a:t>
            </a:r>
            <a:r>
              <a:rPr lang="en-US" sz="2000" u="sng"/>
              <a:t>release</a:t>
            </a:r>
            <a:r>
              <a:rPr lang="en-US" sz="2000"/>
              <a:t> DNA</a:t>
            </a:r>
          </a:p>
          <a:p>
            <a:pPr marL="463550" lvl="1" indent="-238125"/>
            <a:r>
              <a:rPr lang="en-US" sz="1800"/>
              <a:t>induces transcription</a:t>
            </a:r>
          </a:p>
        </p:txBody>
      </p:sp>
      <p:grpSp>
        <p:nvGrpSpPr>
          <p:cNvPr id="425008" name="Group 48"/>
          <p:cNvGrpSpPr>
            <a:grpSpLocks/>
          </p:cNvGrpSpPr>
          <p:nvPr/>
        </p:nvGrpSpPr>
        <p:grpSpPr bwMode="auto">
          <a:xfrm>
            <a:off x="0" y="1676400"/>
            <a:ext cx="1524000" cy="990600"/>
            <a:chOff x="144" y="1440"/>
            <a:chExt cx="960" cy="624"/>
          </a:xfrm>
        </p:grpSpPr>
        <p:sp>
          <p:nvSpPr>
            <p:cNvPr id="425009" name="Oval 49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10" name="Rectangle 50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25011" name="AutoShape 51"/>
          <p:cNvSpPr>
            <a:spLocks noChangeArrowheads="1"/>
          </p:cNvSpPr>
          <p:nvPr/>
        </p:nvSpPr>
        <p:spPr bwMode="auto">
          <a:xfrm>
            <a:off x="685800" y="2743200"/>
            <a:ext cx="1219200" cy="381000"/>
          </a:xfrm>
          <a:prstGeom prst="curvedUpArrow">
            <a:avLst>
              <a:gd name="adj1" fmla="val 50163"/>
              <a:gd name="adj2" fmla="val 114163"/>
              <a:gd name="adj3" fmla="val 33333"/>
            </a:avLst>
          </a:prstGeom>
          <a:solidFill>
            <a:srgbClr val="FF6600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5019" name="Group 59"/>
          <p:cNvGrpSpPr>
            <a:grpSpLocks/>
          </p:cNvGrpSpPr>
          <p:nvPr/>
        </p:nvGrpSpPr>
        <p:grpSpPr bwMode="auto">
          <a:xfrm>
            <a:off x="3276600" y="3657600"/>
            <a:ext cx="4191000" cy="519113"/>
            <a:chOff x="2064" y="2304"/>
            <a:chExt cx="2640" cy="327"/>
          </a:xfrm>
        </p:grpSpPr>
        <p:sp>
          <p:nvSpPr>
            <p:cNvPr id="425020" name="Rectangle 60"/>
            <p:cNvSpPr>
              <a:spLocks noChangeArrowheads="1"/>
            </p:cNvSpPr>
            <p:nvPr/>
          </p:nvSpPr>
          <p:spPr bwMode="auto">
            <a:xfrm>
              <a:off x="211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1</a:t>
              </a:r>
            </a:p>
          </p:txBody>
        </p:sp>
        <p:sp>
          <p:nvSpPr>
            <p:cNvPr id="425021" name="Rectangle 61"/>
            <p:cNvSpPr>
              <a:spLocks noChangeArrowheads="1"/>
            </p:cNvSpPr>
            <p:nvPr/>
          </p:nvSpPr>
          <p:spPr bwMode="auto">
            <a:xfrm>
              <a:off x="289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425022" name="Rectangle 62"/>
            <p:cNvSpPr>
              <a:spLocks noChangeArrowheads="1"/>
            </p:cNvSpPr>
            <p:nvPr/>
          </p:nvSpPr>
          <p:spPr bwMode="auto">
            <a:xfrm>
              <a:off x="367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3</a:t>
              </a:r>
            </a:p>
          </p:txBody>
        </p:sp>
        <p:sp>
          <p:nvSpPr>
            <p:cNvPr id="425023" name="Rectangle 63"/>
            <p:cNvSpPr>
              <a:spLocks noChangeArrowheads="1"/>
            </p:cNvSpPr>
            <p:nvPr/>
          </p:nvSpPr>
          <p:spPr bwMode="auto">
            <a:xfrm>
              <a:off x="445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4</a:t>
              </a:r>
            </a:p>
          </p:txBody>
        </p:sp>
        <p:sp>
          <p:nvSpPr>
            <p:cNvPr id="425024" name="AutoShape 64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25" name="AutoShape 65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26" name="AutoShape 66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027" name="AutoShape 67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5072" name="Group 112"/>
          <p:cNvGrpSpPr>
            <a:grpSpLocks/>
          </p:cNvGrpSpPr>
          <p:nvPr/>
        </p:nvGrpSpPr>
        <p:grpSpPr bwMode="auto">
          <a:xfrm>
            <a:off x="3157538" y="1301750"/>
            <a:ext cx="1543050" cy="1673225"/>
            <a:chOff x="1984" y="820"/>
            <a:chExt cx="972" cy="1054"/>
          </a:xfrm>
        </p:grpSpPr>
        <p:grpSp>
          <p:nvGrpSpPr>
            <p:cNvPr id="425035" name="Group 75"/>
            <p:cNvGrpSpPr>
              <a:grpSpLocks/>
            </p:cNvGrpSpPr>
            <p:nvPr/>
          </p:nvGrpSpPr>
          <p:grpSpPr bwMode="auto">
            <a:xfrm>
              <a:off x="2280" y="820"/>
              <a:ext cx="249" cy="192"/>
              <a:chOff x="4174" y="3412"/>
              <a:chExt cx="249" cy="192"/>
            </a:xfrm>
          </p:grpSpPr>
          <p:sp>
            <p:nvSpPr>
              <p:cNvPr id="425036" name="AutoShape 76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37" name="Rectangle 77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38" name="Group 78"/>
            <p:cNvGrpSpPr>
              <a:grpSpLocks/>
            </p:cNvGrpSpPr>
            <p:nvPr/>
          </p:nvGrpSpPr>
          <p:grpSpPr bwMode="auto">
            <a:xfrm>
              <a:off x="2625" y="820"/>
              <a:ext cx="249" cy="192"/>
              <a:chOff x="4174" y="3412"/>
              <a:chExt cx="249" cy="192"/>
            </a:xfrm>
          </p:grpSpPr>
          <p:sp>
            <p:nvSpPr>
              <p:cNvPr id="425039" name="AutoShape 79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40" name="Rectangle 80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41" name="Group 81"/>
            <p:cNvGrpSpPr>
              <a:grpSpLocks/>
            </p:cNvGrpSpPr>
            <p:nvPr/>
          </p:nvGrpSpPr>
          <p:grpSpPr bwMode="auto">
            <a:xfrm>
              <a:off x="2707" y="1103"/>
              <a:ext cx="249" cy="192"/>
              <a:chOff x="4174" y="3412"/>
              <a:chExt cx="249" cy="192"/>
            </a:xfrm>
          </p:grpSpPr>
          <p:sp>
            <p:nvSpPr>
              <p:cNvPr id="425042" name="AutoShape 82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43" name="Rectangle 83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44" name="Group 84"/>
            <p:cNvGrpSpPr>
              <a:grpSpLocks/>
            </p:cNvGrpSpPr>
            <p:nvPr/>
          </p:nvGrpSpPr>
          <p:grpSpPr bwMode="auto">
            <a:xfrm>
              <a:off x="2381" y="1122"/>
              <a:ext cx="249" cy="192"/>
              <a:chOff x="4174" y="3412"/>
              <a:chExt cx="249" cy="192"/>
            </a:xfrm>
          </p:grpSpPr>
          <p:sp>
            <p:nvSpPr>
              <p:cNvPr id="425045" name="AutoShape 85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46" name="Rectangle 86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47" name="Group 87"/>
            <p:cNvGrpSpPr>
              <a:grpSpLocks/>
            </p:cNvGrpSpPr>
            <p:nvPr/>
          </p:nvGrpSpPr>
          <p:grpSpPr bwMode="auto">
            <a:xfrm>
              <a:off x="2597" y="1385"/>
              <a:ext cx="249" cy="192"/>
              <a:chOff x="4174" y="3412"/>
              <a:chExt cx="249" cy="192"/>
            </a:xfrm>
          </p:grpSpPr>
          <p:sp>
            <p:nvSpPr>
              <p:cNvPr id="425048" name="AutoShape 88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49" name="Rectangle 89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50" name="Group 90"/>
            <p:cNvGrpSpPr>
              <a:grpSpLocks/>
            </p:cNvGrpSpPr>
            <p:nvPr/>
          </p:nvGrpSpPr>
          <p:grpSpPr bwMode="auto">
            <a:xfrm>
              <a:off x="2281" y="1524"/>
              <a:ext cx="249" cy="192"/>
              <a:chOff x="4174" y="3412"/>
              <a:chExt cx="249" cy="192"/>
            </a:xfrm>
          </p:grpSpPr>
          <p:sp>
            <p:nvSpPr>
              <p:cNvPr id="425051" name="AutoShape 91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52" name="Rectangle 92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  <p:grpSp>
          <p:nvGrpSpPr>
            <p:cNvPr id="425053" name="Group 93"/>
            <p:cNvGrpSpPr>
              <a:grpSpLocks/>
            </p:cNvGrpSpPr>
            <p:nvPr/>
          </p:nvGrpSpPr>
          <p:grpSpPr bwMode="auto">
            <a:xfrm>
              <a:off x="1984" y="1682"/>
              <a:ext cx="249" cy="192"/>
              <a:chOff x="4174" y="3412"/>
              <a:chExt cx="249" cy="192"/>
            </a:xfrm>
          </p:grpSpPr>
          <p:sp>
            <p:nvSpPr>
              <p:cNvPr id="425054" name="AutoShape 94"/>
              <p:cNvSpPr>
                <a:spLocks noChangeArrowheads="1"/>
              </p:cNvSpPr>
              <p:nvPr/>
            </p:nvSpPr>
            <p:spPr bwMode="auto">
              <a:xfrm>
                <a:off x="4181" y="341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055" name="Rectangle 95"/>
              <p:cNvSpPr>
                <a:spLocks noChangeArrowheads="1"/>
              </p:cNvSpPr>
              <p:nvPr/>
            </p:nvSpPr>
            <p:spPr bwMode="auto">
              <a:xfrm>
                <a:off x="4174" y="3425"/>
                <a:ext cx="24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200" b="1" i="1">
                    <a:solidFill>
                      <a:srgbClr val="CC0000"/>
                    </a:solidFill>
                  </a:rPr>
                  <a:t>lac</a:t>
                </a:r>
              </a:p>
            </p:txBody>
          </p:sp>
        </p:grpSp>
      </p:grpSp>
      <p:sp>
        <p:nvSpPr>
          <p:cNvPr id="425056" name="AutoShape 96"/>
          <p:cNvSpPr>
            <a:spLocks noChangeArrowheads="1"/>
          </p:cNvSpPr>
          <p:nvPr/>
        </p:nvSpPr>
        <p:spPr bwMode="auto">
          <a:xfrm>
            <a:off x="146050" y="6110288"/>
            <a:ext cx="3308350" cy="70167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0F116A"/>
                </a:solidFill>
              </a:rPr>
              <a:t>conformational change in repressor protein!</a:t>
            </a:r>
          </a:p>
        </p:txBody>
      </p:sp>
      <p:sp>
        <p:nvSpPr>
          <p:cNvPr id="425057" name="Rectangle 97"/>
          <p:cNvSpPr>
            <a:spLocks noChangeArrowheads="1"/>
          </p:cNvSpPr>
          <p:nvPr/>
        </p:nvSpPr>
        <p:spPr bwMode="auto">
          <a:xfrm>
            <a:off x="4983163" y="5670550"/>
            <a:ext cx="3952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 b="1" i="1">
                <a:solidFill>
                  <a:srgbClr val="CC0000"/>
                </a:solidFill>
              </a:rPr>
              <a:t>lac</a:t>
            </a:r>
          </a:p>
        </p:txBody>
      </p:sp>
      <p:sp>
        <p:nvSpPr>
          <p:cNvPr id="425058" name="Rectangle 98"/>
          <p:cNvSpPr>
            <a:spLocks noChangeArrowheads="1"/>
          </p:cNvSpPr>
          <p:nvPr/>
        </p:nvSpPr>
        <p:spPr bwMode="auto">
          <a:xfrm>
            <a:off x="4132263" y="6340475"/>
            <a:ext cx="3952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 b="1" i="1">
                <a:solidFill>
                  <a:srgbClr val="CC0000"/>
                </a:solidFill>
              </a:rPr>
              <a:t>lac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50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4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25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50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5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24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24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2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2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49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7" presetClass="exit" presetSubtype="2" repeatCount="indefinite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0"/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/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25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425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25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060" grpId="0" animBg="1" autoUpdateAnimBg="0"/>
      <p:bldP spid="425061" grpId="0"/>
      <p:bldP spid="424994" grpId="0" animBg="1"/>
      <p:bldP spid="424994" grpId="1" animBg="1"/>
      <p:bldP spid="425011" grpId="0" animBg="1"/>
      <p:bldP spid="425011" grpId="1" animBg="1"/>
      <p:bldP spid="425056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Lactose operon</a:t>
            </a:r>
          </a:p>
        </p:txBody>
      </p:sp>
      <p:pic>
        <p:nvPicPr>
          <p:cNvPr id="4270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>
            <a:fillRect/>
          </a:stretch>
        </p:blipFill>
        <p:spPr bwMode="auto">
          <a:xfrm>
            <a:off x="381000" y="2192338"/>
            <a:ext cx="8763000" cy="375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7012" name="Rectangle 4"/>
          <p:cNvSpPr>
            <a:spLocks noChangeArrowheads="1"/>
          </p:cNvSpPr>
          <p:nvPr/>
        </p:nvSpPr>
        <p:spPr bwMode="auto">
          <a:xfrm>
            <a:off x="914400" y="1284288"/>
            <a:ext cx="75438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10000"/>
              </a:lnSpc>
              <a:tabLst>
                <a:tab pos="463550" algn="l"/>
              </a:tabLst>
            </a:pPr>
            <a:r>
              <a:rPr lang="en-US" sz="2600" b="1">
                <a:solidFill>
                  <a:srgbClr val="0F116A"/>
                </a:solidFill>
              </a:rPr>
              <a:t>What happens when lactose is present?</a:t>
            </a:r>
          </a:p>
          <a:p>
            <a:pPr algn="l">
              <a:lnSpc>
                <a:spcPct val="110000"/>
              </a:lnSpc>
              <a:tabLst>
                <a:tab pos="463550" algn="l"/>
              </a:tabLst>
            </a:pPr>
            <a:r>
              <a:rPr lang="en-US" sz="2600" b="1" i="1">
                <a:solidFill>
                  <a:srgbClr val="CC0000"/>
                </a:solidFill>
              </a:rPr>
              <a:t>Need to make lactose-digesting enzymes</a:t>
            </a:r>
            <a:endParaRPr lang="en-US" sz="2600" b="1">
              <a:solidFill>
                <a:srgbClr val="0F116A"/>
              </a:solidFill>
            </a:endParaRPr>
          </a:p>
        </p:txBody>
      </p:sp>
      <p:sp>
        <p:nvSpPr>
          <p:cNvPr id="427013" name="AutoShape 5"/>
          <p:cNvSpPr>
            <a:spLocks noChangeArrowheads="1"/>
          </p:cNvSpPr>
          <p:nvPr/>
        </p:nvSpPr>
        <p:spPr bwMode="auto">
          <a:xfrm>
            <a:off x="1108075" y="6030913"/>
            <a:ext cx="6919913" cy="465137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2200" b="1">
                <a:solidFill>
                  <a:srgbClr val="0F116A"/>
                </a:solidFill>
              </a:rPr>
              <a:t>Lactose is allosteric regulator of repressor protein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7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7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2" grpId="0" build="p" autoUpdateAnimBg="0"/>
      <p:bldP spid="42701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Jacob &amp; Monod: </a:t>
            </a:r>
            <a:r>
              <a:rPr lang="en-US" i="1"/>
              <a:t>lac</a:t>
            </a:r>
            <a:r>
              <a:rPr lang="en-US"/>
              <a:t> Operon</a:t>
            </a:r>
          </a:p>
        </p:txBody>
      </p:sp>
      <p:sp>
        <p:nvSpPr>
          <p:cNvPr id="4290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267200"/>
          </a:xfrm>
        </p:spPr>
        <p:txBody>
          <a:bodyPr/>
          <a:lstStyle/>
          <a:p>
            <a:r>
              <a:rPr lang="en-US"/>
              <a:t>Francois Jacob &amp; Jacques Monod</a:t>
            </a:r>
          </a:p>
          <a:p>
            <a:pPr lvl="1"/>
            <a:r>
              <a:rPr lang="en-US"/>
              <a:t>first to describe operon system</a:t>
            </a:r>
          </a:p>
          <a:p>
            <a:pPr lvl="1"/>
            <a:r>
              <a:rPr lang="en-US"/>
              <a:t>coined the phrase “operon”</a:t>
            </a:r>
          </a:p>
        </p:txBody>
      </p:sp>
      <p:sp>
        <p:nvSpPr>
          <p:cNvPr id="429060" name="Rectangle 4"/>
          <p:cNvSpPr>
            <a:spLocks noChangeArrowheads="1"/>
          </p:cNvSpPr>
          <p:nvPr/>
        </p:nvSpPr>
        <p:spPr bwMode="auto">
          <a:xfrm>
            <a:off x="6604000" y="381000"/>
            <a:ext cx="24653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400" b="1">
                <a:solidFill>
                  <a:srgbClr val="0F116A"/>
                </a:solidFill>
                <a:ea typeface="ＭＳ Ｐゴシック" pitchFamily="1" charset="-128"/>
              </a:rPr>
              <a:t>1961 </a:t>
            </a:r>
            <a:r>
              <a:rPr lang="en-US" sz="3400" b="1">
                <a:solidFill>
                  <a:srgbClr val="000005"/>
                </a:solidFill>
                <a:ea typeface="ＭＳ Ｐゴシック" pitchFamily="1" charset="-128"/>
              </a:rPr>
              <a:t>| </a:t>
            </a:r>
            <a:r>
              <a:rPr lang="en-US" sz="3400" b="1">
                <a:solidFill>
                  <a:srgbClr val="CC0000"/>
                </a:solidFill>
                <a:ea typeface="ＭＳ Ｐゴシック" pitchFamily="1" charset="-128"/>
              </a:rPr>
              <a:t>1965</a:t>
            </a:r>
            <a:endParaRPr lang="en-US" sz="3000" b="1">
              <a:solidFill>
                <a:srgbClr val="0F116A"/>
              </a:solidFill>
              <a:ea typeface="ＭＳ Ｐゴシック" pitchFamily="1" charset="-128"/>
            </a:endParaRPr>
          </a:p>
        </p:txBody>
      </p:sp>
      <p:pic>
        <p:nvPicPr>
          <p:cNvPr id="4290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2971800"/>
            <a:ext cx="2755900" cy="349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90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2971800"/>
            <a:ext cx="250348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9063" name="Rectangle 7"/>
          <p:cNvSpPr>
            <a:spLocks noChangeArrowheads="1"/>
          </p:cNvSpPr>
          <p:nvPr/>
        </p:nvSpPr>
        <p:spPr bwMode="auto">
          <a:xfrm>
            <a:off x="6629400" y="6430963"/>
            <a:ext cx="2233613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 b="1">
                <a:solidFill>
                  <a:srgbClr val="0F116A"/>
                </a:solidFill>
              </a:rPr>
              <a:t>Francois Jacob</a:t>
            </a:r>
            <a:endParaRPr lang="en-US" sz="3000" b="1">
              <a:solidFill>
                <a:srgbClr val="0F116A"/>
              </a:solidFill>
            </a:endParaRPr>
          </a:p>
        </p:txBody>
      </p:sp>
      <p:sp>
        <p:nvSpPr>
          <p:cNvPr id="429064" name="Rectangle 8"/>
          <p:cNvSpPr>
            <a:spLocks noChangeArrowheads="1"/>
          </p:cNvSpPr>
          <p:nvPr/>
        </p:nvSpPr>
        <p:spPr bwMode="auto">
          <a:xfrm>
            <a:off x="3852863" y="6430963"/>
            <a:ext cx="2295525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 b="1">
                <a:solidFill>
                  <a:srgbClr val="0F116A"/>
                </a:solidFill>
              </a:rPr>
              <a:t>Jacques Monod</a:t>
            </a:r>
            <a:endParaRPr lang="en-US" sz="3000" b="1">
              <a:solidFill>
                <a:srgbClr val="0F116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Operon summary</a:t>
            </a:r>
          </a:p>
        </p:txBody>
      </p:sp>
      <p:sp>
        <p:nvSpPr>
          <p:cNvPr id="431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257800"/>
          </a:xfrm>
        </p:spPr>
        <p:txBody>
          <a:bodyPr/>
          <a:lstStyle/>
          <a:p>
            <a:pPr>
              <a:buClr>
                <a:srgbClr val="000065"/>
              </a:buClr>
            </a:pPr>
            <a:r>
              <a:rPr lang="en-US" sz="2600" u="sng">
                <a:solidFill>
                  <a:srgbClr val="CC0000"/>
                </a:solidFill>
              </a:rPr>
              <a:t>Repressible operon</a:t>
            </a:r>
            <a:r>
              <a:rPr lang="en-US" sz="2600"/>
              <a:t> </a:t>
            </a:r>
          </a:p>
          <a:p>
            <a:pPr lvl="1">
              <a:lnSpc>
                <a:spcPct val="110000"/>
              </a:lnSpc>
              <a:buClrTx/>
            </a:pPr>
            <a:r>
              <a:rPr lang="en-US" sz="2400"/>
              <a:t>usually functions in </a:t>
            </a:r>
            <a:r>
              <a:rPr lang="en-US" sz="2400" u="sng">
                <a:solidFill>
                  <a:srgbClr val="CC0000"/>
                </a:solidFill>
              </a:rPr>
              <a:t>anabolic</a:t>
            </a:r>
            <a:r>
              <a:rPr lang="en-US" sz="2400"/>
              <a:t> pathways</a:t>
            </a:r>
          </a:p>
          <a:p>
            <a:pPr lvl="2">
              <a:lnSpc>
                <a:spcPct val="110000"/>
              </a:lnSpc>
            </a:pPr>
            <a:r>
              <a:rPr lang="en-US" sz="2000" u="sng">
                <a:solidFill>
                  <a:srgbClr val="CC0000"/>
                </a:solidFill>
              </a:rPr>
              <a:t>synthesizing</a:t>
            </a:r>
            <a:r>
              <a:rPr lang="en-US" sz="2000"/>
              <a:t> end products</a:t>
            </a:r>
          </a:p>
          <a:p>
            <a:pPr lvl="1">
              <a:lnSpc>
                <a:spcPct val="110000"/>
              </a:lnSpc>
              <a:buClrTx/>
            </a:pPr>
            <a:r>
              <a:rPr lang="en-US" sz="2400"/>
              <a:t>when end product is present in excess,</a:t>
            </a:r>
            <a:br>
              <a:rPr lang="en-US" sz="2400"/>
            </a:br>
            <a:r>
              <a:rPr lang="en-US" sz="2400"/>
              <a:t>cell allocates resources to other uses </a:t>
            </a:r>
          </a:p>
          <a:p>
            <a:pPr>
              <a:buClr>
                <a:srgbClr val="00005E"/>
              </a:buClr>
            </a:pPr>
            <a:r>
              <a:rPr lang="en-US" sz="2600" u="sng">
                <a:solidFill>
                  <a:srgbClr val="CC0000"/>
                </a:solidFill>
              </a:rPr>
              <a:t>Inducible operon</a:t>
            </a:r>
            <a:r>
              <a:rPr lang="en-US" sz="2600"/>
              <a:t> </a:t>
            </a:r>
          </a:p>
          <a:p>
            <a:pPr lvl="1">
              <a:lnSpc>
                <a:spcPct val="110000"/>
              </a:lnSpc>
              <a:buClrTx/>
            </a:pPr>
            <a:r>
              <a:rPr lang="en-US" sz="2400"/>
              <a:t>usually functions in </a:t>
            </a:r>
            <a:r>
              <a:rPr lang="en-US" sz="2400" u="sng">
                <a:solidFill>
                  <a:srgbClr val="CC0000"/>
                </a:solidFill>
              </a:rPr>
              <a:t>catabolic</a:t>
            </a:r>
            <a:r>
              <a:rPr lang="en-US" sz="2400"/>
              <a:t> pathways, </a:t>
            </a:r>
          </a:p>
          <a:p>
            <a:pPr lvl="2">
              <a:lnSpc>
                <a:spcPct val="110000"/>
              </a:lnSpc>
            </a:pPr>
            <a:r>
              <a:rPr lang="en-US" sz="2000" u="sng">
                <a:solidFill>
                  <a:srgbClr val="CC0000"/>
                </a:solidFill>
              </a:rPr>
              <a:t>digesting</a:t>
            </a:r>
            <a:r>
              <a:rPr lang="en-US" sz="2000"/>
              <a:t> nutrients to simpler molecules</a:t>
            </a:r>
          </a:p>
          <a:p>
            <a:pPr lvl="1">
              <a:lnSpc>
                <a:spcPct val="110000"/>
              </a:lnSpc>
              <a:buClrTx/>
            </a:pPr>
            <a:r>
              <a:rPr lang="en-US" sz="2400"/>
              <a:t>produce enzymes only when nutrient is available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cell avoids making proteins that have nothing to do, cell allocates resources to other uses</a:t>
            </a:r>
          </a:p>
        </p:txBody>
      </p:sp>
      <p:pic>
        <p:nvPicPr>
          <p:cNvPr id="431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81000"/>
            <a:ext cx="1752600" cy="15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pic>
        <p:nvPicPr>
          <p:cNvPr id="3655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4275138"/>
            <a:ext cx="2466975" cy="247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5573" name="AutoShape 5"/>
          <p:cNvSpPr>
            <a:spLocks/>
          </p:cNvSpPr>
          <p:nvPr/>
        </p:nvSpPr>
        <p:spPr bwMode="auto">
          <a:xfrm>
            <a:off x="2216150" y="738188"/>
            <a:ext cx="6924675" cy="2911475"/>
          </a:xfrm>
          <a:prstGeom prst="wedgeEllipseCallout">
            <a:avLst>
              <a:gd name="adj1" fmla="val -52634"/>
              <a:gd name="adj2" fmla="val 92093"/>
            </a:avLst>
          </a:prstGeom>
          <a:solidFill>
            <a:srgbClr val="FFCC00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spcBef>
                <a:spcPts val="1400"/>
              </a:spcBef>
            </a:pPr>
            <a:r>
              <a:rPr lang="en-US" sz="3600" b="1">
                <a:solidFill>
                  <a:schemeClr val="tx2"/>
                </a:solidFill>
              </a:rPr>
              <a:t>Don’t be repressed</a:t>
            </a:r>
            <a:r>
              <a:rPr lang="en-US" sz="3600" b="1" i="1">
                <a:solidFill>
                  <a:schemeClr val="tx2"/>
                </a:solidFill>
              </a:rPr>
              <a:t>!</a:t>
            </a:r>
            <a:endParaRPr lang="en-US" sz="3600" b="1">
              <a:solidFill>
                <a:schemeClr val="tx2"/>
              </a:solidFill>
            </a:endParaRPr>
          </a:p>
          <a:p>
            <a:pPr>
              <a:spcBef>
                <a:spcPts val="1400"/>
              </a:spcBef>
            </a:pPr>
            <a:r>
              <a:rPr lang="en-US" sz="3600" b="1">
                <a:solidFill>
                  <a:schemeClr val="tx2"/>
                </a:solidFill>
              </a:rPr>
              <a:t>How can I induce you</a:t>
            </a:r>
            <a:br>
              <a:rPr lang="en-US" sz="3600" b="1">
                <a:solidFill>
                  <a:schemeClr val="tx2"/>
                </a:solidFill>
              </a:rPr>
            </a:br>
            <a:r>
              <a:rPr lang="en-US" sz="3600" b="1">
                <a:solidFill>
                  <a:schemeClr val="tx2"/>
                </a:solidFill>
              </a:rPr>
              <a:t>to ask 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55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Bacterial metabolism</a:t>
            </a:r>
          </a:p>
        </p:txBody>
      </p:sp>
      <p:sp>
        <p:nvSpPr>
          <p:cNvPr id="440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305800" cy="5334000"/>
          </a:xfrm>
        </p:spPr>
        <p:txBody>
          <a:bodyPr/>
          <a:lstStyle/>
          <a:p>
            <a:r>
              <a:rPr lang="en-US"/>
              <a:t>Bacteria need to respond quickly to changes in their environment</a:t>
            </a:r>
          </a:p>
          <a:p>
            <a:pPr lvl="1"/>
            <a:r>
              <a:rPr lang="en-US"/>
              <a:t>if they have enough of a product, </a:t>
            </a:r>
            <a:br>
              <a:rPr lang="en-US"/>
            </a:br>
            <a:r>
              <a:rPr lang="en-US"/>
              <a:t>need to stop production</a:t>
            </a:r>
          </a:p>
          <a:p>
            <a:pPr lvl="2"/>
            <a:r>
              <a:rPr lang="en-US">
                <a:solidFill>
                  <a:srgbClr val="CC0000"/>
                </a:solidFill>
              </a:rPr>
              <a:t>why?</a:t>
            </a:r>
            <a:r>
              <a:rPr lang="en-US"/>
              <a:t> waste of energy to produce more</a:t>
            </a:r>
          </a:p>
          <a:p>
            <a:pPr lvl="2"/>
            <a:r>
              <a:rPr lang="en-US">
                <a:solidFill>
                  <a:srgbClr val="CC0000"/>
                </a:solidFill>
              </a:rPr>
              <a:t>how?</a:t>
            </a:r>
            <a:r>
              <a:rPr lang="en-US"/>
              <a:t> stop production of enzymes for synthesis </a:t>
            </a:r>
          </a:p>
          <a:p>
            <a:pPr lvl="1"/>
            <a:r>
              <a:rPr lang="en-US"/>
              <a:t>if they find new food/energy source, </a:t>
            </a:r>
            <a:br>
              <a:rPr lang="en-US"/>
            </a:br>
            <a:r>
              <a:rPr lang="en-US"/>
              <a:t>need to utilize it quickly</a:t>
            </a:r>
          </a:p>
          <a:p>
            <a:pPr lvl="2"/>
            <a:r>
              <a:rPr lang="en-US">
                <a:solidFill>
                  <a:srgbClr val="CC0000"/>
                </a:solidFill>
              </a:rPr>
              <a:t>why?</a:t>
            </a:r>
            <a:r>
              <a:rPr lang="en-US"/>
              <a:t> metabolism, growth, reproduction</a:t>
            </a:r>
          </a:p>
          <a:p>
            <a:pPr lvl="2"/>
            <a:r>
              <a:rPr lang="en-US">
                <a:solidFill>
                  <a:srgbClr val="CC0000"/>
                </a:solidFill>
              </a:rPr>
              <a:t>how?</a:t>
            </a:r>
            <a:r>
              <a:rPr lang="en-US"/>
              <a:t> start production of enzymes for digestion </a:t>
            </a:r>
          </a:p>
        </p:txBody>
      </p:sp>
      <p:pic>
        <p:nvPicPr>
          <p:cNvPr id="4403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0"/>
            <a:ext cx="12954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26" name="AutoShape 6"/>
          <p:cNvSpPr>
            <a:spLocks noChangeArrowheads="1"/>
          </p:cNvSpPr>
          <p:nvPr/>
        </p:nvSpPr>
        <p:spPr bwMode="auto">
          <a:xfrm>
            <a:off x="457200" y="3352800"/>
            <a:ext cx="914400" cy="914400"/>
          </a:xfrm>
          <a:prstGeom prst="octagon">
            <a:avLst>
              <a:gd name="adj" fmla="val 29287"/>
            </a:avLst>
          </a:prstGeom>
          <a:solidFill>
            <a:srgbClr val="CC0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STOP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40327" name="AutoShape 7"/>
          <p:cNvSpPr>
            <a:spLocks noChangeArrowheads="1"/>
          </p:cNvSpPr>
          <p:nvPr/>
        </p:nvSpPr>
        <p:spPr bwMode="auto">
          <a:xfrm>
            <a:off x="381000" y="5105400"/>
            <a:ext cx="1066800" cy="914400"/>
          </a:xfrm>
          <a:prstGeom prst="chevron">
            <a:avLst>
              <a:gd name="adj" fmla="val 29167"/>
            </a:avLst>
          </a:prstGeom>
          <a:solidFill>
            <a:srgbClr val="008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  GO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03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0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build="p" autoUpdateAnimBg="0"/>
      <p:bldP spid="440326" grpId="0" animBg="1" autoUpdateAnimBg="0"/>
      <p:bldP spid="440327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57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8"/>
          <a:stretch>
            <a:fillRect/>
          </a:stretch>
        </p:blipFill>
        <p:spPr bwMode="auto">
          <a:xfrm>
            <a:off x="4462463" y="2057400"/>
            <a:ext cx="4681537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8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82000" cy="762000"/>
          </a:xfrm>
        </p:spPr>
        <p:txBody>
          <a:bodyPr/>
          <a:lstStyle/>
          <a:p>
            <a:r>
              <a:rPr lang="en-US"/>
              <a:t>Remember Regulating Metabolism?</a:t>
            </a:r>
          </a:p>
        </p:txBody>
      </p:sp>
      <p:sp>
        <p:nvSpPr>
          <p:cNvPr id="40858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4419600" cy="3797300"/>
          </a:xfrm>
        </p:spPr>
        <p:txBody>
          <a:bodyPr/>
          <a:lstStyle/>
          <a:p>
            <a:r>
              <a:rPr lang="en-US"/>
              <a:t>Feedback inhibition</a:t>
            </a:r>
          </a:p>
          <a:p>
            <a:pPr lvl="1"/>
            <a:r>
              <a:rPr lang="en-US" sz="2400"/>
              <a:t>product acts </a:t>
            </a:r>
            <a:br>
              <a:rPr lang="en-US" sz="2400"/>
            </a:br>
            <a:r>
              <a:rPr lang="en-US" sz="2400"/>
              <a:t>as an </a:t>
            </a:r>
            <a:r>
              <a:rPr lang="en-US" sz="2400" u="sng">
                <a:solidFill>
                  <a:srgbClr val="CC0000"/>
                </a:solidFill>
              </a:rPr>
              <a:t>allosteric inhibitor</a:t>
            </a:r>
            <a:r>
              <a:rPr lang="en-US" sz="2400"/>
              <a:t> of </a:t>
            </a:r>
            <a:br>
              <a:rPr lang="en-US" sz="2400"/>
            </a:br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enzyme in tryptophan pathway</a:t>
            </a:r>
            <a:endParaRPr lang="en-US"/>
          </a:p>
          <a:p>
            <a:pPr lvl="1"/>
            <a:endParaRPr lang="en-US" sz="2400"/>
          </a:p>
          <a:p>
            <a:pPr lvl="1"/>
            <a:r>
              <a:rPr lang="en-US" sz="2400" i="1"/>
              <a:t>but this is wasteful production of enzymes</a:t>
            </a:r>
            <a:endParaRPr lang="en-US"/>
          </a:p>
        </p:txBody>
      </p:sp>
      <p:sp>
        <p:nvSpPr>
          <p:cNvPr id="408585" name="Rectangle 9"/>
          <p:cNvSpPr>
            <a:spLocks noChangeArrowheads="1"/>
          </p:cNvSpPr>
          <p:nvPr/>
        </p:nvSpPr>
        <p:spPr bwMode="auto">
          <a:xfrm>
            <a:off x="4572000" y="2209800"/>
            <a:ext cx="1143000" cy="685800"/>
          </a:xfrm>
          <a:prstGeom prst="rect">
            <a:avLst/>
          </a:prstGeom>
          <a:solidFill>
            <a:srgbClr val="F1DB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86" name="Rectangle 10"/>
          <p:cNvSpPr>
            <a:spLocks noChangeArrowheads="1"/>
          </p:cNvSpPr>
          <p:nvPr/>
        </p:nvSpPr>
        <p:spPr bwMode="auto">
          <a:xfrm>
            <a:off x="4876800" y="3124200"/>
            <a:ext cx="1143000" cy="3581400"/>
          </a:xfrm>
          <a:prstGeom prst="rect">
            <a:avLst/>
          </a:prstGeom>
          <a:solidFill>
            <a:srgbClr val="F1DB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87" name="Rectangle 11"/>
          <p:cNvSpPr>
            <a:spLocks noChangeArrowheads="1"/>
          </p:cNvSpPr>
          <p:nvPr/>
        </p:nvSpPr>
        <p:spPr bwMode="auto">
          <a:xfrm>
            <a:off x="5930900" y="6288088"/>
            <a:ext cx="1295400" cy="457200"/>
          </a:xfrm>
          <a:prstGeom prst="rect">
            <a:avLst/>
          </a:prstGeom>
          <a:solidFill>
            <a:srgbClr val="F1DB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8588" name="Group 12"/>
          <p:cNvGrpSpPr>
            <a:grpSpLocks/>
          </p:cNvGrpSpPr>
          <p:nvPr/>
        </p:nvGrpSpPr>
        <p:grpSpPr bwMode="auto">
          <a:xfrm>
            <a:off x="6934200" y="1524000"/>
            <a:ext cx="2057400" cy="641350"/>
            <a:chOff x="1200" y="3772"/>
            <a:chExt cx="1296" cy="404"/>
          </a:xfrm>
        </p:grpSpPr>
        <p:sp>
          <p:nvSpPr>
            <p:cNvPr id="408581" name="Rectangle 5"/>
            <p:cNvSpPr>
              <a:spLocks noChangeArrowheads="1"/>
            </p:cNvSpPr>
            <p:nvPr/>
          </p:nvSpPr>
          <p:spPr bwMode="auto">
            <a:xfrm>
              <a:off x="1437" y="3859"/>
              <a:ext cx="1059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200" b="1">
                  <a:solidFill>
                    <a:srgbClr val="0F116A"/>
                  </a:solidFill>
                </a:rPr>
                <a:t>= inhibition</a:t>
              </a:r>
              <a:endParaRPr lang="en-US" sz="2600" b="1">
                <a:solidFill>
                  <a:srgbClr val="0F116A"/>
                </a:solidFill>
              </a:endParaRPr>
            </a:p>
          </p:txBody>
        </p:sp>
        <p:grpSp>
          <p:nvGrpSpPr>
            <p:cNvPr id="408582" name="Group 6"/>
            <p:cNvGrpSpPr>
              <a:grpSpLocks/>
            </p:cNvGrpSpPr>
            <p:nvPr/>
          </p:nvGrpSpPr>
          <p:grpSpPr bwMode="auto">
            <a:xfrm>
              <a:off x="1200" y="3772"/>
              <a:ext cx="240" cy="404"/>
              <a:chOff x="1152" y="3772"/>
              <a:chExt cx="240" cy="404"/>
            </a:xfrm>
          </p:grpSpPr>
          <p:sp>
            <p:nvSpPr>
              <p:cNvPr id="408583" name="Oval 7"/>
              <p:cNvSpPr>
                <a:spLocks noChangeArrowheads="1"/>
              </p:cNvSpPr>
              <p:nvPr/>
            </p:nvSpPr>
            <p:spPr bwMode="auto">
              <a:xfrm>
                <a:off x="1152" y="3874"/>
                <a:ext cx="240" cy="240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3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08584" name="Rectangle 8"/>
              <p:cNvSpPr>
                <a:spLocks noChangeArrowheads="1"/>
              </p:cNvSpPr>
              <p:nvPr/>
            </p:nvSpPr>
            <p:spPr bwMode="auto">
              <a:xfrm>
                <a:off x="1166" y="3772"/>
                <a:ext cx="21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</p:grpSp>
      <p:grpSp>
        <p:nvGrpSpPr>
          <p:cNvPr id="408593" name="Group 17"/>
          <p:cNvGrpSpPr>
            <a:grpSpLocks/>
          </p:cNvGrpSpPr>
          <p:nvPr/>
        </p:nvGrpSpPr>
        <p:grpSpPr bwMode="auto">
          <a:xfrm>
            <a:off x="8534400" y="4540250"/>
            <a:ext cx="381000" cy="641350"/>
            <a:chOff x="1152" y="3772"/>
            <a:chExt cx="240" cy="404"/>
          </a:xfrm>
        </p:grpSpPr>
        <p:sp>
          <p:nvSpPr>
            <p:cNvPr id="408594" name="Oval 18"/>
            <p:cNvSpPr>
              <a:spLocks noChangeArrowheads="1"/>
            </p:cNvSpPr>
            <p:nvPr/>
          </p:nvSpPr>
          <p:spPr bwMode="auto">
            <a:xfrm>
              <a:off x="1152" y="3874"/>
              <a:ext cx="240" cy="240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 b="1">
                <a:solidFill>
                  <a:schemeClr val="bg1"/>
                </a:solidFill>
              </a:endParaRPr>
            </a:p>
          </p:txBody>
        </p:sp>
        <p:sp>
          <p:nvSpPr>
            <p:cNvPr id="408595" name="Rectangle 19"/>
            <p:cNvSpPr>
              <a:spLocks noChangeArrowheads="1"/>
            </p:cNvSpPr>
            <p:nvPr/>
          </p:nvSpPr>
          <p:spPr bwMode="auto">
            <a:xfrm>
              <a:off x="1166" y="3772"/>
              <a:ext cx="2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-</a:t>
              </a:r>
            </a:p>
          </p:txBody>
        </p:sp>
      </p:grpSp>
      <p:pic>
        <p:nvPicPr>
          <p:cNvPr id="408596" name="Picture 20" descr="penguin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50" y="5559425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8597" name="AutoShape 21"/>
          <p:cNvSpPr>
            <a:spLocks noChangeArrowheads="1"/>
          </p:cNvSpPr>
          <p:nvPr/>
        </p:nvSpPr>
        <p:spPr bwMode="auto">
          <a:xfrm flipH="1">
            <a:off x="2286000" y="5105400"/>
            <a:ext cx="2433638" cy="1538288"/>
          </a:xfrm>
          <a:prstGeom prst="wedgeEllipseCallout">
            <a:avLst>
              <a:gd name="adj1" fmla="val 103356"/>
              <a:gd name="adj2" fmla="val 977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Oh, I</a:t>
            </a:r>
            <a:b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 remember this</a:t>
            </a:r>
            <a:b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from our </a:t>
            </a:r>
            <a:b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Metabolism Unit</a:t>
            </a:r>
            <a:r>
              <a:rPr lang="en-US" sz="1800" b="1" i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!</a:t>
            </a:r>
            <a:endParaRPr lang="en-US" sz="1800" b="1">
              <a:solidFill>
                <a:srgbClr val="0F116A"/>
              </a:solidFill>
              <a:latin typeface="Comic Sans MS" pitchFamily="84" charset="0"/>
              <a:ea typeface="Geneva" pitchFamily="84" charset="-128"/>
            </a:endParaRPr>
          </a:p>
          <a:p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85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8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8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0" grpId="0" build="p" autoUpdateAnimBg="0"/>
      <p:bldP spid="40859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3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8"/>
          <a:stretch>
            <a:fillRect/>
          </a:stretch>
        </p:blipFill>
        <p:spPr bwMode="auto">
          <a:xfrm>
            <a:off x="4462463" y="2057400"/>
            <a:ext cx="4681537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134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82000" cy="762000"/>
          </a:xfrm>
        </p:spPr>
        <p:txBody>
          <a:bodyPr/>
          <a:lstStyle/>
          <a:p>
            <a:r>
              <a:rPr lang="en-US" u="sng"/>
              <a:t>Different</a:t>
            </a:r>
            <a:r>
              <a:rPr lang="en-US"/>
              <a:t> way to Regulate Metabolism</a:t>
            </a:r>
          </a:p>
        </p:txBody>
      </p:sp>
      <p:sp>
        <p:nvSpPr>
          <p:cNvPr id="44134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4038600" cy="4419600"/>
          </a:xfrm>
        </p:spPr>
        <p:txBody>
          <a:bodyPr/>
          <a:lstStyle/>
          <a:p>
            <a:r>
              <a:rPr lang="en-US"/>
              <a:t>Gene regulation </a:t>
            </a:r>
          </a:p>
          <a:p>
            <a:pPr lvl="1"/>
            <a:r>
              <a:rPr lang="en-US" sz="2400"/>
              <a:t>instead of blocking enzyme function, block transcription of genes for all enzymes in tryptophan pathway</a:t>
            </a:r>
          </a:p>
          <a:p>
            <a:pPr lvl="2"/>
            <a:r>
              <a:rPr lang="en-US"/>
              <a:t>saves energy by </a:t>
            </a:r>
            <a:br>
              <a:rPr lang="en-US"/>
            </a:br>
            <a:r>
              <a:rPr lang="en-US"/>
              <a:t>not wasting it on unnecessary protein synthesis</a:t>
            </a:r>
          </a:p>
        </p:txBody>
      </p:sp>
      <p:grpSp>
        <p:nvGrpSpPr>
          <p:cNvPr id="441353" name="Group 9"/>
          <p:cNvGrpSpPr>
            <a:grpSpLocks/>
          </p:cNvGrpSpPr>
          <p:nvPr/>
        </p:nvGrpSpPr>
        <p:grpSpPr bwMode="auto">
          <a:xfrm>
            <a:off x="6934200" y="1524000"/>
            <a:ext cx="2057400" cy="641350"/>
            <a:chOff x="1200" y="3772"/>
            <a:chExt cx="1296" cy="404"/>
          </a:xfrm>
        </p:grpSpPr>
        <p:sp>
          <p:nvSpPr>
            <p:cNvPr id="441354" name="Rectangle 10"/>
            <p:cNvSpPr>
              <a:spLocks noChangeArrowheads="1"/>
            </p:cNvSpPr>
            <p:nvPr/>
          </p:nvSpPr>
          <p:spPr bwMode="auto">
            <a:xfrm>
              <a:off x="1437" y="3859"/>
              <a:ext cx="1059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200" b="1">
                  <a:solidFill>
                    <a:srgbClr val="0F116A"/>
                  </a:solidFill>
                </a:rPr>
                <a:t>= inhibition</a:t>
              </a:r>
              <a:endParaRPr lang="en-US" sz="2600" b="1">
                <a:solidFill>
                  <a:srgbClr val="0F116A"/>
                </a:solidFill>
              </a:endParaRPr>
            </a:p>
          </p:txBody>
        </p:sp>
        <p:grpSp>
          <p:nvGrpSpPr>
            <p:cNvPr id="441355" name="Group 11"/>
            <p:cNvGrpSpPr>
              <a:grpSpLocks/>
            </p:cNvGrpSpPr>
            <p:nvPr/>
          </p:nvGrpSpPr>
          <p:grpSpPr bwMode="auto">
            <a:xfrm>
              <a:off x="1200" y="3772"/>
              <a:ext cx="240" cy="404"/>
              <a:chOff x="1152" y="3772"/>
              <a:chExt cx="240" cy="404"/>
            </a:xfrm>
          </p:grpSpPr>
          <p:sp>
            <p:nvSpPr>
              <p:cNvPr id="441356" name="Oval 12"/>
              <p:cNvSpPr>
                <a:spLocks noChangeArrowheads="1"/>
              </p:cNvSpPr>
              <p:nvPr/>
            </p:nvSpPr>
            <p:spPr bwMode="auto">
              <a:xfrm>
                <a:off x="1152" y="3874"/>
                <a:ext cx="240" cy="240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3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41357" name="Rectangle 13"/>
              <p:cNvSpPr>
                <a:spLocks noChangeArrowheads="1"/>
              </p:cNvSpPr>
              <p:nvPr/>
            </p:nvSpPr>
            <p:spPr bwMode="auto">
              <a:xfrm>
                <a:off x="1166" y="3772"/>
                <a:ext cx="21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600" b="1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</p:grpSp>
      <p:pic>
        <p:nvPicPr>
          <p:cNvPr id="441358" name="Picture 14" descr="penguin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50" y="5559425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1359" name="AutoShape 15"/>
          <p:cNvSpPr>
            <a:spLocks noChangeArrowheads="1"/>
          </p:cNvSpPr>
          <p:nvPr/>
        </p:nvSpPr>
        <p:spPr bwMode="auto">
          <a:xfrm flipH="1">
            <a:off x="1905000" y="5734050"/>
            <a:ext cx="2433638" cy="1066800"/>
          </a:xfrm>
          <a:prstGeom prst="wedgeEllipseCallout">
            <a:avLst>
              <a:gd name="adj1" fmla="val 88681"/>
              <a:gd name="adj2" fmla="val -36463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Now, that’s a </a:t>
            </a:r>
            <a:b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good idea from a </a:t>
            </a:r>
            <a:b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lowly bacterium</a:t>
            </a:r>
            <a:r>
              <a:rPr lang="en-US" sz="1800" b="1" i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 </a:t>
            </a:r>
          </a:p>
        </p:txBody>
      </p:sp>
      <p:grpSp>
        <p:nvGrpSpPr>
          <p:cNvPr id="441360" name="Group 16"/>
          <p:cNvGrpSpPr>
            <a:grpSpLocks/>
          </p:cNvGrpSpPr>
          <p:nvPr/>
        </p:nvGrpSpPr>
        <p:grpSpPr bwMode="auto">
          <a:xfrm>
            <a:off x="8534400" y="4540250"/>
            <a:ext cx="381000" cy="641350"/>
            <a:chOff x="1152" y="3772"/>
            <a:chExt cx="240" cy="404"/>
          </a:xfrm>
        </p:grpSpPr>
        <p:sp>
          <p:nvSpPr>
            <p:cNvPr id="441361" name="Oval 17"/>
            <p:cNvSpPr>
              <a:spLocks noChangeArrowheads="1"/>
            </p:cNvSpPr>
            <p:nvPr/>
          </p:nvSpPr>
          <p:spPr bwMode="auto">
            <a:xfrm>
              <a:off x="1152" y="3874"/>
              <a:ext cx="240" cy="240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 b="1">
                <a:solidFill>
                  <a:schemeClr val="bg1"/>
                </a:solidFill>
              </a:endParaRPr>
            </a:p>
          </p:txBody>
        </p:sp>
        <p:sp>
          <p:nvSpPr>
            <p:cNvPr id="441362" name="Rectangle 18"/>
            <p:cNvSpPr>
              <a:spLocks noChangeArrowheads="1"/>
            </p:cNvSpPr>
            <p:nvPr/>
          </p:nvSpPr>
          <p:spPr bwMode="auto">
            <a:xfrm>
              <a:off x="1166" y="3772"/>
              <a:ext cx="2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-</a:t>
              </a:r>
            </a:p>
          </p:txBody>
        </p:sp>
      </p:grpSp>
      <p:grpSp>
        <p:nvGrpSpPr>
          <p:cNvPr id="441363" name="Group 19"/>
          <p:cNvGrpSpPr>
            <a:grpSpLocks/>
          </p:cNvGrpSpPr>
          <p:nvPr/>
        </p:nvGrpSpPr>
        <p:grpSpPr bwMode="auto">
          <a:xfrm>
            <a:off x="4816475" y="5140325"/>
            <a:ext cx="381000" cy="641350"/>
            <a:chOff x="1152" y="3772"/>
            <a:chExt cx="240" cy="404"/>
          </a:xfrm>
        </p:grpSpPr>
        <p:sp>
          <p:nvSpPr>
            <p:cNvPr id="441364" name="Oval 20"/>
            <p:cNvSpPr>
              <a:spLocks noChangeArrowheads="1"/>
            </p:cNvSpPr>
            <p:nvPr/>
          </p:nvSpPr>
          <p:spPr bwMode="auto">
            <a:xfrm>
              <a:off x="1152" y="3874"/>
              <a:ext cx="240" cy="240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600" b="1">
                <a:solidFill>
                  <a:schemeClr val="bg1"/>
                </a:solidFill>
              </a:endParaRPr>
            </a:p>
          </p:txBody>
        </p:sp>
        <p:sp>
          <p:nvSpPr>
            <p:cNvPr id="441365" name="Rectangle 21"/>
            <p:cNvSpPr>
              <a:spLocks noChangeArrowheads="1"/>
            </p:cNvSpPr>
            <p:nvPr/>
          </p:nvSpPr>
          <p:spPr bwMode="auto">
            <a:xfrm>
              <a:off x="1166" y="3772"/>
              <a:ext cx="2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-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1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1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1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1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1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1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13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8" grpId="0" build="p" autoUpdateAnimBg="0"/>
      <p:bldP spid="44135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 regulation in bacteria</a:t>
            </a:r>
          </a:p>
        </p:txBody>
      </p:sp>
      <p:sp>
        <p:nvSpPr>
          <p:cNvPr id="410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257800"/>
          </a:xfrm>
        </p:spPr>
        <p:txBody>
          <a:bodyPr/>
          <a:lstStyle/>
          <a:p>
            <a:r>
              <a:rPr lang="en-US"/>
              <a:t>Cells vary amount of specific enzymes by </a:t>
            </a:r>
            <a:r>
              <a:rPr lang="en-US" u="sng">
                <a:solidFill>
                  <a:srgbClr val="CC0000"/>
                </a:solidFill>
              </a:rPr>
              <a:t>regulating gene transcription</a:t>
            </a:r>
            <a:endParaRPr lang="en-US" u="sng">
              <a:solidFill>
                <a:schemeClr val="tx2"/>
              </a:solidFill>
            </a:endParaRPr>
          </a:p>
          <a:p>
            <a:pPr lvl="1"/>
            <a:r>
              <a:rPr lang="en-US"/>
              <a:t>turn </a:t>
            </a:r>
            <a:r>
              <a:rPr lang="en-US" u="sng">
                <a:solidFill>
                  <a:srgbClr val="008000"/>
                </a:solidFill>
              </a:rPr>
              <a:t>genes on</a:t>
            </a:r>
            <a:r>
              <a:rPr lang="en-US"/>
              <a:t> or turn </a:t>
            </a:r>
            <a:r>
              <a:rPr lang="en-US" u="sng">
                <a:solidFill>
                  <a:srgbClr val="CC0000"/>
                </a:solidFill>
              </a:rPr>
              <a:t>genes off</a:t>
            </a:r>
            <a:endParaRPr lang="en-US"/>
          </a:p>
          <a:p>
            <a:pPr marL="1085850" lvl="2"/>
            <a:r>
              <a:rPr lang="en-US" u="sng">
                <a:solidFill>
                  <a:schemeClr val="tx2"/>
                </a:solidFill>
              </a:rPr>
              <a:t>turn genes OFF example</a:t>
            </a:r>
            <a:r>
              <a:rPr lang="en-US">
                <a:solidFill>
                  <a:schemeClr val="tx2"/>
                </a:solidFill>
              </a:rPr>
              <a:t/>
            </a:r>
            <a:br>
              <a:rPr lang="en-US">
                <a:solidFill>
                  <a:schemeClr val="tx2"/>
                </a:solidFill>
              </a:rPr>
            </a:br>
            <a:r>
              <a:rPr lang="en-US"/>
              <a:t>if bacterium has enough tryptophan then it doesn’t need to make enzymes used to </a:t>
            </a:r>
            <a:r>
              <a:rPr lang="en-US" u="sng"/>
              <a:t>build</a:t>
            </a:r>
            <a:r>
              <a:rPr lang="en-US"/>
              <a:t> tryptophan</a:t>
            </a:r>
          </a:p>
          <a:p>
            <a:pPr marL="1085850" lvl="2"/>
            <a:r>
              <a:rPr lang="en-US" u="sng">
                <a:solidFill>
                  <a:schemeClr val="tx2"/>
                </a:solidFill>
              </a:rPr>
              <a:t>turn genes ON example</a:t>
            </a:r>
            <a:r>
              <a:rPr lang="en-US">
                <a:solidFill>
                  <a:schemeClr val="tx2"/>
                </a:solidFill>
              </a:rPr>
              <a:t> </a:t>
            </a:r>
            <a:br>
              <a:rPr lang="en-US">
                <a:solidFill>
                  <a:schemeClr val="tx2"/>
                </a:solidFill>
              </a:rPr>
            </a:br>
            <a:r>
              <a:rPr lang="en-US"/>
              <a:t>if bacterium encounters new sugar (energy source), like lactose, then it needs to start making enzymes used to </a:t>
            </a:r>
            <a:r>
              <a:rPr lang="en-US" u="sng"/>
              <a:t>digest</a:t>
            </a:r>
            <a:r>
              <a:rPr lang="en-US"/>
              <a:t> lactose</a:t>
            </a:r>
          </a:p>
          <a:p>
            <a:pPr marL="1085850" lvl="2"/>
            <a:endParaRPr lang="en-US"/>
          </a:p>
        </p:txBody>
      </p:sp>
      <p:pic>
        <p:nvPicPr>
          <p:cNvPr id="4106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0"/>
            <a:ext cx="12954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629" name="AutoShape 5"/>
          <p:cNvSpPr>
            <a:spLocks noChangeArrowheads="1"/>
          </p:cNvSpPr>
          <p:nvPr/>
        </p:nvSpPr>
        <p:spPr bwMode="auto">
          <a:xfrm>
            <a:off x="882650" y="3352800"/>
            <a:ext cx="914400" cy="914400"/>
          </a:xfrm>
          <a:prstGeom prst="octagon">
            <a:avLst>
              <a:gd name="adj" fmla="val 29287"/>
            </a:avLst>
          </a:prstGeom>
          <a:solidFill>
            <a:srgbClr val="CC0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STOP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10630" name="AutoShape 6"/>
          <p:cNvSpPr>
            <a:spLocks noChangeArrowheads="1"/>
          </p:cNvSpPr>
          <p:nvPr/>
        </p:nvSpPr>
        <p:spPr bwMode="auto">
          <a:xfrm>
            <a:off x="806450" y="4892675"/>
            <a:ext cx="1066800" cy="914400"/>
          </a:xfrm>
          <a:prstGeom prst="chevron">
            <a:avLst>
              <a:gd name="adj" fmla="val 29167"/>
            </a:avLst>
          </a:prstGeom>
          <a:solidFill>
            <a:srgbClr val="008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  GO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06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06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7" grpId="0" build="p" autoUpdateAnimBg="0"/>
      <p:bldP spid="410629" grpId="0" animBg="1" autoUpdateAnimBg="0"/>
      <p:bldP spid="41063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3" name="Picture 5" descr="18-20a-trpOperon-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67"/>
          <a:stretch>
            <a:fillRect/>
          </a:stretch>
        </p:blipFill>
        <p:spPr bwMode="auto">
          <a:xfrm>
            <a:off x="1371600" y="4191000"/>
            <a:ext cx="716280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Bacteria group genes together </a:t>
            </a:r>
          </a:p>
        </p:txBody>
      </p:sp>
      <p:sp>
        <p:nvSpPr>
          <p:cNvPr id="416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301750"/>
            <a:ext cx="8305800" cy="297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u="sng">
                <a:solidFill>
                  <a:srgbClr val="CC0000"/>
                </a:solidFill>
              </a:rPr>
              <a:t>Operon</a:t>
            </a:r>
            <a:r>
              <a:rPr lang="en-US" sz="260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genes grouped together with related functions </a:t>
            </a:r>
          </a:p>
          <a:p>
            <a:pPr marL="1085850" lvl="2">
              <a:lnSpc>
                <a:spcPct val="90000"/>
              </a:lnSpc>
            </a:pPr>
            <a:r>
              <a:rPr lang="en-US" sz="2000">
                <a:solidFill>
                  <a:schemeClr val="tx2"/>
                </a:solidFill>
              </a:rPr>
              <a:t>example:</a:t>
            </a:r>
            <a:r>
              <a:rPr lang="en-US" sz="2000"/>
              <a:t> all enzymes in a metabolic pathway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CC0000"/>
                </a:solidFill>
              </a:rPr>
              <a:t>promoter</a:t>
            </a:r>
            <a:r>
              <a:rPr lang="en-US" sz="2400"/>
              <a:t> = RNA polymerase binding site</a:t>
            </a:r>
          </a:p>
          <a:p>
            <a:pPr marL="1085850" lvl="2">
              <a:lnSpc>
                <a:spcPct val="90000"/>
              </a:lnSpc>
            </a:pPr>
            <a:r>
              <a:rPr lang="en-US" sz="2000"/>
              <a:t>single promoter controls transcription of all genes in operon</a:t>
            </a:r>
            <a:endParaRPr lang="en-US" sz="2000" u="sng"/>
          </a:p>
          <a:p>
            <a:pPr marL="1085850" lvl="2">
              <a:lnSpc>
                <a:spcPct val="90000"/>
              </a:lnSpc>
            </a:pPr>
            <a:r>
              <a:rPr lang="en-US" sz="2000"/>
              <a:t>transcribed as </a:t>
            </a:r>
            <a:r>
              <a:rPr lang="en-US" sz="2000" u="sng"/>
              <a:t>one unit</a:t>
            </a:r>
            <a:r>
              <a:rPr lang="en-US" sz="2000"/>
              <a:t> &amp; a single mRNA is made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CC0000"/>
                </a:solidFill>
              </a:rPr>
              <a:t>operator</a:t>
            </a:r>
            <a:r>
              <a:rPr lang="en-US" sz="2400"/>
              <a:t> = DNA binding site of </a:t>
            </a:r>
            <a:r>
              <a:rPr lang="en-US" sz="2400" u="sng">
                <a:solidFill>
                  <a:srgbClr val="CC0000"/>
                </a:solidFill>
              </a:rPr>
              <a:t>repressor protein</a:t>
            </a:r>
            <a:r>
              <a:rPr lang="en-US" sz="2400"/>
              <a:t> </a:t>
            </a:r>
          </a:p>
        </p:txBody>
      </p:sp>
      <p:sp>
        <p:nvSpPr>
          <p:cNvPr id="416776" name="Rectangle 8"/>
          <p:cNvSpPr>
            <a:spLocks noChangeArrowheads="1"/>
          </p:cNvSpPr>
          <p:nvPr/>
        </p:nvSpPr>
        <p:spPr bwMode="auto">
          <a:xfrm>
            <a:off x="1463675" y="5908675"/>
            <a:ext cx="2422525" cy="827088"/>
          </a:xfrm>
          <a:prstGeom prst="rect">
            <a:avLst/>
          </a:prstGeom>
          <a:solidFill>
            <a:srgbClr val="F2D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777" name="Rectangle 9"/>
          <p:cNvSpPr>
            <a:spLocks noChangeArrowheads="1"/>
          </p:cNvSpPr>
          <p:nvPr/>
        </p:nvSpPr>
        <p:spPr bwMode="auto">
          <a:xfrm>
            <a:off x="1525588" y="5218113"/>
            <a:ext cx="1752600" cy="827087"/>
          </a:xfrm>
          <a:prstGeom prst="rect">
            <a:avLst/>
          </a:prstGeom>
          <a:solidFill>
            <a:srgbClr val="F2D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6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6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6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6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762000"/>
          </a:xfrm>
        </p:spPr>
        <p:txBody>
          <a:bodyPr/>
          <a:lstStyle/>
          <a:p>
            <a:r>
              <a:rPr lang="en-US" sz="3500"/>
              <a:t>So how can these genes be turned off?</a:t>
            </a:r>
            <a:endParaRPr lang="en-US"/>
          </a:p>
        </p:txBody>
      </p:sp>
      <p:sp>
        <p:nvSpPr>
          <p:cNvPr id="4126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153400" cy="2351088"/>
          </a:xfrm>
        </p:spPr>
        <p:txBody>
          <a:bodyPr/>
          <a:lstStyle/>
          <a:p>
            <a:r>
              <a:rPr lang="en-US" u="sng">
                <a:solidFill>
                  <a:srgbClr val="CC0000"/>
                </a:solidFill>
              </a:rPr>
              <a:t>Repressor protein</a:t>
            </a:r>
            <a:endParaRPr lang="en-US"/>
          </a:p>
          <a:p>
            <a:pPr lvl="1"/>
            <a:r>
              <a:rPr lang="en-US"/>
              <a:t>binds to DNA at operator site </a:t>
            </a:r>
          </a:p>
          <a:p>
            <a:pPr lvl="1"/>
            <a:r>
              <a:rPr lang="en-US"/>
              <a:t>blocking RNA polymerase</a:t>
            </a:r>
          </a:p>
          <a:p>
            <a:pPr lvl="1"/>
            <a:r>
              <a:rPr lang="en-US"/>
              <a:t>blocks transcription</a:t>
            </a:r>
          </a:p>
        </p:txBody>
      </p:sp>
      <p:pic>
        <p:nvPicPr>
          <p:cNvPr id="412686" name="Picture 14" descr="18-20b-trpOperon-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1"/>
          <a:stretch>
            <a:fillRect/>
          </a:stretch>
        </p:blipFill>
        <p:spPr bwMode="auto">
          <a:xfrm>
            <a:off x="1422400" y="3411538"/>
            <a:ext cx="666750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71" name="Rectangle 51"/>
          <p:cNvSpPr>
            <a:spLocks noChangeArrowheads="1"/>
          </p:cNvSpPr>
          <p:nvPr/>
        </p:nvSpPr>
        <p:spPr bwMode="auto">
          <a:xfrm>
            <a:off x="2251075" y="3884613"/>
            <a:ext cx="5592763" cy="2286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grpSp>
        <p:nvGrpSpPr>
          <p:cNvPr id="414722" name="Group 2"/>
          <p:cNvGrpSpPr>
            <a:grpSpLocks/>
          </p:cNvGrpSpPr>
          <p:nvPr/>
        </p:nvGrpSpPr>
        <p:grpSpPr bwMode="auto">
          <a:xfrm>
            <a:off x="1814513" y="3611563"/>
            <a:ext cx="1358900" cy="1512887"/>
            <a:chOff x="1143" y="2275"/>
            <a:chExt cx="856" cy="953"/>
          </a:xfrm>
        </p:grpSpPr>
        <p:sp>
          <p:nvSpPr>
            <p:cNvPr id="414723" name="Line 3"/>
            <p:cNvSpPr>
              <a:spLocks noChangeShapeType="1"/>
            </p:cNvSpPr>
            <p:nvPr/>
          </p:nvSpPr>
          <p:spPr bwMode="auto">
            <a:xfrm>
              <a:off x="1176" y="2275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24" name="AutoShape 4"/>
            <p:cNvSpPr>
              <a:spLocks noChangeArrowheads="1"/>
            </p:cNvSpPr>
            <p:nvPr/>
          </p:nvSpPr>
          <p:spPr bwMode="auto">
            <a:xfrm>
              <a:off x="1143" y="2935"/>
              <a:ext cx="856" cy="293"/>
            </a:xfrm>
            <a:prstGeom prst="roundRect">
              <a:avLst>
                <a:gd name="adj" fmla="val 16667"/>
              </a:avLst>
            </a:prstGeom>
            <a:solidFill>
              <a:srgbClr val="FF400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operator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14725" name="Group 5"/>
          <p:cNvGrpSpPr>
            <a:grpSpLocks/>
          </p:cNvGrpSpPr>
          <p:nvPr/>
        </p:nvGrpSpPr>
        <p:grpSpPr bwMode="auto">
          <a:xfrm>
            <a:off x="169863" y="3611563"/>
            <a:ext cx="1450975" cy="1512887"/>
            <a:chOff x="107" y="1824"/>
            <a:chExt cx="914" cy="953"/>
          </a:xfrm>
        </p:grpSpPr>
        <p:sp>
          <p:nvSpPr>
            <p:cNvPr id="414726" name="Line 6"/>
            <p:cNvSpPr>
              <a:spLocks noChangeShapeType="1"/>
            </p:cNvSpPr>
            <p:nvPr/>
          </p:nvSpPr>
          <p:spPr bwMode="auto">
            <a:xfrm>
              <a:off x="480" y="1824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27" name="AutoShape 7"/>
            <p:cNvSpPr>
              <a:spLocks noChangeArrowheads="1"/>
            </p:cNvSpPr>
            <p:nvPr/>
          </p:nvSpPr>
          <p:spPr bwMode="auto">
            <a:xfrm>
              <a:off x="107" y="2484"/>
              <a:ext cx="914" cy="293"/>
            </a:xfrm>
            <a:prstGeom prst="roundRect">
              <a:avLst>
                <a:gd name="adj" fmla="val 16667"/>
              </a:avLst>
            </a:prstGeom>
            <a:solidFill>
              <a:srgbClr val="97C6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promoter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4728" name="Rectangle 8"/>
          <p:cNvSpPr>
            <a:spLocks noChangeArrowheads="1"/>
          </p:cNvSpPr>
          <p:nvPr/>
        </p:nvSpPr>
        <p:spPr bwMode="auto">
          <a:xfrm>
            <a:off x="152400" y="3382963"/>
            <a:ext cx="8915400" cy="228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14729" name="Rectangle 9"/>
          <p:cNvSpPr>
            <a:spLocks noChangeArrowheads="1"/>
          </p:cNvSpPr>
          <p:nvPr/>
        </p:nvSpPr>
        <p:spPr bwMode="auto">
          <a:xfrm>
            <a:off x="1600200" y="3382963"/>
            <a:ext cx="6629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1473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Operon </a:t>
            </a:r>
            <a:r>
              <a:rPr lang="en-US" u="sng"/>
              <a:t>model</a:t>
            </a:r>
            <a:endParaRPr lang="en-US"/>
          </a:p>
        </p:txBody>
      </p:sp>
      <p:sp>
        <p:nvSpPr>
          <p:cNvPr id="414731" name="Rectangle 11"/>
          <p:cNvSpPr>
            <a:spLocks noChangeArrowheads="1"/>
          </p:cNvSpPr>
          <p:nvPr/>
        </p:nvSpPr>
        <p:spPr bwMode="auto">
          <a:xfrm>
            <a:off x="685800" y="3382963"/>
            <a:ext cx="609600" cy="228600"/>
          </a:xfrm>
          <a:prstGeom prst="rect">
            <a:avLst/>
          </a:prstGeom>
          <a:solidFill>
            <a:srgbClr val="97C6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32" name="Rectangle 12"/>
          <p:cNvSpPr>
            <a:spLocks noChangeArrowheads="1"/>
          </p:cNvSpPr>
          <p:nvPr/>
        </p:nvSpPr>
        <p:spPr bwMode="auto">
          <a:xfrm>
            <a:off x="8229600" y="3382963"/>
            <a:ext cx="304800" cy="2286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33" name="Rectangle 13"/>
          <p:cNvSpPr>
            <a:spLocks noChangeArrowheads="1"/>
          </p:cNvSpPr>
          <p:nvPr/>
        </p:nvSpPr>
        <p:spPr bwMode="auto">
          <a:xfrm>
            <a:off x="1600200" y="3382963"/>
            <a:ext cx="304800" cy="228600"/>
          </a:xfrm>
          <a:prstGeom prst="rect">
            <a:avLst/>
          </a:prstGeom>
          <a:solidFill>
            <a:srgbClr val="FF4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414734" name="Rectangle 14"/>
          <p:cNvSpPr>
            <a:spLocks noChangeArrowheads="1"/>
          </p:cNvSpPr>
          <p:nvPr/>
        </p:nvSpPr>
        <p:spPr bwMode="auto">
          <a:xfrm>
            <a:off x="8464550" y="3306763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DNA</a:t>
            </a:r>
          </a:p>
        </p:txBody>
      </p:sp>
      <p:sp>
        <p:nvSpPr>
          <p:cNvPr id="414735" name="Rectangle 15"/>
          <p:cNvSpPr>
            <a:spLocks noChangeArrowheads="1"/>
          </p:cNvSpPr>
          <p:nvPr/>
        </p:nvSpPr>
        <p:spPr bwMode="auto">
          <a:xfrm>
            <a:off x="577850" y="3306763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06604"/>
                </a:solidFill>
              </a:rPr>
              <a:t>TATA</a:t>
            </a:r>
            <a:endParaRPr lang="en-US" sz="1800" b="1">
              <a:solidFill>
                <a:srgbClr val="0F116A"/>
              </a:solidFill>
            </a:endParaRPr>
          </a:p>
        </p:txBody>
      </p:sp>
      <p:grpSp>
        <p:nvGrpSpPr>
          <p:cNvPr id="414736" name="Group 16"/>
          <p:cNvGrpSpPr>
            <a:grpSpLocks/>
          </p:cNvGrpSpPr>
          <p:nvPr/>
        </p:nvGrpSpPr>
        <p:grpSpPr bwMode="auto">
          <a:xfrm>
            <a:off x="0" y="1676400"/>
            <a:ext cx="1524000" cy="990600"/>
            <a:chOff x="144" y="1440"/>
            <a:chExt cx="960" cy="624"/>
          </a:xfrm>
        </p:grpSpPr>
        <p:sp>
          <p:nvSpPr>
            <p:cNvPr id="414737" name="Oval 17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38" name="Rectangle 18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4739" name="AutoShape 19"/>
          <p:cNvSpPr>
            <a:spLocks noChangeArrowheads="1"/>
          </p:cNvSpPr>
          <p:nvPr/>
        </p:nvSpPr>
        <p:spPr bwMode="auto">
          <a:xfrm>
            <a:off x="685800" y="2743200"/>
            <a:ext cx="1219200" cy="381000"/>
          </a:xfrm>
          <a:prstGeom prst="curvedUpArrow">
            <a:avLst>
              <a:gd name="adj1" fmla="val 50163"/>
              <a:gd name="adj2" fmla="val 114163"/>
              <a:gd name="adj3" fmla="val 33333"/>
            </a:avLst>
          </a:prstGeom>
          <a:solidFill>
            <a:srgbClr val="FF6600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4740" name="Group 20"/>
          <p:cNvGrpSpPr>
            <a:grpSpLocks/>
          </p:cNvGrpSpPr>
          <p:nvPr/>
        </p:nvGrpSpPr>
        <p:grpSpPr bwMode="auto">
          <a:xfrm>
            <a:off x="1470025" y="3200400"/>
            <a:ext cx="1122363" cy="544513"/>
            <a:chOff x="240" y="2016"/>
            <a:chExt cx="707" cy="343"/>
          </a:xfrm>
        </p:grpSpPr>
        <p:sp>
          <p:nvSpPr>
            <p:cNvPr id="414741" name="Oval 21"/>
            <p:cNvSpPr>
              <a:spLocks noChangeArrowheads="1"/>
            </p:cNvSpPr>
            <p:nvPr/>
          </p:nvSpPr>
          <p:spPr bwMode="auto">
            <a:xfrm>
              <a:off x="281" y="2016"/>
              <a:ext cx="624" cy="3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42" name="Rectangle 22"/>
            <p:cNvSpPr>
              <a:spLocks noChangeArrowheads="1"/>
            </p:cNvSpPr>
            <p:nvPr/>
          </p:nvSpPr>
          <p:spPr bwMode="auto">
            <a:xfrm>
              <a:off x="240" y="2081"/>
              <a:ext cx="7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 b="1">
                  <a:solidFill>
                    <a:srgbClr val="000005"/>
                  </a:solidFill>
                </a:rPr>
                <a:t>repressor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14743" name="Group 23"/>
          <p:cNvGrpSpPr>
            <a:grpSpLocks/>
          </p:cNvGrpSpPr>
          <p:nvPr/>
        </p:nvGrpSpPr>
        <p:grpSpPr bwMode="auto">
          <a:xfrm>
            <a:off x="5508625" y="6073775"/>
            <a:ext cx="3470275" cy="544513"/>
            <a:chOff x="2810" y="2736"/>
            <a:chExt cx="2186" cy="343"/>
          </a:xfrm>
        </p:grpSpPr>
        <p:grpSp>
          <p:nvGrpSpPr>
            <p:cNvPr id="414744" name="Group 24"/>
            <p:cNvGrpSpPr>
              <a:grpSpLocks/>
            </p:cNvGrpSpPr>
            <p:nvPr/>
          </p:nvGrpSpPr>
          <p:grpSpPr bwMode="auto">
            <a:xfrm>
              <a:off x="2810" y="2736"/>
              <a:ext cx="707" cy="343"/>
              <a:chOff x="240" y="2016"/>
              <a:chExt cx="707" cy="343"/>
            </a:xfrm>
          </p:grpSpPr>
          <p:sp>
            <p:nvSpPr>
              <p:cNvPr id="414745" name="Oval 25"/>
              <p:cNvSpPr>
                <a:spLocks noChangeArrowheads="1"/>
              </p:cNvSpPr>
              <p:nvPr/>
            </p:nvSpPr>
            <p:spPr bwMode="auto">
              <a:xfrm>
                <a:off x="281" y="2016"/>
                <a:ext cx="624" cy="34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746" name="Rectangle 26"/>
              <p:cNvSpPr>
                <a:spLocks noChangeArrowheads="1"/>
              </p:cNvSpPr>
              <p:nvPr/>
            </p:nvSpPr>
            <p:spPr bwMode="auto">
              <a:xfrm>
                <a:off x="240" y="2081"/>
                <a:ext cx="70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600" b="1">
                    <a:solidFill>
                      <a:srgbClr val="000005"/>
                    </a:solidFill>
                  </a:rPr>
                  <a:t>repressor</a:t>
                </a:r>
                <a:endParaRPr lang="en-US" sz="3000" b="1">
                  <a:solidFill>
                    <a:srgbClr val="0F116A"/>
                  </a:solidFill>
                </a:endParaRPr>
              </a:p>
            </p:txBody>
          </p:sp>
        </p:grpSp>
        <p:sp>
          <p:nvSpPr>
            <p:cNvPr id="414747" name="Text Box 27"/>
            <p:cNvSpPr txBox="1">
              <a:spLocks noChangeArrowheads="1"/>
            </p:cNvSpPr>
            <p:nvPr/>
          </p:nvSpPr>
          <p:spPr bwMode="auto">
            <a:xfrm>
              <a:off x="3564" y="2792"/>
              <a:ext cx="14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= repressor protein</a:t>
              </a:r>
              <a:endParaRPr lang="en-US" sz="3600"/>
            </a:p>
          </p:txBody>
        </p:sp>
      </p:grpSp>
      <p:sp>
        <p:nvSpPr>
          <p:cNvPr id="414748" name="Rectangle 28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024313" y="1333500"/>
            <a:ext cx="5257800" cy="1371600"/>
          </a:xfrm>
          <a:noFill/>
          <a:ln/>
        </p:spPr>
        <p:txBody>
          <a:bodyPr/>
          <a:lstStyle/>
          <a:p>
            <a:pPr marL="0" indent="0">
              <a:buFont typeface="Zapf Dingbats" pitchFamily="84" charset="2"/>
              <a:buNone/>
            </a:pPr>
            <a:r>
              <a:rPr lang="en-US" sz="2000" u="sng">
                <a:solidFill>
                  <a:srgbClr val="CC0000"/>
                </a:solidFill>
              </a:rPr>
              <a:t>Operon</a:t>
            </a:r>
            <a:r>
              <a:rPr lang="en-US" sz="2000">
                <a:solidFill>
                  <a:srgbClr val="CC0000"/>
                </a:solidFill>
              </a:rPr>
              <a:t>: </a:t>
            </a:r>
            <a:br>
              <a:rPr lang="en-US" sz="2000">
                <a:solidFill>
                  <a:srgbClr val="CC0000"/>
                </a:solidFill>
              </a:rPr>
            </a:br>
            <a:r>
              <a:rPr lang="en-US" sz="2000">
                <a:solidFill>
                  <a:srgbClr val="CC0000"/>
                </a:solidFill>
              </a:rPr>
              <a:t>operator, promoter &amp; genes they control</a:t>
            </a:r>
          </a:p>
          <a:p>
            <a:pPr marL="0" indent="0">
              <a:buFont typeface="Zapf Dingbats" pitchFamily="84" charset="2"/>
              <a:buNone/>
            </a:pPr>
            <a:r>
              <a:rPr lang="en-US" sz="2000">
                <a:solidFill>
                  <a:schemeClr val="tx2"/>
                </a:solidFill>
              </a:rPr>
              <a:t>serve as a model for gene regulation</a:t>
            </a:r>
            <a:r>
              <a:rPr lang="en-US" sz="2000"/>
              <a:t> </a:t>
            </a:r>
            <a:endParaRPr lang="en-US" sz="2200"/>
          </a:p>
        </p:txBody>
      </p:sp>
      <p:sp>
        <p:nvSpPr>
          <p:cNvPr id="414749" name="Rectangle 29"/>
          <p:cNvSpPr>
            <a:spLocks noChangeArrowheads="1"/>
          </p:cNvSpPr>
          <p:nvPr/>
        </p:nvSpPr>
        <p:spPr bwMode="auto">
          <a:xfrm>
            <a:off x="30924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4750" name="Rectangle 30"/>
          <p:cNvSpPr>
            <a:spLocks noChangeArrowheads="1"/>
          </p:cNvSpPr>
          <p:nvPr/>
        </p:nvSpPr>
        <p:spPr bwMode="auto">
          <a:xfrm>
            <a:off x="43307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4751" name="Rectangle 31"/>
          <p:cNvSpPr>
            <a:spLocks noChangeArrowheads="1"/>
          </p:cNvSpPr>
          <p:nvPr/>
        </p:nvSpPr>
        <p:spPr bwMode="auto">
          <a:xfrm>
            <a:off x="55689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4752" name="Rectangle 32"/>
          <p:cNvSpPr>
            <a:spLocks noChangeArrowheads="1"/>
          </p:cNvSpPr>
          <p:nvPr/>
        </p:nvSpPr>
        <p:spPr bwMode="auto">
          <a:xfrm>
            <a:off x="68072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4753" name="Line 33"/>
          <p:cNvSpPr>
            <a:spLocks noChangeShapeType="1"/>
          </p:cNvSpPr>
          <p:nvPr/>
        </p:nvSpPr>
        <p:spPr bwMode="auto">
          <a:xfrm>
            <a:off x="41338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54" name="Line 34"/>
          <p:cNvSpPr>
            <a:spLocks noChangeShapeType="1"/>
          </p:cNvSpPr>
          <p:nvPr/>
        </p:nvSpPr>
        <p:spPr bwMode="auto">
          <a:xfrm>
            <a:off x="53721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55" name="Line 35"/>
          <p:cNvSpPr>
            <a:spLocks noChangeShapeType="1"/>
          </p:cNvSpPr>
          <p:nvPr/>
        </p:nvSpPr>
        <p:spPr bwMode="auto">
          <a:xfrm>
            <a:off x="66103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56" name="Line 36"/>
          <p:cNvSpPr>
            <a:spLocks noChangeShapeType="1"/>
          </p:cNvSpPr>
          <p:nvPr/>
        </p:nvSpPr>
        <p:spPr bwMode="auto">
          <a:xfrm>
            <a:off x="2895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57" name="Line 37"/>
          <p:cNvSpPr>
            <a:spLocks noChangeShapeType="1"/>
          </p:cNvSpPr>
          <p:nvPr/>
        </p:nvSpPr>
        <p:spPr bwMode="auto">
          <a:xfrm>
            <a:off x="7848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4758" name="Group 38"/>
          <p:cNvGrpSpPr>
            <a:grpSpLocks/>
          </p:cNvGrpSpPr>
          <p:nvPr/>
        </p:nvGrpSpPr>
        <p:grpSpPr bwMode="auto">
          <a:xfrm>
            <a:off x="304800" y="2971800"/>
            <a:ext cx="1524000" cy="990600"/>
            <a:chOff x="144" y="1440"/>
            <a:chExt cx="960" cy="624"/>
          </a:xfrm>
        </p:grpSpPr>
        <p:sp>
          <p:nvSpPr>
            <p:cNvPr id="414759" name="Oval 39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60" name="Rectangle 40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4761" name="AutoShape 41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8900" y="5981700"/>
            <a:ext cx="5105400" cy="76200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70000"/>
              <a:buFont typeface="Zapf Dingbats" pitchFamily="84" charset="2"/>
              <a:buNone/>
            </a:pPr>
            <a:r>
              <a:rPr lang="en-US" sz="2000" b="1" u="sng">
                <a:solidFill>
                  <a:srgbClr val="CC0000"/>
                </a:solidFill>
              </a:rPr>
              <a:t>Repressor protein</a:t>
            </a:r>
            <a:r>
              <a:rPr lang="en-US" sz="2000" b="1">
                <a:solidFill>
                  <a:srgbClr val="0F116A"/>
                </a:solidFill>
              </a:rPr>
              <a:t> turns off gene by blocking RNA polymerase binding site.</a:t>
            </a:r>
            <a:endParaRPr lang="en-US" sz="2200" b="1">
              <a:solidFill>
                <a:srgbClr val="0F116A"/>
              </a:solidFill>
            </a:endParaRPr>
          </a:p>
        </p:txBody>
      </p:sp>
      <p:grpSp>
        <p:nvGrpSpPr>
          <p:cNvPr id="414762" name="Group 42"/>
          <p:cNvGrpSpPr>
            <a:grpSpLocks/>
          </p:cNvGrpSpPr>
          <p:nvPr/>
        </p:nvGrpSpPr>
        <p:grpSpPr bwMode="auto">
          <a:xfrm>
            <a:off x="3276600" y="3657600"/>
            <a:ext cx="4191000" cy="519113"/>
            <a:chOff x="2064" y="2304"/>
            <a:chExt cx="2640" cy="327"/>
          </a:xfrm>
        </p:grpSpPr>
        <p:sp>
          <p:nvSpPr>
            <p:cNvPr id="414763" name="Rectangle 43"/>
            <p:cNvSpPr>
              <a:spLocks noChangeArrowheads="1"/>
            </p:cNvSpPr>
            <p:nvPr/>
          </p:nvSpPr>
          <p:spPr bwMode="auto">
            <a:xfrm>
              <a:off x="211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1</a:t>
              </a:r>
            </a:p>
          </p:txBody>
        </p:sp>
        <p:sp>
          <p:nvSpPr>
            <p:cNvPr id="414764" name="Rectangle 44"/>
            <p:cNvSpPr>
              <a:spLocks noChangeArrowheads="1"/>
            </p:cNvSpPr>
            <p:nvPr/>
          </p:nvSpPr>
          <p:spPr bwMode="auto">
            <a:xfrm>
              <a:off x="289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414765" name="Rectangle 45"/>
            <p:cNvSpPr>
              <a:spLocks noChangeArrowheads="1"/>
            </p:cNvSpPr>
            <p:nvPr/>
          </p:nvSpPr>
          <p:spPr bwMode="auto">
            <a:xfrm>
              <a:off x="367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3</a:t>
              </a:r>
            </a:p>
          </p:txBody>
        </p:sp>
        <p:sp>
          <p:nvSpPr>
            <p:cNvPr id="414766" name="Rectangle 46"/>
            <p:cNvSpPr>
              <a:spLocks noChangeArrowheads="1"/>
            </p:cNvSpPr>
            <p:nvPr/>
          </p:nvSpPr>
          <p:spPr bwMode="auto">
            <a:xfrm>
              <a:off x="445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4</a:t>
              </a:r>
            </a:p>
          </p:txBody>
        </p:sp>
        <p:sp>
          <p:nvSpPr>
            <p:cNvPr id="414767" name="AutoShape 47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68" name="AutoShape 48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69" name="AutoShape 49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70" name="AutoShape 50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4772" name="Rectangle 52"/>
          <p:cNvSpPr>
            <a:spLocks noChangeArrowheads="1"/>
          </p:cNvSpPr>
          <p:nvPr/>
        </p:nvSpPr>
        <p:spPr bwMode="auto">
          <a:xfrm>
            <a:off x="2170113" y="382111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0000"/>
                </a:solidFill>
              </a:rPr>
              <a:t>mRNA</a:t>
            </a:r>
          </a:p>
        </p:txBody>
      </p:sp>
      <p:grpSp>
        <p:nvGrpSpPr>
          <p:cNvPr id="414773" name="Group 53"/>
          <p:cNvGrpSpPr>
            <a:grpSpLocks/>
          </p:cNvGrpSpPr>
          <p:nvPr/>
        </p:nvGrpSpPr>
        <p:grpSpPr bwMode="auto">
          <a:xfrm>
            <a:off x="2940050" y="4233863"/>
            <a:ext cx="4864100" cy="519112"/>
            <a:chOff x="1852" y="2304"/>
            <a:chExt cx="3064" cy="327"/>
          </a:xfrm>
        </p:grpSpPr>
        <p:sp>
          <p:nvSpPr>
            <p:cNvPr id="414774" name="Rectangle 54"/>
            <p:cNvSpPr>
              <a:spLocks noChangeArrowheads="1"/>
            </p:cNvSpPr>
            <p:nvPr/>
          </p:nvSpPr>
          <p:spPr bwMode="auto">
            <a:xfrm>
              <a:off x="185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1</a:t>
              </a:r>
            </a:p>
          </p:txBody>
        </p:sp>
        <p:sp>
          <p:nvSpPr>
            <p:cNvPr id="414775" name="Rectangle 55"/>
            <p:cNvSpPr>
              <a:spLocks noChangeArrowheads="1"/>
            </p:cNvSpPr>
            <p:nvPr/>
          </p:nvSpPr>
          <p:spPr bwMode="auto">
            <a:xfrm>
              <a:off x="263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414776" name="Rectangle 56"/>
            <p:cNvSpPr>
              <a:spLocks noChangeArrowheads="1"/>
            </p:cNvSpPr>
            <p:nvPr/>
          </p:nvSpPr>
          <p:spPr bwMode="auto">
            <a:xfrm>
              <a:off x="341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3</a:t>
              </a:r>
            </a:p>
          </p:txBody>
        </p:sp>
        <p:sp>
          <p:nvSpPr>
            <p:cNvPr id="414777" name="Rectangle 57"/>
            <p:cNvSpPr>
              <a:spLocks noChangeArrowheads="1"/>
            </p:cNvSpPr>
            <p:nvPr/>
          </p:nvSpPr>
          <p:spPr bwMode="auto">
            <a:xfrm>
              <a:off x="419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4</a:t>
              </a:r>
            </a:p>
          </p:txBody>
        </p:sp>
        <p:sp>
          <p:nvSpPr>
            <p:cNvPr id="414778" name="AutoShape 58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79" name="AutoShape 59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80" name="AutoShape 60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781" name="AutoShape 61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2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1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1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47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1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4147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47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4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4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14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14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1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14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414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71" grpId="0" animBg="1" autoUpdateAnimBg="0"/>
      <p:bldP spid="414771" grpId="1" animBg="1"/>
      <p:bldP spid="414739" grpId="0" animBg="1"/>
      <p:bldP spid="414739" grpId="1" animBg="1"/>
      <p:bldP spid="414772" grpId="0" build="p" autoUpdateAnimBg="0"/>
      <p:bldP spid="414772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80" name="Rectangle 64"/>
          <p:cNvSpPr>
            <a:spLocks noChangeArrowheads="1"/>
          </p:cNvSpPr>
          <p:nvPr/>
        </p:nvSpPr>
        <p:spPr bwMode="auto">
          <a:xfrm>
            <a:off x="2251075" y="3884613"/>
            <a:ext cx="5592763" cy="2286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18881" name="Rectangle 65"/>
          <p:cNvSpPr>
            <a:spLocks noChangeArrowheads="1"/>
          </p:cNvSpPr>
          <p:nvPr/>
        </p:nvSpPr>
        <p:spPr bwMode="auto">
          <a:xfrm>
            <a:off x="2170113" y="382111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0000"/>
                </a:solidFill>
              </a:rPr>
              <a:t>mRNA</a:t>
            </a:r>
          </a:p>
        </p:txBody>
      </p:sp>
      <p:grpSp>
        <p:nvGrpSpPr>
          <p:cNvPr id="418882" name="Group 66"/>
          <p:cNvGrpSpPr>
            <a:grpSpLocks/>
          </p:cNvGrpSpPr>
          <p:nvPr/>
        </p:nvGrpSpPr>
        <p:grpSpPr bwMode="auto">
          <a:xfrm>
            <a:off x="2940050" y="4233863"/>
            <a:ext cx="4864100" cy="519112"/>
            <a:chOff x="1852" y="2304"/>
            <a:chExt cx="3064" cy="327"/>
          </a:xfrm>
        </p:grpSpPr>
        <p:sp>
          <p:nvSpPr>
            <p:cNvPr id="418883" name="Rectangle 67"/>
            <p:cNvSpPr>
              <a:spLocks noChangeArrowheads="1"/>
            </p:cNvSpPr>
            <p:nvPr/>
          </p:nvSpPr>
          <p:spPr bwMode="auto">
            <a:xfrm>
              <a:off x="185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1</a:t>
              </a:r>
            </a:p>
          </p:txBody>
        </p:sp>
        <p:sp>
          <p:nvSpPr>
            <p:cNvPr id="418884" name="Rectangle 68"/>
            <p:cNvSpPr>
              <a:spLocks noChangeArrowheads="1"/>
            </p:cNvSpPr>
            <p:nvPr/>
          </p:nvSpPr>
          <p:spPr bwMode="auto">
            <a:xfrm>
              <a:off x="263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418885" name="Rectangle 69"/>
            <p:cNvSpPr>
              <a:spLocks noChangeArrowheads="1"/>
            </p:cNvSpPr>
            <p:nvPr/>
          </p:nvSpPr>
          <p:spPr bwMode="auto">
            <a:xfrm>
              <a:off x="341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3</a:t>
              </a:r>
            </a:p>
          </p:txBody>
        </p:sp>
        <p:sp>
          <p:nvSpPr>
            <p:cNvPr id="418886" name="Rectangle 70"/>
            <p:cNvSpPr>
              <a:spLocks noChangeArrowheads="1"/>
            </p:cNvSpPr>
            <p:nvPr/>
          </p:nvSpPr>
          <p:spPr bwMode="auto">
            <a:xfrm>
              <a:off x="4192" y="2400"/>
              <a:ext cx="7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 i="1">
                  <a:solidFill>
                    <a:srgbClr val="660000"/>
                  </a:solidFill>
                </a:rPr>
                <a:t>enzyme</a:t>
              </a:r>
              <a:r>
                <a:rPr lang="en-US" sz="1800" b="1">
                  <a:solidFill>
                    <a:srgbClr val="660000"/>
                  </a:solidFill>
                </a:rPr>
                <a:t>4</a:t>
              </a:r>
            </a:p>
          </p:txBody>
        </p:sp>
        <p:sp>
          <p:nvSpPr>
            <p:cNvPr id="418887" name="AutoShape 71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88" name="AutoShape 72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89" name="AutoShape 73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90" name="AutoShape 74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8818" name="Group 2"/>
          <p:cNvGrpSpPr>
            <a:grpSpLocks/>
          </p:cNvGrpSpPr>
          <p:nvPr/>
        </p:nvGrpSpPr>
        <p:grpSpPr bwMode="auto">
          <a:xfrm>
            <a:off x="1814513" y="3611563"/>
            <a:ext cx="1358900" cy="1512887"/>
            <a:chOff x="1143" y="2275"/>
            <a:chExt cx="856" cy="953"/>
          </a:xfrm>
        </p:grpSpPr>
        <p:sp>
          <p:nvSpPr>
            <p:cNvPr id="418819" name="Line 3"/>
            <p:cNvSpPr>
              <a:spLocks noChangeShapeType="1"/>
            </p:cNvSpPr>
            <p:nvPr/>
          </p:nvSpPr>
          <p:spPr bwMode="auto">
            <a:xfrm>
              <a:off x="1176" y="2275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20" name="AutoShape 4"/>
            <p:cNvSpPr>
              <a:spLocks noChangeArrowheads="1"/>
            </p:cNvSpPr>
            <p:nvPr/>
          </p:nvSpPr>
          <p:spPr bwMode="auto">
            <a:xfrm>
              <a:off x="1143" y="2935"/>
              <a:ext cx="856" cy="293"/>
            </a:xfrm>
            <a:prstGeom prst="roundRect">
              <a:avLst>
                <a:gd name="adj" fmla="val 16667"/>
              </a:avLst>
            </a:prstGeom>
            <a:solidFill>
              <a:srgbClr val="FF400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operator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18821" name="Group 5"/>
          <p:cNvGrpSpPr>
            <a:grpSpLocks/>
          </p:cNvGrpSpPr>
          <p:nvPr/>
        </p:nvGrpSpPr>
        <p:grpSpPr bwMode="auto">
          <a:xfrm>
            <a:off x="169863" y="3611563"/>
            <a:ext cx="1450975" cy="1512887"/>
            <a:chOff x="107" y="1824"/>
            <a:chExt cx="914" cy="953"/>
          </a:xfrm>
        </p:grpSpPr>
        <p:sp>
          <p:nvSpPr>
            <p:cNvPr id="418822" name="Line 6"/>
            <p:cNvSpPr>
              <a:spLocks noChangeShapeType="1"/>
            </p:cNvSpPr>
            <p:nvPr/>
          </p:nvSpPr>
          <p:spPr bwMode="auto">
            <a:xfrm>
              <a:off x="480" y="1824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23" name="AutoShape 7"/>
            <p:cNvSpPr>
              <a:spLocks noChangeArrowheads="1"/>
            </p:cNvSpPr>
            <p:nvPr/>
          </p:nvSpPr>
          <p:spPr bwMode="auto">
            <a:xfrm>
              <a:off x="107" y="2484"/>
              <a:ext cx="914" cy="293"/>
            </a:xfrm>
            <a:prstGeom prst="roundRect">
              <a:avLst>
                <a:gd name="adj" fmla="val 16667"/>
              </a:avLst>
            </a:prstGeom>
            <a:solidFill>
              <a:srgbClr val="97C6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F116A"/>
                  </a:solidFill>
                </a:rPr>
                <a:t>promoter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8824" name="Rectangle 8"/>
          <p:cNvSpPr>
            <a:spLocks noChangeArrowheads="1"/>
          </p:cNvSpPr>
          <p:nvPr/>
        </p:nvSpPr>
        <p:spPr bwMode="auto">
          <a:xfrm>
            <a:off x="152400" y="3382963"/>
            <a:ext cx="8915400" cy="228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18825" name="Rectangle 9"/>
          <p:cNvSpPr>
            <a:spLocks noChangeArrowheads="1"/>
          </p:cNvSpPr>
          <p:nvPr/>
        </p:nvSpPr>
        <p:spPr bwMode="auto">
          <a:xfrm>
            <a:off x="1600200" y="3382963"/>
            <a:ext cx="6629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200"/>
          </a:p>
        </p:txBody>
      </p:sp>
      <p:sp>
        <p:nvSpPr>
          <p:cNvPr id="41882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Repressible</a:t>
            </a:r>
            <a:r>
              <a:rPr lang="en-US"/>
              <a:t> operon: tryptophan</a:t>
            </a:r>
          </a:p>
        </p:txBody>
      </p:sp>
      <p:sp>
        <p:nvSpPr>
          <p:cNvPr id="418827" name="Rectangle 11"/>
          <p:cNvSpPr>
            <a:spLocks noChangeArrowheads="1"/>
          </p:cNvSpPr>
          <p:nvPr/>
        </p:nvSpPr>
        <p:spPr bwMode="auto">
          <a:xfrm>
            <a:off x="685800" y="3382963"/>
            <a:ext cx="609600" cy="228600"/>
          </a:xfrm>
          <a:prstGeom prst="rect">
            <a:avLst/>
          </a:prstGeom>
          <a:solidFill>
            <a:srgbClr val="97C6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28" name="Rectangle 12"/>
          <p:cNvSpPr>
            <a:spLocks noChangeArrowheads="1"/>
          </p:cNvSpPr>
          <p:nvPr/>
        </p:nvSpPr>
        <p:spPr bwMode="auto">
          <a:xfrm>
            <a:off x="8229600" y="3382963"/>
            <a:ext cx="304800" cy="2286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29" name="Rectangle 13"/>
          <p:cNvSpPr>
            <a:spLocks noChangeArrowheads="1"/>
          </p:cNvSpPr>
          <p:nvPr/>
        </p:nvSpPr>
        <p:spPr bwMode="auto">
          <a:xfrm>
            <a:off x="1600200" y="3382963"/>
            <a:ext cx="304800" cy="228600"/>
          </a:xfrm>
          <a:prstGeom prst="rect">
            <a:avLst/>
          </a:prstGeom>
          <a:solidFill>
            <a:srgbClr val="FF4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418830" name="Rectangle 14"/>
          <p:cNvSpPr>
            <a:spLocks noChangeArrowheads="1"/>
          </p:cNvSpPr>
          <p:nvPr/>
        </p:nvSpPr>
        <p:spPr bwMode="auto">
          <a:xfrm>
            <a:off x="8464550" y="3306763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DNA</a:t>
            </a:r>
          </a:p>
        </p:txBody>
      </p:sp>
      <p:sp>
        <p:nvSpPr>
          <p:cNvPr id="418831" name="Rectangle 15"/>
          <p:cNvSpPr>
            <a:spLocks noChangeArrowheads="1"/>
          </p:cNvSpPr>
          <p:nvPr/>
        </p:nvSpPr>
        <p:spPr bwMode="auto">
          <a:xfrm>
            <a:off x="577850" y="3306763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06604"/>
                </a:solidFill>
              </a:rPr>
              <a:t>TATA</a:t>
            </a:r>
            <a:endParaRPr lang="en-US" sz="1800" b="1">
              <a:solidFill>
                <a:srgbClr val="0F116A"/>
              </a:solidFill>
            </a:endParaRPr>
          </a:p>
        </p:txBody>
      </p:sp>
      <p:grpSp>
        <p:nvGrpSpPr>
          <p:cNvPr id="418832" name="Group 16"/>
          <p:cNvGrpSpPr>
            <a:grpSpLocks/>
          </p:cNvGrpSpPr>
          <p:nvPr/>
        </p:nvGrpSpPr>
        <p:grpSpPr bwMode="auto">
          <a:xfrm>
            <a:off x="0" y="1676400"/>
            <a:ext cx="1524000" cy="990600"/>
            <a:chOff x="144" y="1440"/>
            <a:chExt cx="960" cy="624"/>
          </a:xfrm>
        </p:grpSpPr>
        <p:sp>
          <p:nvSpPr>
            <p:cNvPr id="418833" name="Oval 17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34" name="Rectangle 18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8835" name="AutoShape 19"/>
          <p:cNvSpPr>
            <a:spLocks noChangeArrowheads="1"/>
          </p:cNvSpPr>
          <p:nvPr/>
        </p:nvSpPr>
        <p:spPr bwMode="auto">
          <a:xfrm>
            <a:off x="685800" y="2743200"/>
            <a:ext cx="1219200" cy="381000"/>
          </a:xfrm>
          <a:prstGeom prst="curvedUpArrow">
            <a:avLst>
              <a:gd name="adj1" fmla="val 50163"/>
              <a:gd name="adj2" fmla="val 114163"/>
              <a:gd name="adj3" fmla="val 33333"/>
            </a:avLst>
          </a:prstGeom>
          <a:solidFill>
            <a:srgbClr val="FF6600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8841" name="Group 25"/>
          <p:cNvGrpSpPr>
            <a:grpSpLocks/>
          </p:cNvGrpSpPr>
          <p:nvPr/>
        </p:nvGrpSpPr>
        <p:grpSpPr bwMode="auto">
          <a:xfrm>
            <a:off x="5048250" y="5649913"/>
            <a:ext cx="1987550" cy="366712"/>
            <a:chOff x="3180" y="3216"/>
            <a:chExt cx="1252" cy="231"/>
          </a:xfrm>
        </p:grpSpPr>
        <p:sp>
          <p:nvSpPr>
            <p:cNvPr id="418842" name="AutoShape 26"/>
            <p:cNvSpPr>
              <a:spLocks noChangeArrowheads="1"/>
            </p:cNvSpPr>
            <p:nvPr/>
          </p:nvSpPr>
          <p:spPr bwMode="auto">
            <a:xfrm>
              <a:off x="3180" y="3236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43" name="Text Box 27"/>
            <p:cNvSpPr txBox="1">
              <a:spLocks noChangeArrowheads="1"/>
            </p:cNvSpPr>
            <p:nvPr/>
          </p:nvSpPr>
          <p:spPr bwMode="auto">
            <a:xfrm>
              <a:off x="3564" y="3216"/>
              <a:ext cx="8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tryptophan</a:t>
              </a:r>
              <a:endParaRPr lang="en-US" sz="3600"/>
            </a:p>
          </p:txBody>
        </p:sp>
      </p:grpSp>
      <p:grpSp>
        <p:nvGrpSpPr>
          <p:cNvPr id="418844" name="Group 28"/>
          <p:cNvGrpSpPr>
            <a:grpSpLocks/>
          </p:cNvGrpSpPr>
          <p:nvPr/>
        </p:nvGrpSpPr>
        <p:grpSpPr bwMode="auto">
          <a:xfrm>
            <a:off x="4460875" y="4905375"/>
            <a:ext cx="3273425" cy="544513"/>
            <a:chOff x="2810" y="2736"/>
            <a:chExt cx="2062" cy="343"/>
          </a:xfrm>
        </p:grpSpPr>
        <p:grpSp>
          <p:nvGrpSpPr>
            <p:cNvPr id="418845" name="Group 29"/>
            <p:cNvGrpSpPr>
              <a:grpSpLocks/>
            </p:cNvGrpSpPr>
            <p:nvPr/>
          </p:nvGrpSpPr>
          <p:grpSpPr bwMode="auto">
            <a:xfrm>
              <a:off x="2810" y="2736"/>
              <a:ext cx="707" cy="343"/>
              <a:chOff x="240" y="2016"/>
              <a:chExt cx="707" cy="343"/>
            </a:xfrm>
          </p:grpSpPr>
          <p:sp>
            <p:nvSpPr>
              <p:cNvPr id="418846" name="Oval 30"/>
              <p:cNvSpPr>
                <a:spLocks noChangeArrowheads="1"/>
              </p:cNvSpPr>
              <p:nvPr/>
            </p:nvSpPr>
            <p:spPr bwMode="auto">
              <a:xfrm>
                <a:off x="281" y="2016"/>
                <a:ext cx="624" cy="34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8847" name="Rectangle 31"/>
              <p:cNvSpPr>
                <a:spLocks noChangeArrowheads="1"/>
              </p:cNvSpPr>
              <p:nvPr/>
            </p:nvSpPr>
            <p:spPr bwMode="auto">
              <a:xfrm>
                <a:off x="240" y="2081"/>
                <a:ext cx="70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600" b="1">
                    <a:solidFill>
                      <a:srgbClr val="000005"/>
                    </a:solidFill>
                  </a:rPr>
                  <a:t>repressor</a:t>
                </a:r>
                <a:endParaRPr lang="en-US" sz="3000" b="1">
                  <a:solidFill>
                    <a:srgbClr val="0F116A"/>
                  </a:solidFill>
                </a:endParaRPr>
              </a:p>
            </p:txBody>
          </p:sp>
        </p:grpSp>
        <p:sp>
          <p:nvSpPr>
            <p:cNvPr id="418848" name="Text Box 32"/>
            <p:cNvSpPr txBox="1">
              <a:spLocks noChangeArrowheads="1"/>
            </p:cNvSpPr>
            <p:nvPr/>
          </p:nvSpPr>
          <p:spPr bwMode="auto">
            <a:xfrm>
              <a:off x="3564" y="2792"/>
              <a:ext cx="13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repressor protein</a:t>
              </a:r>
              <a:endParaRPr lang="en-US" sz="3600"/>
            </a:p>
          </p:txBody>
        </p:sp>
      </p:grpSp>
      <p:grpSp>
        <p:nvGrpSpPr>
          <p:cNvPr id="418849" name="Group 33"/>
          <p:cNvGrpSpPr>
            <a:grpSpLocks/>
          </p:cNvGrpSpPr>
          <p:nvPr/>
        </p:nvGrpSpPr>
        <p:grpSpPr bwMode="auto">
          <a:xfrm>
            <a:off x="4232275" y="6216650"/>
            <a:ext cx="4949825" cy="641350"/>
            <a:chOff x="2666" y="3562"/>
            <a:chExt cx="3118" cy="404"/>
          </a:xfrm>
        </p:grpSpPr>
        <p:grpSp>
          <p:nvGrpSpPr>
            <p:cNvPr id="418850" name="Group 34"/>
            <p:cNvGrpSpPr>
              <a:grpSpLocks/>
            </p:cNvGrpSpPr>
            <p:nvPr/>
          </p:nvGrpSpPr>
          <p:grpSpPr bwMode="auto">
            <a:xfrm>
              <a:off x="2666" y="3593"/>
              <a:ext cx="851" cy="343"/>
              <a:chOff x="96" y="2016"/>
              <a:chExt cx="851" cy="343"/>
            </a:xfrm>
          </p:grpSpPr>
          <p:sp>
            <p:nvSpPr>
              <p:cNvPr id="418851" name="AutoShape 35"/>
              <p:cNvSpPr>
                <a:spLocks noChangeArrowheads="1"/>
              </p:cNvSpPr>
              <p:nvPr/>
            </p:nvSpPr>
            <p:spPr bwMode="auto">
              <a:xfrm>
                <a:off x="96" y="209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8852" name="Group 36"/>
              <p:cNvGrpSpPr>
                <a:grpSpLocks/>
              </p:cNvGrpSpPr>
              <p:nvPr/>
            </p:nvGrpSpPr>
            <p:grpSpPr bwMode="auto">
              <a:xfrm>
                <a:off x="240" y="2016"/>
                <a:ext cx="707" cy="343"/>
                <a:chOff x="240" y="2016"/>
                <a:chExt cx="707" cy="343"/>
              </a:xfrm>
            </p:grpSpPr>
            <p:sp>
              <p:nvSpPr>
                <p:cNvPr id="418853" name="Oval 37"/>
                <p:cNvSpPr>
                  <a:spLocks noChangeArrowheads="1"/>
                </p:cNvSpPr>
                <p:nvPr/>
              </p:nvSpPr>
              <p:spPr bwMode="auto">
                <a:xfrm>
                  <a:off x="281" y="2016"/>
                  <a:ext cx="624" cy="34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854" name="Rectangle 38"/>
                <p:cNvSpPr>
                  <a:spLocks noChangeArrowheads="1"/>
                </p:cNvSpPr>
                <p:nvPr/>
              </p:nvSpPr>
              <p:spPr bwMode="auto">
                <a:xfrm>
                  <a:off x="240" y="2081"/>
                  <a:ext cx="707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600" b="1">
                      <a:solidFill>
                        <a:srgbClr val="000005"/>
                      </a:solidFill>
                    </a:rPr>
                    <a:t>repressor</a:t>
                  </a:r>
                  <a:endParaRPr lang="en-US" sz="3000" b="1">
                    <a:solidFill>
                      <a:srgbClr val="0F116A"/>
                    </a:solidFill>
                  </a:endParaRPr>
                </a:p>
              </p:txBody>
            </p:sp>
          </p:grpSp>
        </p:grpSp>
        <p:sp>
          <p:nvSpPr>
            <p:cNvPr id="418855" name="Text Box 39"/>
            <p:cNvSpPr txBox="1">
              <a:spLocks noChangeArrowheads="1"/>
            </p:cNvSpPr>
            <p:nvPr/>
          </p:nvSpPr>
          <p:spPr bwMode="auto">
            <a:xfrm>
              <a:off x="3564" y="3562"/>
              <a:ext cx="22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tryptophan – repressor protein</a:t>
              </a:r>
            </a:p>
            <a:p>
              <a:pPr algn="l"/>
              <a:r>
                <a:rPr lang="en-US" sz="1800" b="1">
                  <a:solidFill>
                    <a:srgbClr val="0F116A"/>
                  </a:solidFill>
                </a:rPr>
                <a:t>complex</a:t>
              </a:r>
            </a:p>
          </p:txBody>
        </p:sp>
      </p:grpSp>
      <p:sp>
        <p:nvSpPr>
          <p:cNvPr id="418856" name="Rectangle 40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65650" y="1371600"/>
            <a:ext cx="4578350" cy="1905000"/>
          </a:xfrm>
          <a:noFill/>
          <a:ln/>
        </p:spPr>
        <p:txBody>
          <a:bodyPr/>
          <a:lstStyle/>
          <a:p>
            <a:pPr marL="0" indent="0">
              <a:buFont typeface="Zapf Dingbats" pitchFamily="84" charset="2"/>
              <a:buNone/>
            </a:pPr>
            <a:r>
              <a:rPr lang="en-US" sz="2400" u="sng">
                <a:solidFill>
                  <a:srgbClr val="CC0000"/>
                </a:solidFill>
              </a:rPr>
              <a:t>Synthesis pathway model</a:t>
            </a:r>
            <a:endParaRPr lang="en-US" sz="2000"/>
          </a:p>
          <a:p>
            <a:pPr marL="0" indent="0">
              <a:buFont typeface="Zapf Dingbats" pitchFamily="84" charset="2"/>
              <a:buNone/>
            </a:pPr>
            <a:r>
              <a:rPr lang="en-US" sz="2000"/>
              <a:t>When excess tryptophan is present, it binds to </a:t>
            </a:r>
            <a:r>
              <a:rPr lang="en-US" sz="2000" i="1" u="sng">
                <a:solidFill>
                  <a:srgbClr val="CC0000"/>
                </a:solidFill>
              </a:rPr>
              <a:t>tryp</a:t>
            </a:r>
            <a:r>
              <a:rPr lang="en-US" sz="2000" u="sng">
                <a:solidFill>
                  <a:srgbClr val="CC0000"/>
                </a:solidFill>
              </a:rPr>
              <a:t> repressor protein</a:t>
            </a:r>
            <a:r>
              <a:rPr lang="en-US" sz="2000"/>
              <a:t> &amp; triggers repressor to </a:t>
            </a:r>
            <a:r>
              <a:rPr lang="en-US" sz="2000" u="sng"/>
              <a:t>bind</a:t>
            </a:r>
            <a:r>
              <a:rPr lang="en-US" sz="2000"/>
              <a:t> to DNA</a:t>
            </a:r>
          </a:p>
          <a:p>
            <a:pPr marL="352425" lvl="1" indent="-238125"/>
            <a:r>
              <a:rPr lang="en-US" sz="1800"/>
              <a:t>blocks (represses) transcription</a:t>
            </a:r>
            <a:endParaRPr lang="en-US" sz="2000"/>
          </a:p>
        </p:txBody>
      </p:sp>
      <p:sp>
        <p:nvSpPr>
          <p:cNvPr id="418857" name="Rectangle 41"/>
          <p:cNvSpPr>
            <a:spLocks noChangeArrowheads="1"/>
          </p:cNvSpPr>
          <p:nvPr/>
        </p:nvSpPr>
        <p:spPr bwMode="auto">
          <a:xfrm>
            <a:off x="30924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8858" name="Rectangle 42"/>
          <p:cNvSpPr>
            <a:spLocks noChangeArrowheads="1"/>
          </p:cNvSpPr>
          <p:nvPr/>
        </p:nvSpPr>
        <p:spPr bwMode="auto">
          <a:xfrm>
            <a:off x="43307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8859" name="Rectangle 43"/>
          <p:cNvSpPr>
            <a:spLocks noChangeArrowheads="1"/>
          </p:cNvSpPr>
          <p:nvPr/>
        </p:nvSpPr>
        <p:spPr bwMode="auto">
          <a:xfrm>
            <a:off x="556895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8860" name="Rectangle 44"/>
          <p:cNvSpPr>
            <a:spLocks noChangeArrowheads="1"/>
          </p:cNvSpPr>
          <p:nvPr/>
        </p:nvSpPr>
        <p:spPr bwMode="auto">
          <a:xfrm>
            <a:off x="6807200" y="3290888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b="1" i="1">
                <a:solidFill>
                  <a:schemeClr val="bg1"/>
                </a:solidFill>
              </a:rPr>
              <a:t>gene</a:t>
            </a:r>
            <a:r>
              <a:rPr lang="en-US" sz="18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8861" name="Line 45"/>
          <p:cNvSpPr>
            <a:spLocks noChangeShapeType="1"/>
          </p:cNvSpPr>
          <p:nvPr/>
        </p:nvSpPr>
        <p:spPr bwMode="auto">
          <a:xfrm>
            <a:off x="41338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62" name="Line 46"/>
          <p:cNvSpPr>
            <a:spLocks noChangeShapeType="1"/>
          </p:cNvSpPr>
          <p:nvPr/>
        </p:nvSpPr>
        <p:spPr bwMode="auto">
          <a:xfrm>
            <a:off x="53721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63" name="Line 47"/>
          <p:cNvSpPr>
            <a:spLocks noChangeShapeType="1"/>
          </p:cNvSpPr>
          <p:nvPr/>
        </p:nvSpPr>
        <p:spPr bwMode="auto">
          <a:xfrm>
            <a:off x="661035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64" name="Line 48"/>
          <p:cNvSpPr>
            <a:spLocks noChangeShapeType="1"/>
          </p:cNvSpPr>
          <p:nvPr/>
        </p:nvSpPr>
        <p:spPr bwMode="auto">
          <a:xfrm>
            <a:off x="2895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65" name="Line 49"/>
          <p:cNvSpPr>
            <a:spLocks noChangeShapeType="1"/>
          </p:cNvSpPr>
          <p:nvPr/>
        </p:nvSpPr>
        <p:spPr bwMode="auto">
          <a:xfrm>
            <a:off x="7848600" y="3276600"/>
            <a:ext cx="0" cy="457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869" name="AutoShape 53"/>
          <p:cNvSpPr>
            <a:spLocks noChangeArrowheads="1"/>
          </p:cNvSpPr>
          <p:nvPr/>
        </p:nvSpPr>
        <p:spPr bwMode="auto">
          <a:xfrm>
            <a:off x="146050" y="6110288"/>
            <a:ext cx="3308350" cy="70167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rgbClr val="0F116A"/>
                </a:solidFill>
              </a:rPr>
              <a:t>conformational change in repressor protein!</a:t>
            </a:r>
          </a:p>
        </p:txBody>
      </p:sp>
      <p:grpSp>
        <p:nvGrpSpPr>
          <p:cNvPr id="418879" name="Group 63"/>
          <p:cNvGrpSpPr>
            <a:grpSpLocks/>
          </p:cNvGrpSpPr>
          <p:nvPr/>
        </p:nvGrpSpPr>
        <p:grpSpPr bwMode="auto">
          <a:xfrm>
            <a:off x="3276600" y="3657600"/>
            <a:ext cx="4191000" cy="519113"/>
            <a:chOff x="2064" y="2304"/>
            <a:chExt cx="2640" cy="327"/>
          </a:xfrm>
        </p:grpSpPr>
        <p:sp>
          <p:nvSpPr>
            <p:cNvPr id="418871" name="Rectangle 55"/>
            <p:cNvSpPr>
              <a:spLocks noChangeArrowheads="1"/>
            </p:cNvSpPr>
            <p:nvPr/>
          </p:nvSpPr>
          <p:spPr bwMode="auto">
            <a:xfrm>
              <a:off x="211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1</a:t>
              </a:r>
            </a:p>
          </p:txBody>
        </p:sp>
        <p:sp>
          <p:nvSpPr>
            <p:cNvPr id="418872" name="Rectangle 56"/>
            <p:cNvSpPr>
              <a:spLocks noChangeArrowheads="1"/>
            </p:cNvSpPr>
            <p:nvPr/>
          </p:nvSpPr>
          <p:spPr bwMode="auto">
            <a:xfrm>
              <a:off x="289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418873" name="Rectangle 57"/>
            <p:cNvSpPr>
              <a:spLocks noChangeArrowheads="1"/>
            </p:cNvSpPr>
            <p:nvPr/>
          </p:nvSpPr>
          <p:spPr bwMode="auto">
            <a:xfrm>
              <a:off x="367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3</a:t>
              </a:r>
            </a:p>
          </p:txBody>
        </p:sp>
        <p:sp>
          <p:nvSpPr>
            <p:cNvPr id="418874" name="Rectangle 58"/>
            <p:cNvSpPr>
              <a:spLocks noChangeArrowheads="1"/>
            </p:cNvSpPr>
            <p:nvPr/>
          </p:nvSpPr>
          <p:spPr bwMode="auto">
            <a:xfrm>
              <a:off x="4456" y="2400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660000"/>
                  </a:solidFill>
                </a:rPr>
                <a:t>4</a:t>
              </a:r>
            </a:p>
          </p:txBody>
        </p:sp>
        <p:sp>
          <p:nvSpPr>
            <p:cNvPr id="418875" name="AutoShape 59"/>
            <p:cNvSpPr>
              <a:spLocks noChangeArrowheads="1"/>
            </p:cNvSpPr>
            <p:nvPr/>
          </p:nvSpPr>
          <p:spPr bwMode="auto">
            <a:xfrm rot="5400000">
              <a:off x="2136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76" name="AutoShape 60"/>
            <p:cNvSpPr>
              <a:spLocks noChangeArrowheads="1"/>
            </p:cNvSpPr>
            <p:nvPr/>
          </p:nvSpPr>
          <p:spPr bwMode="auto">
            <a:xfrm rot="5400000">
              <a:off x="295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77" name="AutoShape 61"/>
            <p:cNvSpPr>
              <a:spLocks noChangeArrowheads="1"/>
            </p:cNvSpPr>
            <p:nvPr/>
          </p:nvSpPr>
          <p:spPr bwMode="auto">
            <a:xfrm rot="5400000">
              <a:off x="3672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78" name="AutoShape 62"/>
            <p:cNvSpPr>
              <a:spLocks noChangeArrowheads="1"/>
            </p:cNvSpPr>
            <p:nvPr/>
          </p:nvSpPr>
          <p:spPr bwMode="auto">
            <a:xfrm rot="5400000">
              <a:off x="4488" y="2232"/>
              <a:ext cx="144" cy="2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8892" name="Group 76"/>
          <p:cNvGrpSpPr>
            <a:grpSpLocks/>
          </p:cNvGrpSpPr>
          <p:nvPr/>
        </p:nvGrpSpPr>
        <p:grpSpPr bwMode="auto">
          <a:xfrm>
            <a:off x="919163" y="3238500"/>
            <a:ext cx="1374775" cy="544513"/>
            <a:chOff x="1135" y="1226"/>
            <a:chExt cx="866" cy="343"/>
          </a:xfrm>
        </p:grpSpPr>
        <p:grpSp>
          <p:nvGrpSpPr>
            <p:cNvPr id="418836" name="Group 20"/>
            <p:cNvGrpSpPr>
              <a:grpSpLocks/>
            </p:cNvGrpSpPr>
            <p:nvPr/>
          </p:nvGrpSpPr>
          <p:grpSpPr bwMode="auto">
            <a:xfrm>
              <a:off x="1150" y="1226"/>
              <a:ext cx="851" cy="343"/>
              <a:chOff x="96" y="2016"/>
              <a:chExt cx="851" cy="343"/>
            </a:xfrm>
          </p:grpSpPr>
          <p:sp>
            <p:nvSpPr>
              <p:cNvPr id="418837" name="AutoShape 21"/>
              <p:cNvSpPr>
                <a:spLocks noChangeArrowheads="1"/>
              </p:cNvSpPr>
              <p:nvPr/>
            </p:nvSpPr>
            <p:spPr bwMode="auto">
              <a:xfrm>
                <a:off x="96" y="2092"/>
                <a:ext cx="240" cy="192"/>
              </a:xfrm>
              <a:prstGeom prst="hexagon">
                <a:avLst>
                  <a:gd name="adj" fmla="val 31250"/>
                  <a:gd name="vf" fmla="val 11547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8838" name="Group 22"/>
              <p:cNvGrpSpPr>
                <a:grpSpLocks/>
              </p:cNvGrpSpPr>
              <p:nvPr/>
            </p:nvGrpSpPr>
            <p:grpSpPr bwMode="auto">
              <a:xfrm>
                <a:off x="240" y="2016"/>
                <a:ext cx="707" cy="343"/>
                <a:chOff x="240" y="2016"/>
                <a:chExt cx="707" cy="343"/>
              </a:xfrm>
            </p:grpSpPr>
            <p:sp>
              <p:nvSpPr>
                <p:cNvPr id="418839" name="Oval 23"/>
                <p:cNvSpPr>
                  <a:spLocks noChangeArrowheads="1"/>
                </p:cNvSpPr>
                <p:nvPr/>
              </p:nvSpPr>
              <p:spPr bwMode="auto">
                <a:xfrm>
                  <a:off x="281" y="2016"/>
                  <a:ext cx="624" cy="34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840" name="Rectangle 24"/>
                <p:cNvSpPr>
                  <a:spLocks noChangeArrowheads="1"/>
                </p:cNvSpPr>
                <p:nvPr/>
              </p:nvSpPr>
              <p:spPr bwMode="auto">
                <a:xfrm>
                  <a:off x="240" y="2081"/>
                  <a:ext cx="707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600" b="1">
                      <a:solidFill>
                        <a:srgbClr val="000000"/>
                      </a:solidFill>
                    </a:rPr>
                    <a:t>repressor</a:t>
                  </a:r>
                  <a:endParaRPr lang="en-US" sz="3000" b="1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418891" name="Rectangle 75"/>
            <p:cNvSpPr>
              <a:spLocks noChangeArrowheads="1"/>
            </p:cNvSpPr>
            <p:nvPr/>
          </p:nvSpPr>
          <p:spPr bwMode="auto">
            <a:xfrm>
              <a:off x="1135" y="1313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418866" name="Group 50"/>
          <p:cNvGrpSpPr>
            <a:grpSpLocks/>
          </p:cNvGrpSpPr>
          <p:nvPr/>
        </p:nvGrpSpPr>
        <p:grpSpPr bwMode="auto">
          <a:xfrm>
            <a:off x="304800" y="2971800"/>
            <a:ext cx="1524000" cy="990600"/>
            <a:chOff x="144" y="1440"/>
            <a:chExt cx="960" cy="624"/>
          </a:xfrm>
        </p:grpSpPr>
        <p:sp>
          <p:nvSpPr>
            <p:cNvPr id="418867" name="Oval 51"/>
            <p:cNvSpPr>
              <a:spLocks noChangeArrowheads="1"/>
            </p:cNvSpPr>
            <p:nvPr/>
          </p:nvSpPr>
          <p:spPr bwMode="auto">
            <a:xfrm>
              <a:off x="144" y="1440"/>
              <a:ext cx="960" cy="62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868" name="Rectangle 52"/>
            <p:cNvSpPr>
              <a:spLocks noChangeArrowheads="1"/>
            </p:cNvSpPr>
            <p:nvPr/>
          </p:nvSpPr>
          <p:spPr bwMode="auto">
            <a:xfrm>
              <a:off x="166" y="1585"/>
              <a:ext cx="916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RNA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F116A"/>
                  </a:solidFill>
                </a:rPr>
                <a:t>polymerase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8900" name="Rectangle 84"/>
          <p:cNvSpPr>
            <a:spLocks noChangeArrowheads="1"/>
          </p:cNvSpPr>
          <p:nvPr/>
        </p:nvSpPr>
        <p:spPr bwMode="auto">
          <a:xfrm>
            <a:off x="5040313" y="5702300"/>
            <a:ext cx="387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 b="1" i="1">
                <a:solidFill>
                  <a:srgbClr val="CC0000"/>
                </a:solidFill>
              </a:rPr>
              <a:t>trp</a:t>
            </a:r>
          </a:p>
        </p:txBody>
      </p:sp>
      <p:sp>
        <p:nvSpPr>
          <p:cNvPr id="418901" name="Rectangle 85"/>
          <p:cNvSpPr>
            <a:spLocks noChangeArrowheads="1"/>
          </p:cNvSpPr>
          <p:nvPr/>
        </p:nvSpPr>
        <p:spPr bwMode="auto">
          <a:xfrm>
            <a:off x="4202113" y="6394450"/>
            <a:ext cx="387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 b="1" i="1">
                <a:solidFill>
                  <a:srgbClr val="CC0000"/>
                </a:solidFill>
              </a:rPr>
              <a:t>trp</a:t>
            </a:r>
          </a:p>
        </p:txBody>
      </p:sp>
      <p:grpSp>
        <p:nvGrpSpPr>
          <p:cNvPr id="418906" name="Group 90"/>
          <p:cNvGrpSpPr>
            <a:grpSpLocks/>
          </p:cNvGrpSpPr>
          <p:nvPr/>
        </p:nvGrpSpPr>
        <p:grpSpPr bwMode="auto">
          <a:xfrm>
            <a:off x="8212138" y="3825875"/>
            <a:ext cx="388937" cy="304800"/>
            <a:chOff x="4176" y="3412"/>
            <a:chExt cx="245" cy="192"/>
          </a:xfrm>
        </p:grpSpPr>
        <p:sp>
          <p:nvSpPr>
            <p:cNvPr id="418903" name="AutoShape 87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05" name="Rectangle 89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07" name="Group 91"/>
          <p:cNvGrpSpPr>
            <a:grpSpLocks/>
          </p:cNvGrpSpPr>
          <p:nvPr/>
        </p:nvGrpSpPr>
        <p:grpSpPr bwMode="auto">
          <a:xfrm>
            <a:off x="8755063" y="3902075"/>
            <a:ext cx="388937" cy="304800"/>
            <a:chOff x="4176" y="3412"/>
            <a:chExt cx="245" cy="192"/>
          </a:xfrm>
        </p:grpSpPr>
        <p:sp>
          <p:nvSpPr>
            <p:cNvPr id="418908" name="AutoShape 92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09" name="Rectangle 93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10" name="Group 94"/>
          <p:cNvGrpSpPr>
            <a:grpSpLocks/>
          </p:cNvGrpSpPr>
          <p:nvPr/>
        </p:nvGrpSpPr>
        <p:grpSpPr bwMode="auto">
          <a:xfrm>
            <a:off x="7953375" y="4297363"/>
            <a:ext cx="388938" cy="304800"/>
            <a:chOff x="4176" y="3412"/>
            <a:chExt cx="245" cy="192"/>
          </a:xfrm>
        </p:grpSpPr>
        <p:sp>
          <p:nvSpPr>
            <p:cNvPr id="418911" name="AutoShape 95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12" name="Rectangle 96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13" name="Group 97"/>
          <p:cNvGrpSpPr>
            <a:grpSpLocks/>
          </p:cNvGrpSpPr>
          <p:nvPr/>
        </p:nvGrpSpPr>
        <p:grpSpPr bwMode="auto">
          <a:xfrm>
            <a:off x="8501063" y="4297363"/>
            <a:ext cx="388937" cy="304800"/>
            <a:chOff x="4176" y="3412"/>
            <a:chExt cx="245" cy="192"/>
          </a:xfrm>
        </p:grpSpPr>
        <p:sp>
          <p:nvSpPr>
            <p:cNvPr id="418914" name="AutoShape 98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15" name="Rectangle 99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16" name="Group 100"/>
          <p:cNvGrpSpPr>
            <a:grpSpLocks/>
          </p:cNvGrpSpPr>
          <p:nvPr/>
        </p:nvGrpSpPr>
        <p:grpSpPr bwMode="auto">
          <a:xfrm>
            <a:off x="8631238" y="4746625"/>
            <a:ext cx="388937" cy="304800"/>
            <a:chOff x="4176" y="3412"/>
            <a:chExt cx="245" cy="192"/>
          </a:xfrm>
        </p:grpSpPr>
        <p:sp>
          <p:nvSpPr>
            <p:cNvPr id="418917" name="AutoShape 101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18" name="Rectangle 102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19" name="Group 103"/>
          <p:cNvGrpSpPr>
            <a:grpSpLocks/>
          </p:cNvGrpSpPr>
          <p:nvPr/>
        </p:nvGrpSpPr>
        <p:grpSpPr bwMode="auto">
          <a:xfrm>
            <a:off x="8113713" y="4776788"/>
            <a:ext cx="388937" cy="304800"/>
            <a:chOff x="4176" y="3412"/>
            <a:chExt cx="245" cy="192"/>
          </a:xfrm>
        </p:grpSpPr>
        <p:sp>
          <p:nvSpPr>
            <p:cNvPr id="418920" name="AutoShape 104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21" name="Rectangle 105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22" name="Group 106"/>
          <p:cNvGrpSpPr>
            <a:grpSpLocks/>
          </p:cNvGrpSpPr>
          <p:nvPr/>
        </p:nvGrpSpPr>
        <p:grpSpPr bwMode="auto">
          <a:xfrm>
            <a:off x="8456613" y="5194300"/>
            <a:ext cx="388937" cy="304800"/>
            <a:chOff x="4176" y="3412"/>
            <a:chExt cx="245" cy="192"/>
          </a:xfrm>
        </p:grpSpPr>
        <p:sp>
          <p:nvSpPr>
            <p:cNvPr id="418923" name="AutoShape 107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24" name="Rectangle 108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25" name="Group 109"/>
          <p:cNvGrpSpPr>
            <a:grpSpLocks/>
          </p:cNvGrpSpPr>
          <p:nvPr/>
        </p:nvGrpSpPr>
        <p:grpSpPr bwMode="auto">
          <a:xfrm>
            <a:off x="7954963" y="5414963"/>
            <a:ext cx="388937" cy="304800"/>
            <a:chOff x="4176" y="3412"/>
            <a:chExt cx="245" cy="192"/>
          </a:xfrm>
        </p:grpSpPr>
        <p:sp>
          <p:nvSpPr>
            <p:cNvPr id="418926" name="AutoShape 110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27" name="Rectangle 111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  <p:grpSp>
        <p:nvGrpSpPr>
          <p:cNvPr id="418928" name="Group 112"/>
          <p:cNvGrpSpPr>
            <a:grpSpLocks/>
          </p:cNvGrpSpPr>
          <p:nvPr/>
        </p:nvGrpSpPr>
        <p:grpSpPr bwMode="auto">
          <a:xfrm>
            <a:off x="7483475" y="5665788"/>
            <a:ext cx="388938" cy="304800"/>
            <a:chOff x="4176" y="3412"/>
            <a:chExt cx="245" cy="192"/>
          </a:xfrm>
        </p:grpSpPr>
        <p:sp>
          <p:nvSpPr>
            <p:cNvPr id="418929" name="AutoShape 113"/>
            <p:cNvSpPr>
              <a:spLocks noChangeArrowheads="1"/>
            </p:cNvSpPr>
            <p:nvPr/>
          </p:nvSpPr>
          <p:spPr bwMode="auto">
            <a:xfrm>
              <a:off x="4181" y="3412"/>
              <a:ext cx="240" cy="192"/>
            </a:xfrm>
            <a:prstGeom prst="hexagon">
              <a:avLst>
                <a:gd name="adj" fmla="val 31250"/>
                <a:gd name="vf" fmla="val 11547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930" name="Rectangle 114"/>
            <p:cNvSpPr>
              <a:spLocks noChangeArrowheads="1"/>
            </p:cNvSpPr>
            <p:nvPr/>
          </p:nvSpPr>
          <p:spPr bwMode="auto">
            <a:xfrm>
              <a:off x="4176" y="3425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b="1" i="1">
                  <a:solidFill>
                    <a:srgbClr val="CC0000"/>
                  </a:solidFill>
                </a:rPr>
                <a:t>trp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2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1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1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8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88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18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4188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89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89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89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189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89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89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89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8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8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8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8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188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88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4" presetID="34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8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18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18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418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18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418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80" grpId="0" animBg="1" autoUpdateAnimBg="0"/>
      <p:bldP spid="418880" grpId="1" animBg="1"/>
      <p:bldP spid="418881" grpId="0" build="p" autoUpdateAnimBg="0"/>
      <p:bldP spid="418881" grpId="1" build="allAtOnce"/>
      <p:bldP spid="418835" grpId="0" animBg="1"/>
      <p:bldP spid="418835" grpId="1" animBg="1"/>
      <p:bldP spid="418869" grpId="0" animBg="1" autoUpdateAnimBg="0"/>
    </p:bldLst>
  </p:timing>
</p:sld>
</file>

<file path=ppt/theme/theme1.xml><?xml version="1.0" encoding="utf-8"?>
<a:theme xmlns:a="http://schemas.openxmlformats.org/drawingml/2006/main" name="template2005">
  <a:themeElements>
    <a:clrScheme name="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Stu's HD:Applications:Microsoft Office 2004:Templates:My Templates:template2005.pot</Template>
  <TotalTime>2454</TotalTime>
  <Words>569</Words>
  <Application>Microsoft Office PowerPoint</Application>
  <PresentationFormat>On-screen Show (4:3)</PresentationFormat>
  <Paragraphs>220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Times</vt:lpstr>
      <vt:lpstr>Arial</vt:lpstr>
      <vt:lpstr>Zapf Dingbats</vt:lpstr>
      <vt:lpstr>Wingdings</vt:lpstr>
      <vt:lpstr>Comic Sans MS</vt:lpstr>
      <vt:lpstr>Geneva</vt:lpstr>
      <vt:lpstr>ＭＳ Ｐゴシック</vt:lpstr>
      <vt:lpstr>template2005</vt:lpstr>
      <vt:lpstr>PowerPoint Presentation</vt:lpstr>
      <vt:lpstr>Bacterial metabolism</vt:lpstr>
      <vt:lpstr>Remember Regulating Metabolism?</vt:lpstr>
      <vt:lpstr>Different way to Regulate Metabolism</vt:lpstr>
      <vt:lpstr>Gene regulation in bacteria</vt:lpstr>
      <vt:lpstr>Bacteria group genes together </vt:lpstr>
      <vt:lpstr>So how can these genes be turned off?</vt:lpstr>
      <vt:lpstr>Operon model</vt:lpstr>
      <vt:lpstr>Repressible operon: tryptophan</vt:lpstr>
      <vt:lpstr>Tryptophan operon</vt:lpstr>
      <vt:lpstr>Inducible operon: lactose</vt:lpstr>
      <vt:lpstr>Lactose operon</vt:lpstr>
      <vt:lpstr>Jacob &amp; Monod: lac Operon</vt:lpstr>
      <vt:lpstr>Operon summary</vt:lpstr>
      <vt:lpstr>PowerPoint Presentation</vt:lpstr>
    </vt:vector>
  </TitlesOfParts>
  <Company>Justin</Company>
  <LinksUpToDate>false</LinksUpToDate>
  <SharedDoc>false</SharedDoc>
  <HyperlinkBase>http://bio.kimunity.com, http://www.WDinteractive.com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18.</dc:title>
  <dc:subject>AP &amp; Regents Biology</dc:subject>
  <dc:creator>Justin</dc:creator>
  <cp:keywords>Education, Biology Zone, Kim Foglia</cp:keywords>
  <dc:description>All Rights Reserved. Copyright 2003. WD Interactive.</dc:description>
  <cp:lastModifiedBy>Gretchen</cp:lastModifiedBy>
  <cp:revision>70</cp:revision>
  <cp:lastPrinted>2007-05-07T00:40:30Z</cp:lastPrinted>
  <dcterms:created xsi:type="dcterms:W3CDTF">2006-03-05T19:41:46Z</dcterms:created>
  <dcterms:modified xsi:type="dcterms:W3CDTF">2010-11-07T00:32:25Z</dcterms:modified>
  <cp:category>Education</cp:category>
</cp:coreProperties>
</file>