
<file path=[Content_Types].xml><?xml version="1.0" encoding="utf-8"?>
<Types xmlns="http://schemas.openxmlformats.org/package/2006/content-types">
  <Default Extension="png" ContentType="image/png"/>
  <Default Extension="bin" ContentType="audio/unknown"/>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48"/>
  </p:notesMasterIdLst>
  <p:handoutMasterIdLst>
    <p:handoutMasterId r:id="rId49"/>
  </p:handoutMasterIdLst>
  <p:sldIdLst>
    <p:sldId id="367" r:id="rId2"/>
    <p:sldId id="497" r:id="rId3"/>
    <p:sldId id="453" r:id="rId4"/>
    <p:sldId id="368" r:id="rId5"/>
    <p:sldId id="398" r:id="rId6"/>
    <p:sldId id="449" r:id="rId7"/>
    <p:sldId id="442" r:id="rId8"/>
    <p:sldId id="458" r:id="rId9"/>
    <p:sldId id="377" r:id="rId10"/>
    <p:sldId id="378" r:id="rId11"/>
    <p:sldId id="415" r:id="rId12"/>
    <p:sldId id="417" r:id="rId13"/>
    <p:sldId id="498" r:id="rId14"/>
    <p:sldId id="499" r:id="rId15"/>
    <p:sldId id="491" r:id="rId16"/>
    <p:sldId id="418" r:id="rId17"/>
    <p:sldId id="476" r:id="rId18"/>
    <p:sldId id="479" r:id="rId19"/>
    <p:sldId id="477" r:id="rId20"/>
    <p:sldId id="480" r:id="rId21"/>
    <p:sldId id="492" r:id="rId22"/>
    <p:sldId id="501" r:id="rId23"/>
    <p:sldId id="493" r:id="rId24"/>
    <p:sldId id="385" r:id="rId25"/>
    <p:sldId id="424" r:id="rId26"/>
    <p:sldId id="422" r:id="rId27"/>
    <p:sldId id="423" r:id="rId28"/>
    <p:sldId id="425" r:id="rId29"/>
    <p:sldId id="426" r:id="rId30"/>
    <p:sldId id="502" r:id="rId31"/>
    <p:sldId id="428" r:id="rId32"/>
    <p:sldId id="430" r:id="rId33"/>
    <p:sldId id="431" r:id="rId34"/>
    <p:sldId id="432" r:id="rId35"/>
    <p:sldId id="475" r:id="rId36"/>
    <p:sldId id="439" r:id="rId37"/>
    <p:sldId id="452" r:id="rId38"/>
    <p:sldId id="485" r:id="rId39"/>
    <p:sldId id="503" r:id="rId40"/>
    <p:sldId id="420" r:id="rId41"/>
    <p:sldId id="421" r:id="rId42"/>
    <p:sldId id="383" r:id="rId43"/>
    <p:sldId id="486" r:id="rId44"/>
    <p:sldId id="488" r:id="rId45"/>
    <p:sldId id="447" r:id="rId46"/>
    <p:sldId id="487" r:id="rId47"/>
  </p:sldIdLst>
  <p:sldSz cx="9144000" cy="6858000" type="screen4x3"/>
  <p:notesSz cx="6858000" cy="9144000"/>
  <p:defaultTextStyle>
    <a:defPPr>
      <a:defRPr lang="en-US"/>
    </a:defPPr>
    <a:lvl1pPr algn="ctr" rtl="0" eaLnBrk="0" fontAlgn="base" hangingPunct="0">
      <a:spcBef>
        <a:spcPct val="0"/>
      </a:spcBef>
      <a:spcAft>
        <a:spcPct val="0"/>
      </a:spcAft>
      <a:defRPr sz="1600" kern="1200">
        <a:solidFill>
          <a:schemeClr val="tx1"/>
        </a:solidFill>
        <a:latin typeface="Arial" charset="0"/>
        <a:ea typeface="+mn-ea"/>
        <a:cs typeface="+mn-cs"/>
      </a:defRPr>
    </a:lvl1pPr>
    <a:lvl2pPr marL="457200" algn="ctr" rtl="0" eaLnBrk="0" fontAlgn="base" hangingPunct="0">
      <a:spcBef>
        <a:spcPct val="0"/>
      </a:spcBef>
      <a:spcAft>
        <a:spcPct val="0"/>
      </a:spcAft>
      <a:defRPr sz="1600" kern="1200">
        <a:solidFill>
          <a:schemeClr val="tx1"/>
        </a:solidFill>
        <a:latin typeface="Arial" charset="0"/>
        <a:ea typeface="+mn-ea"/>
        <a:cs typeface="+mn-cs"/>
      </a:defRPr>
    </a:lvl2pPr>
    <a:lvl3pPr marL="914400" algn="ctr" rtl="0" eaLnBrk="0" fontAlgn="base" hangingPunct="0">
      <a:spcBef>
        <a:spcPct val="0"/>
      </a:spcBef>
      <a:spcAft>
        <a:spcPct val="0"/>
      </a:spcAft>
      <a:defRPr sz="1600" kern="1200">
        <a:solidFill>
          <a:schemeClr val="tx1"/>
        </a:solidFill>
        <a:latin typeface="Arial" charset="0"/>
        <a:ea typeface="+mn-ea"/>
        <a:cs typeface="+mn-cs"/>
      </a:defRPr>
    </a:lvl3pPr>
    <a:lvl4pPr marL="1371600" algn="ctr" rtl="0" eaLnBrk="0" fontAlgn="base" hangingPunct="0">
      <a:spcBef>
        <a:spcPct val="0"/>
      </a:spcBef>
      <a:spcAft>
        <a:spcPct val="0"/>
      </a:spcAft>
      <a:defRPr sz="1600" kern="1200">
        <a:solidFill>
          <a:schemeClr val="tx1"/>
        </a:solidFill>
        <a:latin typeface="Arial" charset="0"/>
        <a:ea typeface="+mn-ea"/>
        <a:cs typeface="+mn-cs"/>
      </a:defRPr>
    </a:lvl4pPr>
    <a:lvl5pPr marL="1828800" algn="ctr"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4C3"/>
    <a:srgbClr val="008000"/>
    <a:srgbClr val="000000"/>
    <a:srgbClr val="CC0000"/>
    <a:srgbClr val="FFEA18"/>
    <a:srgbClr val="FFCC18"/>
    <a:srgbClr val="660000"/>
    <a:srgbClr val="0F1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ferSingleView="1">
    <p:restoredLeft sz="22093" autoAdjust="0"/>
    <p:restoredTop sz="90929"/>
  </p:normalViewPr>
  <p:slideViewPr>
    <p:cSldViewPr snapToGrid="0">
      <p:cViewPr varScale="1">
        <p:scale>
          <a:sx n="56" d="100"/>
          <a:sy n="56" d="100"/>
        </p:scale>
        <p:origin x="-78"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6" d="100"/>
          <a:sy n="86" d="100"/>
        </p:scale>
        <p:origin x="-100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3" name="Rectangle 5"/>
          <p:cNvSpPr>
            <a:spLocks noGrp="1" noChangeArrowheads="1"/>
          </p:cNvSpPr>
          <p:nvPr>
            <p:ph type="sldNum" sz="quarter" idx="3"/>
          </p:nvPr>
        </p:nvSpPr>
        <p:spPr bwMode="auto">
          <a:xfrm>
            <a:off x="6096000" y="8686800"/>
            <a:ext cx="7620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000" b="1"/>
            </a:lvl1pPr>
          </a:lstStyle>
          <a:p>
            <a:fld id="{B2E4F11E-EB17-4B25-B3F5-C45CB0612FB3}" type="slidenum">
              <a:rPr lang="en-US"/>
              <a:pPr/>
              <a:t>‹#›</a:t>
            </a:fld>
            <a:endParaRPr lang="en-US" sz="1200"/>
          </a:p>
        </p:txBody>
      </p:sp>
      <p:sp>
        <p:nvSpPr>
          <p:cNvPr id="58375" name="Text Box 7"/>
          <p:cNvSpPr txBox="1">
            <a:spLocks noChangeArrowheads="1"/>
          </p:cNvSpPr>
          <p:nvPr/>
        </p:nvSpPr>
        <p:spPr bwMode="auto">
          <a:xfrm>
            <a:off x="228600" y="141288"/>
            <a:ext cx="6400800" cy="4730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a:tabLst>
                <a:tab pos="6170613" algn="r"/>
              </a:tabLst>
              <a:defRPr sz="2400">
                <a:solidFill>
                  <a:schemeClr val="tx1"/>
                </a:solidFill>
                <a:latin typeface="Times" pitchFamily="84" charset="0"/>
              </a:defRPr>
            </a:lvl1pPr>
            <a:lvl2pPr algn="l">
              <a:tabLst>
                <a:tab pos="6170613" algn="r"/>
              </a:tabLst>
              <a:defRPr sz="2400">
                <a:solidFill>
                  <a:schemeClr val="tx1"/>
                </a:solidFill>
                <a:latin typeface="Times" pitchFamily="84" charset="0"/>
              </a:defRPr>
            </a:lvl2pPr>
            <a:lvl3pPr algn="l">
              <a:tabLst>
                <a:tab pos="6170613" algn="r"/>
              </a:tabLst>
              <a:defRPr sz="2400">
                <a:solidFill>
                  <a:schemeClr val="tx1"/>
                </a:solidFill>
                <a:latin typeface="Times" pitchFamily="84" charset="0"/>
              </a:defRPr>
            </a:lvl3pPr>
            <a:lvl4pPr algn="l">
              <a:tabLst>
                <a:tab pos="6170613" algn="r"/>
              </a:tabLst>
              <a:defRPr sz="2400">
                <a:solidFill>
                  <a:schemeClr val="tx1"/>
                </a:solidFill>
                <a:latin typeface="Times" pitchFamily="84" charset="0"/>
              </a:defRPr>
            </a:lvl4pPr>
            <a:lvl5pPr algn="l">
              <a:tabLst>
                <a:tab pos="6170613" algn="r"/>
              </a:tabLst>
              <a:defRPr sz="2400">
                <a:solidFill>
                  <a:schemeClr val="tx1"/>
                </a:solidFill>
                <a:latin typeface="Times" pitchFamily="84" charset="0"/>
              </a:defRPr>
            </a:lvl5pPr>
            <a:lvl6pPr eaLnBrk="0" fontAlgn="base" hangingPunct="0">
              <a:spcBef>
                <a:spcPct val="0"/>
              </a:spcBef>
              <a:spcAft>
                <a:spcPct val="0"/>
              </a:spcAft>
              <a:tabLst>
                <a:tab pos="6170613" algn="r"/>
              </a:tabLst>
              <a:defRPr sz="2400">
                <a:solidFill>
                  <a:schemeClr val="tx1"/>
                </a:solidFill>
                <a:latin typeface="Times" pitchFamily="84" charset="0"/>
              </a:defRPr>
            </a:lvl6pPr>
            <a:lvl7pPr eaLnBrk="0" fontAlgn="base" hangingPunct="0">
              <a:spcBef>
                <a:spcPct val="0"/>
              </a:spcBef>
              <a:spcAft>
                <a:spcPct val="0"/>
              </a:spcAft>
              <a:tabLst>
                <a:tab pos="6170613" algn="r"/>
              </a:tabLst>
              <a:defRPr sz="2400">
                <a:solidFill>
                  <a:schemeClr val="tx1"/>
                </a:solidFill>
                <a:latin typeface="Times" pitchFamily="84" charset="0"/>
              </a:defRPr>
            </a:lvl7pPr>
            <a:lvl8pPr eaLnBrk="0" fontAlgn="base" hangingPunct="0">
              <a:spcBef>
                <a:spcPct val="0"/>
              </a:spcBef>
              <a:spcAft>
                <a:spcPct val="0"/>
              </a:spcAft>
              <a:tabLst>
                <a:tab pos="6170613" algn="r"/>
              </a:tabLst>
              <a:defRPr sz="2400">
                <a:solidFill>
                  <a:schemeClr val="tx1"/>
                </a:solidFill>
                <a:latin typeface="Times" pitchFamily="84" charset="0"/>
              </a:defRPr>
            </a:lvl8pPr>
            <a:lvl9pPr eaLnBrk="0" fontAlgn="base" hangingPunct="0">
              <a:spcBef>
                <a:spcPct val="0"/>
              </a:spcBef>
              <a:spcAft>
                <a:spcPct val="0"/>
              </a:spcAft>
              <a:tabLst>
                <a:tab pos="6170613" algn="r"/>
              </a:tabLst>
              <a:defRPr sz="2400">
                <a:solidFill>
                  <a:schemeClr val="tx1"/>
                </a:solidFill>
                <a:latin typeface="Times" pitchFamily="84" charset="0"/>
              </a:defRPr>
            </a:lvl9pPr>
          </a:lstStyle>
          <a:p>
            <a:r>
              <a:rPr lang="en-US" sz="1100" b="1">
                <a:latin typeface="Arial" charset="0"/>
              </a:rPr>
              <a:t>Division Ave. High School	Ms. Foglia</a:t>
            </a:r>
            <a:endParaRPr lang="en-US" sz="1800" b="1">
              <a:latin typeface="Arial" charset="0"/>
            </a:endParaRPr>
          </a:p>
          <a:p>
            <a:pPr algn="ctr"/>
            <a:r>
              <a:rPr lang="en-US" sz="1400" b="1">
                <a:latin typeface="Arial" charset="0"/>
              </a:rPr>
              <a:t>AP Biology</a:t>
            </a:r>
          </a:p>
        </p:txBody>
      </p:sp>
    </p:spTree>
    <p:extLst>
      <p:ext uri="{BB962C8B-B14F-4D97-AF65-F5344CB8AC3E}">
        <p14:creationId xmlns:p14="http://schemas.microsoft.com/office/powerpoint/2010/main" val="7107559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endParaRPr lang="en-US" smtClean="0"/>
          </a:p>
        </p:txBody>
      </p:sp>
      <p:sp>
        <p:nvSpPr>
          <p:cNvPr id="563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pitchFamily="84" charset="0"/>
              </a:defRPr>
            </a:lvl1pPr>
          </a:lstStyle>
          <a:p>
            <a:fld id="{4F1878DD-BE0C-4944-80ED-EB8B40221314}" type="slidenum">
              <a:rPr lang="en-US"/>
              <a:pPr/>
              <a:t>‹#›</a:t>
            </a:fld>
            <a:endParaRPr lang="en-US"/>
          </a:p>
        </p:txBody>
      </p:sp>
    </p:spTree>
    <p:extLst>
      <p:ext uri="{BB962C8B-B14F-4D97-AF65-F5344CB8AC3E}">
        <p14:creationId xmlns:p14="http://schemas.microsoft.com/office/powerpoint/2010/main" val="22730003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346075" indent="-112713"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2pPr>
    <a:lvl3pPr marL="690563" indent="-122238"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3pPr>
    <a:lvl4pPr marL="1371600" algn="l" rtl="0" fontAlgn="base">
      <a:spcBef>
        <a:spcPct val="30000"/>
      </a:spcBef>
      <a:spcAft>
        <a:spcPct val="0"/>
      </a:spcAft>
      <a:buFont typeface="Wingdings" pitchFamily="84" charset="2"/>
      <a:buChar char="§"/>
      <a:defRPr sz="1400" kern="1200">
        <a:solidFill>
          <a:schemeClr val="tx1"/>
        </a:solidFill>
        <a:latin typeface="Arial" charset="0"/>
        <a:ea typeface="+mn-ea"/>
        <a:cs typeface="+mn-cs"/>
      </a:defRPr>
    </a:lvl4pPr>
    <a:lvl5pPr marL="1828800" algn="l" rtl="0" fontAlgn="base">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61EE948-4907-494D-AEB5-3D1167FC484A}" type="slidenum">
              <a:rPr lang="en-US"/>
              <a:pPr/>
              <a:t>1</a:t>
            </a:fld>
            <a:endParaRPr lang="en-US"/>
          </a:p>
        </p:txBody>
      </p:sp>
      <p:sp>
        <p:nvSpPr>
          <p:cNvPr id="3706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0691"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2C7E034-CF8C-4DBA-9545-67EBEB91546E}" type="slidenum">
              <a:rPr lang="en-US"/>
              <a:pPr/>
              <a:t>12</a:t>
            </a:fld>
            <a:endParaRPr lang="en-US"/>
          </a:p>
        </p:txBody>
      </p:sp>
      <p:sp>
        <p:nvSpPr>
          <p:cNvPr id="485378" name="Rectangle 2"/>
          <p:cNvSpPr>
            <a:spLocks noChangeArrowheads="1" noTextEdit="1"/>
          </p:cNvSpPr>
          <p:nvPr>
            <p:ph type="sldImg"/>
          </p:nvPr>
        </p:nvSpPr>
        <p:spPr>
          <a:ln/>
        </p:spPr>
      </p:sp>
      <p:sp>
        <p:nvSpPr>
          <p:cNvPr id="485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C569888-33DE-4205-A7F1-B99F774C50FB}" type="slidenum">
              <a:rPr lang="en-US"/>
              <a:pPr/>
              <a:t>13</a:t>
            </a:fld>
            <a:endParaRPr lang="en-US"/>
          </a:p>
        </p:txBody>
      </p:sp>
      <p:sp>
        <p:nvSpPr>
          <p:cNvPr id="706562" name="Rectangle 2"/>
          <p:cNvSpPr>
            <a:spLocks noChangeArrowheads="1" noTextEdit="1"/>
          </p:cNvSpPr>
          <p:nvPr>
            <p:ph type="sldImg"/>
          </p:nvPr>
        </p:nvSpPr>
        <p:spPr>
          <a:ln/>
        </p:spPr>
      </p:sp>
      <p:sp>
        <p:nvSpPr>
          <p:cNvPr id="70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CD4930C-2CF0-4131-8807-BB2FD4103045}" type="slidenum">
              <a:rPr lang="en-US"/>
              <a:pPr/>
              <a:t>14</a:t>
            </a:fld>
            <a:endParaRPr lang="en-US"/>
          </a:p>
        </p:txBody>
      </p:sp>
      <p:sp>
        <p:nvSpPr>
          <p:cNvPr id="7086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086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46CF04D-661A-4208-AB9D-CF8EAC580BC1}" type="slidenum">
              <a:rPr lang="en-US"/>
              <a:pPr/>
              <a:t>16</a:t>
            </a:fld>
            <a:endParaRPr lang="en-US"/>
          </a:p>
        </p:txBody>
      </p:sp>
      <p:sp>
        <p:nvSpPr>
          <p:cNvPr id="486402" name="Rectangle 2"/>
          <p:cNvSpPr>
            <a:spLocks noChangeArrowheads="1" noTextEdit="1"/>
          </p:cNvSpPr>
          <p:nvPr>
            <p:ph type="sldImg"/>
          </p:nvPr>
        </p:nvSpPr>
        <p:spPr>
          <a:ln/>
        </p:spPr>
      </p:sp>
      <p:sp>
        <p:nvSpPr>
          <p:cNvPr id="486403" name="Rectangle 3"/>
          <p:cNvSpPr>
            <a:spLocks noGrp="1" noChangeArrowheads="1"/>
          </p:cNvSpPr>
          <p:nvPr>
            <p:ph type="body" idx="1"/>
          </p:nvPr>
        </p:nvSpPr>
        <p:spPr/>
        <p:txBody>
          <a:bodyPr/>
          <a:lstStyle/>
          <a:p>
            <a:r>
              <a:rPr lang="en-US"/>
              <a:t>eukaryotic RNA is about 10% of eukaryotic gene.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22A6062D-1925-4650-B2E1-73C6E221634B}" type="slidenum">
              <a:rPr lang="en-US"/>
              <a:pPr/>
              <a:t>17</a:t>
            </a:fld>
            <a:endParaRPr lang="en-US"/>
          </a:p>
        </p:txBody>
      </p:sp>
      <p:sp>
        <p:nvSpPr>
          <p:cNvPr id="716802" name="Rectangle 2"/>
          <p:cNvSpPr>
            <a:spLocks noChangeArrowheads="1" noTextEdit="1"/>
          </p:cNvSpPr>
          <p:nvPr>
            <p:ph type="sldImg"/>
          </p:nvPr>
        </p:nvSpPr>
        <p:spPr>
          <a:ln/>
        </p:spPr>
      </p:sp>
      <p:sp>
        <p:nvSpPr>
          <p:cNvPr id="716803" name="Rectangle 3"/>
          <p:cNvSpPr>
            <a:spLocks noGrp="1" noChangeArrowheads="1"/>
          </p:cNvSpPr>
          <p:nvPr>
            <p:ph type="body" idx="1"/>
          </p:nvPr>
        </p:nvSpPr>
        <p:spPr/>
        <p:txBody>
          <a:bodyPr/>
          <a:lstStyle/>
          <a:p>
            <a:r>
              <a:rPr lang="en-US"/>
              <a:t>Beta thalassemia is an inherited blood disorder that reduces the production of hemoglobin. Symptoms of beta thalassemia occur when not enough oxygen gets to various parts of the body due to low levels of hemoglobin and a shortage of red blood cells (anemia). </a:t>
            </a:r>
          </a:p>
          <a:p>
            <a:r>
              <a:rPr lang="en-US"/>
              <a:t>Signs and symptoms of thalassemia major appear in the first 2 years of life. Infants have life-threatening anemia and become pale and listless. They also have a poor appetite, grow slowly, and may develop yellowing of the skin and whites of the eyes (jaundice). The spleen, liver, and heart may be enlarged, and bones may be deformed. Adolescents with thalassemia major may experience delayed puberty.</a:t>
            </a:r>
          </a:p>
          <a:p>
            <a:r>
              <a:rPr lang="en-US"/>
              <a:t>Thalassemia is a quantitative problem of too few globins synthesized, whereas sickle-cell anemia is a qualitative problem of synthesis of an incorrectly functioning globin.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A7E3E37-24A9-4404-8661-EA875F57C049}" type="slidenum">
              <a:rPr lang="en-US"/>
              <a:pPr/>
              <a:t>18</a:t>
            </a:fld>
            <a:endParaRPr lang="en-US"/>
          </a:p>
        </p:txBody>
      </p:sp>
      <p:sp>
        <p:nvSpPr>
          <p:cNvPr id="66969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6969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AE7E731-9B50-444F-B78C-284EB75300DB}" type="slidenum">
              <a:rPr lang="en-US"/>
              <a:pPr/>
              <a:t>19</a:t>
            </a:fld>
            <a:endParaRPr lang="en-US"/>
          </a:p>
        </p:txBody>
      </p:sp>
      <p:sp>
        <p:nvSpPr>
          <p:cNvPr id="6666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666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A095E45-35FE-40E8-9D3C-A40FD8F9C13D}" type="slidenum">
              <a:rPr lang="en-US"/>
              <a:pPr/>
              <a:t>20</a:t>
            </a:fld>
            <a:endParaRPr lang="en-US"/>
          </a:p>
        </p:txBody>
      </p:sp>
      <p:sp>
        <p:nvSpPr>
          <p:cNvPr id="67174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717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EA080F2-3E0C-49F6-BBDE-7183E310FAD2}" type="slidenum">
              <a:rPr lang="en-US"/>
              <a:pPr/>
              <a:t>21</a:t>
            </a:fld>
            <a:endParaRPr lang="en-US"/>
          </a:p>
        </p:txBody>
      </p:sp>
      <p:sp>
        <p:nvSpPr>
          <p:cNvPr id="695298" name="Rectangle 2"/>
          <p:cNvSpPr>
            <a:spLocks noChangeArrowheads="1" noTextEdit="1"/>
          </p:cNvSpPr>
          <p:nvPr>
            <p:ph type="sldImg"/>
          </p:nvPr>
        </p:nvSpPr>
        <p:spPr>
          <a:ln/>
        </p:spPr>
      </p:sp>
      <p:sp>
        <p:nvSpPr>
          <p:cNvPr id="695299" name="Rectangle 3"/>
          <p:cNvSpPr>
            <a:spLocks noGrp="1" noChangeArrowheads="1"/>
          </p:cNvSpPr>
          <p:nvPr>
            <p:ph type="body" idx="1"/>
          </p:nvPr>
        </p:nvSpPr>
        <p:spPr/>
        <p:txBody>
          <a:bodyPr/>
          <a:lstStyle/>
          <a:p>
            <a:r>
              <a:rPr lang="en-US"/>
              <a:t>eukaryotic RNA is about 10% of eukaryotic gene.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91CE9A4-0A75-4AB8-9A9A-078F42E48F9F}" type="slidenum">
              <a:rPr lang="en-US"/>
              <a:pPr/>
              <a:t>22</a:t>
            </a:fld>
            <a:endParaRPr lang="en-US"/>
          </a:p>
        </p:txBody>
      </p:sp>
      <p:sp>
        <p:nvSpPr>
          <p:cNvPr id="7127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27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51BCBC7-3B38-45E6-A2DB-0C4842EC407E}" type="slidenum">
              <a:rPr lang="en-US"/>
              <a:pPr/>
              <a:t>2</a:t>
            </a:fld>
            <a:endParaRPr lang="en-US"/>
          </a:p>
        </p:txBody>
      </p:sp>
      <p:sp>
        <p:nvSpPr>
          <p:cNvPr id="7045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045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3BAEDBB-9DCF-4A93-812A-784E422CF59E}" type="slidenum">
              <a:rPr lang="en-US"/>
              <a:pPr/>
              <a:t>24</a:t>
            </a:fld>
            <a:endParaRPr lang="en-US"/>
          </a:p>
        </p:txBody>
      </p:sp>
      <p:sp>
        <p:nvSpPr>
          <p:cNvPr id="4075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7555"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299E55A-C73F-4843-9EFD-454DDAFBFD00}" type="slidenum">
              <a:rPr lang="en-US"/>
              <a:pPr/>
              <a:t>25</a:t>
            </a:fld>
            <a:endParaRPr lang="en-US"/>
          </a:p>
        </p:txBody>
      </p:sp>
      <p:sp>
        <p:nvSpPr>
          <p:cNvPr id="49357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3571"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02E591F-DCC3-4DA9-A37C-CD8D97693016}" type="slidenum">
              <a:rPr lang="en-US"/>
              <a:pPr/>
              <a:t>26</a:t>
            </a:fld>
            <a:endParaRPr lang="en-US"/>
          </a:p>
        </p:txBody>
      </p:sp>
      <p:sp>
        <p:nvSpPr>
          <p:cNvPr id="4894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9475"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84FB6B6-561A-4630-8A9D-DB61E0B8F376}" type="slidenum">
              <a:rPr lang="en-US"/>
              <a:pPr/>
              <a:t>27</a:t>
            </a:fld>
            <a:endParaRPr lang="en-US"/>
          </a:p>
        </p:txBody>
      </p:sp>
      <p:sp>
        <p:nvSpPr>
          <p:cNvPr id="4915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1523"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48913ED-1AE7-4043-8532-F96B8E281969}" type="slidenum">
              <a:rPr lang="en-US"/>
              <a:pPr/>
              <a:t>28</a:t>
            </a:fld>
            <a:endParaRPr lang="en-US"/>
          </a:p>
        </p:txBody>
      </p:sp>
      <p:sp>
        <p:nvSpPr>
          <p:cNvPr id="4956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56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900"/>
              <a:t>Strong evidence for a single origin in evolutionary theory.</a:t>
            </a:r>
            <a:endParaRPr lang="en-US" sz="10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3356BD7-99C8-4C25-85E8-8BC54E28880C}" type="slidenum">
              <a:rPr lang="en-US"/>
              <a:pPr/>
              <a:t>29</a:t>
            </a:fld>
            <a:endParaRPr lang="en-US"/>
          </a:p>
        </p:txBody>
      </p:sp>
      <p:sp>
        <p:nvSpPr>
          <p:cNvPr id="4976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76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B5DF48F-C31D-4097-8E17-65F3324C9D35}" type="slidenum">
              <a:rPr lang="en-US"/>
              <a:pPr/>
              <a:t>30</a:t>
            </a:fld>
            <a:endParaRPr lang="en-US"/>
          </a:p>
        </p:txBody>
      </p:sp>
      <p:sp>
        <p:nvSpPr>
          <p:cNvPr id="7147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47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DD1DA0C-9389-4D30-90E2-EA652F496596}" type="slidenum">
              <a:rPr lang="en-US"/>
              <a:pPr/>
              <a:t>31</a:t>
            </a:fld>
            <a:endParaRPr lang="en-US"/>
          </a:p>
        </p:txBody>
      </p:sp>
      <p:sp>
        <p:nvSpPr>
          <p:cNvPr id="5017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43DCFCC-523F-4993-9AE0-A08467A61513}" type="slidenum">
              <a:rPr lang="en-US"/>
              <a:pPr/>
              <a:t>32</a:t>
            </a:fld>
            <a:endParaRPr lang="en-US"/>
          </a:p>
        </p:txBody>
      </p:sp>
      <p:sp>
        <p:nvSpPr>
          <p:cNvPr id="5058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58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900"/>
              <a:t>The tRNA-amino acid bond is unstable. This makes it easy for the tRNA to later give up the amino acid to a growing polypeptide chain in a ribosome.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AE3EDB6-9100-469C-A4D4-5F5A57A4A09C}" type="slidenum">
              <a:rPr lang="en-US"/>
              <a:pPr/>
              <a:t>33</a:t>
            </a:fld>
            <a:endParaRPr lang="en-US"/>
          </a:p>
        </p:txBody>
      </p:sp>
      <p:sp>
        <p:nvSpPr>
          <p:cNvPr id="5079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79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AEEDF2F-AF9A-4A69-8ABD-5FC1301205C2}" type="slidenum">
              <a:rPr lang="en-US"/>
              <a:pPr/>
              <a:t>3</a:t>
            </a:fld>
            <a:endParaRPr lang="en-US"/>
          </a:p>
        </p:txBody>
      </p:sp>
      <p:sp>
        <p:nvSpPr>
          <p:cNvPr id="5898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9827"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800"/>
              <a:t>To get from the chemical language of DNA to the chemical language of proteins requires 2 major stages:</a:t>
            </a:r>
          </a:p>
          <a:p>
            <a:pPr algn="ctr"/>
            <a:r>
              <a:rPr lang="en-US" sz="800"/>
              <a:t>transcription and translation</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D2EE5F1-A606-4E3E-B390-FE20D643DCB9}" type="slidenum">
              <a:rPr lang="en-US"/>
              <a:pPr/>
              <a:t>34</a:t>
            </a:fld>
            <a:endParaRPr lang="en-US"/>
          </a:p>
        </p:txBody>
      </p:sp>
      <p:sp>
        <p:nvSpPr>
          <p:cNvPr id="5099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99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BE1BBCB-F609-4583-94B2-911FFE8B4A05}" type="slidenum">
              <a:rPr lang="en-US"/>
              <a:pPr/>
              <a:t>35</a:t>
            </a:fld>
            <a:endParaRPr lang="en-US"/>
          </a:p>
        </p:txBody>
      </p:sp>
      <p:sp>
        <p:nvSpPr>
          <p:cNvPr id="6584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84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A1AF350-CF5D-4E87-8BC6-0502BBF02510}" type="slidenum">
              <a:rPr lang="en-US"/>
              <a:pPr/>
              <a:t>36</a:t>
            </a:fld>
            <a:endParaRPr lang="en-US"/>
          </a:p>
        </p:txBody>
      </p:sp>
      <p:sp>
        <p:nvSpPr>
          <p:cNvPr id="5242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242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17E4D66-90FD-4624-9C1E-D62B6F937D58}" type="slidenum">
              <a:rPr lang="en-US"/>
              <a:pPr/>
              <a:t>37</a:t>
            </a:fld>
            <a:endParaRPr lang="en-US"/>
          </a:p>
        </p:txBody>
      </p:sp>
      <p:sp>
        <p:nvSpPr>
          <p:cNvPr id="5611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11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3FAD7FE-F957-46EC-B7EC-3A26953060BC}" type="slidenum">
              <a:rPr lang="en-US"/>
              <a:pPr/>
              <a:t>38</a:t>
            </a:fld>
            <a:endParaRPr lang="en-US"/>
          </a:p>
        </p:txBody>
      </p:sp>
      <p:sp>
        <p:nvSpPr>
          <p:cNvPr id="6809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09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F6D6732-F3C5-4C6B-A2C0-B50039C66BF4}" type="slidenum">
              <a:rPr lang="en-US"/>
              <a:pPr/>
              <a:t>40</a:t>
            </a:fld>
            <a:endParaRPr lang="en-US"/>
          </a:p>
        </p:txBody>
      </p:sp>
      <p:sp>
        <p:nvSpPr>
          <p:cNvPr id="483330" name="Rectangle 2"/>
          <p:cNvSpPr>
            <a:spLocks noChangeArrowheads="1" noTextEdit="1"/>
          </p:cNvSpPr>
          <p:nvPr>
            <p:ph type="sldImg"/>
          </p:nvPr>
        </p:nvSpPr>
        <p:spPr>
          <a:ln/>
        </p:spPr>
      </p:sp>
      <p:sp>
        <p:nvSpPr>
          <p:cNvPr id="483331" name="Rectangle 3"/>
          <p:cNvSpPr>
            <a:spLocks noGrp="1" noChangeArrowheads="1"/>
          </p:cNvSpPr>
          <p:nvPr>
            <p:ph type="body" idx="1"/>
          </p:nvPr>
        </p:nvSpPr>
        <p:spPr/>
        <p:txBody>
          <a:bodyPr/>
          <a:lstStyle/>
          <a:p>
            <a:r>
              <a:rPr lang="en-US"/>
              <a:t>Walter Gilbert hypothesis:</a:t>
            </a:r>
          </a:p>
          <a:p>
            <a:r>
              <a:rPr lang="en-US"/>
              <a:t>Maybe exons are functional units and introns make it easier for them to recombine, so as to produce new proteins with new properties through new combinations of domains.</a:t>
            </a:r>
          </a:p>
          <a:p>
            <a:r>
              <a:rPr lang="en-US"/>
              <a:t>Introns give a large area for cutting genes and joining together the pieces without damaging the coding region of the gene…. patching genes together does not have to be so precise.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285AB373-2DE2-43D5-A7B3-FAF1E58DABB0}" type="slidenum">
              <a:rPr lang="en-US"/>
              <a:pPr/>
              <a:t>41</a:t>
            </a:fld>
            <a:endParaRPr lang="en-US"/>
          </a:p>
        </p:txBody>
      </p:sp>
      <p:sp>
        <p:nvSpPr>
          <p:cNvPr id="487426" name="Rectangle 2"/>
          <p:cNvSpPr>
            <a:spLocks noChangeArrowheads="1" noTextEdit="1"/>
          </p:cNvSpPr>
          <p:nvPr>
            <p:ph type="sldImg"/>
          </p:nvPr>
        </p:nvSpPr>
        <p:spPr>
          <a:ln/>
        </p:spPr>
      </p:sp>
      <p:sp>
        <p:nvSpPr>
          <p:cNvPr id="487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3798261-19DA-40C7-9574-D7774B9BC3B3}" type="slidenum">
              <a:rPr lang="en-US"/>
              <a:pPr/>
              <a:t>42</a:t>
            </a:fld>
            <a:endParaRPr lang="en-US"/>
          </a:p>
        </p:txBody>
      </p:sp>
      <p:sp>
        <p:nvSpPr>
          <p:cNvPr id="4034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34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6E7E6A9-3E47-4E81-8C7D-16A7471FB579}" type="slidenum">
              <a:rPr lang="en-US"/>
              <a:pPr/>
              <a:t>43</a:t>
            </a:fld>
            <a:endParaRPr lang="en-US"/>
          </a:p>
        </p:txBody>
      </p:sp>
      <p:sp>
        <p:nvSpPr>
          <p:cNvPr id="6830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3011"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CA70EFC-6A91-4F6D-918F-A28B0994741D}" type="slidenum">
              <a:rPr lang="en-US"/>
              <a:pPr/>
              <a:t>45</a:t>
            </a:fld>
            <a:endParaRPr lang="en-US"/>
          </a:p>
        </p:txBody>
      </p:sp>
      <p:sp>
        <p:nvSpPr>
          <p:cNvPr id="5427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427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37D31A7-7BD7-4086-994F-DFCFFA65BA79}" type="slidenum">
              <a:rPr lang="en-US"/>
              <a:pPr/>
              <a:t>4</a:t>
            </a:fld>
            <a:endParaRPr lang="en-US"/>
          </a:p>
        </p:txBody>
      </p:sp>
      <p:sp>
        <p:nvSpPr>
          <p:cNvPr id="3727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2739"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A42515B-11C9-4072-B72D-904D9EA356F5}" type="slidenum">
              <a:rPr lang="en-US"/>
              <a:pPr/>
              <a:t>46</a:t>
            </a:fld>
            <a:endParaRPr lang="en-US"/>
          </a:p>
        </p:txBody>
      </p:sp>
      <p:sp>
        <p:nvSpPr>
          <p:cNvPr id="6850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50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95BD3F3-C8C8-4CA7-9A3B-8C6E554C7D51}" type="slidenum">
              <a:rPr lang="en-US"/>
              <a:pPr/>
              <a:t>5</a:t>
            </a:fld>
            <a:endParaRPr lang="en-US"/>
          </a:p>
        </p:txBody>
      </p:sp>
      <p:sp>
        <p:nvSpPr>
          <p:cNvPr id="4341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4179"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3261245-01DD-4E23-9182-21F9438E0372}" type="slidenum">
              <a:rPr lang="en-US"/>
              <a:pPr/>
              <a:t>7</a:t>
            </a:fld>
            <a:endParaRPr lang="en-US"/>
          </a:p>
        </p:txBody>
      </p:sp>
      <p:sp>
        <p:nvSpPr>
          <p:cNvPr id="5304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304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CB623C8-203F-4C5F-A6AE-EA08C42195AA}" type="slidenum">
              <a:rPr lang="en-US"/>
              <a:pPr/>
              <a:t>9</a:t>
            </a:fld>
            <a:endParaRPr lang="en-US"/>
          </a:p>
        </p:txBody>
      </p:sp>
      <p:sp>
        <p:nvSpPr>
          <p:cNvPr id="39117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11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solidFill>
                <a:srgbClr val="000000"/>
              </a:solidFill>
            </a:endParaRP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B3A76C2-1339-4875-BB4A-EF4A543B2A52}" type="slidenum">
              <a:rPr lang="en-US"/>
              <a:pPr/>
              <a:t>10</a:t>
            </a:fld>
            <a:endParaRPr lang="en-US"/>
          </a:p>
        </p:txBody>
      </p:sp>
      <p:sp>
        <p:nvSpPr>
          <p:cNvPr id="3932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32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1579131-0982-4DDA-989F-8904004E09F8}" type="slidenum">
              <a:rPr lang="en-US"/>
              <a:pPr/>
              <a:t>11</a:t>
            </a:fld>
            <a:endParaRPr lang="en-US"/>
          </a:p>
        </p:txBody>
      </p:sp>
      <p:sp>
        <p:nvSpPr>
          <p:cNvPr id="484354" name="Rectangle 2"/>
          <p:cNvSpPr>
            <a:spLocks noChangeArrowheads="1" noTextEdit="1"/>
          </p:cNvSpPr>
          <p:nvPr>
            <p:ph type="sldImg"/>
          </p:nvPr>
        </p:nvSpPr>
        <p:spPr>
          <a:ln/>
        </p:spPr>
      </p:sp>
      <p:sp>
        <p:nvSpPr>
          <p:cNvPr id="4843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84" charset="2"/>
              <a:buNone/>
              <a:defRPr/>
            </a:lvl1pPr>
          </a:lstStyle>
          <a:p>
            <a:pPr lvl="0"/>
            <a:r>
              <a:rPr lang="en-US" noProof="0" smtClean="0"/>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2007-2008</a:t>
            </a:r>
            <a:endParaRPr lang="en-US" b="0"/>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endParaRPr lang="en-US"/>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latin typeface="Times" pitchFamily="84"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9"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b="1"/>
              <a:t>AP Biology</a:t>
            </a:r>
            <a:endParaRPr lang="en-US" sz="2400">
              <a:latin typeface="Times" pitchFamily="8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5D97197F-1757-4A07-BAF2-7F0296787049}" type="slidenum">
              <a:rPr lang="en-US"/>
              <a:pPr/>
              <a:t>‹#›</a:t>
            </a:fld>
            <a:endParaRPr lang="en-US">
              <a:solidFill>
                <a:schemeClr val="hlink"/>
              </a:solidFill>
            </a:endParaRPr>
          </a:p>
        </p:txBody>
      </p:sp>
    </p:spTree>
    <p:extLst>
      <p:ext uri="{BB962C8B-B14F-4D97-AF65-F5344CB8AC3E}">
        <p14:creationId xmlns:p14="http://schemas.microsoft.com/office/powerpoint/2010/main" val="1261432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9B7AC4B-CBEC-4B7D-B579-7144717761EF}" type="slidenum">
              <a:rPr lang="en-US"/>
              <a:pPr/>
              <a:t>‹#›</a:t>
            </a:fld>
            <a:endParaRPr lang="en-US">
              <a:solidFill>
                <a:schemeClr val="hlink"/>
              </a:solidFill>
            </a:endParaRPr>
          </a:p>
        </p:txBody>
      </p:sp>
    </p:spTree>
    <p:extLst>
      <p:ext uri="{BB962C8B-B14F-4D97-AF65-F5344CB8AC3E}">
        <p14:creationId xmlns:p14="http://schemas.microsoft.com/office/powerpoint/2010/main" val="3817834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8A6712A-0A90-489F-9A05-8DD8A620BA45}" type="slidenum">
              <a:rPr lang="en-US"/>
              <a:pPr/>
              <a:t>‹#›</a:t>
            </a:fld>
            <a:endParaRPr lang="en-US">
              <a:solidFill>
                <a:schemeClr val="hlink"/>
              </a:solidFill>
            </a:endParaRPr>
          </a:p>
        </p:txBody>
      </p:sp>
    </p:spTree>
    <p:extLst>
      <p:ext uri="{BB962C8B-B14F-4D97-AF65-F5344CB8AC3E}">
        <p14:creationId xmlns:p14="http://schemas.microsoft.com/office/powerpoint/2010/main" val="95397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EE64372-0F02-4760-A78E-F2BB8DAB0C77}" type="slidenum">
              <a:rPr lang="en-US"/>
              <a:pPr/>
              <a:t>‹#›</a:t>
            </a:fld>
            <a:endParaRPr lang="en-US">
              <a:solidFill>
                <a:schemeClr val="hlink"/>
              </a:solidFill>
            </a:endParaRPr>
          </a:p>
        </p:txBody>
      </p:sp>
    </p:spTree>
    <p:extLst>
      <p:ext uri="{BB962C8B-B14F-4D97-AF65-F5344CB8AC3E}">
        <p14:creationId xmlns:p14="http://schemas.microsoft.com/office/powerpoint/2010/main" val="2811387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710578F-8E9D-4328-9F67-DE4083F8A688}" type="slidenum">
              <a:rPr lang="en-US"/>
              <a:pPr/>
              <a:t>‹#›</a:t>
            </a:fld>
            <a:endParaRPr lang="en-US">
              <a:solidFill>
                <a:schemeClr val="hlink"/>
              </a:solidFill>
            </a:endParaRPr>
          </a:p>
        </p:txBody>
      </p:sp>
    </p:spTree>
    <p:extLst>
      <p:ext uri="{BB962C8B-B14F-4D97-AF65-F5344CB8AC3E}">
        <p14:creationId xmlns:p14="http://schemas.microsoft.com/office/powerpoint/2010/main" val="2083612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33C6E249-B5B7-4E24-90EE-54644790C83E}" type="slidenum">
              <a:rPr lang="en-US"/>
              <a:pPr/>
              <a:t>‹#›</a:t>
            </a:fld>
            <a:endParaRPr lang="en-US">
              <a:solidFill>
                <a:schemeClr val="hlink"/>
              </a:solidFill>
            </a:endParaRPr>
          </a:p>
        </p:txBody>
      </p:sp>
    </p:spTree>
    <p:extLst>
      <p:ext uri="{BB962C8B-B14F-4D97-AF65-F5344CB8AC3E}">
        <p14:creationId xmlns:p14="http://schemas.microsoft.com/office/powerpoint/2010/main" val="3212722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CF7D31DC-DFE7-4A57-A70C-DBE344B09E18}" type="slidenum">
              <a:rPr lang="en-US"/>
              <a:pPr/>
              <a:t>‹#›</a:t>
            </a:fld>
            <a:endParaRPr lang="en-US">
              <a:solidFill>
                <a:schemeClr val="hlink"/>
              </a:solidFill>
            </a:endParaRPr>
          </a:p>
        </p:txBody>
      </p:sp>
    </p:spTree>
    <p:extLst>
      <p:ext uri="{BB962C8B-B14F-4D97-AF65-F5344CB8AC3E}">
        <p14:creationId xmlns:p14="http://schemas.microsoft.com/office/powerpoint/2010/main" val="3114106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E9E0502-888F-4370-8ABB-3E563C2FE50A}" type="slidenum">
              <a:rPr lang="en-US"/>
              <a:pPr/>
              <a:t>‹#›</a:t>
            </a:fld>
            <a:endParaRPr lang="en-US">
              <a:solidFill>
                <a:schemeClr val="hlink"/>
              </a:solidFill>
            </a:endParaRPr>
          </a:p>
        </p:txBody>
      </p:sp>
    </p:spTree>
    <p:extLst>
      <p:ext uri="{BB962C8B-B14F-4D97-AF65-F5344CB8AC3E}">
        <p14:creationId xmlns:p14="http://schemas.microsoft.com/office/powerpoint/2010/main" val="3080179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3A4276D-140B-4651-95E9-0B9EE8AB586B}" type="slidenum">
              <a:rPr lang="en-US"/>
              <a:pPr/>
              <a:t>‹#›</a:t>
            </a:fld>
            <a:endParaRPr lang="en-US">
              <a:solidFill>
                <a:schemeClr val="hlink"/>
              </a:solidFill>
            </a:endParaRPr>
          </a:p>
        </p:txBody>
      </p:sp>
    </p:spTree>
    <p:extLst>
      <p:ext uri="{BB962C8B-B14F-4D97-AF65-F5344CB8AC3E}">
        <p14:creationId xmlns:p14="http://schemas.microsoft.com/office/powerpoint/2010/main" val="115506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34FEB6E-D723-4FFF-8B4C-16575333A8A4}" type="slidenum">
              <a:rPr lang="en-US"/>
              <a:pPr/>
              <a:t>‹#›</a:t>
            </a:fld>
            <a:endParaRPr lang="en-US">
              <a:solidFill>
                <a:schemeClr val="hlink"/>
              </a:solidFill>
            </a:endParaRPr>
          </a:p>
        </p:txBody>
      </p:sp>
    </p:spTree>
    <p:extLst>
      <p:ext uri="{BB962C8B-B14F-4D97-AF65-F5344CB8AC3E}">
        <p14:creationId xmlns:p14="http://schemas.microsoft.com/office/powerpoint/2010/main" val="685637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fld id="{22AF4E00-4699-4022-A202-0811E2E864BB}" type="slidenum">
              <a:rPr lang="en-US"/>
              <a:pPr/>
              <a:t>‹#›</a:t>
            </a:fld>
            <a:endParaRPr lang="en-US">
              <a:solidFill>
                <a:schemeClr val="hlink"/>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latin typeface="Times" pitchFamily="84"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3"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b="1"/>
              <a:t>AP Biology</a:t>
            </a:r>
            <a:endParaRPr lang="en-US" sz="2400">
              <a:latin typeface="Times" pitchFamily="8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75000"/>
        <a:buFont typeface="Wingdings" pitchFamily="84" charset="2"/>
        <a:buChar char="n"/>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84"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60000"/>
        <a:buFont typeface="Wingdings" pitchFamily="84" charset="2"/>
        <a:buChar char="n"/>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pitchFamily="84" charset="2"/>
        <a:buChar char="w"/>
        <a:defRPr sz="2000" b="1">
          <a:solidFill>
            <a:srgbClr val="0F116A"/>
          </a:solidFill>
          <a:latin typeface="+mn-lt"/>
        </a:defRPr>
      </a:lvl4pPr>
      <a:lvl5pPr marL="20574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5pPr>
      <a:lvl6pPr marL="25146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6pPr>
      <a:lvl7pPr marL="29718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7pPr>
      <a:lvl8pPr marL="34290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8pPr>
      <a:lvl9pPr marL="38862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audio" Target="../media/audio5.bin"/><Relationship Id="rId4" Type="http://schemas.openxmlformats.org/officeDocument/2006/relationships/audio" Target="../media/audio8.bin"/></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1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audio" Target="../media/audio3.bin"/><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audio" Target="../media/audio2.bin"/></Relationships>
</file>

<file path=ppt/slides/_rels/slide15.xml.rels><?xml version="1.0" encoding="UTF-8" standalone="yes"?>
<Relationships xmlns="http://schemas.openxmlformats.org/package/2006/relationships"><Relationship Id="rId3" Type="http://schemas.openxmlformats.org/officeDocument/2006/relationships/audio" Target="../media/audio4.bin"/><Relationship Id="rId2" Type="http://schemas.openxmlformats.org/officeDocument/2006/relationships/audio" Target="../media/audio1.bin"/><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audio" Target="../media/audio6.bin"/><Relationship Id="rId5" Type="http://schemas.openxmlformats.org/officeDocument/2006/relationships/audio" Target="../media/audio7.bin"/><Relationship Id="rId4" Type="http://schemas.openxmlformats.org/officeDocument/2006/relationships/audio" Target="../media/audio5.bin"/></Relationships>
</file>

<file path=ppt/slides/_rels/slide17.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image" Target="../media/image22.wmf"/><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 Id="rId9" Type="http://schemas.openxmlformats.org/officeDocument/2006/relationships/image" Target="../media/image28.wmf"/></Relationships>
</file>

<file path=ppt/slides/_rels/slide1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audio" Target="../media/audio1.bin"/><Relationship Id="rId7"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wmf"/><Relationship Id="rId5" Type="http://schemas.openxmlformats.org/officeDocument/2006/relationships/audio" Target="../media/audio8.bin"/><Relationship Id="rId4" Type="http://schemas.openxmlformats.org/officeDocument/2006/relationships/audio" Target="../media/audio4.bin"/></Relationships>
</file>

<file path=ppt/slides/_rels/slide2.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audio" Target="../media/audio1.bin"/><Relationship Id="rId7"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audio" Target="../media/audio4.bin"/><Relationship Id="rId5" Type="http://schemas.openxmlformats.org/officeDocument/2006/relationships/audio" Target="../media/audio3.bin"/><Relationship Id="rId10" Type="http://schemas.openxmlformats.org/officeDocument/2006/relationships/image" Target="../media/image6.wmf"/><Relationship Id="rId4" Type="http://schemas.openxmlformats.org/officeDocument/2006/relationships/audio" Target="../media/audio2.bin"/><Relationship Id="rId9"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31.png"/><Relationship Id="rId4" Type="http://schemas.openxmlformats.org/officeDocument/2006/relationships/audio" Target="../media/audio4.bin"/></Relationships>
</file>

<file path=ppt/slides/_rels/slide2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3.wmf"/><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8" Type="http://schemas.openxmlformats.org/officeDocument/2006/relationships/audio" Target="../media/audio4.bin"/><Relationship Id="rId13" Type="http://schemas.openxmlformats.org/officeDocument/2006/relationships/image" Target="../media/image15.wmf"/><Relationship Id="rId3" Type="http://schemas.openxmlformats.org/officeDocument/2006/relationships/audio" Target="../media/audio6.bin"/><Relationship Id="rId7" Type="http://schemas.openxmlformats.org/officeDocument/2006/relationships/audio" Target="../media/audio1.bin"/><Relationship Id="rId12" Type="http://schemas.openxmlformats.org/officeDocument/2006/relationships/image" Target="../media/image14.w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audio" Target="../media/audio8.bin"/><Relationship Id="rId11" Type="http://schemas.openxmlformats.org/officeDocument/2006/relationships/image" Target="../media/image13.wmf"/><Relationship Id="rId5" Type="http://schemas.openxmlformats.org/officeDocument/2006/relationships/audio" Target="../media/audio2.bin"/><Relationship Id="rId10" Type="http://schemas.openxmlformats.org/officeDocument/2006/relationships/image" Target="../media/image12.wmf"/><Relationship Id="rId4" Type="http://schemas.openxmlformats.org/officeDocument/2006/relationships/audio" Target="../media/audio3.bin"/><Relationship Id="rId9" Type="http://schemas.openxmlformats.org/officeDocument/2006/relationships/image" Target="../media/image5.png"/><Relationship Id="rId14" Type="http://schemas.openxmlformats.org/officeDocument/2006/relationships/image" Target="../media/image6.wmf"/></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audio" Target="../media/audio3.bin"/><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audio" Target="../media/audio7.bin"/><Relationship Id="rId4" Type="http://schemas.openxmlformats.org/officeDocument/2006/relationships/audio" Target="../media/audio1.bin"/></Relationships>
</file>

<file path=ppt/slides/_rels/slide25.xml.rels><?xml version="1.0" encoding="UTF-8" standalone="yes"?>
<Relationships xmlns="http://schemas.openxmlformats.org/package/2006/relationships"><Relationship Id="rId3" Type="http://schemas.openxmlformats.org/officeDocument/2006/relationships/audio" Target="../media/audio3.bin"/><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audio" Target="../media/audio1.bin"/><Relationship Id="rId4" Type="http://schemas.openxmlformats.org/officeDocument/2006/relationships/audio" Target="../media/audio6.bin"/></Relationships>
</file>

<file path=ppt/slides/_rels/slide2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audio" Target="../media/audio6.bin"/><Relationship Id="rId4" Type="http://schemas.openxmlformats.org/officeDocument/2006/relationships/audio" Target="../media/audio5.bin"/></Relationships>
</file>

<file path=ppt/slides/_rels/slide27.xml.rels><?xml version="1.0" encoding="UTF-8" standalone="yes"?>
<Relationships xmlns="http://schemas.openxmlformats.org/package/2006/relationships"><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slides/_rels/slide28.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audio" Target="../media/audio4.bin"/><Relationship Id="rId4" Type="http://schemas.openxmlformats.org/officeDocument/2006/relationships/audio" Target="../media/audio9.bin"/></Relationships>
</file>

<file path=ppt/slides/_rels/slide2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audio" Target="../media/audio8.bin"/></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audio" Target="../media/audio1.bin"/><Relationship Id="rId7" Type="http://schemas.openxmlformats.org/officeDocument/2006/relationships/audio" Target="../media/audio4.bin"/><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audio" Target="../media/audio6.bin"/><Relationship Id="rId5" Type="http://schemas.openxmlformats.org/officeDocument/2006/relationships/audio" Target="../media/audio2.bin"/><Relationship Id="rId4" Type="http://schemas.openxmlformats.org/officeDocument/2006/relationships/audio" Target="../media/audio5.bin"/><Relationship Id="rId9" Type="http://schemas.openxmlformats.org/officeDocument/2006/relationships/image" Target="../media/image6.wmf"/></Relationships>
</file>

<file path=ppt/slides/_rels/slide30.xml.rels><?xml version="1.0" encoding="UTF-8" standalone="yes"?>
<Relationships xmlns="http://schemas.openxmlformats.org/package/2006/relationships"><Relationship Id="rId8" Type="http://schemas.openxmlformats.org/officeDocument/2006/relationships/audio" Target="../media/audio4.bin"/><Relationship Id="rId13" Type="http://schemas.openxmlformats.org/officeDocument/2006/relationships/image" Target="../media/image15.wmf"/><Relationship Id="rId3" Type="http://schemas.openxmlformats.org/officeDocument/2006/relationships/audio" Target="../media/audio6.bin"/><Relationship Id="rId7" Type="http://schemas.openxmlformats.org/officeDocument/2006/relationships/audio" Target="../media/audio1.bin"/><Relationship Id="rId12" Type="http://schemas.openxmlformats.org/officeDocument/2006/relationships/image" Target="../media/image14.wmf"/><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audio" Target="../media/audio8.bin"/><Relationship Id="rId11" Type="http://schemas.openxmlformats.org/officeDocument/2006/relationships/image" Target="../media/image13.wmf"/><Relationship Id="rId5" Type="http://schemas.openxmlformats.org/officeDocument/2006/relationships/audio" Target="../media/audio2.bin"/><Relationship Id="rId15" Type="http://schemas.openxmlformats.org/officeDocument/2006/relationships/image" Target="../media/image41.wmf"/><Relationship Id="rId10" Type="http://schemas.openxmlformats.org/officeDocument/2006/relationships/image" Target="../media/image12.wmf"/><Relationship Id="rId4" Type="http://schemas.openxmlformats.org/officeDocument/2006/relationships/audio" Target="../media/audio3.bin"/><Relationship Id="rId9" Type="http://schemas.openxmlformats.org/officeDocument/2006/relationships/image" Target="../media/image5.png"/><Relationship Id="rId14" Type="http://schemas.openxmlformats.org/officeDocument/2006/relationships/image" Target="../media/image6.wmf"/></Relationships>
</file>

<file path=ppt/slides/_rels/slide31.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audio" Target="../media/audio8.bin"/></Relationships>
</file>

<file path=ppt/slides/_rels/slide3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7.jpeg"/><Relationship Id="rId4" Type="http://schemas.openxmlformats.org/officeDocument/2006/relationships/image" Target="../media/image46.wmf"/></Relationships>
</file>

<file path=ppt/slides/_rels/slide3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audio" Target="../media/audio5.bin"/></Relationships>
</file>

<file path=ppt/slides/_rels/slide3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audio" Target="../media/audio6.bin"/><Relationship Id="rId5" Type="http://schemas.openxmlformats.org/officeDocument/2006/relationships/audio" Target="../media/audio5.bin"/><Relationship Id="rId4" Type="http://schemas.openxmlformats.org/officeDocument/2006/relationships/audio" Target="../media/audio3.bin"/></Relationships>
</file>

<file path=ppt/slides/_rels/slide3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audio" Target="../media/audio4.bin"/><Relationship Id="rId1" Type="http://schemas.openxmlformats.org/officeDocument/2006/relationships/slideLayout" Target="../slideLayouts/slideLayout1.xml"/><Relationship Id="rId4" Type="http://schemas.openxmlformats.org/officeDocument/2006/relationships/image" Target="../media/image6.wmf"/></Relationships>
</file>

<file path=ppt/slides/_rels/slide4.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audio" Target="../media/audio1.bin"/><Relationship Id="rId7" Type="http://schemas.openxmlformats.org/officeDocument/2006/relationships/audio" Target="../media/audio4.bin"/><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audio" Target="../media/audio2.bin"/><Relationship Id="rId5" Type="http://schemas.openxmlformats.org/officeDocument/2006/relationships/audio" Target="../media/audio7.bin"/><Relationship Id="rId4" Type="http://schemas.openxmlformats.org/officeDocument/2006/relationships/audio" Target="../media/audio5.bin"/></Relationships>
</file>

<file path=ppt/slides/_rels/slide40.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6.wmf"/><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audio" Target="../media/audio4.bin"/><Relationship Id="rId4" Type="http://schemas.openxmlformats.org/officeDocument/2006/relationships/audio" Target="../media/audio5.bin"/></Relationships>
</file>

<file path=ppt/slides/_rels/slide4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4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3" Type="http://schemas.openxmlformats.org/officeDocument/2006/relationships/audio" Target="../media/audio4.bin"/><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29.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audio" Target="../media/audio6.bin"/><Relationship Id="rId2" Type="http://schemas.openxmlformats.org/officeDocument/2006/relationships/audio" Target="../media/audio3.bin"/><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audio" Target="../media/audio7.bin"/></Relationships>
</file>

<file path=ppt/slides/_rels/slide7.xml.rels><?xml version="1.0" encoding="UTF-8" standalone="yes"?>
<Relationships xmlns="http://schemas.openxmlformats.org/package/2006/relationships"><Relationship Id="rId8" Type="http://schemas.openxmlformats.org/officeDocument/2006/relationships/audio" Target="../media/audio4.bin"/><Relationship Id="rId13" Type="http://schemas.openxmlformats.org/officeDocument/2006/relationships/image" Target="../media/image15.wmf"/><Relationship Id="rId3" Type="http://schemas.openxmlformats.org/officeDocument/2006/relationships/audio" Target="../media/audio6.bin"/><Relationship Id="rId7" Type="http://schemas.openxmlformats.org/officeDocument/2006/relationships/audio" Target="../media/audio1.bin"/><Relationship Id="rId12" Type="http://schemas.openxmlformats.org/officeDocument/2006/relationships/image" Target="../media/image14.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audio" Target="../media/audio8.bin"/><Relationship Id="rId11" Type="http://schemas.openxmlformats.org/officeDocument/2006/relationships/image" Target="../media/image13.wmf"/><Relationship Id="rId5" Type="http://schemas.openxmlformats.org/officeDocument/2006/relationships/audio" Target="../media/audio2.bin"/><Relationship Id="rId10" Type="http://schemas.openxmlformats.org/officeDocument/2006/relationships/image" Target="../media/image12.wmf"/><Relationship Id="rId4" Type="http://schemas.openxmlformats.org/officeDocument/2006/relationships/audio" Target="../media/audio3.bin"/><Relationship Id="rId9" Type="http://schemas.openxmlformats.org/officeDocument/2006/relationships/image" Target="../media/image5.png"/><Relationship Id="rId14" Type="http://schemas.openxmlformats.org/officeDocument/2006/relationships/image" Target="../media/image6.wmf"/></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69"/>
          <p:cNvSpPr>
            <a:spLocks noGrp="1" noChangeArrowheads="1"/>
          </p:cNvSpPr>
          <p:nvPr>
            <p:ph type="dt" sz="quarter" idx="2"/>
          </p:nvPr>
        </p:nvSpPr>
        <p:spPr/>
        <p:txBody>
          <a:bodyPr/>
          <a:lstStyle/>
          <a:p>
            <a:r>
              <a:rPr lang="en-US"/>
              <a:t>2007-2008</a:t>
            </a:r>
            <a:endParaRPr lang="en-US" b="0"/>
          </a:p>
        </p:txBody>
      </p:sp>
      <p:pic>
        <p:nvPicPr>
          <p:cNvPr id="369671" name="Picture 7" descr="transl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89313"/>
            <a:ext cx="4953000" cy="3392487"/>
          </a:xfrm>
          <a:prstGeom prst="rect">
            <a:avLst/>
          </a:prstGeom>
          <a:noFill/>
          <a:extLst>
            <a:ext uri="{909E8E84-426E-40DD-AFC4-6F175D3DCCD1}">
              <a14:hiddenFill xmlns:a14="http://schemas.microsoft.com/office/drawing/2010/main">
                <a:solidFill>
                  <a:srgbClr val="FFFFFF"/>
                </a:solidFill>
              </a14:hiddenFill>
            </a:ext>
          </a:extLst>
        </p:spPr>
      </p:pic>
      <p:sp>
        <p:nvSpPr>
          <p:cNvPr id="369667" name="Rectangle 3"/>
          <p:cNvSpPr>
            <a:spLocks noChangeArrowheads="1"/>
          </p:cNvSpPr>
          <p:nvPr/>
        </p:nvSpPr>
        <p:spPr bwMode="auto">
          <a:xfrm>
            <a:off x="1219200" y="1905000"/>
            <a:ext cx="2724150" cy="11906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chemeClr val="tx2"/>
                </a:solidFill>
              </a:rPr>
              <a:t>From Gene </a:t>
            </a:r>
            <a:br>
              <a:rPr lang="en-US" sz="3600" b="1">
                <a:solidFill>
                  <a:schemeClr val="tx2"/>
                </a:solidFill>
              </a:rPr>
            </a:br>
            <a:r>
              <a:rPr lang="en-US" sz="3600" b="1">
                <a:solidFill>
                  <a:schemeClr val="tx2"/>
                </a:solidFill>
              </a:rPr>
              <a:t>to Protein</a:t>
            </a:r>
          </a:p>
        </p:txBody>
      </p:sp>
      <p:sp>
        <p:nvSpPr>
          <p:cNvPr id="369673" name="Rectangle 9"/>
          <p:cNvSpPr>
            <a:spLocks noChangeArrowheads="1"/>
          </p:cNvSpPr>
          <p:nvPr/>
        </p:nvSpPr>
        <p:spPr bwMode="auto">
          <a:xfrm>
            <a:off x="5372100" y="4524375"/>
            <a:ext cx="2800350" cy="11906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rgbClr val="0F116A"/>
                </a:solidFill>
              </a:rPr>
              <a:t>How Genes </a:t>
            </a:r>
            <a:br>
              <a:rPr lang="en-US" sz="3600" b="1">
                <a:solidFill>
                  <a:srgbClr val="0F116A"/>
                </a:solidFill>
              </a:rPr>
            </a:br>
            <a:r>
              <a:rPr lang="en-US" sz="3600" b="1">
                <a:solidFill>
                  <a:srgbClr val="0F116A"/>
                </a:solidFill>
              </a:rPr>
              <a:t>Work</a:t>
            </a:r>
          </a:p>
        </p:txBody>
      </p:sp>
      <p:grpSp>
        <p:nvGrpSpPr>
          <p:cNvPr id="369676" name="Group 12"/>
          <p:cNvGrpSpPr>
            <a:grpSpLocks/>
          </p:cNvGrpSpPr>
          <p:nvPr/>
        </p:nvGrpSpPr>
        <p:grpSpPr bwMode="auto">
          <a:xfrm>
            <a:off x="4598988" y="457200"/>
            <a:ext cx="4545012" cy="3332163"/>
            <a:chOff x="2897" y="288"/>
            <a:chExt cx="2863" cy="2099"/>
          </a:xfrm>
        </p:grpSpPr>
        <p:pic>
          <p:nvPicPr>
            <p:cNvPr id="369670" name="Picture 6" descr="f15-05_the_central_dogm_c"/>
            <p:cNvPicPr>
              <a:picLocks noChangeAspect="1" noChangeArrowheads="1"/>
            </p:cNvPicPr>
            <p:nvPr/>
          </p:nvPicPr>
          <p:blipFill>
            <a:blip r:embed="rId4">
              <a:extLst>
                <a:ext uri="{28A0092B-C50C-407E-A947-70E740481C1C}">
                  <a14:useLocalDpi xmlns:a14="http://schemas.microsoft.com/office/drawing/2010/main" val="0"/>
                </a:ext>
              </a:extLst>
            </a:blip>
            <a:srcRect t="2251"/>
            <a:stretch>
              <a:fillRect/>
            </a:stretch>
          </p:blipFill>
          <p:spPr bwMode="auto">
            <a:xfrm>
              <a:off x="2897" y="288"/>
              <a:ext cx="2863" cy="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674" name="Line 10"/>
            <p:cNvSpPr>
              <a:spLocks noChangeShapeType="1"/>
            </p:cNvSpPr>
            <p:nvPr/>
          </p:nvSpPr>
          <p:spPr bwMode="auto">
            <a:xfrm>
              <a:off x="3171" y="541"/>
              <a:ext cx="0" cy="517"/>
            </a:xfrm>
            <a:prstGeom prst="line">
              <a:avLst/>
            </a:prstGeom>
            <a:noFill/>
            <a:ln w="38100">
              <a:solidFill>
                <a:srgbClr val="CC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9675" name="Line 11"/>
            <p:cNvSpPr>
              <a:spLocks noChangeShapeType="1"/>
            </p:cNvSpPr>
            <p:nvPr/>
          </p:nvSpPr>
          <p:spPr bwMode="auto">
            <a:xfrm>
              <a:off x="3171" y="1342"/>
              <a:ext cx="0" cy="368"/>
            </a:xfrm>
            <a:prstGeom prst="line">
              <a:avLst/>
            </a:prstGeom>
            <a:noFill/>
            <a:ln w="38100">
              <a:solidFill>
                <a:srgbClr val="CC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lstStyle/>
          <a:p>
            <a:r>
              <a:rPr lang="en-US"/>
              <a:t>Transcription</a:t>
            </a:r>
          </a:p>
        </p:txBody>
      </p:sp>
      <p:sp>
        <p:nvSpPr>
          <p:cNvPr id="392195" name="Rectangle 3" descr="Rectangle: Click to edit Master text styles&#10;Second level&#10;Third level&#10;Fourth level&#10;Fifth level"/>
          <p:cNvSpPr>
            <a:spLocks noGrp="1" noChangeArrowheads="1"/>
          </p:cNvSpPr>
          <p:nvPr>
            <p:ph type="body" idx="1"/>
          </p:nvPr>
        </p:nvSpPr>
        <p:spPr>
          <a:xfrm>
            <a:off x="827088" y="1371600"/>
            <a:ext cx="7924800" cy="3059113"/>
          </a:xfrm>
        </p:spPr>
        <p:txBody>
          <a:bodyPr/>
          <a:lstStyle/>
          <a:p>
            <a:pPr>
              <a:lnSpc>
                <a:spcPct val="90000"/>
              </a:lnSpc>
              <a:buClrTx/>
            </a:pPr>
            <a:r>
              <a:rPr lang="en-US"/>
              <a:t>Making mRNA</a:t>
            </a:r>
            <a:endParaRPr lang="en-US" sz="2200"/>
          </a:p>
          <a:p>
            <a:pPr lvl="1">
              <a:lnSpc>
                <a:spcPct val="90000"/>
              </a:lnSpc>
              <a:buClrTx/>
            </a:pPr>
            <a:r>
              <a:rPr lang="en-US" sz="2400"/>
              <a:t>transcribed DNA strand = </a:t>
            </a:r>
            <a:r>
              <a:rPr lang="en-US" sz="2400" u="sng">
                <a:solidFill>
                  <a:srgbClr val="CC0000"/>
                </a:solidFill>
              </a:rPr>
              <a:t>template strand</a:t>
            </a:r>
            <a:endParaRPr lang="en-US" sz="2000" u="sng"/>
          </a:p>
          <a:p>
            <a:pPr lvl="1">
              <a:lnSpc>
                <a:spcPct val="90000"/>
              </a:lnSpc>
              <a:buClrTx/>
            </a:pPr>
            <a:r>
              <a:rPr lang="en-US" sz="2400"/>
              <a:t>untranscribed DNA strand = </a:t>
            </a:r>
            <a:r>
              <a:rPr lang="en-US" sz="2400" u="sng">
                <a:solidFill>
                  <a:srgbClr val="CC0000"/>
                </a:solidFill>
              </a:rPr>
              <a:t>coding strand</a:t>
            </a:r>
            <a:endParaRPr lang="en-US" sz="2000" u="sng">
              <a:solidFill>
                <a:srgbClr val="CC0000"/>
              </a:solidFill>
            </a:endParaRPr>
          </a:p>
          <a:p>
            <a:pPr lvl="2">
              <a:lnSpc>
                <a:spcPct val="90000"/>
              </a:lnSpc>
            </a:pPr>
            <a:r>
              <a:rPr lang="en-US" sz="1800"/>
              <a:t>same sequence as RNA</a:t>
            </a:r>
          </a:p>
          <a:p>
            <a:pPr lvl="1">
              <a:lnSpc>
                <a:spcPct val="90000"/>
              </a:lnSpc>
              <a:buClrTx/>
            </a:pPr>
            <a:r>
              <a:rPr lang="en-US" sz="2400"/>
              <a:t>synthesis of complementary RNA strand</a:t>
            </a:r>
            <a:endParaRPr lang="en-US" sz="2000"/>
          </a:p>
          <a:p>
            <a:pPr lvl="2">
              <a:lnSpc>
                <a:spcPct val="90000"/>
              </a:lnSpc>
            </a:pPr>
            <a:r>
              <a:rPr lang="en-US" sz="1800"/>
              <a:t>transcription bubble</a:t>
            </a:r>
          </a:p>
          <a:p>
            <a:pPr lvl="1">
              <a:lnSpc>
                <a:spcPct val="90000"/>
              </a:lnSpc>
              <a:buClrTx/>
            </a:pPr>
            <a:r>
              <a:rPr lang="en-US" sz="2400"/>
              <a:t>enzyme</a:t>
            </a:r>
            <a:endParaRPr lang="en-US" sz="2000"/>
          </a:p>
          <a:p>
            <a:pPr lvl="2">
              <a:lnSpc>
                <a:spcPct val="90000"/>
              </a:lnSpc>
            </a:pPr>
            <a:r>
              <a:rPr lang="en-US" sz="2000" u="sng">
                <a:solidFill>
                  <a:srgbClr val="CC0000"/>
                </a:solidFill>
              </a:rPr>
              <a:t>RNA polymerase</a:t>
            </a:r>
            <a:endParaRPr lang="en-US" sz="1800" u="sng">
              <a:solidFill>
                <a:srgbClr val="CC0000"/>
              </a:solidFill>
            </a:endParaRPr>
          </a:p>
        </p:txBody>
      </p:sp>
      <p:pic>
        <p:nvPicPr>
          <p:cNvPr id="392199" name="Picture 7" descr="15_09"/>
          <p:cNvPicPr>
            <a:picLocks noChangeAspect="1" noChangeArrowheads="1"/>
          </p:cNvPicPr>
          <p:nvPr/>
        </p:nvPicPr>
        <p:blipFill>
          <a:blip r:embed="rId6">
            <a:extLst>
              <a:ext uri="{28A0092B-C50C-407E-A947-70E740481C1C}">
                <a14:useLocalDpi xmlns:a14="http://schemas.microsoft.com/office/drawing/2010/main" val="0"/>
              </a:ext>
            </a:extLst>
          </a:blip>
          <a:srcRect t="30000" b="16499"/>
          <a:stretch>
            <a:fillRect/>
          </a:stretch>
        </p:blipFill>
        <p:spPr bwMode="auto">
          <a:xfrm>
            <a:off x="1717675" y="4397375"/>
            <a:ext cx="6080125" cy="243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2200" name="Rectangle 8"/>
          <p:cNvSpPr>
            <a:spLocks noChangeArrowheads="1"/>
          </p:cNvSpPr>
          <p:nvPr/>
        </p:nvSpPr>
        <p:spPr bwMode="auto">
          <a:xfrm>
            <a:off x="6626225" y="6308725"/>
            <a:ext cx="1968500" cy="2460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4" tIns="0" rIns="9144" bIns="0">
            <a:spAutoFit/>
          </a:bodyPr>
          <a:lstStyle/>
          <a:p>
            <a:pPr algn="l">
              <a:lnSpc>
                <a:spcPct val="85000"/>
              </a:lnSpc>
            </a:pPr>
            <a:r>
              <a:rPr lang="en-US" sz="1900" b="1">
                <a:solidFill>
                  <a:srgbClr val="000000"/>
                </a:solidFill>
              </a:rPr>
              <a:t>template strand</a:t>
            </a:r>
            <a:endParaRPr lang="en-US" sz="1800" b="1"/>
          </a:p>
        </p:txBody>
      </p:sp>
      <p:sp>
        <p:nvSpPr>
          <p:cNvPr id="392201" name="Rectangle 9"/>
          <p:cNvSpPr>
            <a:spLocks noChangeArrowheads="1"/>
          </p:cNvSpPr>
          <p:nvPr/>
        </p:nvSpPr>
        <p:spPr bwMode="auto">
          <a:xfrm>
            <a:off x="2566988" y="5838825"/>
            <a:ext cx="900112"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500" b="1">
                <a:solidFill>
                  <a:srgbClr val="000000"/>
                </a:solidFill>
              </a:rPr>
              <a:t>rewinding</a:t>
            </a:r>
            <a:endParaRPr lang="en-US" sz="1400" b="1"/>
          </a:p>
        </p:txBody>
      </p:sp>
      <p:sp>
        <p:nvSpPr>
          <p:cNvPr id="392202" name="Rectangle 10"/>
          <p:cNvSpPr>
            <a:spLocks noChangeArrowheads="1"/>
          </p:cNvSpPr>
          <p:nvPr/>
        </p:nvSpPr>
        <p:spPr bwMode="auto">
          <a:xfrm>
            <a:off x="2443163" y="6242050"/>
            <a:ext cx="736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900" b="1">
                <a:solidFill>
                  <a:srgbClr val="008000"/>
                </a:solidFill>
              </a:rPr>
              <a:t>mRNA</a:t>
            </a:r>
            <a:endParaRPr lang="en-US" sz="1800" b="1"/>
          </a:p>
        </p:txBody>
      </p:sp>
      <p:sp>
        <p:nvSpPr>
          <p:cNvPr id="392203" name="Rectangle 11"/>
          <p:cNvSpPr>
            <a:spLocks noChangeArrowheads="1"/>
          </p:cNvSpPr>
          <p:nvPr/>
        </p:nvSpPr>
        <p:spPr bwMode="auto">
          <a:xfrm>
            <a:off x="4035425" y="6311900"/>
            <a:ext cx="2022475" cy="338138"/>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45720">
            <a:spAutoFit/>
          </a:bodyPr>
          <a:lstStyle/>
          <a:p>
            <a:pPr algn="l">
              <a:lnSpc>
                <a:spcPct val="85000"/>
              </a:lnSpc>
            </a:pPr>
            <a:r>
              <a:rPr lang="en-US" sz="1900" b="1">
                <a:solidFill>
                  <a:schemeClr val="bg1"/>
                </a:solidFill>
              </a:rPr>
              <a:t>RNA polymerase</a:t>
            </a:r>
            <a:endParaRPr lang="en-US" sz="1800" b="1">
              <a:solidFill>
                <a:schemeClr val="bg1"/>
              </a:solidFill>
            </a:endParaRPr>
          </a:p>
        </p:txBody>
      </p:sp>
      <p:sp>
        <p:nvSpPr>
          <p:cNvPr id="392204" name="Rectangle 12"/>
          <p:cNvSpPr>
            <a:spLocks noChangeArrowheads="1"/>
          </p:cNvSpPr>
          <p:nvPr/>
        </p:nvSpPr>
        <p:spPr bwMode="auto">
          <a:xfrm>
            <a:off x="6689725" y="5594350"/>
            <a:ext cx="952500"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500" b="1">
                <a:solidFill>
                  <a:srgbClr val="000000"/>
                </a:solidFill>
              </a:rPr>
              <a:t>unwinding</a:t>
            </a:r>
            <a:endParaRPr lang="en-US" sz="1800" b="1"/>
          </a:p>
        </p:txBody>
      </p:sp>
      <p:sp>
        <p:nvSpPr>
          <p:cNvPr id="392205" name="Rectangle 13"/>
          <p:cNvSpPr>
            <a:spLocks noChangeArrowheads="1"/>
          </p:cNvSpPr>
          <p:nvPr/>
        </p:nvSpPr>
        <p:spPr bwMode="auto">
          <a:xfrm>
            <a:off x="6721475" y="3913188"/>
            <a:ext cx="1614488" cy="24606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0" rIns="9144" bIns="0">
            <a:spAutoFit/>
          </a:bodyPr>
          <a:lstStyle/>
          <a:p>
            <a:pPr algn="l">
              <a:lnSpc>
                <a:spcPct val="85000"/>
              </a:lnSpc>
            </a:pPr>
            <a:r>
              <a:rPr lang="en-US" sz="1900" b="1">
                <a:solidFill>
                  <a:srgbClr val="000000"/>
                </a:solidFill>
              </a:rPr>
              <a:t>coding strand</a:t>
            </a:r>
            <a:endParaRPr lang="en-US" sz="1800" b="1"/>
          </a:p>
        </p:txBody>
      </p:sp>
      <p:sp>
        <p:nvSpPr>
          <p:cNvPr id="392207" name="Line 15"/>
          <p:cNvSpPr>
            <a:spLocks noChangeShapeType="1"/>
          </p:cNvSpPr>
          <p:nvPr/>
        </p:nvSpPr>
        <p:spPr bwMode="auto">
          <a:xfrm flipH="1">
            <a:off x="5738813" y="4068763"/>
            <a:ext cx="973137" cy="5048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2208" name="Line 16"/>
          <p:cNvSpPr>
            <a:spLocks noChangeShapeType="1"/>
          </p:cNvSpPr>
          <p:nvPr/>
        </p:nvSpPr>
        <p:spPr bwMode="auto">
          <a:xfrm>
            <a:off x="3182938" y="6300788"/>
            <a:ext cx="330200" cy="444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2209" name="Freeform 17"/>
          <p:cNvSpPr>
            <a:spLocks/>
          </p:cNvSpPr>
          <p:nvPr/>
        </p:nvSpPr>
        <p:spPr bwMode="auto">
          <a:xfrm>
            <a:off x="2206625" y="5040313"/>
            <a:ext cx="112713" cy="533400"/>
          </a:xfrm>
          <a:custGeom>
            <a:avLst/>
            <a:gdLst>
              <a:gd name="T0" fmla="*/ 99 w 99"/>
              <a:gd name="T1" fmla="*/ 0 h 464"/>
              <a:gd name="T2" fmla="*/ 66 w 99"/>
              <a:gd name="T3" fmla="*/ 0 h 464"/>
              <a:gd name="T4" fmla="*/ 58 w 99"/>
              <a:gd name="T5" fmla="*/ 0 h 464"/>
              <a:gd name="T6" fmla="*/ 50 w 99"/>
              <a:gd name="T7" fmla="*/ 8 h 464"/>
              <a:gd name="T8" fmla="*/ 41 w 99"/>
              <a:gd name="T9" fmla="*/ 25 h 464"/>
              <a:gd name="T10" fmla="*/ 41 w 99"/>
              <a:gd name="T11" fmla="*/ 33 h 464"/>
              <a:gd name="T12" fmla="*/ 41 w 99"/>
              <a:gd name="T13" fmla="*/ 166 h 464"/>
              <a:gd name="T14" fmla="*/ 41 w 99"/>
              <a:gd name="T15" fmla="*/ 174 h 464"/>
              <a:gd name="T16" fmla="*/ 33 w 99"/>
              <a:gd name="T17" fmla="*/ 191 h 464"/>
              <a:gd name="T18" fmla="*/ 8 w 99"/>
              <a:gd name="T19" fmla="*/ 207 h 464"/>
              <a:gd name="T20" fmla="*/ 0 w 99"/>
              <a:gd name="T21" fmla="*/ 216 h 464"/>
              <a:gd name="T22" fmla="*/ 16 w 99"/>
              <a:gd name="T23" fmla="*/ 224 h 464"/>
              <a:gd name="T24" fmla="*/ 33 w 99"/>
              <a:gd name="T25" fmla="*/ 240 h 464"/>
              <a:gd name="T26" fmla="*/ 41 w 99"/>
              <a:gd name="T27" fmla="*/ 274 h 464"/>
              <a:gd name="T28" fmla="*/ 41 w 99"/>
              <a:gd name="T29" fmla="*/ 431 h 464"/>
              <a:gd name="T30" fmla="*/ 41 w 99"/>
              <a:gd name="T31" fmla="*/ 448 h 464"/>
              <a:gd name="T32" fmla="*/ 50 w 99"/>
              <a:gd name="T33" fmla="*/ 456 h 464"/>
              <a:gd name="T34" fmla="*/ 66 w 99"/>
              <a:gd name="T35" fmla="*/ 464 h 464"/>
              <a:gd name="T36" fmla="*/ 99 w 99"/>
              <a:gd name="T37"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464">
                <a:moveTo>
                  <a:pt x="99" y="0"/>
                </a:moveTo>
                <a:lnTo>
                  <a:pt x="66" y="0"/>
                </a:lnTo>
                <a:lnTo>
                  <a:pt x="58" y="0"/>
                </a:lnTo>
                <a:lnTo>
                  <a:pt x="50" y="8"/>
                </a:lnTo>
                <a:lnTo>
                  <a:pt x="41" y="25"/>
                </a:lnTo>
                <a:lnTo>
                  <a:pt x="41" y="33"/>
                </a:lnTo>
                <a:lnTo>
                  <a:pt x="41" y="166"/>
                </a:lnTo>
                <a:lnTo>
                  <a:pt x="41" y="174"/>
                </a:lnTo>
                <a:lnTo>
                  <a:pt x="33" y="191"/>
                </a:lnTo>
                <a:lnTo>
                  <a:pt x="8" y="207"/>
                </a:lnTo>
                <a:lnTo>
                  <a:pt x="0" y="216"/>
                </a:lnTo>
                <a:lnTo>
                  <a:pt x="16" y="224"/>
                </a:lnTo>
                <a:lnTo>
                  <a:pt x="33" y="240"/>
                </a:lnTo>
                <a:lnTo>
                  <a:pt x="41" y="274"/>
                </a:lnTo>
                <a:lnTo>
                  <a:pt x="41" y="431"/>
                </a:lnTo>
                <a:lnTo>
                  <a:pt x="41" y="448"/>
                </a:lnTo>
                <a:lnTo>
                  <a:pt x="50" y="456"/>
                </a:lnTo>
                <a:lnTo>
                  <a:pt x="66" y="464"/>
                </a:lnTo>
                <a:lnTo>
                  <a:pt x="99" y="46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2210" name="Rectangle 18"/>
          <p:cNvSpPr>
            <a:spLocks noChangeArrowheads="1"/>
          </p:cNvSpPr>
          <p:nvPr/>
        </p:nvSpPr>
        <p:spPr bwMode="auto">
          <a:xfrm>
            <a:off x="1633538" y="5181600"/>
            <a:ext cx="522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900" b="1">
                <a:solidFill>
                  <a:srgbClr val="CC0000"/>
                </a:solidFill>
              </a:rPr>
              <a:t>DNA</a:t>
            </a:r>
            <a:endParaRPr lang="en-US" sz="1800" b="1"/>
          </a:p>
        </p:txBody>
      </p:sp>
      <p:sp>
        <p:nvSpPr>
          <p:cNvPr id="392211" name="Line 19"/>
          <p:cNvSpPr>
            <a:spLocks noChangeShapeType="1"/>
          </p:cNvSpPr>
          <p:nvPr/>
        </p:nvSpPr>
        <p:spPr bwMode="auto">
          <a:xfrm>
            <a:off x="5838825" y="5807075"/>
            <a:ext cx="773113" cy="5794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2212" name="Rectangle 20"/>
          <p:cNvSpPr>
            <a:spLocks noChangeArrowheads="1"/>
          </p:cNvSpPr>
          <p:nvPr/>
        </p:nvSpPr>
        <p:spPr bwMode="auto">
          <a:xfrm>
            <a:off x="2314575" y="5054600"/>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3" name="Rectangle 21"/>
          <p:cNvSpPr>
            <a:spLocks noChangeArrowheads="1"/>
          </p:cNvSpPr>
          <p:nvPr/>
        </p:nvSpPr>
        <p:spPr bwMode="auto">
          <a:xfrm>
            <a:off x="3211513" y="5100638"/>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4" name="Rectangle 22"/>
          <p:cNvSpPr>
            <a:spLocks noChangeArrowheads="1"/>
          </p:cNvSpPr>
          <p:nvPr/>
        </p:nvSpPr>
        <p:spPr bwMode="auto">
          <a:xfrm>
            <a:off x="3705225" y="500697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5" name="Rectangle 23"/>
          <p:cNvSpPr>
            <a:spLocks noChangeArrowheads="1"/>
          </p:cNvSpPr>
          <p:nvPr/>
        </p:nvSpPr>
        <p:spPr bwMode="auto">
          <a:xfrm>
            <a:off x="5108575" y="468947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6" name="Rectangle 24"/>
          <p:cNvSpPr>
            <a:spLocks noChangeArrowheads="1"/>
          </p:cNvSpPr>
          <p:nvPr/>
        </p:nvSpPr>
        <p:spPr bwMode="auto">
          <a:xfrm>
            <a:off x="6362700" y="5207000"/>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7" name="Rectangle 25"/>
          <p:cNvSpPr>
            <a:spLocks noChangeArrowheads="1"/>
          </p:cNvSpPr>
          <p:nvPr/>
        </p:nvSpPr>
        <p:spPr bwMode="auto">
          <a:xfrm>
            <a:off x="6761163" y="4846638"/>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8" name="Rectangle 26"/>
          <p:cNvSpPr>
            <a:spLocks noChangeArrowheads="1"/>
          </p:cNvSpPr>
          <p:nvPr/>
        </p:nvSpPr>
        <p:spPr bwMode="auto">
          <a:xfrm>
            <a:off x="5316538" y="571182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19" name="Rectangle 27"/>
          <p:cNvSpPr>
            <a:spLocks noChangeArrowheads="1"/>
          </p:cNvSpPr>
          <p:nvPr/>
        </p:nvSpPr>
        <p:spPr bwMode="auto">
          <a:xfrm>
            <a:off x="4371975" y="468947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20" name="Rectangle 28"/>
          <p:cNvSpPr>
            <a:spLocks noChangeArrowheads="1"/>
          </p:cNvSpPr>
          <p:nvPr/>
        </p:nvSpPr>
        <p:spPr bwMode="auto">
          <a:xfrm>
            <a:off x="4413250" y="5446713"/>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21" name="Rectangle 29"/>
          <p:cNvSpPr>
            <a:spLocks noChangeArrowheads="1"/>
          </p:cNvSpPr>
          <p:nvPr/>
        </p:nvSpPr>
        <p:spPr bwMode="auto">
          <a:xfrm>
            <a:off x="5099050" y="5446713"/>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22" name="Freeform 30"/>
          <p:cNvSpPr>
            <a:spLocks/>
          </p:cNvSpPr>
          <p:nvPr/>
        </p:nvSpPr>
        <p:spPr bwMode="auto">
          <a:xfrm>
            <a:off x="3662363" y="6199188"/>
            <a:ext cx="128587" cy="122237"/>
          </a:xfrm>
          <a:custGeom>
            <a:avLst/>
            <a:gdLst>
              <a:gd name="T0" fmla="*/ 91 w 149"/>
              <a:gd name="T1" fmla="*/ 8 h 141"/>
              <a:gd name="T2" fmla="*/ 75 w 149"/>
              <a:gd name="T3" fmla="*/ 0 h 141"/>
              <a:gd name="T4" fmla="*/ 58 w 149"/>
              <a:gd name="T5" fmla="*/ 0 h 141"/>
              <a:gd name="T6" fmla="*/ 33 w 149"/>
              <a:gd name="T7" fmla="*/ 8 h 141"/>
              <a:gd name="T8" fmla="*/ 17 w 149"/>
              <a:gd name="T9" fmla="*/ 25 h 141"/>
              <a:gd name="T10" fmla="*/ 0 w 149"/>
              <a:gd name="T11" fmla="*/ 49 h 141"/>
              <a:gd name="T12" fmla="*/ 0 w 149"/>
              <a:gd name="T13" fmla="*/ 74 h 141"/>
              <a:gd name="T14" fmla="*/ 8 w 149"/>
              <a:gd name="T15" fmla="*/ 99 h 141"/>
              <a:gd name="T16" fmla="*/ 33 w 149"/>
              <a:gd name="T17" fmla="*/ 124 h 141"/>
              <a:gd name="T18" fmla="*/ 67 w 149"/>
              <a:gd name="T19" fmla="*/ 141 h 141"/>
              <a:gd name="T20" fmla="*/ 91 w 149"/>
              <a:gd name="T21" fmla="*/ 141 h 141"/>
              <a:gd name="T22" fmla="*/ 116 w 149"/>
              <a:gd name="T23" fmla="*/ 132 h 141"/>
              <a:gd name="T24" fmla="*/ 133 w 149"/>
              <a:gd name="T25" fmla="*/ 116 h 141"/>
              <a:gd name="T26" fmla="*/ 141 w 149"/>
              <a:gd name="T27" fmla="*/ 91 h 141"/>
              <a:gd name="T28" fmla="*/ 149 w 149"/>
              <a:gd name="T29" fmla="*/ 74 h 141"/>
              <a:gd name="T30" fmla="*/ 141 w 149"/>
              <a:gd name="T31" fmla="*/ 49 h 141"/>
              <a:gd name="T32" fmla="*/ 133 w 149"/>
              <a:gd name="T33" fmla="*/ 33 h 141"/>
              <a:gd name="T34" fmla="*/ 108 w 149"/>
              <a:gd name="T35" fmla="*/ 58 h 141"/>
              <a:gd name="T36" fmla="*/ 116 w 149"/>
              <a:gd name="T37" fmla="*/ 83 h 141"/>
              <a:gd name="T38" fmla="*/ 116 w 149"/>
              <a:gd name="T39" fmla="*/ 99 h 141"/>
              <a:gd name="T40" fmla="*/ 100 w 149"/>
              <a:gd name="T41" fmla="*/ 108 h 141"/>
              <a:gd name="T42" fmla="*/ 83 w 149"/>
              <a:gd name="T43" fmla="*/ 116 h 141"/>
              <a:gd name="T44" fmla="*/ 50 w 149"/>
              <a:gd name="T45" fmla="*/ 99 h 141"/>
              <a:gd name="T46" fmla="*/ 33 w 149"/>
              <a:gd name="T47" fmla="*/ 83 h 141"/>
              <a:gd name="T48" fmla="*/ 25 w 149"/>
              <a:gd name="T49" fmla="*/ 66 h 141"/>
              <a:gd name="T50" fmla="*/ 33 w 149"/>
              <a:gd name="T51" fmla="*/ 41 h 141"/>
              <a:gd name="T52" fmla="*/ 42 w 149"/>
              <a:gd name="T53" fmla="*/ 33 h 141"/>
              <a:gd name="T54" fmla="*/ 58 w 149"/>
              <a:gd name="T55" fmla="*/ 25 h 141"/>
              <a:gd name="T56" fmla="*/ 75 w 149"/>
              <a:gd name="T57" fmla="*/ 33 h 141"/>
              <a:gd name="T58" fmla="*/ 91 w 149"/>
              <a:gd name="T59" fmla="*/ 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141">
                <a:moveTo>
                  <a:pt x="91" y="8"/>
                </a:moveTo>
                <a:lnTo>
                  <a:pt x="75" y="0"/>
                </a:lnTo>
                <a:lnTo>
                  <a:pt x="58" y="0"/>
                </a:lnTo>
                <a:lnTo>
                  <a:pt x="33" y="8"/>
                </a:lnTo>
                <a:lnTo>
                  <a:pt x="17" y="25"/>
                </a:lnTo>
                <a:lnTo>
                  <a:pt x="0" y="49"/>
                </a:lnTo>
                <a:lnTo>
                  <a:pt x="0" y="74"/>
                </a:lnTo>
                <a:lnTo>
                  <a:pt x="8" y="99"/>
                </a:lnTo>
                <a:lnTo>
                  <a:pt x="33" y="124"/>
                </a:lnTo>
                <a:lnTo>
                  <a:pt x="67" y="141"/>
                </a:lnTo>
                <a:lnTo>
                  <a:pt x="91" y="141"/>
                </a:lnTo>
                <a:lnTo>
                  <a:pt x="116" y="132"/>
                </a:lnTo>
                <a:lnTo>
                  <a:pt x="133" y="116"/>
                </a:lnTo>
                <a:lnTo>
                  <a:pt x="141" y="91"/>
                </a:lnTo>
                <a:lnTo>
                  <a:pt x="149" y="74"/>
                </a:lnTo>
                <a:lnTo>
                  <a:pt x="141" y="49"/>
                </a:lnTo>
                <a:lnTo>
                  <a:pt x="133" y="33"/>
                </a:lnTo>
                <a:lnTo>
                  <a:pt x="108" y="58"/>
                </a:lnTo>
                <a:lnTo>
                  <a:pt x="116" y="83"/>
                </a:lnTo>
                <a:lnTo>
                  <a:pt x="116" y="99"/>
                </a:lnTo>
                <a:lnTo>
                  <a:pt x="100" y="108"/>
                </a:lnTo>
                <a:lnTo>
                  <a:pt x="83" y="116"/>
                </a:lnTo>
                <a:lnTo>
                  <a:pt x="50" y="99"/>
                </a:lnTo>
                <a:lnTo>
                  <a:pt x="33" y="83"/>
                </a:lnTo>
                <a:lnTo>
                  <a:pt x="25" y="66"/>
                </a:lnTo>
                <a:lnTo>
                  <a:pt x="33" y="41"/>
                </a:lnTo>
                <a:lnTo>
                  <a:pt x="42" y="33"/>
                </a:lnTo>
                <a:lnTo>
                  <a:pt x="58" y="25"/>
                </a:lnTo>
                <a:lnTo>
                  <a:pt x="75" y="33"/>
                </a:lnTo>
                <a:lnTo>
                  <a:pt x="91"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2223" name="Rectangle 31"/>
          <p:cNvSpPr>
            <a:spLocks noChangeArrowheads="1"/>
          </p:cNvSpPr>
          <p:nvPr/>
        </p:nvSpPr>
        <p:spPr bwMode="auto">
          <a:xfrm>
            <a:off x="4184650" y="558482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C</a:t>
            </a:r>
            <a:endParaRPr lang="en-US" sz="1000" b="1"/>
          </a:p>
        </p:txBody>
      </p:sp>
      <p:sp>
        <p:nvSpPr>
          <p:cNvPr id="392224" name="Rectangle 32"/>
          <p:cNvSpPr>
            <a:spLocks noChangeArrowheads="1"/>
          </p:cNvSpPr>
          <p:nvPr/>
        </p:nvSpPr>
        <p:spPr bwMode="auto">
          <a:xfrm>
            <a:off x="2314575" y="5273675"/>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25" name="Rectangle 33"/>
          <p:cNvSpPr>
            <a:spLocks noChangeArrowheads="1"/>
          </p:cNvSpPr>
          <p:nvPr/>
        </p:nvSpPr>
        <p:spPr bwMode="auto">
          <a:xfrm>
            <a:off x="3201988" y="4875213"/>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26" name="Rectangle 34"/>
          <p:cNvSpPr>
            <a:spLocks noChangeArrowheads="1"/>
          </p:cNvSpPr>
          <p:nvPr/>
        </p:nvSpPr>
        <p:spPr bwMode="auto">
          <a:xfrm>
            <a:off x="3711575" y="4781550"/>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27" name="Rectangle 35"/>
          <p:cNvSpPr>
            <a:spLocks noChangeArrowheads="1"/>
          </p:cNvSpPr>
          <p:nvPr/>
        </p:nvSpPr>
        <p:spPr bwMode="auto">
          <a:xfrm>
            <a:off x="4184650" y="4689475"/>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28" name="Rectangle 36"/>
          <p:cNvSpPr>
            <a:spLocks noChangeArrowheads="1"/>
          </p:cNvSpPr>
          <p:nvPr/>
        </p:nvSpPr>
        <p:spPr bwMode="auto">
          <a:xfrm>
            <a:off x="4179888" y="5446713"/>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29" name="Rectangle 37"/>
          <p:cNvSpPr>
            <a:spLocks noChangeArrowheads="1"/>
          </p:cNvSpPr>
          <p:nvPr/>
        </p:nvSpPr>
        <p:spPr bwMode="auto">
          <a:xfrm>
            <a:off x="5327650" y="5446713"/>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30" name="Freeform 38"/>
          <p:cNvSpPr>
            <a:spLocks/>
          </p:cNvSpPr>
          <p:nvPr/>
        </p:nvSpPr>
        <p:spPr bwMode="auto">
          <a:xfrm>
            <a:off x="3862388" y="5818188"/>
            <a:ext cx="142875" cy="128587"/>
          </a:xfrm>
          <a:custGeom>
            <a:avLst/>
            <a:gdLst>
              <a:gd name="T0" fmla="*/ 92 w 166"/>
              <a:gd name="T1" fmla="*/ 83 h 149"/>
              <a:gd name="T2" fmla="*/ 108 w 166"/>
              <a:gd name="T3" fmla="*/ 50 h 149"/>
              <a:gd name="T4" fmla="*/ 125 w 166"/>
              <a:gd name="T5" fmla="*/ 66 h 149"/>
              <a:gd name="T6" fmla="*/ 125 w 166"/>
              <a:gd name="T7" fmla="*/ 83 h 149"/>
              <a:gd name="T8" fmla="*/ 125 w 166"/>
              <a:gd name="T9" fmla="*/ 99 h 149"/>
              <a:gd name="T10" fmla="*/ 108 w 166"/>
              <a:gd name="T11" fmla="*/ 108 h 149"/>
              <a:gd name="T12" fmla="*/ 100 w 166"/>
              <a:gd name="T13" fmla="*/ 116 h 149"/>
              <a:gd name="T14" fmla="*/ 83 w 166"/>
              <a:gd name="T15" fmla="*/ 116 h 149"/>
              <a:gd name="T16" fmla="*/ 58 w 166"/>
              <a:gd name="T17" fmla="*/ 108 h 149"/>
              <a:gd name="T18" fmla="*/ 42 w 166"/>
              <a:gd name="T19" fmla="*/ 99 h 149"/>
              <a:gd name="T20" fmla="*/ 25 w 166"/>
              <a:gd name="T21" fmla="*/ 83 h 149"/>
              <a:gd name="T22" fmla="*/ 25 w 166"/>
              <a:gd name="T23" fmla="*/ 66 h 149"/>
              <a:gd name="T24" fmla="*/ 34 w 166"/>
              <a:gd name="T25" fmla="*/ 50 h 149"/>
              <a:gd name="T26" fmla="*/ 50 w 166"/>
              <a:gd name="T27" fmla="*/ 33 h 149"/>
              <a:gd name="T28" fmla="*/ 67 w 166"/>
              <a:gd name="T29" fmla="*/ 33 h 149"/>
              <a:gd name="T30" fmla="*/ 83 w 166"/>
              <a:gd name="T31" fmla="*/ 8 h 149"/>
              <a:gd name="T32" fmla="*/ 67 w 166"/>
              <a:gd name="T33" fmla="*/ 0 h 149"/>
              <a:gd name="T34" fmla="*/ 50 w 166"/>
              <a:gd name="T35" fmla="*/ 8 h 149"/>
              <a:gd name="T36" fmla="*/ 25 w 166"/>
              <a:gd name="T37" fmla="*/ 16 h 149"/>
              <a:gd name="T38" fmla="*/ 9 w 166"/>
              <a:gd name="T39" fmla="*/ 41 h 149"/>
              <a:gd name="T40" fmla="*/ 0 w 166"/>
              <a:gd name="T41" fmla="*/ 66 h 149"/>
              <a:gd name="T42" fmla="*/ 9 w 166"/>
              <a:gd name="T43" fmla="*/ 99 h 149"/>
              <a:gd name="T44" fmla="*/ 17 w 166"/>
              <a:gd name="T45" fmla="*/ 116 h 149"/>
              <a:gd name="T46" fmla="*/ 42 w 166"/>
              <a:gd name="T47" fmla="*/ 133 h 149"/>
              <a:gd name="T48" fmla="*/ 75 w 166"/>
              <a:gd name="T49" fmla="*/ 149 h 149"/>
              <a:gd name="T50" fmla="*/ 100 w 166"/>
              <a:gd name="T51" fmla="*/ 149 h 149"/>
              <a:gd name="T52" fmla="*/ 125 w 166"/>
              <a:gd name="T53" fmla="*/ 133 h 149"/>
              <a:gd name="T54" fmla="*/ 141 w 166"/>
              <a:gd name="T55" fmla="*/ 116 h 149"/>
              <a:gd name="T56" fmla="*/ 150 w 166"/>
              <a:gd name="T57" fmla="*/ 83 h 149"/>
              <a:gd name="T58" fmla="*/ 141 w 166"/>
              <a:gd name="T59" fmla="*/ 66 h 149"/>
              <a:gd name="T60" fmla="*/ 158 w 166"/>
              <a:gd name="T61" fmla="*/ 74 h 149"/>
              <a:gd name="T62" fmla="*/ 166 w 166"/>
              <a:gd name="T63" fmla="*/ 50 h 149"/>
              <a:gd name="T64" fmla="*/ 100 w 166"/>
              <a:gd name="T65" fmla="*/ 16 h 149"/>
              <a:gd name="T66" fmla="*/ 75 w 166"/>
              <a:gd name="T67" fmla="*/ 66 h 149"/>
              <a:gd name="T68" fmla="*/ 92 w 166"/>
              <a:gd name="T69" fmla="*/ 8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9">
                <a:moveTo>
                  <a:pt x="92" y="83"/>
                </a:moveTo>
                <a:lnTo>
                  <a:pt x="108" y="50"/>
                </a:lnTo>
                <a:lnTo>
                  <a:pt x="125" y="66"/>
                </a:lnTo>
                <a:lnTo>
                  <a:pt x="125" y="83"/>
                </a:lnTo>
                <a:lnTo>
                  <a:pt x="125" y="99"/>
                </a:lnTo>
                <a:lnTo>
                  <a:pt x="108" y="108"/>
                </a:lnTo>
                <a:lnTo>
                  <a:pt x="100" y="116"/>
                </a:lnTo>
                <a:lnTo>
                  <a:pt x="83" y="116"/>
                </a:lnTo>
                <a:lnTo>
                  <a:pt x="58" y="108"/>
                </a:lnTo>
                <a:lnTo>
                  <a:pt x="42" y="99"/>
                </a:lnTo>
                <a:lnTo>
                  <a:pt x="25" y="83"/>
                </a:lnTo>
                <a:lnTo>
                  <a:pt x="25" y="66"/>
                </a:lnTo>
                <a:lnTo>
                  <a:pt x="34" y="50"/>
                </a:lnTo>
                <a:lnTo>
                  <a:pt x="50" y="33"/>
                </a:lnTo>
                <a:lnTo>
                  <a:pt x="67" y="33"/>
                </a:lnTo>
                <a:lnTo>
                  <a:pt x="83" y="8"/>
                </a:lnTo>
                <a:lnTo>
                  <a:pt x="67" y="0"/>
                </a:lnTo>
                <a:lnTo>
                  <a:pt x="50" y="8"/>
                </a:lnTo>
                <a:lnTo>
                  <a:pt x="25" y="16"/>
                </a:lnTo>
                <a:lnTo>
                  <a:pt x="9" y="41"/>
                </a:lnTo>
                <a:lnTo>
                  <a:pt x="0" y="66"/>
                </a:lnTo>
                <a:lnTo>
                  <a:pt x="9" y="99"/>
                </a:lnTo>
                <a:lnTo>
                  <a:pt x="17" y="116"/>
                </a:lnTo>
                <a:lnTo>
                  <a:pt x="42" y="133"/>
                </a:lnTo>
                <a:lnTo>
                  <a:pt x="75" y="149"/>
                </a:lnTo>
                <a:lnTo>
                  <a:pt x="100" y="149"/>
                </a:lnTo>
                <a:lnTo>
                  <a:pt x="125" y="133"/>
                </a:lnTo>
                <a:lnTo>
                  <a:pt x="141" y="116"/>
                </a:lnTo>
                <a:lnTo>
                  <a:pt x="150" y="83"/>
                </a:lnTo>
                <a:lnTo>
                  <a:pt x="141" y="66"/>
                </a:lnTo>
                <a:lnTo>
                  <a:pt x="158" y="74"/>
                </a:lnTo>
                <a:lnTo>
                  <a:pt x="166" y="50"/>
                </a:lnTo>
                <a:lnTo>
                  <a:pt x="100" y="16"/>
                </a:lnTo>
                <a:lnTo>
                  <a:pt x="75" y="66"/>
                </a:lnTo>
                <a:lnTo>
                  <a:pt x="92" y="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2231" name="Rectangle 39"/>
          <p:cNvSpPr>
            <a:spLocks noChangeArrowheads="1"/>
          </p:cNvSpPr>
          <p:nvPr/>
        </p:nvSpPr>
        <p:spPr bwMode="auto">
          <a:xfrm>
            <a:off x="4378325" y="5711825"/>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32" name="Rectangle 40"/>
          <p:cNvSpPr>
            <a:spLocks noChangeArrowheads="1"/>
          </p:cNvSpPr>
          <p:nvPr/>
        </p:nvSpPr>
        <p:spPr bwMode="auto">
          <a:xfrm>
            <a:off x="5075238" y="5711825"/>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33" name="Rectangle 41"/>
          <p:cNvSpPr>
            <a:spLocks noChangeArrowheads="1"/>
          </p:cNvSpPr>
          <p:nvPr/>
        </p:nvSpPr>
        <p:spPr bwMode="auto">
          <a:xfrm>
            <a:off x="5341938" y="4689475"/>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34" name="Rectangle 42"/>
          <p:cNvSpPr>
            <a:spLocks noChangeArrowheads="1"/>
          </p:cNvSpPr>
          <p:nvPr/>
        </p:nvSpPr>
        <p:spPr bwMode="auto">
          <a:xfrm>
            <a:off x="6362700" y="5376863"/>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35" name="Rectangle 43"/>
          <p:cNvSpPr>
            <a:spLocks noChangeArrowheads="1"/>
          </p:cNvSpPr>
          <p:nvPr/>
        </p:nvSpPr>
        <p:spPr bwMode="auto">
          <a:xfrm>
            <a:off x="6761163" y="5065713"/>
            <a:ext cx="1079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G</a:t>
            </a:r>
            <a:endParaRPr lang="en-US" sz="1000" b="1"/>
          </a:p>
        </p:txBody>
      </p:sp>
      <p:sp>
        <p:nvSpPr>
          <p:cNvPr id="392236" name="Rectangle 44"/>
          <p:cNvSpPr>
            <a:spLocks noChangeArrowheads="1"/>
          </p:cNvSpPr>
          <p:nvPr/>
        </p:nvSpPr>
        <p:spPr bwMode="auto">
          <a:xfrm>
            <a:off x="2844800" y="5094288"/>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37" name="Rectangle 45"/>
          <p:cNvSpPr>
            <a:spLocks noChangeArrowheads="1"/>
          </p:cNvSpPr>
          <p:nvPr/>
        </p:nvSpPr>
        <p:spPr bwMode="auto">
          <a:xfrm>
            <a:off x="3022600" y="5281613"/>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38" name="Rectangle 46"/>
          <p:cNvSpPr>
            <a:spLocks noChangeArrowheads="1"/>
          </p:cNvSpPr>
          <p:nvPr/>
        </p:nvSpPr>
        <p:spPr bwMode="auto">
          <a:xfrm>
            <a:off x="3389313" y="479107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39" name="Rectangle 47"/>
          <p:cNvSpPr>
            <a:spLocks noChangeArrowheads="1"/>
          </p:cNvSpPr>
          <p:nvPr/>
        </p:nvSpPr>
        <p:spPr bwMode="auto">
          <a:xfrm>
            <a:off x="3951288" y="468947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0" name="Freeform 48"/>
          <p:cNvSpPr>
            <a:spLocks/>
          </p:cNvSpPr>
          <p:nvPr/>
        </p:nvSpPr>
        <p:spPr bwMode="auto">
          <a:xfrm>
            <a:off x="3976688" y="5646738"/>
            <a:ext cx="144462" cy="128587"/>
          </a:xfrm>
          <a:custGeom>
            <a:avLst/>
            <a:gdLst>
              <a:gd name="T0" fmla="*/ 83 w 166"/>
              <a:gd name="T1" fmla="*/ 100 h 150"/>
              <a:gd name="T2" fmla="*/ 116 w 166"/>
              <a:gd name="T3" fmla="*/ 59 h 150"/>
              <a:gd name="T4" fmla="*/ 141 w 166"/>
              <a:gd name="T5" fmla="*/ 67 h 150"/>
              <a:gd name="T6" fmla="*/ 166 w 166"/>
              <a:gd name="T7" fmla="*/ 42 h 150"/>
              <a:gd name="T8" fmla="*/ 17 w 166"/>
              <a:gd name="T9" fmla="*/ 0 h 150"/>
              <a:gd name="T10" fmla="*/ 0 w 166"/>
              <a:gd name="T11" fmla="*/ 25 h 150"/>
              <a:gd name="T12" fmla="*/ 83 w 166"/>
              <a:gd name="T13" fmla="*/ 150 h 150"/>
              <a:gd name="T14" fmla="*/ 99 w 166"/>
              <a:gd name="T15" fmla="*/ 125 h 150"/>
              <a:gd name="T16" fmla="*/ 83 w 166"/>
              <a:gd name="T17" fmla="*/ 100 h 150"/>
              <a:gd name="T18" fmla="*/ 33 w 166"/>
              <a:gd name="T19" fmla="*/ 34 h 150"/>
              <a:gd name="T20" fmla="*/ 91 w 166"/>
              <a:gd name="T21" fmla="*/ 50 h 150"/>
              <a:gd name="T22" fmla="*/ 66 w 166"/>
              <a:gd name="T23" fmla="*/ 83 h 150"/>
              <a:gd name="T24" fmla="*/ 33 w 166"/>
              <a:gd name="T25" fmla="*/ 34 h 150"/>
              <a:gd name="T26" fmla="*/ 83 w 166"/>
              <a:gd name="T27" fmla="*/ 10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150">
                <a:moveTo>
                  <a:pt x="83" y="100"/>
                </a:moveTo>
                <a:lnTo>
                  <a:pt x="116" y="59"/>
                </a:lnTo>
                <a:lnTo>
                  <a:pt x="141" y="67"/>
                </a:lnTo>
                <a:lnTo>
                  <a:pt x="166" y="42"/>
                </a:lnTo>
                <a:lnTo>
                  <a:pt x="17" y="0"/>
                </a:lnTo>
                <a:lnTo>
                  <a:pt x="0" y="25"/>
                </a:lnTo>
                <a:lnTo>
                  <a:pt x="83" y="150"/>
                </a:lnTo>
                <a:lnTo>
                  <a:pt x="99" y="125"/>
                </a:lnTo>
                <a:lnTo>
                  <a:pt x="83" y="100"/>
                </a:lnTo>
                <a:lnTo>
                  <a:pt x="33" y="34"/>
                </a:lnTo>
                <a:lnTo>
                  <a:pt x="91" y="50"/>
                </a:lnTo>
                <a:lnTo>
                  <a:pt x="66" y="83"/>
                </a:lnTo>
                <a:lnTo>
                  <a:pt x="33" y="34"/>
                </a:lnTo>
                <a:lnTo>
                  <a:pt x="83" y="1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2241" name="Freeform 49"/>
          <p:cNvSpPr>
            <a:spLocks/>
          </p:cNvSpPr>
          <p:nvPr/>
        </p:nvSpPr>
        <p:spPr bwMode="auto">
          <a:xfrm>
            <a:off x="3549650" y="6370638"/>
            <a:ext cx="142875" cy="136525"/>
          </a:xfrm>
          <a:custGeom>
            <a:avLst/>
            <a:gdLst>
              <a:gd name="T0" fmla="*/ 74 w 166"/>
              <a:gd name="T1" fmla="*/ 108 h 158"/>
              <a:gd name="T2" fmla="*/ 116 w 166"/>
              <a:gd name="T3" fmla="*/ 66 h 158"/>
              <a:gd name="T4" fmla="*/ 141 w 166"/>
              <a:gd name="T5" fmla="*/ 83 h 158"/>
              <a:gd name="T6" fmla="*/ 166 w 166"/>
              <a:gd name="T7" fmla="*/ 58 h 158"/>
              <a:gd name="T8" fmla="*/ 24 w 166"/>
              <a:gd name="T9" fmla="*/ 0 h 158"/>
              <a:gd name="T10" fmla="*/ 0 w 166"/>
              <a:gd name="T11" fmla="*/ 33 h 158"/>
              <a:gd name="T12" fmla="*/ 74 w 166"/>
              <a:gd name="T13" fmla="*/ 158 h 158"/>
              <a:gd name="T14" fmla="*/ 91 w 166"/>
              <a:gd name="T15" fmla="*/ 133 h 158"/>
              <a:gd name="T16" fmla="*/ 74 w 166"/>
              <a:gd name="T17" fmla="*/ 108 h 158"/>
              <a:gd name="T18" fmla="*/ 33 w 166"/>
              <a:gd name="T19" fmla="*/ 41 h 158"/>
              <a:gd name="T20" fmla="*/ 33 w 166"/>
              <a:gd name="T21" fmla="*/ 33 h 158"/>
              <a:gd name="T22" fmla="*/ 91 w 166"/>
              <a:gd name="T23" fmla="*/ 58 h 158"/>
              <a:gd name="T24" fmla="*/ 66 w 166"/>
              <a:gd name="T25" fmla="*/ 91 h 158"/>
              <a:gd name="T26" fmla="*/ 33 w 166"/>
              <a:gd name="T27" fmla="*/ 41 h 158"/>
              <a:gd name="T28" fmla="*/ 74 w 166"/>
              <a:gd name="T29" fmla="*/ 10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6" h="158">
                <a:moveTo>
                  <a:pt x="74" y="108"/>
                </a:moveTo>
                <a:lnTo>
                  <a:pt x="116" y="66"/>
                </a:lnTo>
                <a:lnTo>
                  <a:pt x="141" y="83"/>
                </a:lnTo>
                <a:lnTo>
                  <a:pt x="166" y="58"/>
                </a:lnTo>
                <a:lnTo>
                  <a:pt x="24" y="0"/>
                </a:lnTo>
                <a:lnTo>
                  <a:pt x="0" y="33"/>
                </a:lnTo>
                <a:lnTo>
                  <a:pt x="74" y="158"/>
                </a:lnTo>
                <a:lnTo>
                  <a:pt x="91" y="133"/>
                </a:lnTo>
                <a:lnTo>
                  <a:pt x="74" y="108"/>
                </a:lnTo>
                <a:lnTo>
                  <a:pt x="33" y="41"/>
                </a:lnTo>
                <a:lnTo>
                  <a:pt x="33" y="33"/>
                </a:lnTo>
                <a:lnTo>
                  <a:pt x="91" y="58"/>
                </a:lnTo>
                <a:lnTo>
                  <a:pt x="66" y="91"/>
                </a:lnTo>
                <a:lnTo>
                  <a:pt x="33" y="41"/>
                </a:lnTo>
                <a:lnTo>
                  <a:pt x="74"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2242" name="Rectangle 50"/>
          <p:cNvSpPr>
            <a:spLocks noChangeArrowheads="1"/>
          </p:cNvSpPr>
          <p:nvPr/>
        </p:nvSpPr>
        <p:spPr bwMode="auto">
          <a:xfrm>
            <a:off x="4618038" y="468947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3" name="Rectangle 51"/>
          <p:cNvSpPr>
            <a:spLocks noChangeArrowheads="1"/>
          </p:cNvSpPr>
          <p:nvPr/>
        </p:nvSpPr>
        <p:spPr bwMode="auto">
          <a:xfrm>
            <a:off x="4641850" y="5446713"/>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4" name="Rectangle 52"/>
          <p:cNvSpPr>
            <a:spLocks noChangeArrowheads="1"/>
          </p:cNvSpPr>
          <p:nvPr/>
        </p:nvSpPr>
        <p:spPr bwMode="auto">
          <a:xfrm>
            <a:off x="4838700" y="571182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5" name="Rectangle 53"/>
          <p:cNvSpPr>
            <a:spLocks noChangeArrowheads="1"/>
          </p:cNvSpPr>
          <p:nvPr/>
        </p:nvSpPr>
        <p:spPr bwMode="auto">
          <a:xfrm>
            <a:off x="5799138" y="4781550"/>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6" name="Rectangle 54"/>
          <p:cNvSpPr>
            <a:spLocks noChangeArrowheads="1"/>
          </p:cNvSpPr>
          <p:nvPr/>
        </p:nvSpPr>
        <p:spPr bwMode="auto">
          <a:xfrm>
            <a:off x="6564313" y="5024438"/>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7" name="Rectangle 55"/>
          <p:cNvSpPr>
            <a:spLocks noChangeArrowheads="1"/>
          </p:cNvSpPr>
          <p:nvPr/>
        </p:nvSpPr>
        <p:spPr bwMode="auto">
          <a:xfrm>
            <a:off x="6943725" y="4751388"/>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8" name="Rectangle 56"/>
          <p:cNvSpPr>
            <a:spLocks noChangeArrowheads="1"/>
          </p:cNvSpPr>
          <p:nvPr/>
        </p:nvSpPr>
        <p:spPr bwMode="auto">
          <a:xfrm>
            <a:off x="7324725" y="479742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49" name="Rectangle 57"/>
          <p:cNvSpPr>
            <a:spLocks noChangeArrowheads="1"/>
          </p:cNvSpPr>
          <p:nvPr/>
        </p:nvSpPr>
        <p:spPr bwMode="auto">
          <a:xfrm>
            <a:off x="5551488" y="5711825"/>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50" name="Rectangle 58"/>
          <p:cNvSpPr>
            <a:spLocks noChangeArrowheads="1"/>
          </p:cNvSpPr>
          <p:nvPr/>
        </p:nvSpPr>
        <p:spPr bwMode="auto">
          <a:xfrm>
            <a:off x="6010275" y="5276850"/>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A</a:t>
            </a:r>
            <a:endParaRPr lang="en-US" sz="1000" b="1"/>
          </a:p>
        </p:txBody>
      </p:sp>
      <p:sp>
        <p:nvSpPr>
          <p:cNvPr id="392251" name="Rectangle 59"/>
          <p:cNvSpPr>
            <a:spLocks noChangeArrowheads="1"/>
          </p:cNvSpPr>
          <p:nvPr/>
        </p:nvSpPr>
        <p:spPr bwMode="auto">
          <a:xfrm>
            <a:off x="2851150" y="5297488"/>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2" name="Rectangle 60"/>
          <p:cNvSpPr>
            <a:spLocks noChangeArrowheads="1"/>
          </p:cNvSpPr>
          <p:nvPr/>
        </p:nvSpPr>
        <p:spPr bwMode="auto">
          <a:xfrm>
            <a:off x="3022600" y="5027613"/>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3" name="Rectangle 61"/>
          <p:cNvSpPr>
            <a:spLocks noChangeArrowheads="1"/>
          </p:cNvSpPr>
          <p:nvPr/>
        </p:nvSpPr>
        <p:spPr bwMode="auto">
          <a:xfrm>
            <a:off x="3405188" y="4964113"/>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4" name="Rectangle 62"/>
          <p:cNvSpPr>
            <a:spLocks noChangeArrowheads="1"/>
          </p:cNvSpPr>
          <p:nvPr/>
        </p:nvSpPr>
        <p:spPr bwMode="auto">
          <a:xfrm>
            <a:off x="4862513" y="4689475"/>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5" name="Rectangle 63"/>
          <p:cNvSpPr>
            <a:spLocks noChangeArrowheads="1"/>
          </p:cNvSpPr>
          <p:nvPr/>
        </p:nvSpPr>
        <p:spPr bwMode="auto">
          <a:xfrm>
            <a:off x="3905250" y="5149850"/>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6" name="Rectangle 64"/>
          <p:cNvSpPr>
            <a:spLocks noChangeArrowheads="1"/>
          </p:cNvSpPr>
          <p:nvPr/>
        </p:nvSpPr>
        <p:spPr bwMode="auto">
          <a:xfrm>
            <a:off x="4619625" y="5711825"/>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7" name="Rectangle 65"/>
          <p:cNvSpPr>
            <a:spLocks noChangeArrowheads="1"/>
          </p:cNvSpPr>
          <p:nvPr/>
        </p:nvSpPr>
        <p:spPr bwMode="auto">
          <a:xfrm>
            <a:off x="6010275" y="4902200"/>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8" name="Rectangle 66"/>
          <p:cNvSpPr>
            <a:spLocks noChangeArrowheads="1"/>
          </p:cNvSpPr>
          <p:nvPr/>
        </p:nvSpPr>
        <p:spPr bwMode="auto">
          <a:xfrm>
            <a:off x="6573838" y="5264150"/>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59" name="Rectangle 67"/>
          <p:cNvSpPr>
            <a:spLocks noChangeArrowheads="1"/>
          </p:cNvSpPr>
          <p:nvPr/>
        </p:nvSpPr>
        <p:spPr bwMode="auto">
          <a:xfrm>
            <a:off x="6951663" y="4941888"/>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60" name="Rectangle 68"/>
          <p:cNvSpPr>
            <a:spLocks noChangeArrowheads="1"/>
          </p:cNvSpPr>
          <p:nvPr/>
        </p:nvSpPr>
        <p:spPr bwMode="auto">
          <a:xfrm>
            <a:off x="7342188" y="4997450"/>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61" name="Rectangle 69"/>
          <p:cNvSpPr>
            <a:spLocks noChangeArrowheads="1"/>
          </p:cNvSpPr>
          <p:nvPr/>
        </p:nvSpPr>
        <p:spPr bwMode="auto">
          <a:xfrm>
            <a:off x="5808663" y="5505450"/>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62" name="Rectangle 70"/>
          <p:cNvSpPr>
            <a:spLocks noChangeArrowheads="1"/>
          </p:cNvSpPr>
          <p:nvPr/>
        </p:nvSpPr>
        <p:spPr bwMode="auto">
          <a:xfrm>
            <a:off x="5581650" y="4689475"/>
            <a:ext cx="857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T</a:t>
            </a:r>
            <a:endParaRPr lang="en-US" sz="1000" b="1"/>
          </a:p>
        </p:txBody>
      </p:sp>
      <p:sp>
        <p:nvSpPr>
          <p:cNvPr id="392263" name="Rectangle 71"/>
          <p:cNvSpPr>
            <a:spLocks noChangeArrowheads="1"/>
          </p:cNvSpPr>
          <p:nvPr/>
        </p:nvSpPr>
        <p:spPr bwMode="auto">
          <a:xfrm>
            <a:off x="4870450" y="5446713"/>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U</a:t>
            </a:r>
            <a:endParaRPr lang="en-US" sz="1000" b="1"/>
          </a:p>
        </p:txBody>
      </p:sp>
      <p:sp>
        <p:nvSpPr>
          <p:cNvPr id="392264" name="Rectangle 72"/>
          <p:cNvSpPr>
            <a:spLocks noChangeArrowheads="1"/>
          </p:cNvSpPr>
          <p:nvPr/>
        </p:nvSpPr>
        <p:spPr bwMode="auto">
          <a:xfrm>
            <a:off x="5562600" y="5446713"/>
            <a:ext cx="101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100" b="1">
                <a:solidFill>
                  <a:srgbClr val="000000"/>
                </a:solidFill>
              </a:rPr>
              <a:t>U</a:t>
            </a:r>
            <a:endParaRPr lang="en-US" sz="1000" b="1"/>
          </a:p>
        </p:txBody>
      </p:sp>
      <p:sp>
        <p:nvSpPr>
          <p:cNvPr id="392265" name="Freeform 73"/>
          <p:cNvSpPr>
            <a:spLocks/>
          </p:cNvSpPr>
          <p:nvPr/>
        </p:nvSpPr>
        <p:spPr bwMode="auto">
          <a:xfrm>
            <a:off x="3748088" y="5997575"/>
            <a:ext cx="144462" cy="138113"/>
          </a:xfrm>
          <a:custGeom>
            <a:avLst/>
            <a:gdLst>
              <a:gd name="T0" fmla="*/ 66 w 166"/>
              <a:gd name="T1" fmla="*/ 0 h 158"/>
              <a:gd name="T2" fmla="*/ 50 w 166"/>
              <a:gd name="T3" fmla="*/ 25 h 158"/>
              <a:gd name="T4" fmla="*/ 124 w 166"/>
              <a:gd name="T5" fmla="*/ 75 h 158"/>
              <a:gd name="T6" fmla="*/ 141 w 166"/>
              <a:gd name="T7" fmla="*/ 92 h 158"/>
              <a:gd name="T8" fmla="*/ 133 w 166"/>
              <a:gd name="T9" fmla="*/ 117 h 158"/>
              <a:gd name="T10" fmla="*/ 124 w 166"/>
              <a:gd name="T11" fmla="*/ 125 h 158"/>
              <a:gd name="T12" fmla="*/ 99 w 166"/>
              <a:gd name="T13" fmla="*/ 125 h 158"/>
              <a:gd name="T14" fmla="*/ 16 w 166"/>
              <a:gd name="T15" fmla="*/ 75 h 158"/>
              <a:gd name="T16" fmla="*/ 0 w 166"/>
              <a:gd name="T17" fmla="*/ 100 h 158"/>
              <a:gd name="T18" fmla="*/ 83 w 166"/>
              <a:gd name="T19" fmla="*/ 150 h 158"/>
              <a:gd name="T20" fmla="*/ 99 w 166"/>
              <a:gd name="T21" fmla="*/ 158 h 158"/>
              <a:gd name="T22" fmla="*/ 116 w 166"/>
              <a:gd name="T23" fmla="*/ 158 h 158"/>
              <a:gd name="T24" fmla="*/ 141 w 166"/>
              <a:gd name="T25" fmla="*/ 150 h 158"/>
              <a:gd name="T26" fmla="*/ 157 w 166"/>
              <a:gd name="T27" fmla="*/ 125 h 158"/>
              <a:gd name="T28" fmla="*/ 166 w 166"/>
              <a:gd name="T29" fmla="*/ 108 h 158"/>
              <a:gd name="T30" fmla="*/ 166 w 166"/>
              <a:gd name="T31" fmla="*/ 83 h 158"/>
              <a:gd name="T32" fmla="*/ 157 w 166"/>
              <a:gd name="T33" fmla="*/ 67 h 158"/>
              <a:gd name="T34" fmla="*/ 141 w 166"/>
              <a:gd name="T35" fmla="*/ 50 h 158"/>
              <a:gd name="T36" fmla="*/ 66 w 166"/>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158">
                <a:moveTo>
                  <a:pt x="66" y="0"/>
                </a:moveTo>
                <a:lnTo>
                  <a:pt x="50" y="25"/>
                </a:lnTo>
                <a:lnTo>
                  <a:pt x="124" y="75"/>
                </a:lnTo>
                <a:lnTo>
                  <a:pt x="141" y="92"/>
                </a:lnTo>
                <a:lnTo>
                  <a:pt x="133" y="117"/>
                </a:lnTo>
                <a:lnTo>
                  <a:pt x="124" y="125"/>
                </a:lnTo>
                <a:lnTo>
                  <a:pt x="99" y="125"/>
                </a:lnTo>
                <a:lnTo>
                  <a:pt x="16" y="75"/>
                </a:lnTo>
                <a:lnTo>
                  <a:pt x="0" y="100"/>
                </a:lnTo>
                <a:lnTo>
                  <a:pt x="83" y="150"/>
                </a:lnTo>
                <a:lnTo>
                  <a:pt x="99" y="158"/>
                </a:lnTo>
                <a:lnTo>
                  <a:pt x="116" y="158"/>
                </a:lnTo>
                <a:lnTo>
                  <a:pt x="141" y="150"/>
                </a:lnTo>
                <a:lnTo>
                  <a:pt x="157" y="125"/>
                </a:lnTo>
                <a:lnTo>
                  <a:pt x="166" y="108"/>
                </a:lnTo>
                <a:lnTo>
                  <a:pt x="166" y="83"/>
                </a:lnTo>
                <a:lnTo>
                  <a:pt x="157" y="67"/>
                </a:lnTo>
                <a:lnTo>
                  <a:pt x="141" y="50"/>
                </a:lnTo>
                <a:lnTo>
                  <a:pt x="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2266" name="Rectangle 74"/>
          <p:cNvSpPr>
            <a:spLocks noChangeArrowheads="1"/>
          </p:cNvSpPr>
          <p:nvPr/>
        </p:nvSpPr>
        <p:spPr bwMode="auto">
          <a:xfrm>
            <a:off x="2130425" y="4748213"/>
            <a:ext cx="260350" cy="304800"/>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tIns="0" rIns="9144" bIns="0">
            <a:spAutoFit/>
          </a:bodyPr>
          <a:lstStyle/>
          <a:p>
            <a:pPr eaLnBrk="1" hangingPunct="1"/>
            <a:r>
              <a:rPr lang="en-US" sz="2000" b="1">
                <a:solidFill>
                  <a:srgbClr val="CC0000"/>
                </a:solidFill>
              </a:rPr>
              <a:t>5</a:t>
            </a:r>
            <a:r>
              <a:rPr lang="en-US" sz="2000" b="1">
                <a:solidFill>
                  <a:srgbClr val="CC0000"/>
                </a:solidFill>
                <a:latin typeface="MathematicalPi 1" charset="0"/>
                <a:sym typeface="Symbol" pitchFamily="84" charset="2"/>
              </a:rPr>
              <a:t></a:t>
            </a:r>
            <a:endParaRPr lang="en-US" sz="2000" b="1">
              <a:solidFill>
                <a:srgbClr val="000000"/>
              </a:solidFill>
              <a:latin typeface="MathematicalPi 1" charset="0"/>
              <a:sym typeface="Symbol" pitchFamily="84" charset="2"/>
            </a:endParaRPr>
          </a:p>
        </p:txBody>
      </p:sp>
      <p:sp>
        <p:nvSpPr>
          <p:cNvPr id="392267" name="Rectangle 75"/>
          <p:cNvSpPr>
            <a:spLocks noChangeArrowheads="1"/>
          </p:cNvSpPr>
          <p:nvPr/>
        </p:nvSpPr>
        <p:spPr bwMode="auto">
          <a:xfrm>
            <a:off x="2130425" y="5602288"/>
            <a:ext cx="260350" cy="304800"/>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tIns="0" rIns="9144" bIns="0">
            <a:spAutoFit/>
          </a:bodyPr>
          <a:lstStyle/>
          <a:p>
            <a:pPr eaLnBrk="1" hangingPunct="1"/>
            <a:r>
              <a:rPr lang="en-US" sz="2000" b="1">
                <a:solidFill>
                  <a:srgbClr val="CC0000"/>
                </a:solidFill>
              </a:rPr>
              <a:t>3</a:t>
            </a:r>
            <a:r>
              <a:rPr lang="en-US" sz="2000" b="1">
                <a:solidFill>
                  <a:srgbClr val="CC0000"/>
                </a:solidFill>
                <a:latin typeface="MathematicalPi 1" charset="0"/>
                <a:sym typeface="Symbol" pitchFamily="84" charset="2"/>
              </a:rPr>
              <a:t></a:t>
            </a:r>
            <a:endParaRPr lang="en-US" sz="2000" b="1">
              <a:solidFill>
                <a:srgbClr val="000000"/>
              </a:solidFill>
              <a:latin typeface="MathematicalPi 1" charset="0"/>
              <a:sym typeface="Symbol" pitchFamily="84" charset="2"/>
            </a:endParaRPr>
          </a:p>
        </p:txBody>
      </p:sp>
      <p:sp>
        <p:nvSpPr>
          <p:cNvPr id="392268" name="Rectangle 76"/>
          <p:cNvSpPr>
            <a:spLocks noChangeArrowheads="1"/>
          </p:cNvSpPr>
          <p:nvPr/>
        </p:nvSpPr>
        <p:spPr bwMode="auto">
          <a:xfrm>
            <a:off x="7612063" y="5281613"/>
            <a:ext cx="260350" cy="304800"/>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tIns="0" rIns="9144" bIns="0">
            <a:spAutoFit/>
          </a:bodyPr>
          <a:lstStyle/>
          <a:p>
            <a:pPr eaLnBrk="1" hangingPunct="1"/>
            <a:r>
              <a:rPr lang="en-US" sz="2000" b="1">
                <a:solidFill>
                  <a:srgbClr val="CC0000"/>
                </a:solidFill>
              </a:rPr>
              <a:t>5</a:t>
            </a:r>
            <a:r>
              <a:rPr lang="en-US" sz="2000" b="1">
                <a:solidFill>
                  <a:srgbClr val="CC0000"/>
                </a:solidFill>
                <a:latin typeface="MathematicalPi 1" charset="0"/>
                <a:sym typeface="Symbol" pitchFamily="84" charset="2"/>
              </a:rPr>
              <a:t></a:t>
            </a:r>
            <a:endParaRPr lang="en-US" sz="2000" b="1">
              <a:solidFill>
                <a:srgbClr val="000000"/>
              </a:solidFill>
              <a:latin typeface="MathematicalPi 1" charset="0"/>
              <a:sym typeface="Symbol" pitchFamily="84" charset="2"/>
            </a:endParaRPr>
          </a:p>
        </p:txBody>
      </p:sp>
      <p:sp>
        <p:nvSpPr>
          <p:cNvPr id="392269" name="Rectangle 77"/>
          <p:cNvSpPr>
            <a:spLocks noChangeArrowheads="1"/>
          </p:cNvSpPr>
          <p:nvPr/>
        </p:nvSpPr>
        <p:spPr bwMode="auto">
          <a:xfrm>
            <a:off x="7612063" y="4532313"/>
            <a:ext cx="260350" cy="304800"/>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tIns="0" rIns="9144" bIns="0">
            <a:spAutoFit/>
          </a:bodyPr>
          <a:lstStyle/>
          <a:p>
            <a:pPr eaLnBrk="1" hangingPunct="1"/>
            <a:r>
              <a:rPr lang="en-US" sz="2000" b="1">
                <a:solidFill>
                  <a:srgbClr val="CC0000"/>
                </a:solidFill>
              </a:rPr>
              <a:t>3</a:t>
            </a:r>
            <a:r>
              <a:rPr lang="en-US" sz="2000" b="1">
                <a:solidFill>
                  <a:srgbClr val="CC0000"/>
                </a:solidFill>
                <a:latin typeface="MathematicalPi 1" charset="0"/>
                <a:sym typeface="Symbol" pitchFamily="84" charset="2"/>
              </a:rPr>
              <a:t></a:t>
            </a:r>
            <a:endParaRPr lang="en-US" sz="2000" b="1">
              <a:solidFill>
                <a:srgbClr val="000000"/>
              </a:solidFill>
              <a:latin typeface="MathematicalPi 1" charset="0"/>
              <a:sym typeface="Symbol" pitchFamily="84" charset="2"/>
            </a:endParaRPr>
          </a:p>
        </p:txBody>
      </p:sp>
      <p:sp>
        <p:nvSpPr>
          <p:cNvPr id="392270" name="Rectangle 78"/>
          <p:cNvSpPr>
            <a:spLocks noChangeArrowheads="1"/>
          </p:cNvSpPr>
          <p:nvPr/>
        </p:nvSpPr>
        <p:spPr bwMode="auto">
          <a:xfrm>
            <a:off x="5707063" y="5199063"/>
            <a:ext cx="198437" cy="212725"/>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tIns="0" rIns="9144" bIns="0">
            <a:spAutoFit/>
          </a:bodyPr>
          <a:lstStyle/>
          <a:p>
            <a:pPr eaLnBrk="1" hangingPunct="1"/>
            <a:r>
              <a:rPr lang="en-US" sz="1400" b="1">
                <a:solidFill>
                  <a:srgbClr val="CC0000"/>
                </a:solidFill>
              </a:rPr>
              <a:t>3</a:t>
            </a:r>
            <a:r>
              <a:rPr lang="en-US" sz="1400" b="1">
                <a:solidFill>
                  <a:srgbClr val="CC0000"/>
                </a:solidFill>
                <a:latin typeface="MathematicalPi 1" charset="0"/>
                <a:sym typeface="Symbol" pitchFamily="84" charset="2"/>
              </a:rPr>
              <a:t></a:t>
            </a:r>
            <a:endParaRPr lang="en-US" sz="1400" b="1">
              <a:solidFill>
                <a:srgbClr val="000000"/>
              </a:solidFill>
              <a:latin typeface="MathematicalPi 1" charset="0"/>
              <a:sym typeface="Symbol" pitchFamily="84" charset="2"/>
            </a:endParaRPr>
          </a:p>
        </p:txBody>
      </p:sp>
      <p:sp>
        <p:nvSpPr>
          <p:cNvPr id="392271" name="Rectangle 79"/>
          <p:cNvSpPr>
            <a:spLocks noChangeArrowheads="1"/>
          </p:cNvSpPr>
          <p:nvPr/>
        </p:nvSpPr>
        <p:spPr bwMode="auto">
          <a:xfrm>
            <a:off x="3222625" y="6380163"/>
            <a:ext cx="198438" cy="212725"/>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tIns="0" rIns="9144" bIns="0">
            <a:spAutoFit/>
          </a:bodyPr>
          <a:lstStyle/>
          <a:p>
            <a:pPr eaLnBrk="1" hangingPunct="1"/>
            <a:r>
              <a:rPr lang="en-US" sz="1400" b="1">
                <a:solidFill>
                  <a:srgbClr val="CC0000"/>
                </a:solidFill>
              </a:rPr>
              <a:t>5</a:t>
            </a:r>
            <a:r>
              <a:rPr lang="en-US" sz="1400" b="1">
                <a:solidFill>
                  <a:srgbClr val="CC0000"/>
                </a:solidFill>
                <a:latin typeface="MathematicalPi 1" charset="0"/>
                <a:sym typeface="Symbol" pitchFamily="84" charset="2"/>
              </a:rPr>
              <a:t></a:t>
            </a:r>
            <a:endParaRPr lang="en-US" sz="1400" b="1">
              <a:solidFill>
                <a:srgbClr val="000000"/>
              </a:solidFill>
              <a:latin typeface="MathematicalPi 1" charset="0"/>
              <a:sym typeface="Symbol" pitchFamily="84" charset="2"/>
            </a:endParaRPr>
          </a:p>
        </p:txBody>
      </p:sp>
      <p:sp>
        <p:nvSpPr>
          <p:cNvPr id="392272" name="AutoShape 80"/>
          <p:cNvSpPr>
            <a:spLocks noChangeArrowheads="1"/>
          </p:cNvSpPr>
          <p:nvPr/>
        </p:nvSpPr>
        <p:spPr bwMode="auto">
          <a:xfrm>
            <a:off x="28575" y="6408738"/>
            <a:ext cx="2644775" cy="427037"/>
          </a:xfrm>
          <a:prstGeom prst="homePlate">
            <a:avLst>
              <a:gd name="adj" fmla="val 154833"/>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200" b="1">
                <a:solidFill>
                  <a:srgbClr val="0F116A"/>
                </a:solidFill>
              </a:rPr>
              <a:t>build RNA 5</a:t>
            </a:r>
            <a:r>
              <a:rPr lang="en-US" sz="2200" b="1">
                <a:solidFill>
                  <a:srgbClr val="0F116A"/>
                </a:solidFill>
                <a:latin typeface="MathematicalPi 1" charset="0"/>
                <a:sym typeface="Symbol" pitchFamily="84" charset="2"/>
              </a:rPr>
              <a:t></a:t>
            </a:r>
            <a:r>
              <a:rPr lang="en-US" sz="2200" b="1">
                <a:solidFill>
                  <a:srgbClr val="0F116A"/>
                </a:solidFill>
                <a:sym typeface="Symbol" pitchFamily="84" charset="2"/>
              </a:rPr>
              <a:t></a:t>
            </a:r>
            <a:r>
              <a:rPr lang="en-US" sz="2200" b="1">
                <a:solidFill>
                  <a:srgbClr val="0F116A"/>
                </a:solidFill>
              </a:rPr>
              <a:t>3</a:t>
            </a:r>
            <a:r>
              <a:rPr lang="en-US" sz="2200" b="1">
                <a:solidFill>
                  <a:srgbClr val="0F116A"/>
                </a:solidFill>
                <a:latin typeface="MathematicalPi 1" charset="0"/>
                <a:sym typeface="Symbol" pitchFamily="84" charset="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2195">
                                            <p:txEl>
                                              <p:pRg st="1" end="1"/>
                                            </p:txEl>
                                          </p:spTgt>
                                        </p:tgtEl>
                                        <p:attrNameLst>
                                          <p:attrName>style.visibility</p:attrName>
                                        </p:attrNameLst>
                                      </p:cBhvr>
                                      <p:to>
                                        <p:strVal val="visible"/>
                                      </p:to>
                                    </p:set>
                                    <p:anim calcmode="lin" valueType="num">
                                      <p:cBhvr additive="base">
                                        <p:cTn id="7" dur="500" fill="hold"/>
                                        <p:tgtEl>
                                          <p:spTgt spid="39219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21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2195">
                                            <p:txEl>
                                              <p:pRg st="2" end="2"/>
                                            </p:txEl>
                                          </p:spTgt>
                                        </p:tgtEl>
                                        <p:attrNameLst>
                                          <p:attrName>style.visibility</p:attrName>
                                        </p:attrNameLst>
                                      </p:cBhvr>
                                      <p:to>
                                        <p:strVal val="visible"/>
                                      </p:to>
                                    </p:set>
                                    <p:anim calcmode="lin" valueType="num">
                                      <p:cBhvr additive="base">
                                        <p:cTn id="13" dur="500" fill="hold"/>
                                        <p:tgtEl>
                                          <p:spTgt spid="39219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219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392195">
                                            <p:txEl>
                                              <p:pRg st="3" end="3"/>
                                            </p:txEl>
                                          </p:spTgt>
                                        </p:tgtEl>
                                        <p:attrNameLst>
                                          <p:attrName>style.visibility</p:attrName>
                                        </p:attrNameLst>
                                      </p:cBhvr>
                                      <p:to>
                                        <p:strVal val="visible"/>
                                      </p:to>
                                    </p:set>
                                    <p:anim calcmode="lin" valueType="num">
                                      <p:cBhvr additive="base">
                                        <p:cTn id="17" dur="500" fill="hold"/>
                                        <p:tgtEl>
                                          <p:spTgt spid="392195">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219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92195">
                                            <p:txEl>
                                              <p:pRg st="4" end="4"/>
                                            </p:txEl>
                                          </p:spTgt>
                                        </p:tgtEl>
                                        <p:attrNameLst>
                                          <p:attrName>style.visibility</p:attrName>
                                        </p:attrNameLst>
                                      </p:cBhvr>
                                      <p:to>
                                        <p:strVal val="visible"/>
                                      </p:to>
                                    </p:set>
                                    <p:anim calcmode="lin" valueType="num">
                                      <p:cBhvr additive="base">
                                        <p:cTn id="23" dur="500" fill="hold"/>
                                        <p:tgtEl>
                                          <p:spTgt spid="39219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219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par>
                                <p:cTn id="25" presetID="2" presetClass="entr" presetSubtype="8" fill="hold" grpId="0" nodeType="withEffect">
                                  <p:stCondLst>
                                    <p:cond delay="0"/>
                                  </p:stCondLst>
                                  <p:childTnLst>
                                    <p:set>
                                      <p:cBhvr>
                                        <p:cTn id="26" dur="1" fill="hold">
                                          <p:stCondLst>
                                            <p:cond delay="0"/>
                                          </p:stCondLst>
                                        </p:cTn>
                                        <p:tgtEl>
                                          <p:spTgt spid="392195">
                                            <p:txEl>
                                              <p:pRg st="5" end="5"/>
                                            </p:txEl>
                                          </p:spTgt>
                                        </p:tgtEl>
                                        <p:attrNameLst>
                                          <p:attrName>style.visibility</p:attrName>
                                        </p:attrNameLst>
                                      </p:cBhvr>
                                      <p:to>
                                        <p:strVal val="visible"/>
                                      </p:to>
                                    </p:set>
                                    <p:anim calcmode="lin" valueType="num">
                                      <p:cBhvr additive="base">
                                        <p:cTn id="27" dur="500" fill="hold"/>
                                        <p:tgtEl>
                                          <p:spTgt spid="39219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9219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92195">
                                            <p:txEl>
                                              <p:pRg st="6" end="6"/>
                                            </p:txEl>
                                          </p:spTgt>
                                        </p:tgtEl>
                                        <p:attrNameLst>
                                          <p:attrName>style.visibility</p:attrName>
                                        </p:attrNameLst>
                                      </p:cBhvr>
                                      <p:to>
                                        <p:strVal val="visible"/>
                                      </p:to>
                                    </p:set>
                                    <p:anim calcmode="lin" valueType="num">
                                      <p:cBhvr additive="base">
                                        <p:cTn id="33" dur="500" fill="hold"/>
                                        <p:tgtEl>
                                          <p:spTgt spid="3921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9219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par>
                                <p:cTn id="35" presetID="2" presetClass="entr" presetSubtype="8" fill="hold" grpId="0" nodeType="withEffect">
                                  <p:stCondLst>
                                    <p:cond delay="0"/>
                                  </p:stCondLst>
                                  <p:childTnLst>
                                    <p:set>
                                      <p:cBhvr>
                                        <p:cTn id="36" dur="1" fill="hold">
                                          <p:stCondLst>
                                            <p:cond delay="0"/>
                                          </p:stCondLst>
                                        </p:cTn>
                                        <p:tgtEl>
                                          <p:spTgt spid="392195">
                                            <p:txEl>
                                              <p:pRg st="7" end="7"/>
                                            </p:txEl>
                                          </p:spTgt>
                                        </p:tgtEl>
                                        <p:attrNameLst>
                                          <p:attrName>style.visibility</p:attrName>
                                        </p:attrNameLst>
                                      </p:cBhvr>
                                      <p:to>
                                        <p:strVal val="visible"/>
                                      </p:to>
                                    </p:set>
                                    <p:anim calcmode="lin" valueType="num">
                                      <p:cBhvr additive="base">
                                        <p:cTn id="37" dur="500" fill="hold"/>
                                        <p:tgtEl>
                                          <p:spTgt spid="3921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219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92200"/>
                                        </p:tgtEl>
                                        <p:attrNameLst>
                                          <p:attrName>style.visibility</p:attrName>
                                        </p:attrNameLst>
                                      </p:cBhvr>
                                      <p:to>
                                        <p:strVal val="visible"/>
                                      </p:to>
                                    </p:set>
                                    <p:animEffect transition="in" filter="wipe(left)">
                                      <p:cBhvr>
                                        <p:cTn id="43" dur="500"/>
                                        <p:tgtEl>
                                          <p:spTgt spid="392200"/>
                                        </p:tgtEl>
                                      </p:cBhvr>
                                    </p:animEffect>
                                  </p:childTnLst>
                                  <p:subTnLst>
                                    <p:audio>
                                      <p:cMediaNode>
                                        <p:cTn display="0" masterRel="sameClick">
                                          <p:stCondLst>
                                            <p:cond evt="begin" delay="0">
                                              <p:tn val="41"/>
                                            </p:cond>
                                          </p:stCondLst>
                                          <p:endCondLst>
                                            <p:cond evt="onStopAudio" delay="0">
                                              <p:tgtEl>
                                                <p:sldTgt/>
                                              </p:tgtEl>
                                            </p:cond>
                                          </p:endCondLst>
                                        </p:cTn>
                                        <p:tgtEl>
                                          <p:sndTgt r:embed="rId4" name="Vibro Up"/>
                                        </p:tgtEl>
                                      </p:cMediaNode>
                                    </p:audio>
                                  </p:sub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92205"/>
                                        </p:tgtEl>
                                        <p:attrNameLst>
                                          <p:attrName>style.visibility</p:attrName>
                                        </p:attrNameLst>
                                      </p:cBhvr>
                                      <p:to>
                                        <p:strVal val="visible"/>
                                      </p:to>
                                    </p:set>
                                    <p:animEffect transition="in" filter="wipe(left)">
                                      <p:cBhvr>
                                        <p:cTn id="48" dur="500"/>
                                        <p:tgtEl>
                                          <p:spTgt spid="392205"/>
                                        </p:tgtEl>
                                      </p:cBhvr>
                                    </p:animEffect>
                                  </p:childTnLst>
                                  <p:subTnLst>
                                    <p:audio>
                                      <p:cMediaNode>
                                        <p:cTn display="0" masterRel="sameClick">
                                          <p:stCondLst>
                                            <p:cond evt="begin" delay="0">
                                              <p:tn val="46"/>
                                            </p:cond>
                                          </p:stCondLst>
                                          <p:endCondLst>
                                            <p:cond evt="onStopAudio" delay="0">
                                              <p:tgtEl>
                                                <p:sldTgt/>
                                              </p:tgtEl>
                                            </p:cond>
                                          </p:endCondLst>
                                        </p:cTn>
                                        <p:tgtEl>
                                          <p:sndTgt r:embed="rId4" name="Vibro Up"/>
                                        </p:tgtEl>
                                      </p:cMediaNode>
                                    </p:audio>
                                  </p:sub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92272"/>
                                        </p:tgtEl>
                                        <p:attrNameLst>
                                          <p:attrName>style.visibility</p:attrName>
                                        </p:attrNameLst>
                                      </p:cBhvr>
                                      <p:to>
                                        <p:strVal val="visible"/>
                                      </p:to>
                                    </p:set>
                                    <p:animEffect transition="in" filter="wipe(left)">
                                      <p:cBhvr>
                                        <p:cTn id="53" dur="500"/>
                                        <p:tgtEl>
                                          <p:spTgt spid="392272"/>
                                        </p:tgtEl>
                                      </p:cBhvr>
                                    </p:animEffect>
                                  </p:childTnLst>
                                  <p:subTnLst>
                                    <p:audio>
                                      <p:cMediaNode>
                                        <p:cTn display="0" masterRel="sameClick">
                                          <p:stCondLst>
                                            <p:cond evt="begin" delay="0">
                                              <p:tn val="51"/>
                                            </p:cond>
                                          </p:stCondLst>
                                          <p:endCondLst>
                                            <p:cond evt="onStopAudio" delay="0">
                                              <p:tgtEl>
                                                <p:sldTgt/>
                                              </p:tgtEl>
                                            </p:cond>
                                          </p:endCondLst>
                                        </p:cTn>
                                        <p:tgtEl>
                                          <p:sndTgt r:embed="rId5"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5" grpId="0" build="p" autoUpdateAnimBg="0"/>
      <p:bldP spid="392200" grpId="0" animBg="1" autoUpdateAnimBg="0"/>
      <p:bldP spid="392205" grpId="0" animBg="1" autoUpdateAnimBg="0"/>
      <p:bldP spid="392272"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74116" name="Picture 4"/>
          <p:cNvPicPr>
            <a:picLocks noChangeAspect="1" noChangeArrowheads="1"/>
          </p:cNvPicPr>
          <p:nvPr/>
        </p:nvPicPr>
        <p:blipFill>
          <a:blip r:embed="rId4">
            <a:extLst>
              <a:ext uri="{28A0092B-C50C-407E-A947-70E740481C1C}">
                <a14:useLocalDpi xmlns:a14="http://schemas.microsoft.com/office/drawing/2010/main" val="0"/>
              </a:ext>
            </a:extLst>
          </a:blip>
          <a:srcRect r="10345"/>
          <a:stretch>
            <a:fillRect/>
          </a:stretch>
        </p:blipFill>
        <p:spPr bwMode="auto">
          <a:xfrm>
            <a:off x="6434138" y="860425"/>
            <a:ext cx="2381250" cy="39100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4114" name="Rectangle 2"/>
          <p:cNvSpPr>
            <a:spLocks noGrp="1" noChangeArrowheads="1"/>
          </p:cNvSpPr>
          <p:nvPr>
            <p:ph type="title"/>
          </p:nvPr>
        </p:nvSpPr>
        <p:spPr/>
        <p:txBody>
          <a:bodyPr/>
          <a:lstStyle/>
          <a:p>
            <a:r>
              <a:rPr lang="en-US"/>
              <a:t>RNA polymerases</a:t>
            </a:r>
          </a:p>
        </p:txBody>
      </p:sp>
      <p:sp>
        <p:nvSpPr>
          <p:cNvPr id="474115" name="Rectangle 3" descr="Rectangle: Click to edit Master text styles&#10;Second level&#10;Third level&#10;Fourth level&#10;Fifth level"/>
          <p:cNvSpPr>
            <a:spLocks noGrp="1" noChangeArrowheads="1"/>
          </p:cNvSpPr>
          <p:nvPr>
            <p:ph type="body" idx="1"/>
          </p:nvPr>
        </p:nvSpPr>
        <p:spPr>
          <a:xfrm>
            <a:off x="838200" y="1371600"/>
            <a:ext cx="7772400" cy="5105400"/>
          </a:xfrm>
        </p:spPr>
        <p:txBody>
          <a:bodyPr/>
          <a:lstStyle/>
          <a:p>
            <a:r>
              <a:rPr lang="en-US"/>
              <a:t>3 RNA polymerase enzymes</a:t>
            </a:r>
          </a:p>
          <a:p>
            <a:pPr lvl="1"/>
            <a:r>
              <a:rPr lang="en-US"/>
              <a:t>RNA polymerase 1</a:t>
            </a:r>
          </a:p>
          <a:p>
            <a:pPr lvl="2"/>
            <a:r>
              <a:rPr lang="en-US"/>
              <a:t>only transcribes rRNA genes</a:t>
            </a:r>
          </a:p>
          <a:p>
            <a:pPr lvl="2"/>
            <a:r>
              <a:rPr lang="en-US"/>
              <a:t>makes ribosomes </a:t>
            </a:r>
          </a:p>
          <a:p>
            <a:pPr lvl="1"/>
            <a:r>
              <a:rPr lang="en-US" u="sng">
                <a:solidFill>
                  <a:srgbClr val="CC0000"/>
                </a:solidFill>
              </a:rPr>
              <a:t>RNA polymerase 2</a:t>
            </a:r>
            <a:endParaRPr lang="en-US">
              <a:latin typeface="New York" pitchFamily="84" charset="0"/>
            </a:endParaRPr>
          </a:p>
          <a:p>
            <a:pPr lvl="2"/>
            <a:r>
              <a:rPr lang="en-US"/>
              <a:t>transcribes genes into mRNA</a:t>
            </a:r>
          </a:p>
          <a:p>
            <a:pPr lvl="1"/>
            <a:r>
              <a:rPr lang="en-US"/>
              <a:t>RNA polymerase 3</a:t>
            </a:r>
            <a:endParaRPr lang="en-US">
              <a:latin typeface="New York" pitchFamily="84" charset="0"/>
            </a:endParaRPr>
          </a:p>
          <a:p>
            <a:pPr lvl="2"/>
            <a:r>
              <a:rPr lang="en-US"/>
              <a:t>only transcribes tRNA genes</a:t>
            </a:r>
          </a:p>
          <a:p>
            <a:pPr lvl="1"/>
            <a:r>
              <a:rPr lang="en-US"/>
              <a:t>each has a specific promoter sequence it recognizes</a:t>
            </a:r>
            <a:endParaRPr lang="en-US">
              <a:latin typeface="New York" pitchFamily="8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4115">
                                            <p:txEl>
                                              <p:pRg st="1" end="1"/>
                                            </p:txEl>
                                          </p:spTgt>
                                        </p:tgtEl>
                                        <p:attrNameLst>
                                          <p:attrName>style.visibility</p:attrName>
                                        </p:attrNameLst>
                                      </p:cBhvr>
                                      <p:to>
                                        <p:strVal val="visible"/>
                                      </p:to>
                                    </p:set>
                                    <p:anim calcmode="lin" valueType="num">
                                      <p:cBhvr additive="base">
                                        <p:cTn id="7" dur="500" fill="hold"/>
                                        <p:tgtEl>
                                          <p:spTgt spid="47411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411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474115">
                                            <p:txEl>
                                              <p:pRg st="2" end="2"/>
                                            </p:txEl>
                                          </p:spTgt>
                                        </p:tgtEl>
                                        <p:attrNameLst>
                                          <p:attrName>style.visibility</p:attrName>
                                        </p:attrNameLst>
                                      </p:cBhvr>
                                      <p:to>
                                        <p:strVal val="visible"/>
                                      </p:to>
                                    </p:set>
                                    <p:anim calcmode="lin" valueType="num">
                                      <p:cBhvr additive="base">
                                        <p:cTn id="11" dur="500" fill="hold"/>
                                        <p:tgtEl>
                                          <p:spTgt spid="474115">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7411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par>
                                <p:cTn id="13" presetID="2" presetClass="entr" presetSubtype="8" fill="hold" grpId="0" nodeType="withEffect">
                                  <p:stCondLst>
                                    <p:cond delay="0"/>
                                  </p:stCondLst>
                                  <p:childTnLst>
                                    <p:set>
                                      <p:cBhvr>
                                        <p:cTn id="14" dur="1" fill="hold">
                                          <p:stCondLst>
                                            <p:cond delay="0"/>
                                          </p:stCondLst>
                                        </p:cTn>
                                        <p:tgtEl>
                                          <p:spTgt spid="474115">
                                            <p:txEl>
                                              <p:pRg st="3" end="3"/>
                                            </p:txEl>
                                          </p:spTgt>
                                        </p:tgtEl>
                                        <p:attrNameLst>
                                          <p:attrName>style.visibility</p:attrName>
                                        </p:attrNameLst>
                                      </p:cBhvr>
                                      <p:to>
                                        <p:strVal val="visible"/>
                                      </p:to>
                                    </p:set>
                                    <p:anim calcmode="lin" valueType="num">
                                      <p:cBhvr additive="base">
                                        <p:cTn id="15" dur="500" fill="hold"/>
                                        <p:tgtEl>
                                          <p:spTgt spid="474115">
                                            <p:txEl>
                                              <p:pRg st="3" end="3"/>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7411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Whoosh"/>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74115">
                                            <p:txEl>
                                              <p:pRg st="4" end="4"/>
                                            </p:txEl>
                                          </p:spTgt>
                                        </p:tgtEl>
                                        <p:attrNameLst>
                                          <p:attrName>style.visibility</p:attrName>
                                        </p:attrNameLst>
                                      </p:cBhvr>
                                      <p:to>
                                        <p:strVal val="visible"/>
                                      </p:to>
                                    </p:set>
                                    <p:anim calcmode="lin" valueType="num">
                                      <p:cBhvr additive="base">
                                        <p:cTn id="21" dur="500" fill="hold"/>
                                        <p:tgtEl>
                                          <p:spTgt spid="474115">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411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par>
                                <p:cTn id="23" presetID="2" presetClass="entr" presetSubtype="8" fill="hold" grpId="0" nodeType="withEffect">
                                  <p:stCondLst>
                                    <p:cond delay="0"/>
                                  </p:stCondLst>
                                  <p:childTnLst>
                                    <p:set>
                                      <p:cBhvr>
                                        <p:cTn id="24" dur="1" fill="hold">
                                          <p:stCondLst>
                                            <p:cond delay="0"/>
                                          </p:stCondLst>
                                        </p:cTn>
                                        <p:tgtEl>
                                          <p:spTgt spid="474115">
                                            <p:txEl>
                                              <p:pRg st="5" end="5"/>
                                            </p:txEl>
                                          </p:spTgt>
                                        </p:tgtEl>
                                        <p:attrNameLst>
                                          <p:attrName>style.visibility</p:attrName>
                                        </p:attrNameLst>
                                      </p:cBhvr>
                                      <p:to>
                                        <p:strVal val="visible"/>
                                      </p:to>
                                    </p:set>
                                    <p:anim calcmode="lin" valueType="num">
                                      <p:cBhvr additive="base">
                                        <p:cTn id="25" dur="500" fill="hold"/>
                                        <p:tgtEl>
                                          <p:spTgt spid="474115">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411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74115">
                                            <p:txEl>
                                              <p:pRg st="6" end="6"/>
                                            </p:txEl>
                                          </p:spTgt>
                                        </p:tgtEl>
                                        <p:attrNameLst>
                                          <p:attrName>style.visibility</p:attrName>
                                        </p:attrNameLst>
                                      </p:cBhvr>
                                      <p:to>
                                        <p:strVal val="visible"/>
                                      </p:to>
                                    </p:set>
                                    <p:anim calcmode="lin" valueType="num">
                                      <p:cBhvr additive="base">
                                        <p:cTn id="31" dur="500" fill="hold"/>
                                        <p:tgtEl>
                                          <p:spTgt spid="47411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7411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par>
                                <p:cTn id="33" presetID="2" presetClass="entr" presetSubtype="8" fill="hold" grpId="0" nodeType="withEffect">
                                  <p:stCondLst>
                                    <p:cond delay="0"/>
                                  </p:stCondLst>
                                  <p:childTnLst>
                                    <p:set>
                                      <p:cBhvr>
                                        <p:cTn id="34" dur="1" fill="hold">
                                          <p:stCondLst>
                                            <p:cond delay="0"/>
                                          </p:stCondLst>
                                        </p:cTn>
                                        <p:tgtEl>
                                          <p:spTgt spid="474115">
                                            <p:txEl>
                                              <p:pRg st="7" end="7"/>
                                            </p:txEl>
                                          </p:spTgt>
                                        </p:tgtEl>
                                        <p:attrNameLst>
                                          <p:attrName>style.visibility</p:attrName>
                                        </p:attrNameLst>
                                      </p:cBhvr>
                                      <p:to>
                                        <p:strVal val="visible"/>
                                      </p:to>
                                    </p:set>
                                    <p:anim calcmode="lin" valueType="num">
                                      <p:cBhvr additive="base">
                                        <p:cTn id="35" dur="500" fill="hold"/>
                                        <p:tgtEl>
                                          <p:spTgt spid="474115">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7411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74115">
                                            <p:txEl>
                                              <p:pRg st="8" end="8"/>
                                            </p:txEl>
                                          </p:spTgt>
                                        </p:tgtEl>
                                        <p:attrNameLst>
                                          <p:attrName>style.visibility</p:attrName>
                                        </p:attrNameLst>
                                      </p:cBhvr>
                                      <p:to>
                                        <p:strVal val="visible"/>
                                      </p:to>
                                    </p:set>
                                    <p:anim calcmode="lin" valueType="num">
                                      <p:cBhvr additive="base">
                                        <p:cTn id="41" dur="500" fill="hold"/>
                                        <p:tgtEl>
                                          <p:spTgt spid="47411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7411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r>
              <a:rPr lang="en-US"/>
              <a:t>Which gene is read?</a:t>
            </a:r>
          </a:p>
        </p:txBody>
      </p:sp>
      <p:sp>
        <p:nvSpPr>
          <p:cNvPr id="477187" name="Rectangle 3" descr="Rectangle: Click to edit Master text styles&#10;Second level&#10;Third level&#10;Fourth level&#10;Fifth level"/>
          <p:cNvSpPr>
            <a:spLocks noGrp="1" noChangeArrowheads="1"/>
          </p:cNvSpPr>
          <p:nvPr>
            <p:ph type="body" idx="1"/>
          </p:nvPr>
        </p:nvSpPr>
        <p:spPr>
          <a:xfrm>
            <a:off x="206375" y="1371600"/>
            <a:ext cx="8623300" cy="5283200"/>
          </a:xfrm>
          <a:solidFill>
            <a:schemeClr val="bg1"/>
          </a:solidFill>
        </p:spPr>
        <p:txBody>
          <a:bodyPr/>
          <a:lstStyle/>
          <a:p>
            <a:r>
              <a:rPr lang="en-US" u="sng">
                <a:solidFill>
                  <a:srgbClr val="CC0000"/>
                </a:solidFill>
              </a:rPr>
              <a:t>Promoter region</a:t>
            </a:r>
            <a:endParaRPr lang="en-US" sz="3400"/>
          </a:p>
          <a:p>
            <a:pPr lvl="1"/>
            <a:r>
              <a:rPr lang="en-US"/>
              <a:t>binding site before beginning of gene </a:t>
            </a:r>
          </a:p>
          <a:p>
            <a:pPr lvl="1"/>
            <a:r>
              <a:rPr lang="en-US" u="sng">
                <a:solidFill>
                  <a:srgbClr val="CC0000"/>
                </a:solidFill>
              </a:rPr>
              <a:t>TATA box binding site</a:t>
            </a:r>
            <a:endParaRPr lang="en-US"/>
          </a:p>
          <a:p>
            <a:pPr lvl="1"/>
            <a:r>
              <a:rPr lang="en-US"/>
              <a:t>binding site for RNA polymerase </a:t>
            </a:r>
            <a:br>
              <a:rPr lang="en-US"/>
            </a:br>
            <a:r>
              <a:rPr lang="en-US"/>
              <a:t>&amp; transcription </a:t>
            </a:r>
            <a:br>
              <a:rPr lang="en-US"/>
            </a:br>
            <a:r>
              <a:rPr lang="en-US"/>
              <a:t>factors</a:t>
            </a:r>
          </a:p>
          <a:p>
            <a:r>
              <a:rPr lang="en-US" u="sng">
                <a:solidFill>
                  <a:srgbClr val="CC0000"/>
                </a:solidFill>
              </a:rPr>
              <a:t>Enhancer region</a:t>
            </a:r>
            <a:endParaRPr lang="en-US"/>
          </a:p>
          <a:p>
            <a:pPr lvl="1"/>
            <a:r>
              <a:rPr lang="en-US"/>
              <a:t>binding site far </a:t>
            </a:r>
            <a:br>
              <a:rPr lang="en-US"/>
            </a:br>
            <a:r>
              <a:rPr lang="en-US"/>
              <a:t>upstream of gene</a:t>
            </a:r>
          </a:p>
          <a:p>
            <a:pPr marL="1085850" lvl="2"/>
            <a:r>
              <a:rPr lang="en-US"/>
              <a:t>turns transcription </a:t>
            </a:r>
            <a:br>
              <a:rPr lang="en-US"/>
            </a:br>
            <a:r>
              <a:rPr lang="en-US"/>
              <a:t>on HIGH</a:t>
            </a:r>
          </a:p>
        </p:txBody>
      </p:sp>
      <p:pic>
        <p:nvPicPr>
          <p:cNvPr id="477198" name="Picture 14"/>
          <p:cNvPicPr>
            <a:picLocks noChangeAspect="1" noChangeArrowheads="1"/>
          </p:cNvPicPr>
          <p:nvPr/>
        </p:nvPicPr>
        <p:blipFill>
          <a:blip r:embed="rId4">
            <a:extLst>
              <a:ext uri="{28A0092B-C50C-407E-A947-70E740481C1C}">
                <a14:useLocalDpi xmlns:a14="http://schemas.microsoft.com/office/drawing/2010/main" val="0"/>
              </a:ext>
            </a:extLst>
          </a:blip>
          <a:srcRect l="2771" t="2078" r="5540" b="47098"/>
          <a:stretch>
            <a:fillRect/>
          </a:stretch>
        </p:blipFill>
        <p:spPr bwMode="auto">
          <a:xfrm>
            <a:off x="4281488" y="3500438"/>
            <a:ext cx="4748212" cy="32893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7187">
                                            <p:txEl>
                                              <p:pRg st="0" end="0"/>
                                            </p:txEl>
                                          </p:spTgt>
                                        </p:tgtEl>
                                        <p:attrNameLst>
                                          <p:attrName>style.visibility</p:attrName>
                                        </p:attrNameLst>
                                      </p:cBhvr>
                                      <p:to>
                                        <p:strVal val="visible"/>
                                      </p:to>
                                    </p:set>
                                    <p:anim calcmode="lin" valueType="num">
                                      <p:cBhvr additive="base">
                                        <p:cTn id="7" dur="500" fill="hold"/>
                                        <p:tgtEl>
                                          <p:spTgt spid="4771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718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7187">
                                            <p:txEl>
                                              <p:pRg st="1" end="1"/>
                                            </p:txEl>
                                          </p:spTgt>
                                        </p:tgtEl>
                                        <p:attrNameLst>
                                          <p:attrName>style.visibility</p:attrName>
                                        </p:attrNameLst>
                                      </p:cBhvr>
                                      <p:to>
                                        <p:strVal val="visible"/>
                                      </p:to>
                                    </p:set>
                                    <p:anim calcmode="lin" valueType="num">
                                      <p:cBhvr additive="base">
                                        <p:cTn id="13" dur="500" fill="hold"/>
                                        <p:tgtEl>
                                          <p:spTgt spid="4771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718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7187">
                                            <p:txEl>
                                              <p:pRg st="2" end="2"/>
                                            </p:txEl>
                                          </p:spTgt>
                                        </p:tgtEl>
                                        <p:attrNameLst>
                                          <p:attrName>style.visibility</p:attrName>
                                        </p:attrNameLst>
                                      </p:cBhvr>
                                      <p:to>
                                        <p:strVal val="visible"/>
                                      </p:to>
                                    </p:set>
                                    <p:anim calcmode="lin" valueType="num">
                                      <p:cBhvr additive="base">
                                        <p:cTn id="19" dur="500" fill="hold"/>
                                        <p:tgtEl>
                                          <p:spTgt spid="4771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718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7187">
                                            <p:txEl>
                                              <p:pRg st="3" end="3"/>
                                            </p:txEl>
                                          </p:spTgt>
                                        </p:tgtEl>
                                        <p:attrNameLst>
                                          <p:attrName>style.visibility</p:attrName>
                                        </p:attrNameLst>
                                      </p:cBhvr>
                                      <p:to>
                                        <p:strVal val="visible"/>
                                      </p:to>
                                    </p:set>
                                    <p:anim calcmode="lin" valueType="num">
                                      <p:cBhvr additive="base">
                                        <p:cTn id="25" dur="500" fill="hold"/>
                                        <p:tgtEl>
                                          <p:spTgt spid="4771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718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77187">
                                            <p:txEl>
                                              <p:pRg st="4" end="4"/>
                                            </p:txEl>
                                          </p:spTgt>
                                        </p:tgtEl>
                                        <p:attrNameLst>
                                          <p:attrName>style.visibility</p:attrName>
                                        </p:attrNameLst>
                                      </p:cBhvr>
                                      <p:to>
                                        <p:strVal val="visible"/>
                                      </p:to>
                                    </p:set>
                                    <p:anim calcmode="lin" valueType="num">
                                      <p:cBhvr additive="base">
                                        <p:cTn id="31" dur="500" fill="hold"/>
                                        <p:tgtEl>
                                          <p:spTgt spid="4771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7718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77187">
                                            <p:txEl>
                                              <p:pRg st="5" end="5"/>
                                            </p:txEl>
                                          </p:spTgt>
                                        </p:tgtEl>
                                        <p:attrNameLst>
                                          <p:attrName>style.visibility</p:attrName>
                                        </p:attrNameLst>
                                      </p:cBhvr>
                                      <p:to>
                                        <p:strVal val="visible"/>
                                      </p:to>
                                    </p:set>
                                    <p:anim calcmode="lin" valueType="num">
                                      <p:cBhvr additive="base">
                                        <p:cTn id="37" dur="500" fill="hold"/>
                                        <p:tgtEl>
                                          <p:spTgt spid="4771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718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77187">
                                            <p:txEl>
                                              <p:pRg st="6" end="6"/>
                                            </p:txEl>
                                          </p:spTgt>
                                        </p:tgtEl>
                                        <p:attrNameLst>
                                          <p:attrName>style.visibility</p:attrName>
                                        </p:attrNameLst>
                                      </p:cBhvr>
                                      <p:to>
                                        <p:strVal val="visible"/>
                                      </p:to>
                                    </p:set>
                                    <p:anim calcmode="lin" valueType="num">
                                      <p:cBhvr additive="base">
                                        <p:cTn id="43" dur="500" fill="hold"/>
                                        <p:tgtEl>
                                          <p:spTgt spid="4771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7718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8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2"/>
          <p:cNvSpPr>
            <a:spLocks noGrp="1" noChangeArrowheads="1"/>
          </p:cNvSpPr>
          <p:nvPr>
            <p:ph type="title"/>
          </p:nvPr>
        </p:nvSpPr>
        <p:spPr/>
        <p:txBody>
          <a:bodyPr/>
          <a:lstStyle/>
          <a:p>
            <a:r>
              <a:rPr lang="en-US"/>
              <a:t>Transcription Factors</a:t>
            </a:r>
          </a:p>
        </p:txBody>
      </p:sp>
      <p:sp>
        <p:nvSpPr>
          <p:cNvPr id="705539" name="Rectangle 3" descr="Rectangle: Click to edit Master text styles&#10;Second level&#10;Third level&#10;Fourth level&#10;Fifth level"/>
          <p:cNvSpPr>
            <a:spLocks noGrp="1" noChangeArrowheads="1"/>
          </p:cNvSpPr>
          <p:nvPr>
            <p:ph type="body" idx="1"/>
          </p:nvPr>
        </p:nvSpPr>
        <p:spPr>
          <a:xfrm>
            <a:off x="630238" y="1358900"/>
            <a:ext cx="8343900" cy="2909888"/>
          </a:xfrm>
          <a:solidFill>
            <a:schemeClr val="bg1"/>
          </a:solidFill>
        </p:spPr>
        <p:txBody>
          <a:bodyPr/>
          <a:lstStyle/>
          <a:p>
            <a:r>
              <a:rPr lang="en-US"/>
              <a:t>Initiation complex</a:t>
            </a:r>
            <a:endParaRPr lang="en-US" sz="2200"/>
          </a:p>
          <a:p>
            <a:pPr lvl="1"/>
            <a:r>
              <a:rPr lang="en-US" sz="2400" u="sng">
                <a:solidFill>
                  <a:srgbClr val="CC0000"/>
                </a:solidFill>
              </a:rPr>
              <a:t>transcription factors</a:t>
            </a:r>
            <a:r>
              <a:rPr lang="en-US" sz="2400"/>
              <a:t> bind to </a:t>
            </a:r>
            <a:r>
              <a:rPr lang="en-US" sz="2400" u="sng">
                <a:solidFill>
                  <a:srgbClr val="CC0000"/>
                </a:solidFill>
              </a:rPr>
              <a:t>promoter region</a:t>
            </a:r>
            <a:endParaRPr lang="en-US" sz="2400"/>
          </a:p>
          <a:p>
            <a:pPr marL="1085850" lvl="2"/>
            <a:r>
              <a:rPr lang="en-US" sz="2000"/>
              <a:t>suite of proteins which bind to DNA</a:t>
            </a:r>
          </a:p>
          <a:p>
            <a:pPr marL="1085850" lvl="2"/>
            <a:r>
              <a:rPr lang="en-US" sz="2000"/>
              <a:t>hormones?</a:t>
            </a:r>
          </a:p>
          <a:p>
            <a:pPr marL="1085850" lvl="2"/>
            <a:r>
              <a:rPr lang="en-US" sz="2000"/>
              <a:t>turn on or off transcription</a:t>
            </a:r>
          </a:p>
          <a:p>
            <a:pPr lvl="1"/>
            <a:r>
              <a:rPr lang="en-US" sz="2400"/>
              <a:t>trigger the binding of RNA polymerase to DNA</a:t>
            </a:r>
            <a:endParaRPr lang="en-US" sz="2000"/>
          </a:p>
        </p:txBody>
      </p:sp>
      <p:pic>
        <p:nvPicPr>
          <p:cNvPr id="705540" name="Picture 4"/>
          <p:cNvPicPr>
            <a:picLocks noChangeAspect="1" noChangeArrowheads="1"/>
          </p:cNvPicPr>
          <p:nvPr/>
        </p:nvPicPr>
        <p:blipFill>
          <a:blip r:embed="rId4">
            <a:extLst>
              <a:ext uri="{28A0092B-C50C-407E-A947-70E740481C1C}">
                <a14:useLocalDpi xmlns:a14="http://schemas.microsoft.com/office/drawing/2010/main" val="0"/>
              </a:ext>
            </a:extLst>
          </a:blip>
          <a:srcRect l="2771" t="64412" r="5540" b="1385"/>
          <a:stretch>
            <a:fillRect/>
          </a:stretch>
        </p:blipFill>
        <p:spPr bwMode="auto">
          <a:xfrm>
            <a:off x="2346325" y="4189413"/>
            <a:ext cx="5584825" cy="26050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5539">
                                            <p:txEl>
                                              <p:pRg st="1" end="1"/>
                                            </p:txEl>
                                          </p:spTgt>
                                        </p:tgtEl>
                                        <p:attrNameLst>
                                          <p:attrName>style.visibility</p:attrName>
                                        </p:attrNameLst>
                                      </p:cBhvr>
                                      <p:to>
                                        <p:strVal val="visible"/>
                                      </p:to>
                                    </p:set>
                                    <p:anim calcmode="lin" valueType="num">
                                      <p:cBhvr additive="base">
                                        <p:cTn id="7" dur="500" fill="hold"/>
                                        <p:tgtEl>
                                          <p:spTgt spid="70553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055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05539">
                                            <p:txEl>
                                              <p:pRg st="2" end="2"/>
                                            </p:txEl>
                                          </p:spTgt>
                                        </p:tgtEl>
                                        <p:attrNameLst>
                                          <p:attrName>style.visibility</p:attrName>
                                        </p:attrNameLst>
                                      </p:cBhvr>
                                      <p:to>
                                        <p:strVal val="visible"/>
                                      </p:to>
                                    </p:set>
                                    <p:anim calcmode="lin" valueType="num">
                                      <p:cBhvr additive="base">
                                        <p:cTn id="13" dur="500" fill="hold"/>
                                        <p:tgtEl>
                                          <p:spTgt spid="70553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055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05539">
                                            <p:txEl>
                                              <p:pRg st="3" end="3"/>
                                            </p:txEl>
                                          </p:spTgt>
                                        </p:tgtEl>
                                        <p:attrNameLst>
                                          <p:attrName>style.visibility</p:attrName>
                                        </p:attrNameLst>
                                      </p:cBhvr>
                                      <p:to>
                                        <p:strVal val="visible"/>
                                      </p:to>
                                    </p:set>
                                    <p:anim calcmode="lin" valueType="num">
                                      <p:cBhvr additive="base">
                                        <p:cTn id="19" dur="500" fill="hold"/>
                                        <p:tgtEl>
                                          <p:spTgt spid="70553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055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05539">
                                            <p:txEl>
                                              <p:pRg st="4" end="4"/>
                                            </p:txEl>
                                          </p:spTgt>
                                        </p:tgtEl>
                                        <p:attrNameLst>
                                          <p:attrName>style.visibility</p:attrName>
                                        </p:attrNameLst>
                                      </p:cBhvr>
                                      <p:to>
                                        <p:strVal val="visible"/>
                                      </p:to>
                                    </p:set>
                                    <p:anim calcmode="lin" valueType="num">
                                      <p:cBhvr additive="base">
                                        <p:cTn id="25" dur="500" fill="hold"/>
                                        <p:tgtEl>
                                          <p:spTgt spid="7055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0553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05539">
                                            <p:txEl>
                                              <p:pRg st="5" end="5"/>
                                            </p:txEl>
                                          </p:spTgt>
                                        </p:tgtEl>
                                        <p:attrNameLst>
                                          <p:attrName>style.visibility</p:attrName>
                                        </p:attrNameLst>
                                      </p:cBhvr>
                                      <p:to>
                                        <p:strVal val="visible"/>
                                      </p:to>
                                    </p:set>
                                    <p:anim calcmode="lin" valueType="num">
                                      <p:cBhvr additive="base">
                                        <p:cTn id="31" dur="500" fill="hold"/>
                                        <p:tgtEl>
                                          <p:spTgt spid="70553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0553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553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6" name="Rectangle 2"/>
          <p:cNvSpPr>
            <a:spLocks noChangeArrowheads="1"/>
          </p:cNvSpPr>
          <p:nvPr/>
        </p:nvSpPr>
        <p:spPr bwMode="auto">
          <a:xfrm>
            <a:off x="1066800" y="4724400"/>
            <a:ext cx="1066800" cy="228600"/>
          </a:xfrm>
          <a:prstGeom prst="rect">
            <a:avLst/>
          </a:prstGeom>
          <a:solidFill>
            <a:srgbClr val="000005"/>
          </a:solidFill>
          <a:ln w="9525">
            <a:solidFill>
              <a:srgbClr val="000005"/>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587" name="Rectangle 3"/>
          <p:cNvSpPr>
            <a:spLocks noChangeArrowheads="1"/>
          </p:cNvSpPr>
          <p:nvPr/>
        </p:nvSpPr>
        <p:spPr bwMode="auto">
          <a:xfrm>
            <a:off x="3276600" y="49530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588" name="Rectangle 4"/>
          <p:cNvSpPr>
            <a:spLocks noChangeArrowheads="1"/>
          </p:cNvSpPr>
          <p:nvPr/>
        </p:nvSpPr>
        <p:spPr bwMode="auto">
          <a:xfrm>
            <a:off x="1752600" y="50292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589" name="Rectangle 5"/>
          <p:cNvSpPr>
            <a:spLocks noChangeArrowheads="1"/>
          </p:cNvSpPr>
          <p:nvPr/>
        </p:nvSpPr>
        <p:spPr bwMode="auto">
          <a:xfrm>
            <a:off x="1447800" y="50292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590" name="Group 6"/>
          <p:cNvGrpSpPr>
            <a:grpSpLocks/>
          </p:cNvGrpSpPr>
          <p:nvPr/>
        </p:nvGrpSpPr>
        <p:grpSpPr bwMode="auto">
          <a:xfrm rot="-10800000">
            <a:off x="1143000" y="5029200"/>
            <a:ext cx="228600" cy="609600"/>
            <a:chOff x="1776" y="2592"/>
            <a:chExt cx="144" cy="384"/>
          </a:xfrm>
        </p:grpSpPr>
        <p:sp>
          <p:nvSpPr>
            <p:cNvPr id="707591" name="Rectangle 7"/>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592" name="Oval 8"/>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593" name="Rectangle 9"/>
          <p:cNvSpPr>
            <a:spLocks noGrp="1" noChangeArrowheads="1"/>
          </p:cNvSpPr>
          <p:nvPr>
            <p:ph type="title"/>
          </p:nvPr>
        </p:nvSpPr>
        <p:spPr/>
        <p:txBody>
          <a:bodyPr/>
          <a:lstStyle/>
          <a:p>
            <a:r>
              <a:rPr lang="en-US"/>
              <a:t>Matching bases of DNA &amp; RNA</a:t>
            </a:r>
          </a:p>
        </p:txBody>
      </p:sp>
      <p:sp>
        <p:nvSpPr>
          <p:cNvPr id="707594" name="Rectangle 10"/>
          <p:cNvSpPr>
            <a:spLocks noChangeArrowheads="1"/>
          </p:cNvSpPr>
          <p:nvPr/>
        </p:nvSpPr>
        <p:spPr bwMode="auto">
          <a:xfrm>
            <a:off x="1066800" y="6096000"/>
            <a:ext cx="7391400" cy="228600"/>
          </a:xfrm>
          <a:prstGeom prst="rect">
            <a:avLst/>
          </a:prstGeom>
          <a:solidFill>
            <a:srgbClr val="660000"/>
          </a:solidFill>
          <a:ln w="9525">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595" name="Rectangle 11"/>
          <p:cNvSpPr>
            <a:spLocks noChangeArrowheads="1"/>
          </p:cNvSpPr>
          <p:nvPr/>
        </p:nvSpPr>
        <p:spPr bwMode="auto">
          <a:xfrm>
            <a:off x="1447800" y="548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596" name="Group 12"/>
          <p:cNvGrpSpPr>
            <a:grpSpLocks/>
          </p:cNvGrpSpPr>
          <p:nvPr/>
        </p:nvGrpSpPr>
        <p:grpSpPr bwMode="auto">
          <a:xfrm>
            <a:off x="1143000" y="5410200"/>
            <a:ext cx="228600" cy="609600"/>
            <a:chOff x="1296" y="2592"/>
            <a:chExt cx="144" cy="384"/>
          </a:xfrm>
        </p:grpSpPr>
        <p:sp>
          <p:nvSpPr>
            <p:cNvPr id="707597" name="Rectangle 13"/>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598" name="Oval 14"/>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599" name="Rectangle 15"/>
          <p:cNvSpPr>
            <a:spLocks noChangeArrowheads="1"/>
          </p:cNvSpPr>
          <p:nvPr/>
        </p:nvSpPr>
        <p:spPr bwMode="auto">
          <a:xfrm>
            <a:off x="1752600" y="548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00" name="Group 16"/>
          <p:cNvGrpSpPr>
            <a:grpSpLocks/>
          </p:cNvGrpSpPr>
          <p:nvPr/>
        </p:nvGrpSpPr>
        <p:grpSpPr bwMode="auto">
          <a:xfrm>
            <a:off x="2057400" y="5410200"/>
            <a:ext cx="228600" cy="609600"/>
            <a:chOff x="1296" y="2592"/>
            <a:chExt cx="144" cy="384"/>
          </a:xfrm>
        </p:grpSpPr>
        <p:sp>
          <p:nvSpPr>
            <p:cNvPr id="707601" name="Rectangle 17"/>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02" name="Oval 18"/>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03" name="Group 19"/>
          <p:cNvGrpSpPr>
            <a:grpSpLocks/>
          </p:cNvGrpSpPr>
          <p:nvPr/>
        </p:nvGrpSpPr>
        <p:grpSpPr bwMode="auto">
          <a:xfrm rot="-10800000" flipH="1" flipV="1">
            <a:off x="2362200" y="5410200"/>
            <a:ext cx="228600" cy="609600"/>
            <a:chOff x="1776" y="2592"/>
            <a:chExt cx="144" cy="384"/>
          </a:xfrm>
        </p:grpSpPr>
        <p:sp>
          <p:nvSpPr>
            <p:cNvPr id="707604" name="Rectangle 20"/>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05" name="Oval 21"/>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06" name="Group 22"/>
          <p:cNvGrpSpPr>
            <a:grpSpLocks/>
          </p:cNvGrpSpPr>
          <p:nvPr/>
        </p:nvGrpSpPr>
        <p:grpSpPr bwMode="auto">
          <a:xfrm>
            <a:off x="3886200" y="5410200"/>
            <a:ext cx="228600" cy="609600"/>
            <a:chOff x="1296" y="2592"/>
            <a:chExt cx="144" cy="384"/>
          </a:xfrm>
        </p:grpSpPr>
        <p:sp>
          <p:nvSpPr>
            <p:cNvPr id="707607" name="Rectangle 23"/>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08" name="Oval 24"/>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09" name="Group 25"/>
          <p:cNvGrpSpPr>
            <a:grpSpLocks/>
          </p:cNvGrpSpPr>
          <p:nvPr/>
        </p:nvGrpSpPr>
        <p:grpSpPr bwMode="auto">
          <a:xfrm rot="-10800000" flipH="1" flipV="1">
            <a:off x="2971800" y="5410200"/>
            <a:ext cx="228600" cy="609600"/>
            <a:chOff x="1776" y="2592"/>
            <a:chExt cx="144" cy="384"/>
          </a:xfrm>
        </p:grpSpPr>
        <p:sp>
          <p:nvSpPr>
            <p:cNvPr id="707610" name="Rectangle 26"/>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11" name="Oval 27"/>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12" name="Group 28"/>
          <p:cNvGrpSpPr>
            <a:grpSpLocks/>
          </p:cNvGrpSpPr>
          <p:nvPr/>
        </p:nvGrpSpPr>
        <p:grpSpPr bwMode="auto">
          <a:xfrm>
            <a:off x="4800600" y="5410200"/>
            <a:ext cx="228600" cy="609600"/>
            <a:chOff x="1296" y="2592"/>
            <a:chExt cx="144" cy="384"/>
          </a:xfrm>
        </p:grpSpPr>
        <p:sp>
          <p:nvSpPr>
            <p:cNvPr id="707613" name="Rectangle 29"/>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14" name="Oval 30"/>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15" name="Rectangle 31"/>
          <p:cNvSpPr>
            <a:spLocks noChangeArrowheads="1"/>
          </p:cNvSpPr>
          <p:nvPr/>
        </p:nvSpPr>
        <p:spPr bwMode="auto">
          <a:xfrm>
            <a:off x="3581400" y="54864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16" name="Rectangle 32"/>
          <p:cNvSpPr>
            <a:spLocks noChangeArrowheads="1"/>
          </p:cNvSpPr>
          <p:nvPr/>
        </p:nvSpPr>
        <p:spPr bwMode="auto">
          <a:xfrm>
            <a:off x="2667000" y="54864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17" name="Group 33"/>
          <p:cNvGrpSpPr>
            <a:grpSpLocks/>
          </p:cNvGrpSpPr>
          <p:nvPr/>
        </p:nvGrpSpPr>
        <p:grpSpPr bwMode="auto">
          <a:xfrm rot="-10800000" flipH="1" flipV="1">
            <a:off x="4191000" y="5410200"/>
            <a:ext cx="228600" cy="609600"/>
            <a:chOff x="1776" y="2592"/>
            <a:chExt cx="144" cy="384"/>
          </a:xfrm>
        </p:grpSpPr>
        <p:sp>
          <p:nvSpPr>
            <p:cNvPr id="707618" name="Rectangle 34"/>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19" name="Oval 35"/>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20" name="Rectangle 36"/>
          <p:cNvSpPr>
            <a:spLocks noChangeArrowheads="1"/>
          </p:cNvSpPr>
          <p:nvPr/>
        </p:nvSpPr>
        <p:spPr bwMode="auto">
          <a:xfrm>
            <a:off x="4495800" y="548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21" name="Rectangle 37"/>
          <p:cNvSpPr>
            <a:spLocks noChangeArrowheads="1"/>
          </p:cNvSpPr>
          <p:nvPr/>
        </p:nvSpPr>
        <p:spPr bwMode="auto">
          <a:xfrm>
            <a:off x="3276600" y="548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22" name="Rectangle 38"/>
          <p:cNvSpPr>
            <a:spLocks noChangeArrowheads="1"/>
          </p:cNvSpPr>
          <p:nvPr/>
        </p:nvSpPr>
        <p:spPr bwMode="auto">
          <a:xfrm>
            <a:off x="5105400" y="54864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23" name="Group 39"/>
          <p:cNvGrpSpPr>
            <a:grpSpLocks/>
          </p:cNvGrpSpPr>
          <p:nvPr/>
        </p:nvGrpSpPr>
        <p:grpSpPr bwMode="auto">
          <a:xfrm rot="-10800000" flipH="1" flipV="1">
            <a:off x="5410200" y="5410200"/>
            <a:ext cx="228600" cy="609600"/>
            <a:chOff x="1776" y="2592"/>
            <a:chExt cx="144" cy="384"/>
          </a:xfrm>
        </p:grpSpPr>
        <p:sp>
          <p:nvSpPr>
            <p:cNvPr id="707624" name="Rectangle 40"/>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25" name="Oval 41"/>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26" name="Group 42"/>
          <p:cNvGrpSpPr>
            <a:grpSpLocks/>
          </p:cNvGrpSpPr>
          <p:nvPr/>
        </p:nvGrpSpPr>
        <p:grpSpPr bwMode="auto">
          <a:xfrm>
            <a:off x="5715000" y="5410200"/>
            <a:ext cx="228600" cy="609600"/>
            <a:chOff x="1296" y="2592"/>
            <a:chExt cx="144" cy="384"/>
          </a:xfrm>
        </p:grpSpPr>
        <p:sp>
          <p:nvSpPr>
            <p:cNvPr id="707627" name="Rectangle 43"/>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28" name="Oval 44"/>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29" name="Rectangle 45"/>
          <p:cNvSpPr>
            <a:spLocks noChangeArrowheads="1"/>
          </p:cNvSpPr>
          <p:nvPr/>
        </p:nvSpPr>
        <p:spPr bwMode="auto">
          <a:xfrm>
            <a:off x="6019800" y="54864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30" name="Group 46"/>
          <p:cNvGrpSpPr>
            <a:grpSpLocks/>
          </p:cNvGrpSpPr>
          <p:nvPr/>
        </p:nvGrpSpPr>
        <p:grpSpPr bwMode="auto">
          <a:xfrm>
            <a:off x="6629400" y="5410200"/>
            <a:ext cx="228600" cy="609600"/>
            <a:chOff x="1296" y="2592"/>
            <a:chExt cx="144" cy="384"/>
          </a:xfrm>
        </p:grpSpPr>
        <p:sp>
          <p:nvSpPr>
            <p:cNvPr id="707631" name="Rectangle 47"/>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32" name="Oval 48"/>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33" name="Rectangle 49"/>
          <p:cNvSpPr>
            <a:spLocks noChangeArrowheads="1"/>
          </p:cNvSpPr>
          <p:nvPr/>
        </p:nvSpPr>
        <p:spPr bwMode="auto">
          <a:xfrm>
            <a:off x="6324600" y="548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34" name="Group 50"/>
          <p:cNvGrpSpPr>
            <a:grpSpLocks/>
          </p:cNvGrpSpPr>
          <p:nvPr/>
        </p:nvGrpSpPr>
        <p:grpSpPr bwMode="auto">
          <a:xfrm rot="-10800000" flipH="1" flipV="1">
            <a:off x="6934200" y="5410200"/>
            <a:ext cx="228600" cy="609600"/>
            <a:chOff x="1776" y="2592"/>
            <a:chExt cx="144" cy="384"/>
          </a:xfrm>
        </p:grpSpPr>
        <p:sp>
          <p:nvSpPr>
            <p:cNvPr id="707635" name="Rectangle 51"/>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36" name="Oval 52"/>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37" name="Rectangle 53"/>
          <p:cNvSpPr>
            <a:spLocks noChangeArrowheads="1"/>
          </p:cNvSpPr>
          <p:nvPr/>
        </p:nvSpPr>
        <p:spPr bwMode="auto">
          <a:xfrm>
            <a:off x="7239000" y="54864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38" name="Rectangle 54"/>
          <p:cNvSpPr>
            <a:spLocks noChangeArrowheads="1"/>
          </p:cNvSpPr>
          <p:nvPr/>
        </p:nvSpPr>
        <p:spPr bwMode="auto">
          <a:xfrm>
            <a:off x="7543800" y="54864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39" name="Rectangle 55"/>
          <p:cNvSpPr>
            <a:spLocks noChangeArrowheads="1"/>
          </p:cNvSpPr>
          <p:nvPr/>
        </p:nvSpPr>
        <p:spPr bwMode="auto">
          <a:xfrm>
            <a:off x="7848600" y="548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40" name="Group 56"/>
          <p:cNvGrpSpPr>
            <a:grpSpLocks/>
          </p:cNvGrpSpPr>
          <p:nvPr/>
        </p:nvGrpSpPr>
        <p:grpSpPr bwMode="auto">
          <a:xfrm>
            <a:off x="8153400" y="5410200"/>
            <a:ext cx="228600" cy="609600"/>
            <a:chOff x="1296" y="2592"/>
            <a:chExt cx="144" cy="384"/>
          </a:xfrm>
        </p:grpSpPr>
        <p:sp>
          <p:nvSpPr>
            <p:cNvPr id="707641" name="Rectangle 57"/>
            <p:cNvSpPr>
              <a:spLocks noChangeArrowheads="1"/>
            </p:cNvSpPr>
            <p:nvPr/>
          </p:nvSpPr>
          <p:spPr bwMode="auto">
            <a:xfrm>
              <a:off x="1296" y="2640"/>
              <a:ext cx="144" cy="336"/>
            </a:xfrm>
            <a:prstGeom prst="rect">
              <a:avLst/>
            </a:prstGeom>
            <a:solidFill>
              <a:srgbClr val="FFCC18"/>
            </a:solidFill>
            <a:ln w="9525">
              <a:solidFill>
                <a:srgbClr val="FFCC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42" name="Oval 58"/>
            <p:cNvSpPr>
              <a:spLocks noChangeArrowheads="1"/>
            </p:cNvSpPr>
            <p:nvPr/>
          </p:nvSpPr>
          <p:spPr bwMode="auto">
            <a:xfrm>
              <a:off x="1296" y="2592"/>
              <a:ext cx="144" cy="144"/>
            </a:xfrm>
            <a:prstGeom prst="ellipse">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43" name="Rectangle 59"/>
          <p:cNvSpPr>
            <a:spLocks noChangeArrowheads="1"/>
          </p:cNvSpPr>
          <p:nvPr/>
        </p:nvSpPr>
        <p:spPr bwMode="auto">
          <a:xfrm>
            <a:off x="7772400" y="19812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44" name="Rectangle 60"/>
          <p:cNvSpPr>
            <a:spLocks noChangeArrowheads="1"/>
          </p:cNvSpPr>
          <p:nvPr/>
        </p:nvSpPr>
        <p:spPr bwMode="auto">
          <a:xfrm>
            <a:off x="8763000" y="33528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45" name="Rectangle 61"/>
          <p:cNvSpPr>
            <a:spLocks noChangeArrowheads="1"/>
          </p:cNvSpPr>
          <p:nvPr/>
        </p:nvSpPr>
        <p:spPr bwMode="auto">
          <a:xfrm>
            <a:off x="4495800" y="41148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46" name="Group 62"/>
          <p:cNvGrpSpPr>
            <a:grpSpLocks/>
          </p:cNvGrpSpPr>
          <p:nvPr/>
        </p:nvGrpSpPr>
        <p:grpSpPr bwMode="auto">
          <a:xfrm flipV="1">
            <a:off x="7467600" y="3352800"/>
            <a:ext cx="228600" cy="609600"/>
            <a:chOff x="1296" y="2592"/>
            <a:chExt cx="144" cy="384"/>
          </a:xfrm>
        </p:grpSpPr>
        <p:sp>
          <p:nvSpPr>
            <p:cNvPr id="707647" name="Rectangle 63"/>
            <p:cNvSpPr>
              <a:spLocks noChangeArrowheads="1"/>
            </p:cNvSpPr>
            <p:nvPr/>
          </p:nvSpPr>
          <p:spPr bwMode="auto">
            <a:xfrm>
              <a:off x="1296" y="2640"/>
              <a:ext cx="144" cy="336"/>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48" name="Oval 64"/>
            <p:cNvSpPr>
              <a:spLocks noChangeArrowheads="1"/>
            </p:cNvSpPr>
            <p:nvPr/>
          </p:nvSpPr>
          <p:spPr bwMode="auto">
            <a:xfrm>
              <a:off x="1296" y="2592"/>
              <a:ext cx="144" cy="14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49" name="Group 65"/>
          <p:cNvGrpSpPr>
            <a:grpSpLocks/>
          </p:cNvGrpSpPr>
          <p:nvPr/>
        </p:nvGrpSpPr>
        <p:grpSpPr bwMode="auto">
          <a:xfrm rot="10800000" flipH="1">
            <a:off x="8001000" y="3657600"/>
            <a:ext cx="228600" cy="609600"/>
            <a:chOff x="1776" y="2592"/>
            <a:chExt cx="144" cy="384"/>
          </a:xfrm>
        </p:grpSpPr>
        <p:sp>
          <p:nvSpPr>
            <p:cNvPr id="707650" name="Rectangle 66"/>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51" name="Oval 67"/>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52" name="Group 68"/>
          <p:cNvGrpSpPr>
            <a:grpSpLocks/>
          </p:cNvGrpSpPr>
          <p:nvPr/>
        </p:nvGrpSpPr>
        <p:grpSpPr bwMode="auto">
          <a:xfrm flipV="1">
            <a:off x="6553200" y="2209800"/>
            <a:ext cx="228600" cy="609600"/>
            <a:chOff x="1296" y="2592"/>
            <a:chExt cx="144" cy="384"/>
          </a:xfrm>
        </p:grpSpPr>
        <p:sp>
          <p:nvSpPr>
            <p:cNvPr id="707653" name="Rectangle 69"/>
            <p:cNvSpPr>
              <a:spLocks noChangeArrowheads="1"/>
            </p:cNvSpPr>
            <p:nvPr/>
          </p:nvSpPr>
          <p:spPr bwMode="auto">
            <a:xfrm>
              <a:off x="1296" y="2640"/>
              <a:ext cx="144" cy="336"/>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54" name="Oval 70"/>
            <p:cNvSpPr>
              <a:spLocks noChangeArrowheads="1"/>
            </p:cNvSpPr>
            <p:nvPr/>
          </p:nvSpPr>
          <p:spPr bwMode="auto">
            <a:xfrm>
              <a:off x="1296" y="2592"/>
              <a:ext cx="144" cy="14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55" name="Group 71"/>
          <p:cNvGrpSpPr>
            <a:grpSpLocks/>
          </p:cNvGrpSpPr>
          <p:nvPr/>
        </p:nvGrpSpPr>
        <p:grpSpPr bwMode="auto">
          <a:xfrm flipV="1">
            <a:off x="7467600" y="2438400"/>
            <a:ext cx="228600" cy="609600"/>
            <a:chOff x="1296" y="2592"/>
            <a:chExt cx="144" cy="384"/>
          </a:xfrm>
        </p:grpSpPr>
        <p:sp>
          <p:nvSpPr>
            <p:cNvPr id="707656" name="Rectangle 72"/>
            <p:cNvSpPr>
              <a:spLocks noChangeArrowheads="1"/>
            </p:cNvSpPr>
            <p:nvPr/>
          </p:nvSpPr>
          <p:spPr bwMode="auto">
            <a:xfrm>
              <a:off x="1296" y="2640"/>
              <a:ext cx="144" cy="336"/>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57" name="Oval 73"/>
            <p:cNvSpPr>
              <a:spLocks noChangeArrowheads="1"/>
            </p:cNvSpPr>
            <p:nvPr/>
          </p:nvSpPr>
          <p:spPr bwMode="auto">
            <a:xfrm>
              <a:off x="1296" y="2592"/>
              <a:ext cx="144" cy="14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58" name="Group 74"/>
          <p:cNvGrpSpPr>
            <a:grpSpLocks/>
          </p:cNvGrpSpPr>
          <p:nvPr/>
        </p:nvGrpSpPr>
        <p:grpSpPr bwMode="auto">
          <a:xfrm rot="10800000" flipH="1">
            <a:off x="7086600" y="3352800"/>
            <a:ext cx="228600" cy="609600"/>
            <a:chOff x="1776" y="2592"/>
            <a:chExt cx="144" cy="384"/>
          </a:xfrm>
        </p:grpSpPr>
        <p:sp>
          <p:nvSpPr>
            <p:cNvPr id="707659" name="Rectangle 75"/>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60" name="Oval 76"/>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61" name="Group 77"/>
          <p:cNvGrpSpPr>
            <a:grpSpLocks/>
          </p:cNvGrpSpPr>
          <p:nvPr/>
        </p:nvGrpSpPr>
        <p:grpSpPr bwMode="auto">
          <a:xfrm rot="10800000" flipH="1">
            <a:off x="8382000" y="3200400"/>
            <a:ext cx="228600" cy="609600"/>
            <a:chOff x="1776" y="2592"/>
            <a:chExt cx="144" cy="384"/>
          </a:xfrm>
        </p:grpSpPr>
        <p:sp>
          <p:nvSpPr>
            <p:cNvPr id="707662" name="Rectangle 78"/>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63" name="Oval 79"/>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64" name="Rectangle 80"/>
          <p:cNvSpPr>
            <a:spLocks noChangeArrowheads="1"/>
          </p:cNvSpPr>
          <p:nvPr/>
        </p:nvSpPr>
        <p:spPr bwMode="auto">
          <a:xfrm>
            <a:off x="7772400" y="2819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65" name="Rectangle 81"/>
          <p:cNvSpPr>
            <a:spLocks noChangeArrowheads="1"/>
          </p:cNvSpPr>
          <p:nvPr/>
        </p:nvSpPr>
        <p:spPr bwMode="auto">
          <a:xfrm>
            <a:off x="8229600" y="25908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66" name="Group 82"/>
          <p:cNvGrpSpPr>
            <a:grpSpLocks/>
          </p:cNvGrpSpPr>
          <p:nvPr/>
        </p:nvGrpSpPr>
        <p:grpSpPr bwMode="auto">
          <a:xfrm flipV="1">
            <a:off x="8077200" y="1371600"/>
            <a:ext cx="228600" cy="609600"/>
            <a:chOff x="1296" y="2592"/>
            <a:chExt cx="144" cy="384"/>
          </a:xfrm>
        </p:grpSpPr>
        <p:sp>
          <p:nvSpPr>
            <p:cNvPr id="707667" name="Rectangle 83"/>
            <p:cNvSpPr>
              <a:spLocks noChangeArrowheads="1"/>
            </p:cNvSpPr>
            <p:nvPr/>
          </p:nvSpPr>
          <p:spPr bwMode="auto">
            <a:xfrm>
              <a:off x="1296" y="2640"/>
              <a:ext cx="144" cy="336"/>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68" name="Oval 84"/>
            <p:cNvSpPr>
              <a:spLocks noChangeArrowheads="1"/>
            </p:cNvSpPr>
            <p:nvPr/>
          </p:nvSpPr>
          <p:spPr bwMode="auto">
            <a:xfrm>
              <a:off x="1296" y="2592"/>
              <a:ext cx="144" cy="14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07669" name="Group 85"/>
          <p:cNvGrpSpPr>
            <a:grpSpLocks/>
          </p:cNvGrpSpPr>
          <p:nvPr/>
        </p:nvGrpSpPr>
        <p:grpSpPr bwMode="auto">
          <a:xfrm rot="10800000" flipH="1">
            <a:off x="8382000" y="1905000"/>
            <a:ext cx="228600" cy="609600"/>
            <a:chOff x="1776" y="2592"/>
            <a:chExt cx="144" cy="384"/>
          </a:xfrm>
        </p:grpSpPr>
        <p:sp>
          <p:nvSpPr>
            <p:cNvPr id="707670" name="Rectangle 86"/>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71" name="Oval 87"/>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72" name="Rectangle 88"/>
          <p:cNvSpPr>
            <a:spLocks noChangeArrowheads="1"/>
          </p:cNvSpPr>
          <p:nvPr/>
        </p:nvSpPr>
        <p:spPr bwMode="auto">
          <a:xfrm>
            <a:off x="7086600" y="23622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73" name="Group 89"/>
          <p:cNvGrpSpPr>
            <a:grpSpLocks/>
          </p:cNvGrpSpPr>
          <p:nvPr/>
        </p:nvGrpSpPr>
        <p:grpSpPr bwMode="auto">
          <a:xfrm flipV="1">
            <a:off x="8686800" y="2438400"/>
            <a:ext cx="228600" cy="609600"/>
            <a:chOff x="1296" y="2592"/>
            <a:chExt cx="144" cy="384"/>
          </a:xfrm>
        </p:grpSpPr>
        <p:sp>
          <p:nvSpPr>
            <p:cNvPr id="707674" name="Rectangle 90"/>
            <p:cNvSpPr>
              <a:spLocks noChangeArrowheads="1"/>
            </p:cNvSpPr>
            <p:nvPr/>
          </p:nvSpPr>
          <p:spPr bwMode="auto">
            <a:xfrm>
              <a:off x="1296" y="2640"/>
              <a:ext cx="144" cy="336"/>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75" name="Oval 91"/>
            <p:cNvSpPr>
              <a:spLocks noChangeArrowheads="1"/>
            </p:cNvSpPr>
            <p:nvPr/>
          </p:nvSpPr>
          <p:spPr bwMode="auto">
            <a:xfrm>
              <a:off x="1296" y="2592"/>
              <a:ext cx="144" cy="14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76" name="Rectangle 92"/>
          <p:cNvSpPr>
            <a:spLocks noChangeArrowheads="1"/>
          </p:cNvSpPr>
          <p:nvPr/>
        </p:nvSpPr>
        <p:spPr bwMode="auto">
          <a:xfrm>
            <a:off x="6934200" y="1676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77" name="Group 93"/>
          <p:cNvGrpSpPr>
            <a:grpSpLocks/>
          </p:cNvGrpSpPr>
          <p:nvPr/>
        </p:nvGrpSpPr>
        <p:grpSpPr bwMode="auto">
          <a:xfrm rot="10800000" flipH="1">
            <a:off x="3886200" y="4572000"/>
            <a:ext cx="228600" cy="609600"/>
            <a:chOff x="1776" y="2592"/>
            <a:chExt cx="144" cy="384"/>
          </a:xfrm>
        </p:grpSpPr>
        <p:sp>
          <p:nvSpPr>
            <p:cNvPr id="707678" name="Rectangle 94"/>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79" name="Oval 95"/>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80" name="Rectangle 96"/>
          <p:cNvSpPr>
            <a:spLocks noChangeArrowheads="1"/>
          </p:cNvSpPr>
          <p:nvPr/>
        </p:nvSpPr>
        <p:spPr bwMode="auto">
          <a:xfrm>
            <a:off x="3581400" y="48006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81" name="Group 97"/>
          <p:cNvGrpSpPr>
            <a:grpSpLocks/>
          </p:cNvGrpSpPr>
          <p:nvPr/>
        </p:nvGrpSpPr>
        <p:grpSpPr bwMode="auto">
          <a:xfrm flipV="1">
            <a:off x="4191000" y="4267200"/>
            <a:ext cx="228600" cy="609600"/>
            <a:chOff x="1296" y="2592"/>
            <a:chExt cx="144" cy="384"/>
          </a:xfrm>
        </p:grpSpPr>
        <p:sp>
          <p:nvSpPr>
            <p:cNvPr id="707682" name="Rectangle 98"/>
            <p:cNvSpPr>
              <a:spLocks noChangeArrowheads="1"/>
            </p:cNvSpPr>
            <p:nvPr/>
          </p:nvSpPr>
          <p:spPr bwMode="auto">
            <a:xfrm>
              <a:off x="1296" y="2640"/>
              <a:ext cx="144" cy="336"/>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83" name="Oval 99"/>
            <p:cNvSpPr>
              <a:spLocks noChangeArrowheads="1"/>
            </p:cNvSpPr>
            <p:nvPr/>
          </p:nvSpPr>
          <p:spPr bwMode="auto">
            <a:xfrm>
              <a:off x="1296" y="2592"/>
              <a:ext cx="144" cy="14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84" name="Rectangle 100"/>
          <p:cNvSpPr>
            <a:spLocks noChangeArrowheads="1"/>
          </p:cNvSpPr>
          <p:nvPr/>
        </p:nvSpPr>
        <p:spPr bwMode="auto">
          <a:xfrm>
            <a:off x="6781800" y="28956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85" name="Group 101"/>
          <p:cNvGrpSpPr>
            <a:grpSpLocks/>
          </p:cNvGrpSpPr>
          <p:nvPr/>
        </p:nvGrpSpPr>
        <p:grpSpPr bwMode="auto">
          <a:xfrm rot="10800000" flipH="1">
            <a:off x="4800600" y="3810000"/>
            <a:ext cx="228600" cy="609600"/>
            <a:chOff x="1776" y="2592"/>
            <a:chExt cx="144" cy="384"/>
          </a:xfrm>
        </p:grpSpPr>
        <p:sp>
          <p:nvSpPr>
            <p:cNvPr id="707686" name="Rectangle 102"/>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87" name="Oval 103"/>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88" name="Rectangle 104"/>
          <p:cNvSpPr>
            <a:spLocks noChangeArrowheads="1"/>
          </p:cNvSpPr>
          <p:nvPr/>
        </p:nvSpPr>
        <p:spPr bwMode="auto">
          <a:xfrm>
            <a:off x="5105400" y="3581400"/>
            <a:ext cx="228600" cy="533400"/>
          </a:xfrm>
          <a:prstGeom prst="rect">
            <a:avLst/>
          </a:prstGeom>
          <a:solidFill>
            <a:srgbClr val="0F116A"/>
          </a:solidFill>
          <a:ln w="9525">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89" name="AutoShape 105"/>
          <p:cNvSpPr>
            <a:spLocks noChangeArrowheads="1"/>
          </p:cNvSpPr>
          <p:nvPr/>
        </p:nvSpPr>
        <p:spPr bwMode="auto">
          <a:xfrm>
            <a:off x="609600" y="4267200"/>
            <a:ext cx="1143000" cy="304800"/>
          </a:xfrm>
          <a:prstGeom prst="rightArrow">
            <a:avLst>
              <a:gd name="adj1" fmla="val 50000"/>
              <a:gd name="adj2" fmla="val 93750"/>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90" name="Rectangle 106"/>
          <p:cNvSpPr>
            <a:spLocks noChangeArrowheads="1"/>
          </p:cNvSpPr>
          <p:nvPr/>
        </p:nvSpPr>
        <p:spPr bwMode="auto">
          <a:xfrm>
            <a:off x="7391400" y="1524000"/>
            <a:ext cx="228600" cy="533400"/>
          </a:xfrm>
          <a:prstGeom prst="rect">
            <a:avLst/>
          </a:prstGeom>
          <a:solidFill>
            <a:srgbClr val="006604"/>
          </a:solidFill>
          <a:ln w="9525">
            <a:solidFill>
              <a:srgbClr val="0066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07691" name="Group 107"/>
          <p:cNvGrpSpPr>
            <a:grpSpLocks/>
          </p:cNvGrpSpPr>
          <p:nvPr/>
        </p:nvGrpSpPr>
        <p:grpSpPr bwMode="auto">
          <a:xfrm rot="10800000" flipH="1">
            <a:off x="7772400" y="1219200"/>
            <a:ext cx="228600" cy="609600"/>
            <a:chOff x="1776" y="2592"/>
            <a:chExt cx="144" cy="384"/>
          </a:xfrm>
        </p:grpSpPr>
        <p:sp>
          <p:nvSpPr>
            <p:cNvPr id="707692" name="Rectangle 108"/>
            <p:cNvSpPr>
              <a:spLocks noChangeArrowheads="1"/>
            </p:cNvSpPr>
            <p:nvPr/>
          </p:nvSpPr>
          <p:spPr bwMode="auto">
            <a:xfrm>
              <a:off x="1776" y="2640"/>
              <a:ext cx="144" cy="336"/>
            </a:xfrm>
            <a:prstGeom prst="rect">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693" name="Oval 109"/>
            <p:cNvSpPr>
              <a:spLocks noChangeArrowheads="1"/>
            </p:cNvSpPr>
            <p:nvPr/>
          </p:nvSpPr>
          <p:spPr bwMode="auto">
            <a:xfrm>
              <a:off x="1776" y="2592"/>
              <a:ext cx="144" cy="14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694" name="Rectangle 110" descr="Rectangle: Click to edit Master text styles&#10;Second level&#10;Third level&#10;Fourth level&#10;Fifth level"/>
          <p:cNvSpPr>
            <a:spLocks noGrp="1" noChangeArrowheads="1"/>
          </p:cNvSpPr>
          <p:nvPr>
            <p:ph type="body" idx="1"/>
          </p:nvPr>
        </p:nvSpPr>
        <p:spPr>
          <a:xfrm>
            <a:off x="838200" y="1371600"/>
            <a:ext cx="5562600" cy="2946400"/>
          </a:xfrm>
          <a:noFill/>
          <a:ln/>
        </p:spPr>
        <p:txBody>
          <a:bodyPr/>
          <a:lstStyle/>
          <a:p>
            <a:r>
              <a:rPr lang="en-US"/>
              <a:t>Match </a:t>
            </a:r>
            <a:r>
              <a:rPr lang="en-US" u="sng"/>
              <a:t>RNA</a:t>
            </a:r>
            <a:r>
              <a:rPr lang="en-US"/>
              <a:t> bases to </a:t>
            </a:r>
            <a:r>
              <a:rPr lang="en-US" u="sng"/>
              <a:t>DNA</a:t>
            </a:r>
            <a:r>
              <a:rPr lang="en-US"/>
              <a:t> bases on one of the DNA strands</a:t>
            </a:r>
          </a:p>
        </p:txBody>
      </p:sp>
      <p:sp>
        <p:nvSpPr>
          <p:cNvPr id="707695" name="Text Box 111"/>
          <p:cNvSpPr txBox="1">
            <a:spLocks noChangeArrowheads="1"/>
          </p:cNvSpPr>
          <p:nvPr/>
        </p:nvSpPr>
        <p:spPr bwMode="auto">
          <a:xfrm>
            <a:off x="4129088" y="4419600"/>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U</a:t>
            </a:r>
            <a:endParaRPr lang="en-US" sz="2800">
              <a:solidFill>
                <a:schemeClr val="bg1"/>
              </a:solidFill>
              <a:ea typeface="ＭＳ Ｐゴシック" pitchFamily="1" charset="-128"/>
            </a:endParaRPr>
          </a:p>
        </p:txBody>
      </p:sp>
      <p:sp>
        <p:nvSpPr>
          <p:cNvPr id="707696" name="Text Box 112"/>
          <p:cNvSpPr txBox="1">
            <a:spLocks noChangeArrowheads="1"/>
          </p:cNvSpPr>
          <p:nvPr/>
        </p:nvSpPr>
        <p:spPr bwMode="auto">
          <a:xfrm>
            <a:off x="4129088"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697" name="Text Box 113"/>
          <p:cNvSpPr txBox="1">
            <a:spLocks noChangeArrowheads="1"/>
          </p:cNvSpPr>
          <p:nvPr/>
        </p:nvSpPr>
        <p:spPr bwMode="auto">
          <a:xfrm>
            <a:off x="4422775" y="561181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698" name="Text Box 114"/>
          <p:cNvSpPr txBox="1">
            <a:spLocks noChangeArrowheads="1"/>
          </p:cNvSpPr>
          <p:nvPr/>
        </p:nvSpPr>
        <p:spPr bwMode="auto">
          <a:xfrm>
            <a:off x="7773988" y="561181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699" name="Text Box 115"/>
          <p:cNvSpPr txBox="1">
            <a:spLocks noChangeArrowheads="1"/>
          </p:cNvSpPr>
          <p:nvPr/>
        </p:nvSpPr>
        <p:spPr bwMode="auto">
          <a:xfrm>
            <a:off x="6254750" y="561181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00" name="Text Box 116"/>
          <p:cNvSpPr txBox="1">
            <a:spLocks noChangeArrowheads="1"/>
          </p:cNvSpPr>
          <p:nvPr/>
        </p:nvSpPr>
        <p:spPr bwMode="auto">
          <a:xfrm>
            <a:off x="3203575" y="561181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01" name="Text Box 117"/>
          <p:cNvSpPr txBox="1">
            <a:spLocks noChangeArrowheads="1"/>
          </p:cNvSpPr>
          <p:nvPr/>
        </p:nvSpPr>
        <p:spPr bwMode="auto">
          <a:xfrm>
            <a:off x="1684338" y="561181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02" name="Text Box 118"/>
          <p:cNvSpPr txBox="1">
            <a:spLocks noChangeArrowheads="1"/>
          </p:cNvSpPr>
          <p:nvPr/>
        </p:nvSpPr>
        <p:spPr bwMode="auto">
          <a:xfrm>
            <a:off x="1384300" y="561181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03" name="Text Box 119"/>
          <p:cNvSpPr txBox="1">
            <a:spLocks noChangeArrowheads="1"/>
          </p:cNvSpPr>
          <p:nvPr/>
        </p:nvSpPr>
        <p:spPr bwMode="auto">
          <a:xfrm>
            <a:off x="1092200"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04" name="Text Box 120"/>
          <p:cNvSpPr txBox="1">
            <a:spLocks noChangeArrowheads="1"/>
          </p:cNvSpPr>
          <p:nvPr/>
        </p:nvSpPr>
        <p:spPr bwMode="auto">
          <a:xfrm>
            <a:off x="1993900"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05" name="Text Box 121"/>
          <p:cNvSpPr txBox="1">
            <a:spLocks noChangeArrowheads="1"/>
          </p:cNvSpPr>
          <p:nvPr/>
        </p:nvSpPr>
        <p:spPr bwMode="auto">
          <a:xfrm>
            <a:off x="2293938"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06" name="Text Box 122"/>
          <p:cNvSpPr txBox="1">
            <a:spLocks noChangeArrowheads="1"/>
          </p:cNvSpPr>
          <p:nvPr/>
        </p:nvSpPr>
        <p:spPr bwMode="auto">
          <a:xfrm>
            <a:off x="2595563"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07" name="Text Box 123"/>
          <p:cNvSpPr txBox="1">
            <a:spLocks noChangeArrowheads="1"/>
          </p:cNvSpPr>
          <p:nvPr/>
        </p:nvSpPr>
        <p:spPr bwMode="auto">
          <a:xfrm>
            <a:off x="2897188"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08" name="Text Box 124"/>
          <p:cNvSpPr txBox="1">
            <a:spLocks noChangeArrowheads="1"/>
          </p:cNvSpPr>
          <p:nvPr/>
        </p:nvSpPr>
        <p:spPr bwMode="auto">
          <a:xfrm>
            <a:off x="3511550"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09" name="Text Box 125"/>
          <p:cNvSpPr txBox="1">
            <a:spLocks noChangeArrowheads="1"/>
          </p:cNvSpPr>
          <p:nvPr/>
        </p:nvSpPr>
        <p:spPr bwMode="auto">
          <a:xfrm>
            <a:off x="3827463"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10" name="Text Box 126"/>
          <p:cNvSpPr txBox="1">
            <a:spLocks noChangeArrowheads="1"/>
          </p:cNvSpPr>
          <p:nvPr/>
        </p:nvSpPr>
        <p:spPr bwMode="auto">
          <a:xfrm>
            <a:off x="4743450"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11" name="Text Box 127"/>
          <p:cNvSpPr txBox="1">
            <a:spLocks noChangeArrowheads="1"/>
          </p:cNvSpPr>
          <p:nvPr/>
        </p:nvSpPr>
        <p:spPr bwMode="auto">
          <a:xfrm>
            <a:off x="5659438"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12" name="Text Box 128"/>
          <p:cNvSpPr txBox="1">
            <a:spLocks noChangeArrowheads="1"/>
          </p:cNvSpPr>
          <p:nvPr/>
        </p:nvSpPr>
        <p:spPr bwMode="auto">
          <a:xfrm>
            <a:off x="6575425"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13" name="Text Box 129"/>
          <p:cNvSpPr txBox="1">
            <a:spLocks noChangeArrowheads="1"/>
          </p:cNvSpPr>
          <p:nvPr/>
        </p:nvSpPr>
        <p:spPr bwMode="auto">
          <a:xfrm>
            <a:off x="8107363" y="5611813"/>
            <a:ext cx="33972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T</a:t>
            </a:r>
            <a:endParaRPr lang="en-US" sz="2800">
              <a:solidFill>
                <a:schemeClr val="bg1"/>
              </a:solidFill>
              <a:ea typeface="ＭＳ Ｐゴシック" pitchFamily="1" charset="-128"/>
            </a:endParaRPr>
          </a:p>
        </p:txBody>
      </p:sp>
      <p:sp>
        <p:nvSpPr>
          <p:cNvPr id="707714" name="Text Box 130"/>
          <p:cNvSpPr txBox="1">
            <a:spLocks noChangeArrowheads="1"/>
          </p:cNvSpPr>
          <p:nvPr/>
        </p:nvSpPr>
        <p:spPr bwMode="auto">
          <a:xfrm>
            <a:off x="5057775"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15" name="Text Box 131"/>
          <p:cNvSpPr txBox="1">
            <a:spLocks noChangeArrowheads="1"/>
          </p:cNvSpPr>
          <p:nvPr/>
        </p:nvSpPr>
        <p:spPr bwMode="auto">
          <a:xfrm>
            <a:off x="5973763"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16" name="Text Box 132"/>
          <p:cNvSpPr txBox="1">
            <a:spLocks noChangeArrowheads="1"/>
          </p:cNvSpPr>
          <p:nvPr/>
        </p:nvSpPr>
        <p:spPr bwMode="auto">
          <a:xfrm>
            <a:off x="7191375"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17" name="Text Box 133"/>
          <p:cNvSpPr txBox="1">
            <a:spLocks noChangeArrowheads="1"/>
          </p:cNvSpPr>
          <p:nvPr/>
        </p:nvSpPr>
        <p:spPr bwMode="auto">
          <a:xfrm>
            <a:off x="7493000"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18" name="Text Box 134"/>
          <p:cNvSpPr txBox="1">
            <a:spLocks noChangeArrowheads="1"/>
          </p:cNvSpPr>
          <p:nvPr/>
        </p:nvSpPr>
        <p:spPr bwMode="auto">
          <a:xfrm>
            <a:off x="5348288"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19" name="Text Box 135"/>
          <p:cNvSpPr txBox="1">
            <a:spLocks noChangeArrowheads="1"/>
          </p:cNvSpPr>
          <p:nvPr/>
        </p:nvSpPr>
        <p:spPr bwMode="auto">
          <a:xfrm>
            <a:off x="6867525" y="56118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20" name="Text Box 136"/>
          <p:cNvSpPr txBox="1">
            <a:spLocks noChangeArrowheads="1"/>
          </p:cNvSpPr>
          <p:nvPr/>
        </p:nvSpPr>
        <p:spPr bwMode="auto">
          <a:xfrm>
            <a:off x="7402513" y="3500438"/>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U</a:t>
            </a:r>
            <a:endParaRPr lang="en-US" sz="2800">
              <a:solidFill>
                <a:schemeClr val="bg1"/>
              </a:solidFill>
              <a:ea typeface="ＭＳ Ｐゴシック" pitchFamily="1" charset="-128"/>
            </a:endParaRPr>
          </a:p>
        </p:txBody>
      </p:sp>
      <p:sp>
        <p:nvSpPr>
          <p:cNvPr id="707721" name="Text Box 137"/>
          <p:cNvSpPr txBox="1">
            <a:spLocks noChangeArrowheads="1"/>
          </p:cNvSpPr>
          <p:nvPr/>
        </p:nvSpPr>
        <p:spPr bwMode="auto">
          <a:xfrm>
            <a:off x="6497638" y="237331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U</a:t>
            </a:r>
            <a:endParaRPr lang="en-US" sz="2800">
              <a:solidFill>
                <a:schemeClr val="bg1"/>
              </a:solidFill>
              <a:ea typeface="ＭＳ Ｐゴシック" pitchFamily="1" charset="-128"/>
            </a:endParaRPr>
          </a:p>
        </p:txBody>
      </p:sp>
      <p:sp>
        <p:nvSpPr>
          <p:cNvPr id="707722" name="Text Box 138"/>
          <p:cNvSpPr txBox="1">
            <a:spLocks noChangeArrowheads="1"/>
          </p:cNvSpPr>
          <p:nvPr/>
        </p:nvSpPr>
        <p:spPr bwMode="auto">
          <a:xfrm>
            <a:off x="7400925" y="2635250"/>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U</a:t>
            </a:r>
            <a:endParaRPr lang="en-US" sz="2800">
              <a:solidFill>
                <a:schemeClr val="bg1"/>
              </a:solidFill>
              <a:ea typeface="ＭＳ Ｐゴシック" pitchFamily="1" charset="-128"/>
            </a:endParaRPr>
          </a:p>
        </p:txBody>
      </p:sp>
      <p:sp>
        <p:nvSpPr>
          <p:cNvPr id="707723" name="Text Box 139"/>
          <p:cNvSpPr txBox="1">
            <a:spLocks noChangeArrowheads="1"/>
          </p:cNvSpPr>
          <p:nvPr/>
        </p:nvSpPr>
        <p:spPr bwMode="auto">
          <a:xfrm>
            <a:off x="8016875" y="159067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U</a:t>
            </a:r>
            <a:endParaRPr lang="en-US" sz="2800">
              <a:solidFill>
                <a:schemeClr val="bg1"/>
              </a:solidFill>
              <a:ea typeface="ＭＳ Ｐゴシック" pitchFamily="1" charset="-128"/>
            </a:endParaRPr>
          </a:p>
        </p:txBody>
      </p:sp>
      <p:sp>
        <p:nvSpPr>
          <p:cNvPr id="707724" name="Text Box 140"/>
          <p:cNvSpPr txBox="1">
            <a:spLocks noChangeArrowheads="1"/>
          </p:cNvSpPr>
          <p:nvPr/>
        </p:nvSpPr>
        <p:spPr bwMode="auto">
          <a:xfrm>
            <a:off x="8616950" y="263842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U</a:t>
            </a:r>
            <a:endParaRPr lang="en-US" sz="2800">
              <a:solidFill>
                <a:schemeClr val="bg1"/>
              </a:solidFill>
              <a:ea typeface="ＭＳ Ｐゴシック" pitchFamily="1" charset="-128"/>
            </a:endParaRPr>
          </a:p>
        </p:txBody>
      </p:sp>
      <p:sp>
        <p:nvSpPr>
          <p:cNvPr id="707725" name="Text Box 141"/>
          <p:cNvSpPr txBox="1">
            <a:spLocks noChangeArrowheads="1"/>
          </p:cNvSpPr>
          <p:nvPr/>
        </p:nvSpPr>
        <p:spPr bwMode="auto">
          <a:xfrm>
            <a:off x="3506788" y="4930775"/>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26" name="Text Box 142"/>
          <p:cNvSpPr txBox="1">
            <a:spLocks noChangeArrowheads="1"/>
          </p:cNvSpPr>
          <p:nvPr/>
        </p:nvSpPr>
        <p:spPr bwMode="auto">
          <a:xfrm>
            <a:off x="5026025" y="3727450"/>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27" name="Text Box 143"/>
          <p:cNvSpPr txBox="1">
            <a:spLocks noChangeArrowheads="1"/>
          </p:cNvSpPr>
          <p:nvPr/>
        </p:nvSpPr>
        <p:spPr bwMode="auto">
          <a:xfrm>
            <a:off x="3827463" y="459422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28" name="Text Box 144"/>
          <p:cNvSpPr txBox="1">
            <a:spLocks noChangeArrowheads="1"/>
          </p:cNvSpPr>
          <p:nvPr/>
        </p:nvSpPr>
        <p:spPr bwMode="auto">
          <a:xfrm>
            <a:off x="4741863" y="378142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29" name="Text Box 145"/>
          <p:cNvSpPr txBox="1">
            <a:spLocks noChangeArrowheads="1"/>
          </p:cNvSpPr>
          <p:nvPr/>
        </p:nvSpPr>
        <p:spPr bwMode="auto">
          <a:xfrm>
            <a:off x="1076325" y="5011738"/>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30" name="Text Box 146"/>
          <p:cNvSpPr txBox="1">
            <a:spLocks noChangeArrowheads="1"/>
          </p:cNvSpPr>
          <p:nvPr/>
        </p:nvSpPr>
        <p:spPr bwMode="auto">
          <a:xfrm>
            <a:off x="1389063" y="5010150"/>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31" name="Text Box 147"/>
          <p:cNvSpPr txBox="1">
            <a:spLocks noChangeArrowheads="1"/>
          </p:cNvSpPr>
          <p:nvPr/>
        </p:nvSpPr>
        <p:spPr bwMode="auto">
          <a:xfrm>
            <a:off x="1690688" y="5010150"/>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grpSp>
        <p:nvGrpSpPr>
          <p:cNvPr id="707732" name="Group 148"/>
          <p:cNvGrpSpPr>
            <a:grpSpLocks/>
          </p:cNvGrpSpPr>
          <p:nvPr/>
        </p:nvGrpSpPr>
        <p:grpSpPr bwMode="auto">
          <a:xfrm>
            <a:off x="1828800" y="4191000"/>
            <a:ext cx="1752600" cy="1600200"/>
            <a:chOff x="1152" y="2640"/>
            <a:chExt cx="1104" cy="1008"/>
          </a:xfrm>
        </p:grpSpPr>
        <p:grpSp>
          <p:nvGrpSpPr>
            <p:cNvPr id="707733" name="Group 149"/>
            <p:cNvGrpSpPr>
              <a:grpSpLocks/>
            </p:cNvGrpSpPr>
            <p:nvPr/>
          </p:nvGrpSpPr>
          <p:grpSpPr bwMode="auto">
            <a:xfrm>
              <a:off x="1152" y="2640"/>
              <a:ext cx="1104" cy="1008"/>
              <a:chOff x="1296" y="1200"/>
              <a:chExt cx="1104" cy="1008"/>
            </a:xfrm>
          </p:grpSpPr>
          <p:sp>
            <p:nvSpPr>
              <p:cNvPr id="707734" name="Oval 150"/>
              <p:cNvSpPr>
                <a:spLocks noChangeArrowheads="1"/>
              </p:cNvSpPr>
              <p:nvPr/>
            </p:nvSpPr>
            <p:spPr bwMode="auto">
              <a:xfrm>
                <a:off x="1296" y="1440"/>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735" name="Oval 151"/>
              <p:cNvSpPr>
                <a:spLocks noChangeArrowheads="1"/>
              </p:cNvSpPr>
              <p:nvPr/>
            </p:nvSpPr>
            <p:spPr bwMode="auto">
              <a:xfrm>
                <a:off x="1584" y="1200"/>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736" name="Oval 152"/>
              <p:cNvSpPr>
                <a:spLocks noChangeArrowheads="1"/>
              </p:cNvSpPr>
              <p:nvPr/>
            </p:nvSpPr>
            <p:spPr bwMode="auto">
              <a:xfrm>
                <a:off x="1344" y="1728"/>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737" name="Oval 153"/>
              <p:cNvSpPr>
                <a:spLocks noChangeArrowheads="1"/>
              </p:cNvSpPr>
              <p:nvPr/>
            </p:nvSpPr>
            <p:spPr bwMode="auto">
              <a:xfrm>
                <a:off x="1824" y="1440"/>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738" name="Oval 154"/>
              <p:cNvSpPr>
                <a:spLocks noChangeArrowheads="1"/>
              </p:cNvSpPr>
              <p:nvPr/>
            </p:nvSpPr>
            <p:spPr bwMode="auto">
              <a:xfrm>
                <a:off x="1680" y="1632"/>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739" name="Oval 155"/>
              <p:cNvSpPr>
                <a:spLocks noChangeArrowheads="1"/>
              </p:cNvSpPr>
              <p:nvPr/>
            </p:nvSpPr>
            <p:spPr bwMode="auto">
              <a:xfrm>
                <a:off x="1728" y="1728"/>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740" name="Oval 156"/>
              <p:cNvSpPr>
                <a:spLocks noChangeArrowheads="1"/>
              </p:cNvSpPr>
              <p:nvPr/>
            </p:nvSpPr>
            <p:spPr bwMode="auto">
              <a:xfrm>
                <a:off x="1920" y="1680"/>
                <a:ext cx="480" cy="4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07741" name="Text Box 157"/>
            <p:cNvSpPr txBox="1">
              <a:spLocks noChangeArrowheads="1"/>
            </p:cNvSpPr>
            <p:nvPr/>
          </p:nvSpPr>
          <p:spPr bwMode="auto">
            <a:xfrm>
              <a:off x="1248" y="3024"/>
              <a:ext cx="961" cy="42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900" b="1">
                  <a:solidFill>
                    <a:srgbClr val="000005"/>
                  </a:solidFill>
                </a:rPr>
                <a:t>RNA</a:t>
              </a:r>
              <a:r>
                <a:rPr lang="en-US" sz="1900" b="1">
                  <a:solidFill>
                    <a:srgbClr val="0F116A"/>
                  </a:solidFill>
                </a:rPr>
                <a:t> </a:t>
              </a:r>
            </a:p>
            <a:p>
              <a:r>
                <a:rPr lang="en-US" sz="1900" b="1">
                  <a:solidFill>
                    <a:srgbClr val="000005"/>
                  </a:solidFill>
                </a:rPr>
                <a:t>polymerase</a:t>
              </a:r>
              <a:endParaRPr lang="en-US" sz="2400"/>
            </a:p>
          </p:txBody>
        </p:sp>
      </p:grpSp>
      <p:sp>
        <p:nvSpPr>
          <p:cNvPr id="707742" name="Text Box 158"/>
          <p:cNvSpPr txBox="1">
            <a:spLocks noChangeArrowheads="1"/>
          </p:cNvSpPr>
          <p:nvPr/>
        </p:nvSpPr>
        <p:spPr bwMode="auto">
          <a:xfrm>
            <a:off x="4427538" y="410527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43" name="Text Box 159"/>
          <p:cNvSpPr txBox="1">
            <a:spLocks noChangeArrowheads="1"/>
          </p:cNvSpPr>
          <p:nvPr/>
        </p:nvSpPr>
        <p:spPr bwMode="auto">
          <a:xfrm>
            <a:off x="6718300" y="287496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44" name="Text Box 160"/>
          <p:cNvSpPr txBox="1">
            <a:spLocks noChangeArrowheads="1"/>
          </p:cNvSpPr>
          <p:nvPr/>
        </p:nvSpPr>
        <p:spPr bwMode="auto">
          <a:xfrm>
            <a:off x="7332663" y="1500188"/>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45" name="Text Box 161"/>
          <p:cNvSpPr txBox="1">
            <a:spLocks noChangeArrowheads="1"/>
          </p:cNvSpPr>
          <p:nvPr/>
        </p:nvSpPr>
        <p:spPr bwMode="auto">
          <a:xfrm>
            <a:off x="8170863" y="258762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46" name="Text Box 162"/>
          <p:cNvSpPr txBox="1">
            <a:spLocks noChangeArrowheads="1"/>
          </p:cNvSpPr>
          <p:nvPr/>
        </p:nvSpPr>
        <p:spPr bwMode="auto">
          <a:xfrm>
            <a:off x="8693150" y="3333750"/>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C</a:t>
            </a:r>
            <a:endParaRPr lang="en-US" sz="2800">
              <a:solidFill>
                <a:schemeClr val="bg1"/>
              </a:solidFill>
              <a:ea typeface="ＭＳ Ｐゴシック" pitchFamily="1" charset="-128"/>
            </a:endParaRPr>
          </a:p>
        </p:txBody>
      </p:sp>
      <p:sp>
        <p:nvSpPr>
          <p:cNvPr id="707747" name="Text Box 163"/>
          <p:cNvSpPr txBox="1">
            <a:spLocks noChangeArrowheads="1"/>
          </p:cNvSpPr>
          <p:nvPr/>
        </p:nvSpPr>
        <p:spPr bwMode="auto">
          <a:xfrm>
            <a:off x="6859588" y="1698625"/>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48" name="Text Box 164"/>
          <p:cNvSpPr txBox="1">
            <a:spLocks noChangeArrowheads="1"/>
          </p:cNvSpPr>
          <p:nvPr/>
        </p:nvSpPr>
        <p:spPr bwMode="auto">
          <a:xfrm>
            <a:off x="7002463" y="2339975"/>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49" name="Text Box 165"/>
          <p:cNvSpPr txBox="1">
            <a:spLocks noChangeArrowheads="1"/>
          </p:cNvSpPr>
          <p:nvPr/>
        </p:nvSpPr>
        <p:spPr bwMode="auto">
          <a:xfrm>
            <a:off x="7697788" y="196056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50" name="Text Box 166"/>
          <p:cNvSpPr txBox="1">
            <a:spLocks noChangeArrowheads="1"/>
          </p:cNvSpPr>
          <p:nvPr/>
        </p:nvSpPr>
        <p:spPr bwMode="auto">
          <a:xfrm>
            <a:off x="7696200" y="2798763"/>
            <a:ext cx="3810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G</a:t>
            </a:r>
            <a:endParaRPr lang="en-US" sz="2800">
              <a:solidFill>
                <a:schemeClr val="bg1"/>
              </a:solidFill>
              <a:ea typeface="ＭＳ Ｐゴシック" pitchFamily="1" charset="-128"/>
            </a:endParaRPr>
          </a:p>
        </p:txBody>
      </p:sp>
      <p:sp>
        <p:nvSpPr>
          <p:cNvPr id="707751" name="Text Box 167"/>
          <p:cNvSpPr txBox="1">
            <a:spLocks noChangeArrowheads="1"/>
          </p:cNvSpPr>
          <p:nvPr/>
        </p:nvSpPr>
        <p:spPr bwMode="auto">
          <a:xfrm>
            <a:off x="8316913" y="189547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52" name="Text Box 168"/>
          <p:cNvSpPr txBox="1">
            <a:spLocks noChangeArrowheads="1"/>
          </p:cNvSpPr>
          <p:nvPr/>
        </p:nvSpPr>
        <p:spPr bwMode="auto">
          <a:xfrm>
            <a:off x="7700963" y="1201738"/>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53" name="Text Box 169"/>
          <p:cNvSpPr txBox="1">
            <a:spLocks noChangeArrowheads="1"/>
          </p:cNvSpPr>
          <p:nvPr/>
        </p:nvSpPr>
        <p:spPr bwMode="auto">
          <a:xfrm>
            <a:off x="8316913" y="3178175"/>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54" name="Text Box 170"/>
          <p:cNvSpPr txBox="1">
            <a:spLocks noChangeArrowheads="1"/>
          </p:cNvSpPr>
          <p:nvPr/>
        </p:nvSpPr>
        <p:spPr bwMode="auto">
          <a:xfrm>
            <a:off x="7937500" y="3649663"/>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55" name="Text Box 171"/>
          <p:cNvSpPr txBox="1">
            <a:spLocks noChangeArrowheads="1"/>
          </p:cNvSpPr>
          <p:nvPr/>
        </p:nvSpPr>
        <p:spPr bwMode="auto">
          <a:xfrm>
            <a:off x="7019925" y="3335338"/>
            <a:ext cx="36830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bg1"/>
                </a:solidFill>
                <a:ea typeface="ＭＳ Ｐゴシック" pitchFamily="1" charset="-128"/>
              </a:rPr>
              <a:t>A</a:t>
            </a:r>
            <a:endParaRPr lang="en-US" sz="2800">
              <a:solidFill>
                <a:schemeClr val="bg1"/>
              </a:solidFill>
              <a:ea typeface="ＭＳ Ｐゴシック" pitchFamily="1" charset="-128"/>
            </a:endParaRPr>
          </a:p>
        </p:txBody>
      </p:sp>
      <p:sp>
        <p:nvSpPr>
          <p:cNvPr id="707756" name="AutoShape 172"/>
          <p:cNvSpPr>
            <a:spLocks noChangeArrowheads="1"/>
          </p:cNvSpPr>
          <p:nvPr/>
        </p:nvSpPr>
        <p:spPr bwMode="auto">
          <a:xfrm>
            <a:off x="460375" y="4597400"/>
            <a:ext cx="474663" cy="44132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2600" b="1">
                <a:solidFill>
                  <a:schemeClr val="bg1"/>
                </a:solidFill>
              </a:rPr>
              <a:t>5'</a:t>
            </a:r>
          </a:p>
        </p:txBody>
      </p:sp>
      <p:sp>
        <p:nvSpPr>
          <p:cNvPr id="707758" name="AutoShape 174"/>
          <p:cNvSpPr>
            <a:spLocks noChangeArrowheads="1"/>
          </p:cNvSpPr>
          <p:nvPr/>
        </p:nvSpPr>
        <p:spPr bwMode="auto">
          <a:xfrm>
            <a:off x="8040688" y="4597400"/>
            <a:ext cx="474662" cy="44132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2600" b="1">
                <a:solidFill>
                  <a:schemeClr val="bg1"/>
                </a:solidFill>
              </a:rPr>
              <a:t>3'</a:t>
            </a:r>
          </a:p>
        </p:txBody>
      </p:sp>
      <p:sp>
        <p:nvSpPr>
          <p:cNvPr id="707759" name="AutoShape 175"/>
          <p:cNvSpPr>
            <a:spLocks noChangeArrowheads="1"/>
          </p:cNvSpPr>
          <p:nvPr/>
        </p:nvSpPr>
        <p:spPr bwMode="auto">
          <a:xfrm>
            <a:off x="5097463" y="4651375"/>
            <a:ext cx="2849562" cy="304800"/>
          </a:xfrm>
          <a:prstGeom prst="rightArrow">
            <a:avLst>
              <a:gd name="adj1" fmla="val 41667"/>
              <a:gd name="adj2" fmla="val 160404"/>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07756"/>
                                        </p:tgtEl>
                                        <p:attrNameLst>
                                          <p:attrName>style.visibility</p:attrName>
                                        </p:attrNameLst>
                                      </p:cBhvr>
                                      <p:to>
                                        <p:strVal val="visible"/>
                                      </p:to>
                                    </p:set>
                                    <p:animEffect transition="in" filter="wipe(left)">
                                      <p:cBhvr>
                                        <p:cTn id="7" dur="500"/>
                                        <p:tgtEl>
                                          <p:spTgt spid="707756"/>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7759"/>
                                        </p:tgtEl>
                                        <p:attrNameLst>
                                          <p:attrName>style.visibility</p:attrName>
                                        </p:attrNameLst>
                                      </p:cBhvr>
                                      <p:to>
                                        <p:strVal val="visible"/>
                                      </p:to>
                                    </p:set>
                                    <p:animEffect transition="in" filter="wipe(left)">
                                      <p:cBhvr>
                                        <p:cTn id="12" dur="500"/>
                                        <p:tgtEl>
                                          <p:spTgt spid="707759"/>
                                        </p:tgtEl>
                                      </p:cBhvr>
                                    </p:animEffect>
                                  </p:childTnLst>
                                  <p:subTnLst>
                                    <p:audio>
                                      <p:cMediaNode>
                                        <p:cTn display="0" masterRel="sameClick">
                                          <p:stCondLst>
                                            <p:cond evt="begin" delay="0">
                                              <p:tn val="10"/>
                                            </p:cond>
                                          </p:stCondLst>
                                          <p:endCondLst>
                                            <p:cond evt="onStopAudio" delay="0">
                                              <p:tgtEl>
                                                <p:sldTgt/>
                                              </p:tgtEl>
                                            </p:cond>
                                          </p:endCondLst>
                                        </p:cTn>
                                        <p:tgtEl>
                                          <p:sndTgt r:embed="rId4" name="Arrow"/>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07758"/>
                                        </p:tgtEl>
                                        <p:attrNameLst>
                                          <p:attrName>style.visibility</p:attrName>
                                        </p:attrNameLst>
                                      </p:cBhvr>
                                      <p:to>
                                        <p:strVal val="visible"/>
                                      </p:to>
                                    </p:set>
                                    <p:animEffect transition="in" filter="wipe(left)">
                                      <p:cBhvr>
                                        <p:cTn id="17" dur="500"/>
                                        <p:tgtEl>
                                          <p:spTgt spid="707758"/>
                                        </p:tgtEl>
                                      </p:cBhvr>
                                    </p:animEffect>
                                  </p:childTnLst>
                                  <p:subTnLst>
                                    <p:audio>
                                      <p:cMediaNode>
                                        <p:cTn display="0" masterRel="sameClick">
                                          <p:stCondLst>
                                            <p:cond evt="begin" delay="0">
                                              <p:tn val="15"/>
                                            </p:cond>
                                          </p:stCondLst>
                                          <p:endCondLst>
                                            <p:cond evt="onStopAudio" delay="0">
                                              <p:tgtEl>
                                                <p:sldTgt/>
                                              </p:tgtEl>
                                            </p:cond>
                                          </p:endCondLst>
                                        </p:cTn>
                                        <p:tgtEl>
                                          <p:sndTgt r:embed="rId3"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756" grpId="0" animBg="1" autoUpdateAnimBg="0"/>
      <p:bldP spid="707758" grpId="0" animBg="1" autoUpdateAnimBg="0"/>
      <p:bldP spid="707759"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2253" name="AutoShape 29"/>
          <p:cNvSpPr>
            <a:spLocks noChangeArrowheads="1"/>
          </p:cNvSpPr>
          <p:nvPr/>
        </p:nvSpPr>
        <p:spPr bwMode="auto">
          <a:xfrm>
            <a:off x="387350" y="4518025"/>
            <a:ext cx="8586788" cy="1893888"/>
          </a:xfrm>
          <a:prstGeom prst="roundRect">
            <a:avLst>
              <a:gd name="adj" fmla="val 16667"/>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2226" name="Rectangle 2"/>
          <p:cNvSpPr>
            <a:spLocks noGrp="1" noChangeArrowheads="1"/>
          </p:cNvSpPr>
          <p:nvPr>
            <p:ph type="title"/>
          </p:nvPr>
        </p:nvSpPr>
        <p:spPr/>
        <p:txBody>
          <a:bodyPr/>
          <a:lstStyle/>
          <a:p>
            <a:r>
              <a:rPr lang="en-US"/>
              <a:t>Eukaryotic genes have junk!</a:t>
            </a:r>
          </a:p>
        </p:txBody>
      </p:sp>
      <p:sp>
        <p:nvSpPr>
          <p:cNvPr id="692227" name="Rectangle 3" descr="Rectangle: Click to edit Master text styles&#10;Second level&#10;Third level&#10;Fourth level&#10;Fifth level"/>
          <p:cNvSpPr>
            <a:spLocks noGrp="1" noChangeArrowheads="1"/>
          </p:cNvSpPr>
          <p:nvPr>
            <p:ph type="body" idx="1"/>
          </p:nvPr>
        </p:nvSpPr>
        <p:spPr>
          <a:xfrm>
            <a:off x="838200" y="1454150"/>
            <a:ext cx="8123238" cy="2852738"/>
          </a:xfrm>
        </p:spPr>
        <p:txBody>
          <a:bodyPr/>
          <a:lstStyle/>
          <a:p>
            <a:r>
              <a:rPr lang="en-US"/>
              <a:t>Eukaryotic genes are not continuous</a:t>
            </a:r>
          </a:p>
          <a:p>
            <a:pPr lvl="1"/>
            <a:r>
              <a:rPr lang="en-US" u="sng">
                <a:solidFill>
                  <a:srgbClr val="CC0000"/>
                </a:solidFill>
              </a:rPr>
              <a:t>exons</a:t>
            </a:r>
            <a:r>
              <a:rPr lang="en-US"/>
              <a:t> = the real gene</a:t>
            </a:r>
          </a:p>
          <a:p>
            <a:pPr marL="1085850" lvl="2"/>
            <a:r>
              <a:rPr lang="en-US" u="sng"/>
              <a:t>ex</a:t>
            </a:r>
            <a:r>
              <a:rPr lang="en-US"/>
              <a:t>pressed / coding DNA</a:t>
            </a:r>
          </a:p>
          <a:p>
            <a:pPr lvl="1"/>
            <a:r>
              <a:rPr lang="en-US" u="sng">
                <a:solidFill>
                  <a:srgbClr val="CC0000"/>
                </a:solidFill>
              </a:rPr>
              <a:t>introns</a:t>
            </a:r>
            <a:r>
              <a:rPr lang="en-US"/>
              <a:t> = the junk</a:t>
            </a:r>
          </a:p>
          <a:p>
            <a:pPr marL="1085850" lvl="2"/>
            <a:r>
              <a:rPr lang="en-US" u="sng"/>
              <a:t>in</a:t>
            </a:r>
            <a:r>
              <a:rPr lang="en-US"/>
              <a:t>between sequence</a:t>
            </a:r>
          </a:p>
        </p:txBody>
      </p:sp>
      <p:pic>
        <p:nvPicPr>
          <p:cNvPr id="692242" name="Picture 18" descr="f15-18a_the_eukaryotic__cb"/>
          <p:cNvPicPr>
            <a:picLocks noChangeAspect="1" noChangeArrowheads="1"/>
          </p:cNvPicPr>
          <p:nvPr/>
        </p:nvPicPr>
        <p:blipFill>
          <a:blip r:embed="rId4">
            <a:extLst>
              <a:ext uri="{28A0092B-C50C-407E-A947-70E740481C1C}">
                <a14:useLocalDpi xmlns:a14="http://schemas.microsoft.com/office/drawing/2010/main" val="0"/>
              </a:ext>
            </a:extLst>
          </a:blip>
          <a:srcRect l="13499" t="36000" r="2251" b="57001"/>
          <a:stretch>
            <a:fillRect/>
          </a:stretch>
        </p:blipFill>
        <p:spPr bwMode="auto">
          <a:xfrm>
            <a:off x="2468563" y="5310188"/>
            <a:ext cx="6086475"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2243" name="AutoShape 19"/>
          <p:cNvSpPr>
            <a:spLocks noChangeArrowheads="1"/>
          </p:cNvSpPr>
          <p:nvPr/>
        </p:nvSpPr>
        <p:spPr bwMode="auto">
          <a:xfrm>
            <a:off x="517525" y="5407025"/>
            <a:ext cx="2130425" cy="265113"/>
          </a:xfrm>
          <a:prstGeom prst="homePlate">
            <a:avLst>
              <a:gd name="adj" fmla="val 200898"/>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pPr algn="r">
              <a:lnSpc>
                <a:spcPct val="80000"/>
              </a:lnSpc>
            </a:pPr>
            <a:r>
              <a:rPr lang="en-US" sz="1800" b="1">
                <a:solidFill>
                  <a:srgbClr val="000000"/>
                </a:solidFill>
                <a:sym typeface="Symbol" pitchFamily="84" charset="2"/>
              </a:rPr>
              <a:t>eukaryotic DNA</a:t>
            </a:r>
          </a:p>
        </p:txBody>
      </p:sp>
      <p:grpSp>
        <p:nvGrpSpPr>
          <p:cNvPr id="692244" name="Group 20"/>
          <p:cNvGrpSpPr>
            <a:grpSpLocks/>
          </p:cNvGrpSpPr>
          <p:nvPr/>
        </p:nvGrpSpPr>
        <p:grpSpPr bwMode="auto">
          <a:xfrm>
            <a:off x="2900363" y="5597525"/>
            <a:ext cx="3746500" cy="503238"/>
            <a:chOff x="1531" y="3216"/>
            <a:chExt cx="2360" cy="317"/>
          </a:xfrm>
        </p:grpSpPr>
        <p:sp>
          <p:nvSpPr>
            <p:cNvPr id="692245" name="Rectangle 21"/>
            <p:cNvSpPr>
              <a:spLocks noChangeArrowheads="1"/>
            </p:cNvSpPr>
            <p:nvPr/>
          </p:nvSpPr>
          <p:spPr bwMode="auto">
            <a:xfrm>
              <a:off x="1531" y="3321"/>
              <a:ext cx="2360" cy="2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sym typeface="Symbol" pitchFamily="84" charset="2"/>
                </a:rPr>
                <a:t>exon = coding (expressed) sequence</a:t>
              </a:r>
            </a:p>
          </p:txBody>
        </p:sp>
        <p:sp>
          <p:nvSpPr>
            <p:cNvPr id="692246" name="Line 22"/>
            <p:cNvSpPr>
              <a:spLocks noChangeShapeType="1"/>
            </p:cNvSpPr>
            <p:nvPr/>
          </p:nvSpPr>
          <p:spPr bwMode="auto">
            <a:xfrm>
              <a:off x="1579" y="3216"/>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2247" name="Line 23"/>
            <p:cNvSpPr>
              <a:spLocks noChangeShapeType="1"/>
            </p:cNvSpPr>
            <p:nvPr/>
          </p:nvSpPr>
          <p:spPr bwMode="auto">
            <a:xfrm flipH="1">
              <a:off x="1771" y="3216"/>
              <a:ext cx="144"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92248" name="Group 24"/>
          <p:cNvGrpSpPr>
            <a:grpSpLocks/>
          </p:cNvGrpSpPr>
          <p:nvPr/>
        </p:nvGrpSpPr>
        <p:grpSpPr bwMode="auto">
          <a:xfrm>
            <a:off x="3535363" y="4849813"/>
            <a:ext cx="4284662" cy="519112"/>
            <a:chOff x="1931" y="2745"/>
            <a:chExt cx="2699" cy="327"/>
          </a:xfrm>
        </p:grpSpPr>
        <p:sp>
          <p:nvSpPr>
            <p:cNvPr id="692249" name="Rectangle 25"/>
            <p:cNvSpPr>
              <a:spLocks noChangeArrowheads="1"/>
            </p:cNvSpPr>
            <p:nvPr/>
          </p:nvSpPr>
          <p:spPr bwMode="auto">
            <a:xfrm>
              <a:off x="1979" y="2745"/>
              <a:ext cx="2651" cy="2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sym typeface="Symbol" pitchFamily="84" charset="2"/>
                </a:rPr>
                <a:t>intron = noncoding (inbetween) sequence</a:t>
              </a:r>
            </a:p>
          </p:txBody>
        </p:sp>
        <p:sp>
          <p:nvSpPr>
            <p:cNvPr id="692250" name="Line 26"/>
            <p:cNvSpPr>
              <a:spLocks noChangeShapeType="1"/>
            </p:cNvSpPr>
            <p:nvPr/>
          </p:nvSpPr>
          <p:spPr bwMode="auto">
            <a:xfrm>
              <a:off x="2123" y="2928"/>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2251" name="Line 27"/>
            <p:cNvSpPr>
              <a:spLocks noChangeShapeType="1"/>
            </p:cNvSpPr>
            <p:nvPr/>
          </p:nvSpPr>
          <p:spPr bwMode="auto">
            <a:xfrm flipH="1">
              <a:off x="1931" y="2928"/>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692254" name="Picture 30" descr="penguin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50175" y="3170238"/>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692255" name="AutoShape 31"/>
          <p:cNvSpPr>
            <a:spLocks noChangeArrowheads="1"/>
          </p:cNvSpPr>
          <p:nvPr/>
        </p:nvSpPr>
        <p:spPr bwMode="auto">
          <a:xfrm>
            <a:off x="5975350" y="2106613"/>
            <a:ext cx="1992313" cy="1006475"/>
          </a:xfrm>
          <a:prstGeom prst="wedgeEllipseCallout">
            <a:avLst>
              <a:gd name="adj1" fmla="val 51435"/>
              <a:gd name="adj2" fmla="val 75708"/>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introns</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come out</a:t>
            </a:r>
            <a:r>
              <a:rPr lang="en-US" sz="1800" b="1" i="1">
                <a:solidFill>
                  <a:srgbClr val="0F116A"/>
                </a:solidFill>
                <a:latin typeface="Comic Sans MS" pitchFamily="84" charset="0"/>
                <a:ea typeface="Geneva" pitchFamily="84" charset="-128"/>
              </a:rPr>
              <a:t>!</a:t>
            </a:r>
            <a:r>
              <a:rPr lang="en-US" sz="1800" b="1">
                <a:solidFill>
                  <a:srgbClr val="0F116A"/>
                </a:solidFill>
                <a:latin typeface="Comic Sans MS" pitchFamily="84" charset="0"/>
                <a:ea typeface="Geneva" pitchFamily="84"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92227">
                                            <p:txEl>
                                              <p:pRg st="0" end="0"/>
                                            </p:txEl>
                                          </p:spTgt>
                                        </p:tgtEl>
                                        <p:attrNameLst>
                                          <p:attrName>style.visibility</p:attrName>
                                        </p:attrNameLst>
                                      </p:cBhvr>
                                      <p:to>
                                        <p:strVal val="visible"/>
                                      </p:to>
                                    </p:set>
                                    <p:anim calcmode="lin" valueType="num">
                                      <p:cBhvr additive="base">
                                        <p:cTn id="7" dur="500" fill="hold"/>
                                        <p:tgtEl>
                                          <p:spTgt spid="692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9222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92227">
                                            <p:txEl>
                                              <p:pRg st="1" end="1"/>
                                            </p:txEl>
                                          </p:spTgt>
                                        </p:tgtEl>
                                        <p:attrNameLst>
                                          <p:attrName>style.visibility</p:attrName>
                                        </p:attrNameLst>
                                      </p:cBhvr>
                                      <p:to>
                                        <p:strVal val="visible"/>
                                      </p:to>
                                    </p:set>
                                    <p:anim calcmode="lin" valueType="num">
                                      <p:cBhvr additive="base">
                                        <p:cTn id="13" dur="500" fill="hold"/>
                                        <p:tgtEl>
                                          <p:spTgt spid="692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9222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92227">
                                            <p:txEl>
                                              <p:pRg st="2" end="2"/>
                                            </p:txEl>
                                          </p:spTgt>
                                        </p:tgtEl>
                                        <p:attrNameLst>
                                          <p:attrName>style.visibility</p:attrName>
                                        </p:attrNameLst>
                                      </p:cBhvr>
                                      <p:to>
                                        <p:strVal val="visible"/>
                                      </p:to>
                                    </p:set>
                                    <p:anim calcmode="lin" valueType="num">
                                      <p:cBhvr additive="base">
                                        <p:cTn id="19" dur="500" fill="hold"/>
                                        <p:tgtEl>
                                          <p:spTgt spid="6922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9222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92227">
                                            <p:txEl>
                                              <p:pRg st="3" end="3"/>
                                            </p:txEl>
                                          </p:spTgt>
                                        </p:tgtEl>
                                        <p:attrNameLst>
                                          <p:attrName>style.visibility</p:attrName>
                                        </p:attrNameLst>
                                      </p:cBhvr>
                                      <p:to>
                                        <p:strVal val="visible"/>
                                      </p:to>
                                    </p:set>
                                    <p:anim calcmode="lin" valueType="num">
                                      <p:cBhvr additive="base">
                                        <p:cTn id="25" dur="500" fill="hold"/>
                                        <p:tgtEl>
                                          <p:spTgt spid="6922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9222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92227">
                                            <p:txEl>
                                              <p:pRg st="4" end="4"/>
                                            </p:txEl>
                                          </p:spTgt>
                                        </p:tgtEl>
                                        <p:attrNameLst>
                                          <p:attrName>style.visibility</p:attrName>
                                        </p:attrNameLst>
                                      </p:cBhvr>
                                      <p:to>
                                        <p:strVal val="visible"/>
                                      </p:to>
                                    </p:set>
                                    <p:anim calcmode="lin" valueType="num">
                                      <p:cBhvr additive="base">
                                        <p:cTn id="31" dur="500" fill="hold"/>
                                        <p:tgtEl>
                                          <p:spTgt spid="6922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9222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nodeType="clickEffect">
                                  <p:stCondLst>
                                    <p:cond delay="0"/>
                                  </p:stCondLst>
                                  <p:childTnLst>
                                    <p:set>
                                      <p:cBhvr>
                                        <p:cTn id="36" dur="1" fill="hold">
                                          <p:stCondLst>
                                            <p:cond delay="0"/>
                                          </p:stCondLst>
                                        </p:cTn>
                                        <p:tgtEl>
                                          <p:spTgt spid="692254"/>
                                        </p:tgtEl>
                                        <p:attrNameLst>
                                          <p:attrName>style.visibility</p:attrName>
                                        </p:attrNameLst>
                                      </p:cBhvr>
                                      <p:to>
                                        <p:strVal val="visible"/>
                                      </p:to>
                                    </p:set>
                                    <p:animEffect transition="in" filter="wipe(down)">
                                      <p:cBhvr>
                                        <p:cTn id="37" dur="500"/>
                                        <p:tgtEl>
                                          <p:spTgt spid="692254"/>
                                        </p:tgtEl>
                                      </p:cBhvr>
                                    </p:animEffect>
                                  </p:childTnLst>
                                </p:cTn>
                              </p:par>
                            </p:childTnLst>
                          </p:cTn>
                        </p:par>
                        <p:par>
                          <p:cTn id="38" fill="hold" nodeType="afterGroup">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692255"/>
                                        </p:tgtEl>
                                        <p:attrNameLst>
                                          <p:attrName>style.visibility</p:attrName>
                                        </p:attrNameLst>
                                      </p:cBhvr>
                                      <p:to>
                                        <p:strVal val="visible"/>
                                      </p:to>
                                    </p:set>
                                    <p:animEffect transition="in" filter="wipe(down)">
                                      <p:cBhvr>
                                        <p:cTn id="41" dur="500"/>
                                        <p:tgtEl>
                                          <p:spTgt spid="692255"/>
                                        </p:tgtEl>
                                      </p:cBhvr>
                                    </p:animEffect>
                                  </p:childTnLst>
                                  <p:subTnLst>
                                    <p:audio>
                                      <p:cMediaNode>
                                        <p:cTn display="0" masterRel="sameClick">
                                          <p:stCondLst>
                                            <p:cond evt="begin" delay="0">
                                              <p:tn val="39"/>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2227" grpId="0" build="p" autoUpdateAnimBg="0"/>
      <p:bldP spid="692255"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8269" name="Rectangle 61"/>
          <p:cNvSpPr>
            <a:spLocks noChangeArrowheads="1"/>
          </p:cNvSpPr>
          <p:nvPr/>
        </p:nvSpPr>
        <p:spPr bwMode="auto">
          <a:xfrm>
            <a:off x="0" y="4392613"/>
            <a:ext cx="9144000" cy="2465387"/>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8210" name="Rectangle 2"/>
          <p:cNvSpPr>
            <a:spLocks noGrp="1" noChangeArrowheads="1"/>
          </p:cNvSpPr>
          <p:nvPr>
            <p:ph type="title"/>
          </p:nvPr>
        </p:nvSpPr>
        <p:spPr/>
        <p:txBody>
          <a:bodyPr/>
          <a:lstStyle/>
          <a:p>
            <a:r>
              <a:rPr lang="en-US"/>
              <a:t>mRNA splicing</a:t>
            </a:r>
          </a:p>
        </p:txBody>
      </p:sp>
      <p:pic>
        <p:nvPicPr>
          <p:cNvPr id="478253" name="Picture 45" descr="f15-18a_the_eukaryotic__cb"/>
          <p:cNvPicPr>
            <a:picLocks noChangeAspect="1" noChangeArrowheads="1"/>
          </p:cNvPicPr>
          <p:nvPr/>
        </p:nvPicPr>
        <p:blipFill>
          <a:blip r:embed="rId7">
            <a:extLst>
              <a:ext uri="{28A0092B-C50C-407E-A947-70E740481C1C}">
                <a14:useLocalDpi xmlns:a14="http://schemas.microsoft.com/office/drawing/2010/main" val="0"/>
              </a:ext>
            </a:extLst>
          </a:blip>
          <a:srcRect l="13499" t="34500" r="2251" b="30000"/>
          <a:stretch>
            <a:fillRect/>
          </a:stretch>
        </p:blipFill>
        <p:spPr bwMode="auto">
          <a:xfrm>
            <a:off x="1998663" y="4737100"/>
            <a:ext cx="6086475"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8254" name="AutoShape 46"/>
          <p:cNvSpPr>
            <a:spLocks noChangeArrowheads="1"/>
          </p:cNvSpPr>
          <p:nvPr/>
        </p:nvSpPr>
        <p:spPr bwMode="auto">
          <a:xfrm>
            <a:off x="47625" y="4914900"/>
            <a:ext cx="2130425" cy="265113"/>
          </a:xfrm>
          <a:prstGeom prst="homePlate">
            <a:avLst>
              <a:gd name="adj" fmla="val 200898"/>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pPr algn="r">
              <a:lnSpc>
                <a:spcPct val="80000"/>
              </a:lnSpc>
            </a:pPr>
            <a:r>
              <a:rPr lang="en-US" sz="1800" b="1">
                <a:solidFill>
                  <a:srgbClr val="000000"/>
                </a:solidFill>
                <a:sym typeface="Symbol" pitchFamily="84" charset="2"/>
              </a:rPr>
              <a:t>eukaryotic DNA</a:t>
            </a:r>
          </a:p>
        </p:txBody>
      </p:sp>
      <p:grpSp>
        <p:nvGrpSpPr>
          <p:cNvPr id="478271" name="Group 63"/>
          <p:cNvGrpSpPr>
            <a:grpSpLocks/>
          </p:cNvGrpSpPr>
          <p:nvPr/>
        </p:nvGrpSpPr>
        <p:grpSpPr bwMode="auto">
          <a:xfrm>
            <a:off x="2430463" y="5105400"/>
            <a:ext cx="3746500" cy="503238"/>
            <a:chOff x="1531" y="3216"/>
            <a:chExt cx="2360" cy="317"/>
          </a:xfrm>
        </p:grpSpPr>
        <p:sp>
          <p:nvSpPr>
            <p:cNvPr id="478255" name="Rectangle 47"/>
            <p:cNvSpPr>
              <a:spLocks noChangeArrowheads="1"/>
            </p:cNvSpPr>
            <p:nvPr/>
          </p:nvSpPr>
          <p:spPr bwMode="auto">
            <a:xfrm>
              <a:off x="1531" y="3321"/>
              <a:ext cx="2360" cy="2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sym typeface="Symbol" pitchFamily="84" charset="2"/>
                </a:rPr>
                <a:t>exon = coding (expressed) sequence</a:t>
              </a:r>
            </a:p>
          </p:txBody>
        </p:sp>
        <p:sp>
          <p:nvSpPr>
            <p:cNvPr id="478257" name="Line 49"/>
            <p:cNvSpPr>
              <a:spLocks noChangeShapeType="1"/>
            </p:cNvSpPr>
            <p:nvPr/>
          </p:nvSpPr>
          <p:spPr bwMode="auto">
            <a:xfrm>
              <a:off x="1579" y="3216"/>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8258" name="Line 50"/>
            <p:cNvSpPr>
              <a:spLocks noChangeShapeType="1"/>
            </p:cNvSpPr>
            <p:nvPr/>
          </p:nvSpPr>
          <p:spPr bwMode="auto">
            <a:xfrm flipH="1">
              <a:off x="1771" y="3216"/>
              <a:ext cx="144"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78270" name="Group 62"/>
          <p:cNvGrpSpPr>
            <a:grpSpLocks/>
          </p:cNvGrpSpPr>
          <p:nvPr/>
        </p:nvGrpSpPr>
        <p:grpSpPr bwMode="auto">
          <a:xfrm>
            <a:off x="3065463" y="4357688"/>
            <a:ext cx="4284662" cy="519112"/>
            <a:chOff x="1931" y="2745"/>
            <a:chExt cx="2699" cy="327"/>
          </a:xfrm>
        </p:grpSpPr>
        <p:sp>
          <p:nvSpPr>
            <p:cNvPr id="478256" name="Rectangle 48"/>
            <p:cNvSpPr>
              <a:spLocks noChangeArrowheads="1"/>
            </p:cNvSpPr>
            <p:nvPr/>
          </p:nvSpPr>
          <p:spPr bwMode="auto">
            <a:xfrm>
              <a:off x="1979" y="2745"/>
              <a:ext cx="2651" cy="2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sym typeface="Symbol" pitchFamily="84" charset="2"/>
                </a:rPr>
                <a:t>intron = noncoding (inbetween) sequence</a:t>
              </a:r>
            </a:p>
          </p:txBody>
        </p:sp>
        <p:sp>
          <p:nvSpPr>
            <p:cNvPr id="478259" name="Line 51"/>
            <p:cNvSpPr>
              <a:spLocks noChangeShapeType="1"/>
            </p:cNvSpPr>
            <p:nvPr/>
          </p:nvSpPr>
          <p:spPr bwMode="auto">
            <a:xfrm>
              <a:off x="2123" y="2928"/>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8260" name="Line 52"/>
            <p:cNvSpPr>
              <a:spLocks noChangeShapeType="1"/>
            </p:cNvSpPr>
            <p:nvPr/>
          </p:nvSpPr>
          <p:spPr bwMode="auto">
            <a:xfrm flipH="1">
              <a:off x="1931" y="2928"/>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78263" name="AutoShape 55"/>
          <p:cNvSpPr>
            <a:spLocks noChangeArrowheads="1"/>
          </p:cNvSpPr>
          <p:nvPr/>
        </p:nvSpPr>
        <p:spPr bwMode="auto">
          <a:xfrm>
            <a:off x="47625" y="5681663"/>
            <a:ext cx="2012950" cy="484187"/>
          </a:xfrm>
          <a:prstGeom prst="homePlate">
            <a:avLst>
              <a:gd name="adj" fmla="val 103935"/>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pPr algn="r">
              <a:lnSpc>
                <a:spcPct val="80000"/>
              </a:lnSpc>
            </a:pPr>
            <a:r>
              <a:rPr lang="en-US" sz="1800" b="1">
                <a:solidFill>
                  <a:srgbClr val="000000"/>
                </a:solidFill>
                <a:sym typeface="Symbol" pitchFamily="84" charset="2"/>
              </a:rPr>
              <a:t>primary mRNA</a:t>
            </a:r>
          </a:p>
          <a:p>
            <a:pPr algn="r">
              <a:lnSpc>
                <a:spcPct val="80000"/>
              </a:lnSpc>
            </a:pPr>
            <a:r>
              <a:rPr lang="en-US" sz="1800" b="1">
                <a:solidFill>
                  <a:srgbClr val="000000"/>
                </a:solidFill>
                <a:sym typeface="Symbol" pitchFamily="84" charset="2"/>
              </a:rPr>
              <a:t>transcript</a:t>
            </a:r>
          </a:p>
        </p:txBody>
      </p:sp>
      <p:pic>
        <p:nvPicPr>
          <p:cNvPr id="478264" name="Picture 56" descr="f15-18a_the_eukaryotic__cb"/>
          <p:cNvPicPr>
            <a:picLocks noChangeAspect="1" noChangeArrowheads="1"/>
          </p:cNvPicPr>
          <p:nvPr/>
        </p:nvPicPr>
        <p:blipFill>
          <a:blip r:embed="rId7">
            <a:extLst>
              <a:ext uri="{28A0092B-C50C-407E-A947-70E740481C1C}">
                <a14:useLocalDpi xmlns:a14="http://schemas.microsoft.com/office/drawing/2010/main" val="0"/>
              </a:ext>
            </a:extLst>
          </a:blip>
          <a:srcRect l="13499" t="75000" r="2251" b="12000"/>
          <a:stretch>
            <a:fillRect/>
          </a:stretch>
        </p:blipFill>
        <p:spPr bwMode="auto">
          <a:xfrm>
            <a:off x="1998663" y="6096000"/>
            <a:ext cx="60864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8265" name="AutoShape 57"/>
          <p:cNvSpPr>
            <a:spLocks noChangeArrowheads="1"/>
          </p:cNvSpPr>
          <p:nvPr/>
        </p:nvSpPr>
        <p:spPr bwMode="auto">
          <a:xfrm>
            <a:off x="1501775" y="6403975"/>
            <a:ext cx="2079625" cy="438150"/>
          </a:xfrm>
          <a:prstGeom prst="homePlate">
            <a:avLst>
              <a:gd name="adj" fmla="val 118659"/>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spAutoFit/>
          </a:bodyPr>
          <a:lstStyle/>
          <a:p>
            <a:pPr algn="r">
              <a:lnSpc>
                <a:spcPct val="80000"/>
              </a:lnSpc>
            </a:pPr>
            <a:r>
              <a:rPr lang="en-US" sz="1800" b="1">
                <a:solidFill>
                  <a:srgbClr val="000000"/>
                </a:solidFill>
                <a:sym typeface="Symbol" pitchFamily="84" charset="2"/>
              </a:rPr>
              <a:t>mature mRNA</a:t>
            </a:r>
          </a:p>
          <a:p>
            <a:pPr algn="r">
              <a:lnSpc>
                <a:spcPct val="80000"/>
              </a:lnSpc>
            </a:pPr>
            <a:r>
              <a:rPr lang="en-US" sz="1800" b="1">
                <a:solidFill>
                  <a:srgbClr val="000000"/>
                </a:solidFill>
                <a:sym typeface="Symbol" pitchFamily="84" charset="2"/>
              </a:rPr>
              <a:t>transcript</a:t>
            </a:r>
          </a:p>
        </p:txBody>
      </p:sp>
      <p:sp>
        <p:nvSpPr>
          <p:cNvPr id="478266" name="AutoShape 58"/>
          <p:cNvSpPr>
            <a:spLocks noChangeArrowheads="1"/>
          </p:cNvSpPr>
          <p:nvPr/>
        </p:nvSpPr>
        <p:spPr bwMode="auto">
          <a:xfrm flipH="1">
            <a:off x="6723063" y="5486400"/>
            <a:ext cx="1476375" cy="219075"/>
          </a:xfrm>
          <a:prstGeom prst="homePlate">
            <a:avLst>
              <a:gd name="adj" fmla="val 168478"/>
            </a:avLst>
          </a:prstGeom>
          <a:solidFill>
            <a:srgbClr val="FFEA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r">
              <a:lnSpc>
                <a:spcPct val="80000"/>
              </a:lnSpc>
            </a:pPr>
            <a:r>
              <a:rPr lang="en-US" sz="1800" b="1">
                <a:solidFill>
                  <a:srgbClr val="CC0000"/>
                </a:solidFill>
                <a:sym typeface="Symbol" pitchFamily="84" charset="2"/>
              </a:rPr>
              <a:t>pre-mRNA</a:t>
            </a:r>
          </a:p>
        </p:txBody>
      </p:sp>
      <p:sp>
        <p:nvSpPr>
          <p:cNvPr id="478267" name="AutoShape 59"/>
          <p:cNvSpPr>
            <a:spLocks noChangeArrowheads="1"/>
          </p:cNvSpPr>
          <p:nvPr/>
        </p:nvSpPr>
        <p:spPr bwMode="auto">
          <a:xfrm flipH="1">
            <a:off x="6537325" y="6507163"/>
            <a:ext cx="1955800" cy="219075"/>
          </a:xfrm>
          <a:prstGeom prst="homePlate">
            <a:avLst>
              <a:gd name="adj" fmla="val 223188"/>
            </a:avLst>
          </a:prstGeom>
          <a:solidFill>
            <a:srgbClr val="FFEA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l">
              <a:lnSpc>
                <a:spcPct val="80000"/>
              </a:lnSpc>
            </a:pPr>
            <a:r>
              <a:rPr lang="en-US" sz="1800" b="1">
                <a:solidFill>
                  <a:srgbClr val="CC0000"/>
                </a:solidFill>
                <a:sym typeface="Symbol" pitchFamily="84" charset="2"/>
              </a:rPr>
              <a:t>spliced mRNA</a:t>
            </a:r>
          </a:p>
        </p:txBody>
      </p:sp>
      <p:sp>
        <p:nvSpPr>
          <p:cNvPr id="478211" name="Rectangle 3" descr="Rectangle: Click to edit Master text styles&#10;Second level&#10;Third level&#10;Fourth level&#10;Fifth level"/>
          <p:cNvSpPr>
            <a:spLocks noGrp="1" noChangeArrowheads="1"/>
          </p:cNvSpPr>
          <p:nvPr>
            <p:ph type="body" idx="1"/>
          </p:nvPr>
        </p:nvSpPr>
        <p:spPr>
          <a:xfrm>
            <a:off x="725488" y="1371600"/>
            <a:ext cx="8418512" cy="2995613"/>
          </a:xfrm>
        </p:spPr>
        <p:txBody>
          <a:bodyPr/>
          <a:lstStyle/>
          <a:p>
            <a:pPr algn="just"/>
            <a:r>
              <a:rPr lang="en-US"/>
              <a:t>Post-transcriptional processing</a:t>
            </a:r>
            <a:r>
              <a:rPr lang="en-US" sz="3200" u="sng">
                <a:solidFill>
                  <a:srgbClr val="CC0000"/>
                </a:solidFill>
              </a:rPr>
              <a:t> </a:t>
            </a:r>
          </a:p>
          <a:p>
            <a:pPr lvl="1" algn="just"/>
            <a:r>
              <a:rPr lang="en-US" sz="2400"/>
              <a:t>eukaryotic mRNA needs work after transcription</a:t>
            </a:r>
          </a:p>
          <a:p>
            <a:pPr lvl="1" algn="just"/>
            <a:r>
              <a:rPr lang="en-US" sz="2400" u="sng">
                <a:solidFill>
                  <a:srgbClr val="CC0000"/>
                </a:solidFill>
              </a:rPr>
              <a:t>primary transcript</a:t>
            </a:r>
            <a:r>
              <a:rPr lang="en-US" sz="2400"/>
              <a:t> = </a:t>
            </a:r>
            <a:r>
              <a:rPr lang="en-US" sz="2400" u="sng">
                <a:solidFill>
                  <a:srgbClr val="CC0000"/>
                </a:solidFill>
              </a:rPr>
              <a:t>pre-mRNA</a:t>
            </a:r>
            <a:endParaRPr lang="en-US" sz="2400"/>
          </a:p>
          <a:p>
            <a:pPr lvl="1"/>
            <a:r>
              <a:rPr lang="en-US" sz="2400" u="sng">
                <a:solidFill>
                  <a:srgbClr val="CC0000"/>
                </a:solidFill>
              </a:rPr>
              <a:t>mRNA splicing</a:t>
            </a:r>
            <a:endParaRPr lang="en-US" sz="2400"/>
          </a:p>
          <a:p>
            <a:pPr marL="1085850" lvl="2"/>
            <a:r>
              <a:rPr lang="en-US"/>
              <a:t>edit out introns </a:t>
            </a:r>
          </a:p>
          <a:p>
            <a:pPr lvl="1"/>
            <a:r>
              <a:rPr lang="en-US" sz="2400" u="sng">
                <a:solidFill>
                  <a:srgbClr val="CC0000"/>
                </a:solidFill>
              </a:rPr>
              <a:t>make mature mRNA transcript</a:t>
            </a:r>
            <a:endParaRPr lang="en-US"/>
          </a:p>
        </p:txBody>
      </p:sp>
      <p:sp>
        <p:nvSpPr>
          <p:cNvPr id="478272" name="Rectangle 64"/>
          <p:cNvSpPr>
            <a:spLocks noChangeArrowheads="1"/>
          </p:cNvSpPr>
          <p:nvPr/>
        </p:nvSpPr>
        <p:spPr bwMode="auto">
          <a:xfrm>
            <a:off x="7843838" y="4570413"/>
            <a:ext cx="1465262"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nchor="ctr">
            <a:spAutoFit/>
          </a:bodyPr>
          <a:lstStyle/>
          <a:p>
            <a:pPr algn="r"/>
            <a:r>
              <a:rPr lang="en-US" b="1">
                <a:solidFill>
                  <a:srgbClr val="000000"/>
                </a:solidFill>
                <a:sym typeface="Symbol" pitchFamily="84" charset="2"/>
              </a:rPr>
              <a:t>~10,000 bases</a:t>
            </a:r>
          </a:p>
        </p:txBody>
      </p:sp>
      <p:sp>
        <p:nvSpPr>
          <p:cNvPr id="478273" name="Rectangle 65"/>
          <p:cNvSpPr>
            <a:spLocks noChangeArrowheads="1"/>
          </p:cNvSpPr>
          <p:nvPr/>
        </p:nvSpPr>
        <p:spPr bwMode="auto">
          <a:xfrm>
            <a:off x="7967663" y="6183313"/>
            <a:ext cx="135255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nchor="ctr">
            <a:spAutoFit/>
          </a:bodyPr>
          <a:lstStyle/>
          <a:p>
            <a:pPr algn="r"/>
            <a:r>
              <a:rPr lang="en-US" b="1">
                <a:solidFill>
                  <a:srgbClr val="000000"/>
                </a:solidFill>
                <a:sym typeface="Symbol" pitchFamily="84" charset="2"/>
              </a:rPr>
              <a:t>~1,000 bases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8211">
                                            <p:txEl>
                                              <p:pRg st="0" end="0"/>
                                            </p:txEl>
                                          </p:spTgt>
                                        </p:tgtEl>
                                        <p:attrNameLst>
                                          <p:attrName>style.visibility</p:attrName>
                                        </p:attrNameLst>
                                      </p:cBhvr>
                                      <p:to>
                                        <p:strVal val="visible"/>
                                      </p:to>
                                    </p:set>
                                    <p:anim calcmode="lin" valueType="num">
                                      <p:cBhvr additive="base">
                                        <p:cTn id="7" dur="500" fill="hold"/>
                                        <p:tgtEl>
                                          <p:spTgt spid="478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82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8211">
                                            <p:txEl>
                                              <p:pRg st="1" end="1"/>
                                            </p:txEl>
                                          </p:spTgt>
                                        </p:tgtEl>
                                        <p:attrNameLst>
                                          <p:attrName>style.visibility</p:attrName>
                                        </p:attrNameLst>
                                      </p:cBhvr>
                                      <p:to>
                                        <p:strVal val="visible"/>
                                      </p:to>
                                    </p:set>
                                    <p:anim calcmode="lin" valueType="num">
                                      <p:cBhvr additive="base">
                                        <p:cTn id="13" dur="500" fill="hold"/>
                                        <p:tgtEl>
                                          <p:spTgt spid="478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821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8211">
                                            <p:txEl>
                                              <p:pRg st="2" end="2"/>
                                            </p:txEl>
                                          </p:spTgt>
                                        </p:tgtEl>
                                        <p:attrNameLst>
                                          <p:attrName>style.visibility</p:attrName>
                                        </p:attrNameLst>
                                      </p:cBhvr>
                                      <p:to>
                                        <p:strVal val="visible"/>
                                      </p:to>
                                    </p:set>
                                    <p:anim calcmode="lin" valueType="num">
                                      <p:cBhvr additive="base">
                                        <p:cTn id="19" dur="500" fill="hold"/>
                                        <p:tgtEl>
                                          <p:spTgt spid="4782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821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8211">
                                            <p:txEl>
                                              <p:pRg st="3" end="3"/>
                                            </p:txEl>
                                          </p:spTgt>
                                        </p:tgtEl>
                                        <p:attrNameLst>
                                          <p:attrName>style.visibility</p:attrName>
                                        </p:attrNameLst>
                                      </p:cBhvr>
                                      <p:to>
                                        <p:strVal val="visible"/>
                                      </p:to>
                                    </p:set>
                                    <p:anim calcmode="lin" valueType="num">
                                      <p:cBhvr additive="base">
                                        <p:cTn id="25" dur="500" fill="hold"/>
                                        <p:tgtEl>
                                          <p:spTgt spid="4782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821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78211">
                                            <p:txEl>
                                              <p:pRg st="4" end="4"/>
                                            </p:txEl>
                                          </p:spTgt>
                                        </p:tgtEl>
                                        <p:attrNameLst>
                                          <p:attrName>style.visibility</p:attrName>
                                        </p:attrNameLst>
                                      </p:cBhvr>
                                      <p:to>
                                        <p:strVal val="visible"/>
                                      </p:to>
                                    </p:set>
                                    <p:anim calcmode="lin" valueType="num">
                                      <p:cBhvr additive="base">
                                        <p:cTn id="31" dur="500" fill="hold"/>
                                        <p:tgtEl>
                                          <p:spTgt spid="4782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7821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78211">
                                            <p:txEl>
                                              <p:pRg st="5" end="5"/>
                                            </p:txEl>
                                          </p:spTgt>
                                        </p:tgtEl>
                                        <p:attrNameLst>
                                          <p:attrName>style.visibility</p:attrName>
                                        </p:attrNameLst>
                                      </p:cBhvr>
                                      <p:to>
                                        <p:strVal val="visible"/>
                                      </p:to>
                                    </p:set>
                                    <p:anim calcmode="lin" valueType="num">
                                      <p:cBhvr additive="base">
                                        <p:cTn id="37" dur="500" fill="hold"/>
                                        <p:tgtEl>
                                          <p:spTgt spid="47821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821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78254"/>
                                        </p:tgtEl>
                                        <p:attrNameLst>
                                          <p:attrName>style.visibility</p:attrName>
                                        </p:attrNameLst>
                                      </p:cBhvr>
                                      <p:to>
                                        <p:strVal val="visible"/>
                                      </p:to>
                                    </p:set>
                                    <p:animEffect transition="in" filter="wipe(left)">
                                      <p:cBhvr>
                                        <p:cTn id="43" dur="500"/>
                                        <p:tgtEl>
                                          <p:spTgt spid="478254"/>
                                        </p:tgtEl>
                                      </p:cBhvr>
                                    </p:animEffect>
                                  </p:childTnLst>
                                  <p:subTnLst>
                                    <p:audio>
                                      <p:cMediaNode>
                                        <p:cTn display="0" masterRel="sameClick">
                                          <p:stCondLst>
                                            <p:cond evt="begin" delay="0">
                                              <p:tn val="41"/>
                                            </p:cond>
                                          </p:stCondLst>
                                          <p:endCondLst>
                                            <p:cond evt="onStopAudio" delay="0">
                                              <p:tgtEl>
                                                <p:sldTgt/>
                                              </p:tgtEl>
                                            </p:cond>
                                          </p:endCondLst>
                                        </p:cTn>
                                        <p:tgtEl>
                                          <p:sndTgt r:embed="rId4" name="Vibro Up"/>
                                        </p:tgtEl>
                                      </p:cMediaNode>
                                    </p:audio>
                                  </p:sub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478263"/>
                                        </p:tgtEl>
                                        <p:attrNameLst>
                                          <p:attrName>style.visibility</p:attrName>
                                        </p:attrNameLst>
                                      </p:cBhvr>
                                      <p:to>
                                        <p:strVal val="visible"/>
                                      </p:to>
                                    </p:set>
                                    <p:animEffect transition="in" filter="wipe(left)">
                                      <p:cBhvr>
                                        <p:cTn id="48" dur="500"/>
                                        <p:tgtEl>
                                          <p:spTgt spid="478263"/>
                                        </p:tgtEl>
                                      </p:cBhvr>
                                    </p:animEffect>
                                  </p:childTnLst>
                                  <p:subTnLst>
                                    <p:audio>
                                      <p:cMediaNode>
                                        <p:cTn display="0" masterRel="sameClick">
                                          <p:stCondLst>
                                            <p:cond evt="begin" delay="0">
                                              <p:tn val="46"/>
                                            </p:cond>
                                          </p:stCondLst>
                                          <p:endCondLst>
                                            <p:cond evt="onStopAudio" delay="0">
                                              <p:tgtEl>
                                                <p:sldTgt/>
                                              </p:tgtEl>
                                            </p:cond>
                                          </p:endCondLst>
                                        </p:cTn>
                                        <p:tgtEl>
                                          <p:sndTgt r:embed="rId5" name="String"/>
                                        </p:tgtEl>
                                      </p:cMediaNode>
                                    </p:audio>
                                  </p:sub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478266"/>
                                        </p:tgtEl>
                                        <p:attrNameLst>
                                          <p:attrName>style.visibility</p:attrName>
                                        </p:attrNameLst>
                                      </p:cBhvr>
                                      <p:to>
                                        <p:strVal val="visible"/>
                                      </p:to>
                                    </p:set>
                                    <p:animEffect transition="in" filter="wipe(left)">
                                      <p:cBhvr>
                                        <p:cTn id="53" dur="500"/>
                                        <p:tgtEl>
                                          <p:spTgt spid="478266"/>
                                        </p:tgtEl>
                                      </p:cBhvr>
                                    </p:animEffect>
                                  </p:childTnLst>
                                  <p:subTnLst>
                                    <p:audio>
                                      <p:cMediaNode>
                                        <p:cTn display="0" masterRel="sameClick">
                                          <p:stCondLst>
                                            <p:cond evt="begin" delay="0">
                                              <p:tn val="51"/>
                                            </p:cond>
                                          </p:stCondLst>
                                          <p:endCondLst>
                                            <p:cond evt="onStopAudio" delay="0">
                                              <p:tgtEl>
                                                <p:sldTgt/>
                                              </p:tgtEl>
                                            </p:cond>
                                          </p:endCondLst>
                                        </p:cTn>
                                        <p:tgtEl>
                                          <p:sndTgt r:embed="rId6" name="Chimes"/>
                                        </p:tgtEl>
                                      </p:cMediaNode>
                                    </p:audio>
                                  </p:sub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478267"/>
                                        </p:tgtEl>
                                        <p:attrNameLst>
                                          <p:attrName>style.visibility</p:attrName>
                                        </p:attrNameLst>
                                      </p:cBhvr>
                                      <p:to>
                                        <p:strVal val="visible"/>
                                      </p:to>
                                    </p:set>
                                    <p:animEffect transition="in" filter="wipe(left)">
                                      <p:cBhvr>
                                        <p:cTn id="58" dur="500"/>
                                        <p:tgtEl>
                                          <p:spTgt spid="478267"/>
                                        </p:tgtEl>
                                      </p:cBhvr>
                                    </p:animEffect>
                                  </p:childTnLst>
                                  <p:subTnLst>
                                    <p:audio>
                                      <p:cMediaNode>
                                        <p:cTn display="0" masterRel="sameClick">
                                          <p:stCondLst>
                                            <p:cond evt="begin" delay="0">
                                              <p:tn val="56"/>
                                            </p:cond>
                                          </p:stCondLst>
                                          <p:endCondLst>
                                            <p:cond evt="onStopAudio" delay="0">
                                              <p:tgtEl>
                                                <p:sldTgt/>
                                              </p:tgtEl>
                                            </p:cond>
                                          </p:endCondLst>
                                        </p:cTn>
                                        <p:tgtEl>
                                          <p:sndTgt r:embed="rId6" name="Chimes"/>
                                        </p:tgtEl>
                                      </p:cMediaNode>
                                    </p:audio>
                                  </p:sub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478265"/>
                                        </p:tgtEl>
                                        <p:attrNameLst>
                                          <p:attrName>style.visibility</p:attrName>
                                        </p:attrNameLst>
                                      </p:cBhvr>
                                      <p:to>
                                        <p:strVal val="visible"/>
                                      </p:to>
                                    </p:set>
                                    <p:animEffect transition="in" filter="wipe(left)">
                                      <p:cBhvr>
                                        <p:cTn id="63" dur="500"/>
                                        <p:tgtEl>
                                          <p:spTgt spid="478265"/>
                                        </p:tgtEl>
                                      </p:cBhvr>
                                    </p:animEffect>
                                  </p:childTnLst>
                                  <p:subTnLst>
                                    <p:audio>
                                      <p:cMediaNode>
                                        <p:cTn display="0" masterRel="sameClick">
                                          <p:stCondLst>
                                            <p:cond evt="begin" delay="0">
                                              <p:tn val="61"/>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54" grpId="0" animBg="1" autoUpdateAnimBg="0"/>
      <p:bldP spid="478263" grpId="0" animBg="1" autoUpdateAnimBg="0"/>
      <p:bldP spid="478265" grpId="0" animBg="1" autoUpdateAnimBg="0"/>
      <p:bldP spid="478266" grpId="0" animBg="1" autoUpdateAnimBg="0"/>
      <p:bldP spid="478267" grpId="0" animBg="1" autoUpdateAnimBg="0"/>
      <p:bldP spid="47821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Rectangle 2"/>
          <p:cNvSpPr>
            <a:spLocks noChangeArrowheads="1"/>
          </p:cNvSpPr>
          <p:nvPr/>
        </p:nvSpPr>
        <p:spPr bwMode="auto">
          <a:xfrm>
            <a:off x="257175" y="6296025"/>
            <a:ext cx="941388" cy="4175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4579" name="Rectangle 3"/>
          <p:cNvSpPr>
            <a:spLocks noChangeArrowheads="1"/>
          </p:cNvSpPr>
          <p:nvPr/>
        </p:nvSpPr>
        <p:spPr bwMode="auto">
          <a:xfrm>
            <a:off x="6604000" y="381000"/>
            <a:ext cx="2465388" cy="609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3400" b="1">
                <a:solidFill>
                  <a:srgbClr val="0F116A"/>
                </a:solidFill>
                <a:ea typeface="ＭＳ Ｐゴシック" pitchFamily="1" charset="-128"/>
              </a:rPr>
              <a:t>1977 </a:t>
            </a:r>
            <a:r>
              <a:rPr lang="en-US" sz="3400" b="1">
                <a:solidFill>
                  <a:srgbClr val="000005"/>
                </a:solidFill>
                <a:ea typeface="ＭＳ Ｐゴシック" pitchFamily="1" charset="-128"/>
              </a:rPr>
              <a:t>| </a:t>
            </a:r>
            <a:r>
              <a:rPr lang="en-US" sz="3400" b="1">
                <a:solidFill>
                  <a:srgbClr val="CC0000"/>
                </a:solidFill>
                <a:ea typeface="ＭＳ Ｐゴシック" pitchFamily="1" charset="-128"/>
              </a:rPr>
              <a:t>1993</a:t>
            </a:r>
            <a:endParaRPr lang="en-US" sz="3000" b="1">
              <a:solidFill>
                <a:srgbClr val="0F116A"/>
              </a:solidFill>
              <a:ea typeface="ＭＳ Ｐゴシック" pitchFamily="1" charset="-128"/>
            </a:endParaRPr>
          </a:p>
        </p:txBody>
      </p:sp>
      <p:pic>
        <p:nvPicPr>
          <p:cNvPr id="66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3625" y="5670550"/>
            <a:ext cx="2667000" cy="10350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4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3275" y="1104900"/>
            <a:ext cx="3117850" cy="32004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458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125" y="1322388"/>
            <a:ext cx="1905000" cy="232410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6458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1517650"/>
            <a:ext cx="1905000" cy="234950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64584" name="Rectangle 8"/>
          <p:cNvSpPr>
            <a:spLocks noChangeArrowheads="1"/>
          </p:cNvSpPr>
          <p:nvPr/>
        </p:nvSpPr>
        <p:spPr bwMode="auto">
          <a:xfrm>
            <a:off x="1609725" y="3754438"/>
            <a:ext cx="1228725"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90000"/>
              </a:lnSpc>
            </a:pPr>
            <a:r>
              <a:rPr lang="en-US" sz="2000" b="1">
                <a:solidFill>
                  <a:srgbClr val="0F116A"/>
                </a:solidFill>
              </a:rPr>
              <a:t>Richard Roberts</a:t>
            </a:r>
          </a:p>
        </p:txBody>
      </p:sp>
      <p:sp>
        <p:nvSpPr>
          <p:cNvPr id="664585" name="Rectangle 9"/>
          <p:cNvSpPr>
            <a:spLocks noChangeArrowheads="1"/>
          </p:cNvSpPr>
          <p:nvPr/>
        </p:nvSpPr>
        <p:spPr bwMode="auto">
          <a:xfrm>
            <a:off x="3348038" y="4002088"/>
            <a:ext cx="1131887"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90000"/>
              </a:lnSpc>
            </a:pPr>
            <a:r>
              <a:rPr lang="en-US" sz="2000" b="1">
                <a:solidFill>
                  <a:srgbClr val="0F116A"/>
                </a:solidFill>
              </a:rPr>
              <a:t>Philip Sharp</a:t>
            </a:r>
          </a:p>
        </p:txBody>
      </p:sp>
      <p:sp>
        <p:nvSpPr>
          <p:cNvPr id="664586" name="Rectangle 10"/>
          <p:cNvSpPr>
            <a:spLocks noChangeArrowheads="1"/>
          </p:cNvSpPr>
          <p:nvPr/>
        </p:nvSpPr>
        <p:spPr bwMode="auto">
          <a:xfrm>
            <a:off x="1820863" y="4433888"/>
            <a:ext cx="80645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a:solidFill>
                  <a:schemeClr val="tx2"/>
                </a:solidFill>
              </a:rPr>
              <a:t>CSHL</a:t>
            </a:r>
          </a:p>
        </p:txBody>
      </p:sp>
      <p:sp>
        <p:nvSpPr>
          <p:cNvPr id="664587" name="Rectangle 11"/>
          <p:cNvSpPr>
            <a:spLocks noChangeArrowheads="1"/>
          </p:cNvSpPr>
          <p:nvPr/>
        </p:nvSpPr>
        <p:spPr bwMode="auto">
          <a:xfrm>
            <a:off x="3603625" y="4603750"/>
            <a:ext cx="620713"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tx2"/>
                </a:solidFill>
              </a:rPr>
              <a:t>MIT</a:t>
            </a:r>
          </a:p>
        </p:txBody>
      </p:sp>
      <p:sp>
        <p:nvSpPr>
          <p:cNvPr id="664588" name="Rectangle 12"/>
          <p:cNvSpPr>
            <a:spLocks noChangeArrowheads="1"/>
          </p:cNvSpPr>
          <p:nvPr/>
        </p:nvSpPr>
        <p:spPr bwMode="auto">
          <a:xfrm>
            <a:off x="6707188" y="4327525"/>
            <a:ext cx="1539875"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rgbClr val="0F116A"/>
                </a:solidFill>
              </a:rPr>
              <a:t>adenovirus</a:t>
            </a:r>
          </a:p>
        </p:txBody>
      </p:sp>
      <p:sp>
        <p:nvSpPr>
          <p:cNvPr id="664589" name="Rectangle 13"/>
          <p:cNvSpPr>
            <a:spLocks noChangeArrowheads="1"/>
          </p:cNvSpPr>
          <p:nvPr/>
        </p:nvSpPr>
        <p:spPr bwMode="auto">
          <a:xfrm>
            <a:off x="6626225" y="4708525"/>
            <a:ext cx="1835150"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chemeClr val="tx2"/>
                </a:solidFill>
              </a:rPr>
              <a:t>common cold</a:t>
            </a:r>
          </a:p>
        </p:txBody>
      </p:sp>
      <p:sp>
        <p:nvSpPr>
          <p:cNvPr id="664590" name="AutoShape 14"/>
          <p:cNvSpPr>
            <a:spLocks noChangeArrowheads="1"/>
          </p:cNvSpPr>
          <p:nvPr/>
        </p:nvSpPr>
        <p:spPr bwMode="auto">
          <a:xfrm rot="5400000">
            <a:off x="7172325" y="5219700"/>
            <a:ext cx="609600" cy="533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64591" name="Picture 15" descr="press-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8338" y="5230813"/>
            <a:ext cx="4259262" cy="1497012"/>
          </a:xfrm>
          <a:prstGeom prst="rect">
            <a:avLst/>
          </a:prstGeom>
          <a:noFill/>
          <a:extLst>
            <a:ext uri="{909E8E84-426E-40DD-AFC4-6F175D3DCCD1}">
              <a14:hiddenFill xmlns:a14="http://schemas.microsoft.com/office/drawing/2010/main">
                <a:solidFill>
                  <a:srgbClr val="FFFFFF"/>
                </a:solidFill>
              </a14:hiddenFill>
            </a:ext>
          </a:extLst>
        </p:spPr>
      </p:pic>
      <p:pic>
        <p:nvPicPr>
          <p:cNvPr id="664592"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 y="2919413"/>
            <a:ext cx="1500188" cy="210185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64593"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40250" y="3213100"/>
            <a:ext cx="1327150" cy="186055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64594" name="Rectangle 18"/>
          <p:cNvSpPr>
            <a:spLocks noGrp="1" noChangeArrowheads="1"/>
          </p:cNvSpPr>
          <p:nvPr>
            <p:ph type="title"/>
          </p:nvPr>
        </p:nvSpPr>
        <p:spPr/>
        <p:txBody>
          <a:bodyPr/>
          <a:lstStyle/>
          <a:p>
            <a:r>
              <a:rPr lang="en-US"/>
              <a:t>Discovery of exons/introns</a:t>
            </a:r>
          </a:p>
        </p:txBody>
      </p:sp>
      <p:sp>
        <p:nvSpPr>
          <p:cNvPr id="664595" name="Rectangle 19"/>
          <p:cNvSpPr>
            <a:spLocks noChangeArrowheads="1"/>
          </p:cNvSpPr>
          <p:nvPr/>
        </p:nvSpPr>
        <p:spPr bwMode="auto">
          <a:xfrm>
            <a:off x="3902075" y="6164263"/>
            <a:ext cx="2103438"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0000"/>
                </a:solidFill>
              </a:rPr>
              <a:t>beta-thalassemia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p:txBody>
          <a:bodyPr/>
          <a:lstStyle/>
          <a:p>
            <a:r>
              <a:rPr lang="en-US"/>
              <a:t>Splicing must be accurate</a:t>
            </a:r>
          </a:p>
        </p:txBody>
      </p:sp>
      <p:sp>
        <p:nvSpPr>
          <p:cNvPr id="668675" name="Rectangle 3" descr="Rectangle: Click to edit Master text styles&#10;Second level&#10;Third level&#10;Fourth level&#10;Fifth level"/>
          <p:cNvSpPr>
            <a:spLocks noGrp="1" noChangeArrowheads="1"/>
          </p:cNvSpPr>
          <p:nvPr>
            <p:ph type="body" idx="1"/>
          </p:nvPr>
        </p:nvSpPr>
        <p:spPr>
          <a:xfrm>
            <a:off x="838200" y="1371600"/>
            <a:ext cx="8305800" cy="2133600"/>
          </a:xfrm>
        </p:spPr>
        <p:txBody>
          <a:bodyPr/>
          <a:lstStyle/>
          <a:p>
            <a:r>
              <a:rPr lang="en-US"/>
              <a:t>No room for mistakes!</a:t>
            </a:r>
          </a:p>
          <a:p>
            <a:pPr lvl="1"/>
            <a:r>
              <a:rPr lang="en-US"/>
              <a:t>a single base added or lost throws off the </a:t>
            </a:r>
            <a:r>
              <a:rPr lang="en-US" u="sng">
                <a:solidFill>
                  <a:srgbClr val="CC0000"/>
                </a:solidFill>
              </a:rPr>
              <a:t>reading frame</a:t>
            </a:r>
            <a:endParaRPr lang="en-US"/>
          </a:p>
        </p:txBody>
      </p:sp>
      <p:sp>
        <p:nvSpPr>
          <p:cNvPr id="668676" name="Rectangle 4"/>
          <p:cNvSpPr>
            <a:spLocks noChangeArrowheads="1"/>
          </p:cNvSpPr>
          <p:nvPr/>
        </p:nvSpPr>
        <p:spPr bwMode="auto">
          <a:xfrm>
            <a:off x="914400" y="3429000"/>
            <a:ext cx="8001000" cy="16002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8677" name="Text Box 5"/>
          <p:cNvSpPr txBox="1">
            <a:spLocks noChangeArrowheads="1"/>
          </p:cNvSpPr>
          <p:nvPr/>
        </p:nvSpPr>
        <p:spPr bwMode="auto">
          <a:xfrm>
            <a:off x="1828800" y="4165600"/>
            <a:ext cx="5945188"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008000"/>
                </a:solidFill>
                <a:latin typeface="Courier" pitchFamily="84" charset="0"/>
              </a:rPr>
              <a:t>AUG</a:t>
            </a:r>
            <a:r>
              <a:rPr lang="en-US" sz="2800" b="1">
                <a:solidFill>
                  <a:srgbClr val="CC0000"/>
                </a:solidFill>
                <a:latin typeface="Courier" pitchFamily="84" charset="0"/>
              </a:rPr>
              <a:t>|</a:t>
            </a:r>
            <a:r>
              <a:rPr lang="en-US" sz="2800" b="1">
                <a:solidFill>
                  <a:srgbClr val="008000"/>
                </a:solidFill>
                <a:latin typeface="Courier" pitchFamily="84" charset="0"/>
              </a:rPr>
              <a:t>C</a:t>
            </a:r>
            <a:r>
              <a:rPr lang="en-US" sz="2800" b="1">
                <a:solidFill>
                  <a:srgbClr val="0F116A"/>
                </a:solidFill>
                <a:latin typeface="Courier" pitchFamily="84" charset="0"/>
              </a:rPr>
              <a:t>GG</a:t>
            </a:r>
            <a:r>
              <a:rPr lang="en-US" sz="2800" b="1">
                <a:solidFill>
                  <a:srgbClr val="CC0000"/>
                </a:solidFill>
                <a:latin typeface="Courier" pitchFamily="84" charset="0"/>
              </a:rPr>
              <a:t>|</a:t>
            </a:r>
            <a:r>
              <a:rPr lang="en-US" sz="2800" b="1">
                <a:solidFill>
                  <a:srgbClr val="008000"/>
                </a:solidFill>
                <a:latin typeface="Courier" pitchFamily="84" charset="0"/>
              </a:rPr>
              <a:t>UCC</a:t>
            </a:r>
            <a:r>
              <a:rPr lang="en-US" sz="2800" b="1">
                <a:solidFill>
                  <a:srgbClr val="CC0000"/>
                </a:solidFill>
                <a:latin typeface="Courier" pitchFamily="84" charset="0"/>
              </a:rPr>
              <a:t>|</a:t>
            </a:r>
            <a:r>
              <a:rPr lang="en-US" sz="2800" b="1">
                <a:solidFill>
                  <a:srgbClr val="008000"/>
                </a:solidFill>
                <a:latin typeface="Courier" pitchFamily="84" charset="0"/>
              </a:rPr>
              <a:t>GAU</a:t>
            </a:r>
            <a:r>
              <a:rPr lang="en-US" sz="2800" b="1">
                <a:solidFill>
                  <a:srgbClr val="CC0000"/>
                </a:solidFill>
                <a:latin typeface="Courier" pitchFamily="84" charset="0"/>
              </a:rPr>
              <a:t>|</a:t>
            </a:r>
            <a:r>
              <a:rPr lang="en-US" sz="2800" b="1">
                <a:solidFill>
                  <a:srgbClr val="008000"/>
                </a:solidFill>
                <a:latin typeface="Courier" pitchFamily="84" charset="0"/>
              </a:rPr>
              <a:t>AAG</a:t>
            </a:r>
            <a:r>
              <a:rPr lang="en-US" sz="2800" b="1">
                <a:solidFill>
                  <a:srgbClr val="CC0000"/>
                </a:solidFill>
                <a:latin typeface="Courier" pitchFamily="84" charset="0"/>
              </a:rPr>
              <a:t>|</a:t>
            </a:r>
            <a:r>
              <a:rPr lang="en-US" sz="2800" b="1">
                <a:solidFill>
                  <a:srgbClr val="008000"/>
                </a:solidFill>
                <a:latin typeface="Courier" pitchFamily="84" charset="0"/>
              </a:rPr>
              <a:t>GGC</a:t>
            </a:r>
            <a:r>
              <a:rPr lang="en-US" sz="2800" b="1">
                <a:solidFill>
                  <a:srgbClr val="CC0000"/>
                </a:solidFill>
                <a:latin typeface="Courier" pitchFamily="84" charset="0"/>
              </a:rPr>
              <a:t>|</a:t>
            </a:r>
            <a:r>
              <a:rPr lang="en-US" sz="2800" b="1">
                <a:solidFill>
                  <a:srgbClr val="008000"/>
                </a:solidFill>
                <a:latin typeface="Courier" pitchFamily="84" charset="0"/>
              </a:rPr>
              <a:t>CAU</a:t>
            </a:r>
            <a:endParaRPr lang="en-US" sz="3200" b="1">
              <a:latin typeface="Courier" pitchFamily="84" charset="0"/>
            </a:endParaRPr>
          </a:p>
        </p:txBody>
      </p:sp>
      <p:sp>
        <p:nvSpPr>
          <p:cNvPr id="668678" name="Text Box 6"/>
          <p:cNvSpPr txBox="1">
            <a:spLocks noChangeArrowheads="1"/>
          </p:cNvSpPr>
          <p:nvPr/>
        </p:nvSpPr>
        <p:spPr bwMode="auto">
          <a:xfrm>
            <a:off x="1835150" y="3352800"/>
            <a:ext cx="6159500"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008000"/>
                </a:solidFill>
                <a:latin typeface="Courier" pitchFamily="84" charset="0"/>
              </a:rPr>
              <a:t>AUGC</a:t>
            </a:r>
            <a:r>
              <a:rPr lang="en-US" sz="2800" b="1">
                <a:solidFill>
                  <a:srgbClr val="0F116A"/>
                </a:solidFill>
                <a:latin typeface="Courier" pitchFamily="84" charset="0"/>
              </a:rPr>
              <a:t>G</a:t>
            </a:r>
            <a:r>
              <a:rPr lang="en-US" sz="2800" b="1">
                <a:solidFill>
                  <a:srgbClr val="CC0000"/>
                </a:solidFill>
                <a:latin typeface="Courier" pitchFamily="84" charset="0"/>
              </a:rPr>
              <a:t>GCTATGG</a:t>
            </a:r>
            <a:r>
              <a:rPr lang="en-US" sz="2800" b="1">
                <a:solidFill>
                  <a:srgbClr val="0F116A"/>
                </a:solidFill>
                <a:latin typeface="Courier" pitchFamily="84" charset="0"/>
              </a:rPr>
              <a:t>G</a:t>
            </a:r>
            <a:r>
              <a:rPr lang="en-US" sz="2800" b="1">
                <a:solidFill>
                  <a:srgbClr val="008000"/>
                </a:solidFill>
                <a:latin typeface="Courier" pitchFamily="84" charset="0"/>
              </a:rPr>
              <a:t>UCCGAUAAGGGCCAU</a:t>
            </a:r>
            <a:endParaRPr lang="en-US" sz="3600">
              <a:latin typeface="Courier" pitchFamily="84" charset="0"/>
            </a:endParaRPr>
          </a:p>
        </p:txBody>
      </p:sp>
      <p:sp>
        <p:nvSpPr>
          <p:cNvPr id="668679" name="Text Box 7"/>
          <p:cNvSpPr txBox="1">
            <a:spLocks noChangeArrowheads="1"/>
          </p:cNvSpPr>
          <p:nvPr/>
        </p:nvSpPr>
        <p:spPr bwMode="auto">
          <a:xfrm>
            <a:off x="2581275" y="3759200"/>
            <a:ext cx="4665663"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008000"/>
                </a:solidFill>
                <a:latin typeface="Courier" pitchFamily="84" charset="0"/>
              </a:rPr>
              <a:t>AUGC</a:t>
            </a:r>
            <a:r>
              <a:rPr lang="en-US" sz="2800" b="1">
                <a:solidFill>
                  <a:srgbClr val="0F116A"/>
                </a:solidFill>
                <a:latin typeface="Courier" pitchFamily="84" charset="0"/>
              </a:rPr>
              <a:t>GG</a:t>
            </a:r>
            <a:r>
              <a:rPr lang="en-US" sz="2800" b="1">
                <a:solidFill>
                  <a:srgbClr val="008000"/>
                </a:solidFill>
                <a:latin typeface="Courier" pitchFamily="84" charset="0"/>
              </a:rPr>
              <a:t>UCCGAUAAGGGCCAU</a:t>
            </a:r>
            <a:endParaRPr lang="en-US" sz="3600">
              <a:latin typeface="Courier" pitchFamily="84" charset="0"/>
            </a:endParaRPr>
          </a:p>
        </p:txBody>
      </p:sp>
      <p:sp>
        <p:nvSpPr>
          <p:cNvPr id="668680" name="Rectangle 8"/>
          <p:cNvSpPr>
            <a:spLocks noChangeArrowheads="1"/>
          </p:cNvSpPr>
          <p:nvPr/>
        </p:nvSpPr>
        <p:spPr bwMode="auto">
          <a:xfrm>
            <a:off x="914400" y="5105400"/>
            <a:ext cx="8001000" cy="1676400"/>
          </a:xfrm>
          <a:prstGeom prst="rect">
            <a:avLst/>
          </a:prstGeom>
          <a:solidFill>
            <a:srgbClr val="FFEA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8681" name="Text Box 9"/>
          <p:cNvSpPr txBox="1">
            <a:spLocks noChangeArrowheads="1"/>
          </p:cNvSpPr>
          <p:nvPr/>
        </p:nvSpPr>
        <p:spPr bwMode="auto">
          <a:xfrm>
            <a:off x="1828800" y="5918200"/>
            <a:ext cx="6372225"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008000"/>
                </a:solidFill>
                <a:latin typeface="Courier" pitchFamily="84" charset="0"/>
              </a:rPr>
              <a:t>AUG</a:t>
            </a:r>
            <a:r>
              <a:rPr lang="en-US" sz="2800" b="1">
                <a:solidFill>
                  <a:srgbClr val="CC0000"/>
                </a:solidFill>
                <a:latin typeface="Courier" pitchFamily="84" charset="0"/>
              </a:rPr>
              <a:t>|</a:t>
            </a:r>
            <a:r>
              <a:rPr lang="en-US" sz="2800" b="1">
                <a:solidFill>
                  <a:srgbClr val="008000"/>
                </a:solidFill>
                <a:latin typeface="Courier" pitchFamily="84" charset="0"/>
              </a:rPr>
              <a:t>C</a:t>
            </a:r>
            <a:r>
              <a:rPr lang="en-US" sz="2800" b="1">
                <a:solidFill>
                  <a:srgbClr val="0F116A"/>
                </a:solidFill>
                <a:latin typeface="Courier" pitchFamily="84" charset="0"/>
              </a:rPr>
              <a:t>G</a:t>
            </a:r>
            <a:r>
              <a:rPr lang="en-US" sz="2800" b="1">
                <a:solidFill>
                  <a:srgbClr val="CC0000"/>
                </a:solidFill>
                <a:latin typeface="Courier" pitchFamily="84" charset="0"/>
              </a:rPr>
              <a:t>G|</a:t>
            </a:r>
            <a:r>
              <a:rPr lang="en-US" sz="2800" b="1">
                <a:solidFill>
                  <a:srgbClr val="0F116A"/>
                </a:solidFill>
                <a:latin typeface="Courier" pitchFamily="84" charset="0"/>
              </a:rPr>
              <a:t>G</a:t>
            </a:r>
            <a:r>
              <a:rPr lang="en-US" sz="2800" b="1">
                <a:solidFill>
                  <a:srgbClr val="008000"/>
                </a:solidFill>
                <a:latin typeface="Courier" pitchFamily="84" charset="0"/>
              </a:rPr>
              <a:t>UC</a:t>
            </a:r>
            <a:r>
              <a:rPr lang="en-US" sz="2800" b="1">
                <a:solidFill>
                  <a:srgbClr val="CC0000"/>
                </a:solidFill>
                <a:latin typeface="Courier" pitchFamily="84" charset="0"/>
              </a:rPr>
              <a:t>|</a:t>
            </a:r>
            <a:r>
              <a:rPr lang="en-US" sz="2800" b="1">
                <a:solidFill>
                  <a:srgbClr val="008000"/>
                </a:solidFill>
                <a:latin typeface="Courier" pitchFamily="84" charset="0"/>
              </a:rPr>
              <a:t>CGA</a:t>
            </a:r>
            <a:r>
              <a:rPr lang="en-US" sz="2800" b="1">
                <a:solidFill>
                  <a:srgbClr val="CC0000"/>
                </a:solidFill>
                <a:latin typeface="Courier" pitchFamily="84" charset="0"/>
              </a:rPr>
              <a:t>|</a:t>
            </a:r>
            <a:r>
              <a:rPr lang="en-US" sz="2800" b="1">
                <a:solidFill>
                  <a:srgbClr val="008000"/>
                </a:solidFill>
                <a:latin typeface="Courier" pitchFamily="84" charset="0"/>
              </a:rPr>
              <a:t>UAA</a:t>
            </a:r>
            <a:r>
              <a:rPr lang="en-US" sz="2800" b="1">
                <a:solidFill>
                  <a:srgbClr val="CC0000"/>
                </a:solidFill>
                <a:latin typeface="Courier" pitchFamily="84" charset="0"/>
              </a:rPr>
              <a:t>|</a:t>
            </a:r>
            <a:r>
              <a:rPr lang="en-US" sz="2800" b="1">
                <a:solidFill>
                  <a:srgbClr val="008000"/>
                </a:solidFill>
                <a:latin typeface="Courier" pitchFamily="84" charset="0"/>
              </a:rPr>
              <a:t>GGG</a:t>
            </a:r>
            <a:r>
              <a:rPr lang="en-US" sz="2800" b="1">
                <a:solidFill>
                  <a:srgbClr val="CC0000"/>
                </a:solidFill>
                <a:latin typeface="Courier" pitchFamily="84" charset="0"/>
              </a:rPr>
              <a:t>|</a:t>
            </a:r>
            <a:r>
              <a:rPr lang="en-US" sz="2800" b="1">
                <a:solidFill>
                  <a:srgbClr val="008000"/>
                </a:solidFill>
                <a:latin typeface="Courier" pitchFamily="84" charset="0"/>
              </a:rPr>
              <a:t>CCA</a:t>
            </a:r>
            <a:r>
              <a:rPr lang="en-US" sz="2800" b="1">
                <a:solidFill>
                  <a:srgbClr val="CC0000"/>
                </a:solidFill>
                <a:latin typeface="Courier" pitchFamily="84" charset="0"/>
              </a:rPr>
              <a:t>|</a:t>
            </a:r>
            <a:r>
              <a:rPr lang="en-US" sz="2800" b="1">
                <a:solidFill>
                  <a:srgbClr val="008000"/>
                </a:solidFill>
                <a:latin typeface="Courier" pitchFamily="84" charset="0"/>
              </a:rPr>
              <a:t>U</a:t>
            </a:r>
          </a:p>
        </p:txBody>
      </p:sp>
      <p:sp>
        <p:nvSpPr>
          <p:cNvPr id="668682" name="Text Box 10"/>
          <p:cNvSpPr txBox="1">
            <a:spLocks noChangeArrowheads="1"/>
          </p:cNvSpPr>
          <p:nvPr/>
        </p:nvSpPr>
        <p:spPr bwMode="auto">
          <a:xfrm>
            <a:off x="1835150" y="5105400"/>
            <a:ext cx="6159500"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008000"/>
                </a:solidFill>
                <a:latin typeface="Courier" pitchFamily="84" charset="0"/>
              </a:rPr>
              <a:t>AUGC</a:t>
            </a:r>
            <a:r>
              <a:rPr lang="en-US" sz="2800" b="1">
                <a:solidFill>
                  <a:srgbClr val="0F116A"/>
                </a:solidFill>
                <a:latin typeface="Courier" pitchFamily="84" charset="0"/>
              </a:rPr>
              <a:t>G</a:t>
            </a:r>
            <a:r>
              <a:rPr lang="en-US" sz="2800" b="1">
                <a:solidFill>
                  <a:srgbClr val="CC0000"/>
                </a:solidFill>
                <a:latin typeface="Courier" pitchFamily="84" charset="0"/>
              </a:rPr>
              <a:t>GCTATGG</a:t>
            </a:r>
            <a:r>
              <a:rPr lang="en-US" sz="2800" b="1">
                <a:solidFill>
                  <a:srgbClr val="0F116A"/>
                </a:solidFill>
                <a:latin typeface="Courier" pitchFamily="84" charset="0"/>
              </a:rPr>
              <a:t>G</a:t>
            </a:r>
            <a:r>
              <a:rPr lang="en-US" sz="2800" b="1">
                <a:solidFill>
                  <a:srgbClr val="008000"/>
                </a:solidFill>
                <a:latin typeface="Courier" pitchFamily="84" charset="0"/>
              </a:rPr>
              <a:t>UCCGAUAAGGGCCAU</a:t>
            </a:r>
            <a:endParaRPr lang="en-US" sz="2800">
              <a:latin typeface="Courier" pitchFamily="84" charset="0"/>
            </a:endParaRPr>
          </a:p>
        </p:txBody>
      </p:sp>
      <p:sp>
        <p:nvSpPr>
          <p:cNvPr id="668683" name="Text Box 11"/>
          <p:cNvSpPr txBox="1">
            <a:spLocks noChangeArrowheads="1"/>
          </p:cNvSpPr>
          <p:nvPr/>
        </p:nvSpPr>
        <p:spPr bwMode="auto">
          <a:xfrm>
            <a:off x="2474913" y="5511800"/>
            <a:ext cx="4878387"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008000"/>
                </a:solidFill>
                <a:latin typeface="Courier" pitchFamily="84" charset="0"/>
              </a:rPr>
              <a:t>AUGC</a:t>
            </a:r>
            <a:r>
              <a:rPr lang="en-US" sz="2800" b="1">
                <a:solidFill>
                  <a:srgbClr val="0F116A"/>
                </a:solidFill>
                <a:latin typeface="Courier" pitchFamily="84" charset="0"/>
              </a:rPr>
              <a:t>G</a:t>
            </a:r>
            <a:r>
              <a:rPr lang="en-US" sz="2800" b="1">
                <a:solidFill>
                  <a:srgbClr val="CC0000"/>
                </a:solidFill>
                <a:latin typeface="Courier" pitchFamily="84" charset="0"/>
              </a:rPr>
              <a:t>G</a:t>
            </a:r>
            <a:r>
              <a:rPr lang="en-US" sz="2800" b="1">
                <a:solidFill>
                  <a:srgbClr val="0F116A"/>
                </a:solidFill>
                <a:latin typeface="Courier" pitchFamily="84" charset="0"/>
              </a:rPr>
              <a:t>G</a:t>
            </a:r>
            <a:r>
              <a:rPr lang="en-US" sz="2800" b="1">
                <a:solidFill>
                  <a:srgbClr val="008000"/>
                </a:solidFill>
                <a:latin typeface="Courier" pitchFamily="84" charset="0"/>
              </a:rPr>
              <a:t>UCCGAUAAGGGCCAU</a:t>
            </a:r>
            <a:endParaRPr lang="en-US" sz="2800">
              <a:latin typeface="Courier" pitchFamily="84" charset="0"/>
            </a:endParaRPr>
          </a:p>
        </p:txBody>
      </p:sp>
      <p:sp>
        <p:nvSpPr>
          <p:cNvPr id="668684" name="Text Box 12"/>
          <p:cNvSpPr txBox="1">
            <a:spLocks noChangeArrowheads="1"/>
          </p:cNvSpPr>
          <p:nvPr/>
        </p:nvSpPr>
        <p:spPr bwMode="auto">
          <a:xfrm>
            <a:off x="1828800" y="4572000"/>
            <a:ext cx="5945188"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660000"/>
                </a:solidFill>
                <a:latin typeface="Courier" pitchFamily="84" charset="0"/>
              </a:rPr>
              <a:t>Met</a:t>
            </a:r>
            <a:r>
              <a:rPr lang="en-US" sz="2800" b="1">
                <a:solidFill>
                  <a:srgbClr val="CC0000"/>
                </a:solidFill>
                <a:latin typeface="Courier" pitchFamily="84" charset="0"/>
              </a:rPr>
              <a:t>|</a:t>
            </a:r>
            <a:r>
              <a:rPr lang="en-US" sz="2800" b="1">
                <a:solidFill>
                  <a:srgbClr val="660000"/>
                </a:solidFill>
                <a:latin typeface="Courier" pitchFamily="84" charset="0"/>
              </a:rPr>
              <a:t>Arg</a:t>
            </a:r>
            <a:r>
              <a:rPr lang="en-US" sz="2800" b="1">
                <a:solidFill>
                  <a:srgbClr val="CC0000"/>
                </a:solidFill>
                <a:latin typeface="Courier" pitchFamily="84" charset="0"/>
              </a:rPr>
              <a:t>|</a:t>
            </a:r>
            <a:r>
              <a:rPr lang="en-US" sz="2800" b="1">
                <a:solidFill>
                  <a:srgbClr val="660000"/>
                </a:solidFill>
                <a:latin typeface="Courier" pitchFamily="84" charset="0"/>
              </a:rPr>
              <a:t>Ser</a:t>
            </a:r>
            <a:r>
              <a:rPr lang="en-US" sz="2800" b="1">
                <a:solidFill>
                  <a:srgbClr val="CC0000"/>
                </a:solidFill>
                <a:latin typeface="Courier" pitchFamily="84" charset="0"/>
              </a:rPr>
              <a:t>|</a:t>
            </a:r>
            <a:r>
              <a:rPr lang="en-US" sz="2800" b="1">
                <a:solidFill>
                  <a:srgbClr val="660000"/>
                </a:solidFill>
                <a:latin typeface="Courier" pitchFamily="84" charset="0"/>
              </a:rPr>
              <a:t>Asp</a:t>
            </a:r>
            <a:r>
              <a:rPr lang="en-US" sz="2800" b="1">
                <a:solidFill>
                  <a:srgbClr val="CC0000"/>
                </a:solidFill>
                <a:latin typeface="Courier" pitchFamily="84" charset="0"/>
              </a:rPr>
              <a:t>|</a:t>
            </a:r>
            <a:r>
              <a:rPr lang="en-US" sz="2800" b="1">
                <a:solidFill>
                  <a:srgbClr val="660000"/>
                </a:solidFill>
                <a:latin typeface="Courier" pitchFamily="84" charset="0"/>
              </a:rPr>
              <a:t>Lys</a:t>
            </a:r>
            <a:r>
              <a:rPr lang="en-US" sz="2800" b="1">
                <a:solidFill>
                  <a:srgbClr val="CC0000"/>
                </a:solidFill>
                <a:latin typeface="Courier" pitchFamily="84" charset="0"/>
              </a:rPr>
              <a:t>|</a:t>
            </a:r>
            <a:r>
              <a:rPr lang="en-US" sz="2800" b="1">
                <a:solidFill>
                  <a:srgbClr val="660000"/>
                </a:solidFill>
                <a:latin typeface="Courier" pitchFamily="84" charset="0"/>
              </a:rPr>
              <a:t>Gly</a:t>
            </a:r>
            <a:r>
              <a:rPr lang="en-US" sz="2800" b="1">
                <a:solidFill>
                  <a:srgbClr val="CC0000"/>
                </a:solidFill>
                <a:latin typeface="Courier" pitchFamily="84" charset="0"/>
              </a:rPr>
              <a:t>|</a:t>
            </a:r>
            <a:r>
              <a:rPr lang="en-US" sz="2800" b="1">
                <a:solidFill>
                  <a:srgbClr val="660000"/>
                </a:solidFill>
                <a:latin typeface="Courier" pitchFamily="84" charset="0"/>
              </a:rPr>
              <a:t>His</a:t>
            </a:r>
            <a:endParaRPr lang="en-US" sz="3200" b="1">
              <a:latin typeface="Courier" pitchFamily="84" charset="0"/>
            </a:endParaRPr>
          </a:p>
        </p:txBody>
      </p:sp>
      <p:sp>
        <p:nvSpPr>
          <p:cNvPr id="668685" name="Text Box 13"/>
          <p:cNvSpPr txBox="1">
            <a:spLocks noChangeArrowheads="1"/>
          </p:cNvSpPr>
          <p:nvPr/>
        </p:nvSpPr>
        <p:spPr bwMode="auto">
          <a:xfrm>
            <a:off x="1828800" y="6324600"/>
            <a:ext cx="4665663" cy="5191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sz="2800" b="1">
                <a:solidFill>
                  <a:srgbClr val="660000"/>
                </a:solidFill>
                <a:latin typeface="Courier" pitchFamily="84" charset="0"/>
              </a:rPr>
              <a:t>Met</a:t>
            </a:r>
            <a:r>
              <a:rPr lang="en-US" sz="2800" b="1">
                <a:solidFill>
                  <a:srgbClr val="CC0000"/>
                </a:solidFill>
                <a:latin typeface="Courier" pitchFamily="84" charset="0"/>
              </a:rPr>
              <a:t>|</a:t>
            </a:r>
            <a:r>
              <a:rPr lang="en-US" sz="2800" b="1">
                <a:solidFill>
                  <a:srgbClr val="660000"/>
                </a:solidFill>
                <a:latin typeface="Courier" pitchFamily="84" charset="0"/>
              </a:rPr>
              <a:t>Arg</a:t>
            </a:r>
            <a:r>
              <a:rPr lang="en-US" sz="2800" b="1">
                <a:solidFill>
                  <a:srgbClr val="CC0000"/>
                </a:solidFill>
                <a:latin typeface="Courier" pitchFamily="84" charset="0"/>
              </a:rPr>
              <a:t>|</a:t>
            </a:r>
            <a:r>
              <a:rPr lang="en-US" sz="2800" b="1">
                <a:solidFill>
                  <a:srgbClr val="660000"/>
                </a:solidFill>
                <a:latin typeface="Courier" pitchFamily="84" charset="0"/>
              </a:rPr>
              <a:t>Val</a:t>
            </a:r>
            <a:r>
              <a:rPr lang="en-US" sz="2800" b="1">
                <a:solidFill>
                  <a:srgbClr val="CC0000"/>
                </a:solidFill>
                <a:latin typeface="Courier" pitchFamily="84" charset="0"/>
              </a:rPr>
              <a:t>|</a:t>
            </a:r>
            <a:r>
              <a:rPr lang="en-US" sz="2800" b="1">
                <a:solidFill>
                  <a:srgbClr val="660000"/>
                </a:solidFill>
                <a:latin typeface="Courier" pitchFamily="84" charset="0"/>
              </a:rPr>
              <a:t>Arg</a:t>
            </a:r>
            <a:r>
              <a:rPr lang="en-US" sz="2800" b="1">
                <a:solidFill>
                  <a:srgbClr val="CC0000"/>
                </a:solidFill>
                <a:latin typeface="Courier" pitchFamily="84" charset="0"/>
              </a:rPr>
              <a:t>|</a:t>
            </a:r>
            <a:r>
              <a:rPr lang="en-US" sz="2800" b="1">
                <a:solidFill>
                  <a:srgbClr val="660000"/>
                </a:solidFill>
                <a:latin typeface="Courier" pitchFamily="84" charset="0"/>
              </a:rPr>
              <a:t>STOP</a:t>
            </a:r>
            <a:r>
              <a:rPr lang="en-US" sz="2800" b="1">
                <a:solidFill>
                  <a:srgbClr val="CC0000"/>
                </a:solidFill>
                <a:latin typeface="Courier" pitchFamily="84" charset="0"/>
              </a:rPr>
              <a:t>|</a:t>
            </a:r>
            <a:endParaRPr lang="en-US" sz="3200" b="1">
              <a:latin typeface="Courier" pitchFamily="8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8675">
                                            <p:txEl>
                                              <p:pRg st="0" end="0"/>
                                            </p:txEl>
                                          </p:spTgt>
                                        </p:tgtEl>
                                        <p:attrNameLst>
                                          <p:attrName>style.visibility</p:attrName>
                                        </p:attrNameLst>
                                      </p:cBhvr>
                                      <p:to>
                                        <p:strVal val="visible"/>
                                      </p:to>
                                    </p:set>
                                    <p:anim calcmode="lin" valueType="num">
                                      <p:cBhvr additive="base">
                                        <p:cTn id="7" dur="500" fill="hold"/>
                                        <p:tgtEl>
                                          <p:spTgt spid="66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686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8675">
                                            <p:txEl>
                                              <p:pRg st="1" end="1"/>
                                            </p:txEl>
                                          </p:spTgt>
                                        </p:tgtEl>
                                        <p:attrNameLst>
                                          <p:attrName>style.visibility</p:attrName>
                                        </p:attrNameLst>
                                      </p:cBhvr>
                                      <p:to>
                                        <p:strVal val="visible"/>
                                      </p:to>
                                    </p:set>
                                    <p:anim calcmode="lin" valueType="num">
                                      <p:cBhvr additive="base">
                                        <p:cTn id="13" dur="500" fill="hold"/>
                                        <p:tgtEl>
                                          <p:spTgt spid="668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6867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68678">
                                            <p:txEl>
                                              <p:pRg st="0" end="0"/>
                                            </p:txEl>
                                          </p:spTgt>
                                        </p:tgtEl>
                                        <p:attrNameLst>
                                          <p:attrName>style.visibility</p:attrName>
                                        </p:attrNameLst>
                                      </p:cBhvr>
                                      <p:to>
                                        <p:strVal val="visible"/>
                                      </p:to>
                                    </p:set>
                                    <p:anim calcmode="lin" valueType="num">
                                      <p:cBhvr additive="base">
                                        <p:cTn id="19" dur="500" fill="hold"/>
                                        <p:tgtEl>
                                          <p:spTgt spid="66867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6867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68679">
                                            <p:txEl>
                                              <p:pRg st="0" end="0"/>
                                            </p:txEl>
                                          </p:spTgt>
                                        </p:tgtEl>
                                        <p:attrNameLst>
                                          <p:attrName>style.visibility</p:attrName>
                                        </p:attrNameLst>
                                      </p:cBhvr>
                                      <p:to>
                                        <p:strVal val="visible"/>
                                      </p:to>
                                    </p:set>
                                    <p:anim calcmode="lin" valueType="num">
                                      <p:cBhvr additive="base">
                                        <p:cTn id="25" dur="500" fill="hold"/>
                                        <p:tgtEl>
                                          <p:spTgt spid="66867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6867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68677">
                                            <p:txEl>
                                              <p:pRg st="0" end="0"/>
                                            </p:txEl>
                                          </p:spTgt>
                                        </p:tgtEl>
                                        <p:attrNameLst>
                                          <p:attrName>style.visibility</p:attrName>
                                        </p:attrNameLst>
                                      </p:cBhvr>
                                      <p:to>
                                        <p:strVal val="visible"/>
                                      </p:to>
                                    </p:set>
                                    <p:anim calcmode="lin" valueType="num">
                                      <p:cBhvr additive="base">
                                        <p:cTn id="31" dur="500" fill="hold"/>
                                        <p:tgtEl>
                                          <p:spTgt spid="668677">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6867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68684">
                                            <p:txEl>
                                              <p:pRg st="0" end="0"/>
                                            </p:txEl>
                                          </p:spTgt>
                                        </p:tgtEl>
                                        <p:attrNameLst>
                                          <p:attrName>style.visibility</p:attrName>
                                        </p:attrNameLst>
                                      </p:cBhvr>
                                      <p:to>
                                        <p:strVal val="visible"/>
                                      </p:to>
                                    </p:set>
                                    <p:anim calcmode="lin" valueType="num">
                                      <p:cBhvr additive="base">
                                        <p:cTn id="37" dur="500" fill="hold"/>
                                        <p:tgtEl>
                                          <p:spTgt spid="668684">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6868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68680"/>
                                        </p:tgtEl>
                                        <p:attrNameLst>
                                          <p:attrName>style.visibility</p:attrName>
                                        </p:attrNameLst>
                                      </p:cBhvr>
                                      <p:to>
                                        <p:strVal val="visible"/>
                                      </p:to>
                                    </p:set>
                                    <p:anim calcmode="lin" valueType="num">
                                      <p:cBhvr additive="base">
                                        <p:cTn id="43" dur="500" fill="hold"/>
                                        <p:tgtEl>
                                          <p:spTgt spid="668680"/>
                                        </p:tgtEl>
                                        <p:attrNameLst>
                                          <p:attrName>ppt_x</p:attrName>
                                        </p:attrNameLst>
                                      </p:cBhvr>
                                      <p:tavLst>
                                        <p:tav tm="0">
                                          <p:val>
                                            <p:strVal val="0-#ppt_w/2"/>
                                          </p:val>
                                        </p:tav>
                                        <p:tav tm="100000">
                                          <p:val>
                                            <p:strVal val="#ppt_x"/>
                                          </p:val>
                                        </p:tav>
                                      </p:tavLst>
                                    </p:anim>
                                    <p:anim calcmode="lin" valueType="num">
                                      <p:cBhvr additive="base">
                                        <p:cTn id="44" dur="500" fill="hold"/>
                                        <p:tgtEl>
                                          <p:spTgt spid="66868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par>
                          <p:cTn id="45" fill="hold" nodeType="afterGroup">
                            <p:stCondLst>
                              <p:cond delay="500"/>
                            </p:stCondLst>
                            <p:childTnLst>
                              <p:par>
                                <p:cTn id="46" presetID="2" presetClass="entr" presetSubtype="8" fill="hold" grpId="0" nodeType="afterEffect">
                                  <p:stCondLst>
                                    <p:cond delay="0"/>
                                  </p:stCondLst>
                                  <p:childTnLst>
                                    <p:set>
                                      <p:cBhvr>
                                        <p:cTn id="47" dur="1" fill="hold">
                                          <p:stCondLst>
                                            <p:cond delay="0"/>
                                          </p:stCondLst>
                                        </p:cTn>
                                        <p:tgtEl>
                                          <p:spTgt spid="668682">
                                            <p:txEl>
                                              <p:pRg st="0" end="0"/>
                                            </p:txEl>
                                          </p:spTgt>
                                        </p:tgtEl>
                                        <p:attrNameLst>
                                          <p:attrName>style.visibility</p:attrName>
                                        </p:attrNameLst>
                                      </p:cBhvr>
                                      <p:to>
                                        <p:strVal val="visible"/>
                                      </p:to>
                                    </p:set>
                                    <p:anim calcmode="lin" valueType="num">
                                      <p:cBhvr additive="base">
                                        <p:cTn id="48" dur="500" fill="hold"/>
                                        <p:tgtEl>
                                          <p:spTgt spid="668682">
                                            <p:txEl>
                                              <p:pRg st="0" end="0"/>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66868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6"/>
                                            </p:cond>
                                          </p:stCondLst>
                                          <p:endCondLst>
                                            <p:cond evt="onStopAudio" delay="0">
                                              <p:tgtEl>
                                                <p:sldTgt/>
                                              </p:tgtEl>
                                            </p:cond>
                                          </p:endCondLst>
                                        </p:cTn>
                                        <p:tgtEl>
                                          <p:sndTgt r:embed="rId3" name="Whoosh"/>
                                        </p:tgtEl>
                                      </p:cMediaNode>
                                    </p:audio>
                                  </p:sub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668683">
                                            <p:txEl>
                                              <p:pRg st="0" end="0"/>
                                            </p:txEl>
                                          </p:spTgt>
                                        </p:tgtEl>
                                        <p:attrNameLst>
                                          <p:attrName>style.visibility</p:attrName>
                                        </p:attrNameLst>
                                      </p:cBhvr>
                                      <p:to>
                                        <p:strVal val="visible"/>
                                      </p:to>
                                    </p:set>
                                    <p:anim calcmode="lin" valueType="num">
                                      <p:cBhvr additive="base">
                                        <p:cTn id="54" dur="500" fill="hold"/>
                                        <p:tgtEl>
                                          <p:spTgt spid="668683">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66868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2"/>
                                            </p:cond>
                                          </p:stCondLst>
                                          <p:endCondLst>
                                            <p:cond evt="onStopAudio" delay="0">
                                              <p:tgtEl>
                                                <p:sldTgt/>
                                              </p:tgtEl>
                                            </p:cond>
                                          </p:endCondLst>
                                        </p:cTn>
                                        <p:tgtEl>
                                          <p:sndTgt r:embed="rId3" name="Whoosh"/>
                                        </p:tgtEl>
                                      </p:cMediaNode>
                                    </p:audio>
                                  </p:sub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668681">
                                            <p:txEl>
                                              <p:pRg st="0" end="0"/>
                                            </p:txEl>
                                          </p:spTgt>
                                        </p:tgtEl>
                                        <p:attrNameLst>
                                          <p:attrName>style.visibility</p:attrName>
                                        </p:attrNameLst>
                                      </p:cBhvr>
                                      <p:to>
                                        <p:strVal val="visible"/>
                                      </p:to>
                                    </p:set>
                                    <p:anim calcmode="lin" valueType="num">
                                      <p:cBhvr additive="base">
                                        <p:cTn id="60" dur="500" fill="hold"/>
                                        <p:tgtEl>
                                          <p:spTgt spid="668681">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66868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8"/>
                                            </p:cond>
                                          </p:stCondLst>
                                          <p:endCondLst>
                                            <p:cond evt="onStopAudio" delay="0">
                                              <p:tgtEl>
                                                <p:sldTgt/>
                                              </p:tgtEl>
                                            </p:cond>
                                          </p:endCondLst>
                                        </p:cTn>
                                        <p:tgtEl>
                                          <p:sndTgt r:embed="rId3" name="Whoosh"/>
                                        </p:tgtEl>
                                      </p:cMediaNode>
                                    </p:audio>
                                  </p:sub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668685">
                                            <p:txEl>
                                              <p:pRg st="0" end="0"/>
                                            </p:txEl>
                                          </p:spTgt>
                                        </p:tgtEl>
                                        <p:attrNameLst>
                                          <p:attrName>style.visibility</p:attrName>
                                        </p:attrNameLst>
                                      </p:cBhvr>
                                      <p:to>
                                        <p:strVal val="visible"/>
                                      </p:to>
                                    </p:set>
                                    <p:anim calcmode="lin" valueType="num">
                                      <p:cBhvr additive="base">
                                        <p:cTn id="66" dur="500" fill="hold"/>
                                        <p:tgtEl>
                                          <p:spTgt spid="668685">
                                            <p:txEl>
                                              <p:pRg st="0" end="0"/>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66868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4"/>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8675" grpId="0" build="p" autoUpdateAnimBg="0"/>
      <p:bldP spid="668677" grpId="0" build="p" autoUpdateAnimBg="0"/>
      <p:bldP spid="668678" grpId="0" build="p" autoUpdateAnimBg="0"/>
      <p:bldP spid="668679" grpId="0" build="p" autoUpdateAnimBg="0"/>
      <p:bldP spid="668680" grpId="0" animBg="1"/>
      <p:bldP spid="668681" grpId="0" build="p" autoUpdateAnimBg="0"/>
      <p:bldP spid="668682" grpId="0" build="p" autoUpdateAnimBg="0"/>
      <p:bldP spid="668683" grpId="0" build="p" autoUpdateAnimBg="0"/>
      <p:bldP spid="668684" grpId="0" build="p" autoUpdateAnimBg="0"/>
      <p:bldP spid="66868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0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3513" y="4756150"/>
            <a:ext cx="1836737" cy="21018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5603" name="Rectangle 3"/>
          <p:cNvSpPr>
            <a:spLocks noGrp="1" noChangeArrowheads="1"/>
          </p:cNvSpPr>
          <p:nvPr>
            <p:ph type="title"/>
          </p:nvPr>
        </p:nvSpPr>
        <p:spPr/>
        <p:txBody>
          <a:bodyPr/>
          <a:lstStyle/>
          <a:p>
            <a:r>
              <a:rPr lang="en-US"/>
              <a:t>RNA splicing enzymes</a:t>
            </a:r>
          </a:p>
        </p:txBody>
      </p:sp>
      <p:grpSp>
        <p:nvGrpSpPr>
          <p:cNvPr id="665604" name="Group 4"/>
          <p:cNvGrpSpPr>
            <a:grpSpLocks/>
          </p:cNvGrpSpPr>
          <p:nvPr/>
        </p:nvGrpSpPr>
        <p:grpSpPr bwMode="auto">
          <a:xfrm>
            <a:off x="3740150" y="1600200"/>
            <a:ext cx="5203825" cy="1627188"/>
            <a:chOff x="2356" y="1008"/>
            <a:chExt cx="3278" cy="1025"/>
          </a:xfrm>
        </p:grpSpPr>
        <p:pic>
          <p:nvPicPr>
            <p:cNvPr id="665605" name="Picture 5"/>
            <p:cNvPicPr>
              <a:picLocks noChangeAspect="1" noChangeArrowheads="1"/>
            </p:cNvPicPr>
            <p:nvPr/>
          </p:nvPicPr>
          <p:blipFill>
            <a:blip r:embed="rId7">
              <a:extLst>
                <a:ext uri="{28A0092B-C50C-407E-A947-70E740481C1C}">
                  <a14:useLocalDpi xmlns:a14="http://schemas.microsoft.com/office/drawing/2010/main" val="0"/>
                </a:ext>
              </a:extLst>
            </a:blip>
            <a:srcRect l="25874" r="12375" b="75000"/>
            <a:stretch>
              <a:fillRect/>
            </a:stretch>
          </p:blipFill>
          <p:spPr bwMode="auto">
            <a:xfrm>
              <a:off x="2356" y="1008"/>
              <a:ext cx="3271" cy="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06" name="Rectangle 6"/>
            <p:cNvSpPr>
              <a:spLocks noChangeArrowheads="1"/>
            </p:cNvSpPr>
            <p:nvPr/>
          </p:nvSpPr>
          <p:spPr bwMode="auto">
            <a:xfrm>
              <a:off x="4764" y="1145"/>
              <a:ext cx="552"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snRNPs</a:t>
              </a:r>
              <a:endParaRPr lang="en-US" sz="1800" b="1"/>
            </a:p>
          </p:txBody>
        </p:sp>
        <p:sp>
          <p:nvSpPr>
            <p:cNvPr id="665607" name="Rectangle 7"/>
            <p:cNvSpPr>
              <a:spLocks noChangeArrowheads="1"/>
            </p:cNvSpPr>
            <p:nvPr/>
          </p:nvSpPr>
          <p:spPr bwMode="auto">
            <a:xfrm>
              <a:off x="5271" y="1461"/>
              <a:ext cx="336"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exon</a:t>
              </a:r>
              <a:endParaRPr lang="en-US" sz="1800" b="1"/>
            </a:p>
          </p:txBody>
        </p:sp>
        <p:sp>
          <p:nvSpPr>
            <p:cNvPr id="665608" name="Rectangle 8"/>
            <p:cNvSpPr>
              <a:spLocks noChangeArrowheads="1"/>
            </p:cNvSpPr>
            <p:nvPr/>
          </p:nvSpPr>
          <p:spPr bwMode="auto">
            <a:xfrm>
              <a:off x="2376" y="1461"/>
              <a:ext cx="336"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exon</a:t>
              </a:r>
              <a:endParaRPr lang="en-US" sz="1800" b="1"/>
            </a:p>
          </p:txBody>
        </p:sp>
        <p:sp>
          <p:nvSpPr>
            <p:cNvPr id="665609" name="Rectangle 9"/>
            <p:cNvSpPr>
              <a:spLocks noChangeArrowheads="1"/>
            </p:cNvSpPr>
            <p:nvPr/>
          </p:nvSpPr>
          <p:spPr bwMode="auto">
            <a:xfrm>
              <a:off x="3557" y="1445"/>
              <a:ext cx="408"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intron</a:t>
              </a:r>
              <a:endParaRPr lang="en-US" sz="1800" b="1"/>
            </a:p>
          </p:txBody>
        </p:sp>
        <p:sp>
          <p:nvSpPr>
            <p:cNvPr id="665610" name="Rectangle 10"/>
            <p:cNvSpPr>
              <a:spLocks noChangeArrowheads="1"/>
            </p:cNvSpPr>
            <p:nvPr/>
          </p:nvSpPr>
          <p:spPr bwMode="auto">
            <a:xfrm>
              <a:off x="3165" y="1224"/>
              <a:ext cx="480"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snRNA</a:t>
              </a:r>
              <a:endParaRPr lang="en-US" sz="1800" b="1"/>
            </a:p>
          </p:txBody>
        </p:sp>
        <p:sp>
          <p:nvSpPr>
            <p:cNvPr id="665611" name="Freeform 11"/>
            <p:cNvSpPr>
              <a:spLocks/>
            </p:cNvSpPr>
            <p:nvPr/>
          </p:nvSpPr>
          <p:spPr bwMode="auto">
            <a:xfrm>
              <a:off x="4528" y="1258"/>
              <a:ext cx="391" cy="283"/>
            </a:xfrm>
            <a:custGeom>
              <a:avLst/>
              <a:gdLst>
                <a:gd name="T0" fmla="*/ 0 w 391"/>
                <a:gd name="T1" fmla="*/ 33 h 283"/>
                <a:gd name="T2" fmla="*/ 33 w 391"/>
                <a:gd name="T3" fmla="*/ 8 h 283"/>
                <a:gd name="T4" fmla="*/ 41 w 391"/>
                <a:gd name="T5" fmla="*/ 0 h 283"/>
                <a:gd name="T6" fmla="*/ 66 w 391"/>
                <a:gd name="T7" fmla="*/ 0 h 283"/>
                <a:gd name="T8" fmla="*/ 91 w 391"/>
                <a:gd name="T9" fmla="*/ 8 h 283"/>
                <a:gd name="T10" fmla="*/ 166 w 391"/>
                <a:gd name="T11" fmla="*/ 58 h 283"/>
                <a:gd name="T12" fmla="*/ 174 w 391"/>
                <a:gd name="T13" fmla="*/ 66 h 283"/>
                <a:gd name="T14" fmla="*/ 208 w 391"/>
                <a:gd name="T15" fmla="*/ 83 h 283"/>
                <a:gd name="T16" fmla="*/ 249 w 391"/>
                <a:gd name="T17" fmla="*/ 83 h 283"/>
                <a:gd name="T18" fmla="*/ 266 w 391"/>
                <a:gd name="T19" fmla="*/ 74 h 283"/>
                <a:gd name="T20" fmla="*/ 266 w 391"/>
                <a:gd name="T21" fmla="*/ 116 h 283"/>
                <a:gd name="T22" fmla="*/ 283 w 391"/>
                <a:gd name="T23" fmla="*/ 141 h 283"/>
                <a:gd name="T24" fmla="*/ 291 w 391"/>
                <a:gd name="T25" fmla="*/ 149 h 283"/>
                <a:gd name="T26" fmla="*/ 366 w 391"/>
                <a:gd name="T27" fmla="*/ 199 h 283"/>
                <a:gd name="T28" fmla="*/ 391 w 391"/>
                <a:gd name="T29" fmla="*/ 224 h 283"/>
                <a:gd name="T30" fmla="*/ 391 w 391"/>
                <a:gd name="T31" fmla="*/ 241 h 283"/>
                <a:gd name="T32" fmla="*/ 391 w 391"/>
                <a:gd name="T33" fmla="*/ 258 h 283"/>
                <a:gd name="T34" fmla="*/ 391 w 391"/>
                <a:gd name="T35"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1" h="283">
                  <a:moveTo>
                    <a:pt x="0" y="33"/>
                  </a:moveTo>
                  <a:lnTo>
                    <a:pt x="33" y="8"/>
                  </a:lnTo>
                  <a:lnTo>
                    <a:pt x="41" y="0"/>
                  </a:lnTo>
                  <a:lnTo>
                    <a:pt x="66" y="0"/>
                  </a:lnTo>
                  <a:lnTo>
                    <a:pt x="91" y="8"/>
                  </a:lnTo>
                  <a:lnTo>
                    <a:pt x="166" y="58"/>
                  </a:lnTo>
                  <a:lnTo>
                    <a:pt x="174" y="66"/>
                  </a:lnTo>
                  <a:lnTo>
                    <a:pt x="208" y="83"/>
                  </a:lnTo>
                  <a:lnTo>
                    <a:pt x="249" y="83"/>
                  </a:lnTo>
                  <a:lnTo>
                    <a:pt x="266" y="74"/>
                  </a:lnTo>
                  <a:lnTo>
                    <a:pt x="266" y="116"/>
                  </a:lnTo>
                  <a:lnTo>
                    <a:pt x="283" y="141"/>
                  </a:lnTo>
                  <a:lnTo>
                    <a:pt x="291" y="149"/>
                  </a:lnTo>
                  <a:lnTo>
                    <a:pt x="366" y="199"/>
                  </a:lnTo>
                  <a:lnTo>
                    <a:pt x="391" y="224"/>
                  </a:lnTo>
                  <a:lnTo>
                    <a:pt x="391" y="241"/>
                  </a:lnTo>
                  <a:lnTo>
                    <a:pt x="391" y="258"/>
                  </a:lnTo>
                  <a:lnTo>
                    <a:pt x="391" y="28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5612" name="Line 12"/>
            <p:cNvSpPr>
              <a:spLocks noChangeShapeType="1"/>
            </p:cNvSpPr>
            <p:nvPr/>
          </p:nvSpPr>
          <p:spPr bwMode="auto">
            <a:xfrm flipH="1">
              <a:off x="2980" y="1332"/>
              <a:ext cx="149" cy="5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613" name="Rectangle 13"/>
            <p:cNvSpPr>
              <a:spLocks noChangeArrowheads="1"/>
            </p:cNvSpPr>
            <p:nvPr/>
          </p:nvSpPr>
          <p:spPr bwMode="auto">
            <a:xfrm>
              <a:off x="2356" y="1725"/>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5'</a:t>
              </a:r>
              <a:endParaRPr lang="en-US" sz="1800" b="1"/>
            </a:p>
          </p:txBody>
        </p:sp>
        <p:sp>
          <p:nvSpPr>
            <p:cNvPr id="665614" name="Rectangle 14"/>
            <p:cNvSpPr>
              <a:spLocks noChangeArrowheads="1"/>
            </p:cNvSpPr>
            <p:nvPr/>
          </p:nvSpPr>
          <p:spPr bwMode="auto">
            <a:xfrm>
              <a:off x="5520" y="1725"/>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3'</a:t>
              </a:r>
              <a:endParaRPr lang="en-US" sz="1800" b="1"/>
            </a:p>
          </p:txBody>
        </p:sp>
        <p:sp>
          <p:nvSpPr>
            <p:cNvPr id="665615" name="Rectangle 15"/>
            <p:cNvSpPr>
              <a:spLocks noChangeArrowheads="1"/>
            </p:cNvSpPr>
            <p:nvPr/>
          </p:nvSpPr>
          <p:spPr bwMode="auto">
            <a:xfrm>
              <a:off x="3566" y="1742"/>
              <a:ext cx="159" cy="2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16" name="AutoShape 16"/>
            <p:cNvSpPr>
              <a:spLocks noChangeArrowheads="1"/>
            </p:cNvSpPr>
            <p:nvPr/>
          </p:nvSpPr>
          <p:spPr bwMode="auto">
            <a:xfrm>
              <a:off x="3547" y="1759"/>
              <a:ext cx="117" cy="259"/>
            </a:xfrm>
            <a:prstGeom prst="downArrow">
              <a:avLst>
                <a:gd name="adj1" fmla="val 50000"/>
                <a:gd name="adj2" fmla="val 55342"/>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617" name="Group 17"/>
          <p:cNvGrpSpPr>
            <a:grpSpLocks/>
          </p:cNvGrpSpPr>
          <p:nvPr/>
        </p:nvGrpSpPr>
        <p:grpSpPr bwMode="auto">
          <a:xfrm>
            <a:off x="2817813" y="3298825"/>
            <a:ext cx="6275387" cy="3551238"/>
            <a:chOff x="1775" y="2078"/>
            <a:chExt cx="3953" cy="2237"/>
          </a:xfrm>
        </p:grpSpPr>
        <p:pic>
          <p:nvPicPr>
            <p:cNvPr id="665618" name="Picture 18"/>
            <p:cNvPicPr>
              <a:picLocks noChangeAspect="1" noChangeArrowheads="1"/>
            </p:cNvPicPr>
            <p:nvPr/>
          </p:nvPicPr>
          <p:blipFill>
            <a:blip r:embed="rId7">
              <a:extLst>
                <a:ext uri="{28A0092B-C50C-407E-A947-70E740481C1C}">
                  <a14:useLocalDpi xmlns:a14="http://schemas.microsoft.com/office/drawing/2010/main" val="0"/>
                </a:ext>
              </a:extLst>
            </a:blip>
            <a:srcRect l="30376" t="30000"/>
            <a:stretch>
              <a:fillRect/>
            </a:stretch>
          </p:blipFill>
          <p:spPr bwMode="auto">
            <a:xfrm>
              <a:off x="2760" y="2078"/>
              <a:ext cx="2968" cy="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19" name="Rectangle 19"/>
            <p:cNvSpPr>
              <a:spLocks noChangeArrowheads="1"/>
            </p:cNvSpPr>
            <p:nvPr/>
          </p:nvSpPr>
          <p:spPr bwMode="auto">
            <a:xfrm>
              <a:off x="4217" y="2334"/>
              <a:ext cx="872"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spliceosome</a:t>
              </a:r>
              <a:endParaRPr lang="en-US" sz="1800" b="1"/>
            </a:p>
          </p:txBody>
        </p:sp>
        <p:sp>
          <p:nvSpPr>
            <p:cNvPr id="665620" name="Rectangle 20"/>
            <p:cNvSpPr>
              <a:spLocks noChangeArrowheads="1"/>
            </p:cNvSpPr>
            <p:nvPr/>
          </p:nvSpPr>
          <p:spPr bwMode="auto">
            <a:xfrm>
              <a:off x="3426" y="3899"/>
              <a:ext cx="336"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exon</a:t>
              </a:r>
              <a:endParaRPr lang="en-US" sz="1800" b="1"/>
            </a:p>
          </p:txBody>
        </p:sp>
        <p:sp>
          <p:nvSpPr>
            <p:cNvPr id="665621" name="Rectangle 21"/>
            <p:cNvSpPr>
              <a:spLocks noChangeArrowheads="1"/>
            </p:cNvSpPr>
            <p:nvPr/>
          </p:nvSpPr>
          <p:spPr bwMode="auto">
            <a:xfrm>
              <a:off x="4113" y="4066"/>
              <a:ext cx="528"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75000"/>
                </a:lnSpc>
              </a:pPr>
              <a:r>
                <a:rPr lang="en-US" sz="1800" b="1">
                  <a:solidFill>
                    <a:srgbClr val="000000"/>
                  </a:solidFill>
                </a:rPr>
                <a:t>excised</a:t>
              </a:r>
            </a:p>
            <a:p>
              <a:pPr>
                <a:lnSpc>
                  <a:spcPct val="65000"/>
                </a:lnSpc>
              </a:pPr>
              <a:r>
                <a:rPr lang="en-US" sz="1800" b="1">
                  <a:solidFill>
                    <a:srgbClr val="000000"/>
                  </a:solidFill>
                </a:rPr>
                <a:t>intron</a:t>
              </a:r>
              <a:endParaRPr lang="en-US" sz="1800" b="1"/>
            </a:p>
          </p:txBody>
        </p:sp>
        <p:grpSp>
          <p:nvGrpSpPr>
            <p:cNvPr id="665622" name="Group 22"/>
            <p:cNvGrpSpPr>
              <a:grpSpLocks/>
            </p:cNvGrpSpPr>
            <p:nvPr/>
          </p:nvGrpSpPr>
          <p:grpSpPr bwMode="auto">
            <a:xfrm>
              <a:off x="4087" y="2217"/>
              <a:ext cx="107" cy="510"/>
              <a:chOff x="3489" y="1534"/>
              <a:chExt cx="133" cy="633"/>
            </a:xfrm>
          </p:grpSpPr>
          <p:sp>
            <p:nvSpPr>
              <p:cNvPr id="665623" name="Freeform 23"/>
              <p:cNvSpPr>
                <a:spLocks/>
              </p:cNvSpPr>
              <p:nvPr/>
            </p:nvSpPr>
            <p:spPr bwMode="auto">
              <a:xfrm>
                <a:off x="3505" y="1534"/>
                <a:ext cx="117" cy="391"/>
              </a:xfrm>
              <a:custGeom>
                <a:avLst/>
                <a:gdLst>
                  <a:gd name="T0" fmla="*/ 0 w 117"/>
                  <a:gd name="T1" fmla="*/ 0 h 391"/>
                  <a:gd name="T2" fmla="*/ 25 w 117"/>
                  <a:gd name="T3" fmla="*/ 0 h 391"/>
                  <a:gd name="T4" fmla="*/ 42 w 117"/>
                  <a:gd name="T5" fmla="*/ 0 h 391"/>
                  <a:gd name="T6" fmla="*/ 59 w 117"/>
                  <a:gd name="T7" fmla="*/ 17 h 391"/>
                  <a:gd name="T8" fmla="*/ 67 w 117"/>
                  <a:gd name="T9" fmla="*/ 33 h 391"/>
                  <a:gd name="T10" fmla="*/ 67 w 117"/>
                  <a:gd name="T11" fmla="*/ 42 h 391"/>
                  <a:gd name="T12" fmla="*/ 67 w 117"/>
                  <a:gd name="T13" fmla="*/ 150 h 391"/>
                  <a:gd name="T14" fmla="*/ 67 w 117"/>
                  <a:gd name="T15" fmla="*/ 158 h 391"/>
                  <a:gd name="T16" fmla="*/ 75 w 117"/>
                  <a:gd name="T17" fmla="*/ 183 h 391"/>
                  <a:gd name="T18" fmla="*/ 100 w 117"/>
                  <a:gd name="T19" fmla="*/ 200 h 391"/>
                  <a:gd name="T20" fmla="*/ 117 w 117"/>
                  <a:gd name="T21" fmla="*/ 208 h 391"/>
                  <a:gd name="T22" fmla="*/ 100 w 117"/>
                  <a:gd name="T23" fmla="*/ 216 h 391"/>
                  <a:gd name="T24" fmla="*/ 75 w 117"/>
                  <a:gd name="T25" fmla="*/ 233 h 391"/>
                  <a:gd name="T26" fmla="*/ 67 w 117"/>
                  <a:gd name="T27" fmla="*/ 266 h 391"/>
                  <a:gd name="T28" fmla="*/ 67 w 117"/>
                  <a:gd name="T29" fmla="*/ 283 h 391"/>
                  <a:gd name="T30" fmla="*/ 67 w 117"/>
                  <a:gd name="T31" fmla="*/ 391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391">
                    <a:moveTo>
                      <a:pt x="0" y="0"/>
                    </a:moveTo>
                    <a:lnTo>
                      <a:pt x="25" y="0"/>
                    </a:lnTo>
                    <a:lnTo>
                      <a:pt x="42" y="0"/>
                    </a:lnTo>
                    <a:lnTo>
                      <a:pt x="59" y="17"/>
                    </a:lnTo>
                    <a:lnTo>
                      <a:pt x="67" y="33"/>
                    </a:lnTo>
                    <a:lnTo>
                      <a:pt x="67" y="42"/>
                    </a:lnTo>
                    <a:lnTo>
                      <a:pt x="67" y="150"/>
                    </a:lnTo>
                    <a:lnTo>
                      <a:pt x="67" y="158"/>
                    </a:lnTo>
                    <a:lnTo>
                      <a:pt x="75" y="183"/>
                    </a:lnTo>
                    <a:lnTo>
                      <a:pt x="100" y="200"/>
                    </a:lnTo>
                    <a:lnTo>
                      <a:pt x="117" y="208"/>
                    </a:lnTo>
                    <a:lnTo>
                      <a:pt x="100" y="216"/>
                    </a:lnTo>
                    <a:lnTo>
                      <a:pt x="75" y="233"/>
                    </a:lnTo>
                    <a:lnTo>
                      <a:pt x="67" y="266"/>
                    </a:lnTo>
                    <a:lnTo>
                      <a:pt x="67" y="283"/>
                    </a:lnTo>
                    <a:lnTo>
                      <a:pt x="67" y="39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5624" name="Freeform 24"/>
              <p:cNvSpPr>
                <a:spLocks/>
              </p:cNvSpPr>
              <p:nvPr/>
            </p:nvSpPr>
            <p:spPr bwMode="auto">
              <a:xfrm>
                <a:off x="3489" y="2008"/>
                <a:ext cx="83" cy="159"/>
              </a:xfrm>
              <a:custGeom>
                <a:avLst/>
                <a:gdLst>
                  <a:gd name="T0" fmla="*/ 83 w 83"/>
                  <a:gd name="T1" fmla="*/ 0 h 159"/>
                  <a:gd name="T2" fmla="*/ 83 w 83"/>
                  <a:gd name="T3" fmla="*/ 125 h 159"/>
                  <a:gd name="T4" fmla="*/ 83 w 83"/>
                  <a:gd name="T5" fmla="*/ 134 h 159"/>
                  <a:gd name="T6" fmla="*/ 75 w 83"/>
                  <a:gd name="T7" fmla="*/ 150 h 159"/>
                  <a:gd name="T8" fmla="*/ 58 w 83"/>
                  <a:gd name="T9" fmla="*/ 159 h 159"/>
                  <a:gd name="T10" fmla="*/ 0 w 83"/>
                  <a:gd name="T11" fmla="*/ 159 h 159"/>
                </a:gdLst>
                <a:ahLst/>
                <a:cxnLst>
                  <a:cxn ang="0">
                    <a:pos x="T0" y="T1"/>
                  </a:cxn>
                  <a:cxn ang="0">
                    <a:pos x="T2" y="T3"/>
                  </a:cxn>
                  <a:cxn ang="0">
                    <a:pos x="T4" y="T5"/>
                  </a:cxn>
                  <a:cxn ang="0">
                    <a:pos x="T6" y="T7"/>
                  </a:cxn>
                  <a:cxn ang="0">
                    <a:pos x="T8" y="T9"/>
                  </a:cxn>
                  <a:cxn ang="0">
                    <a:pos x="T10" y="T11"/>
                  </a:cxn>
                </a:cxnLst>
                <a:rect l="0" t="0" r="r" b="b"/>
                <a:pathLst>
                  <a:path w="83" h="159">
                    <a:moveTo>
                      <a:pt x="83" y="0"/>
                    </a:moveTo>
                    <a:lnTo>
                      <a:pt x="83" y="125"/>
                    </a:lnTo>
                    <a:lnTo>
                      <a:pt x="83" y="134"/>
                    </a:lnTo>
                    <a:lnTo>
                      <a:pt x="75" y="150"/>
                    </a:lnTo>
                    <a:lnTo>
                      <a:pt x="58" y="159"/>
                    </a:lnTo>
                    <a:lnTo>
                      <a:pt x="0" y="15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665625" name="Rectangle 25"/>
            <p:cNvSpPr>
              <a:spLocks noChangeArrowheads="1"/>
            </p:cNvSpPr>
            <p:nvPr/>
          </p:nvSpPr>
          <p:spPr bwMode="auto">
            <a:xfrm>
              <a:off x="2907" y="3331"/>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5'</a:t>
              </a:r>
              <a:endParaRPr lang="en-US" sz="1800" b="1"/>
            </a:p>
          </p:txBody>
        </p:sp>
        <p:sp>
          <p:nvSpPr>
            <p:cNvPr id="665626" name="Rectangle 26"/>
            <p:cNvSpPr>
              <a:spLocks noChangeArrowheads="1"/>
            </p:cNvSpPr>
            <p:nvPr/>
          </p:nvSpPr>
          <p:spPr bwMode="auto">
            <a:xfrm>
              <a:off x="2763" y="4098"/>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5'</a:t>
              </a:r>
              <a:endParaRPr lang="en-US" sz="1800" b="1"/>
            </a:p>
          </p:txBody>
        </p:sp>
        <p:sp>
          <p:nvSpPr>
            <p:cNvPr id="665627" name="Rectangle 27"/>
            <p:cNvSpPr>
              <a:spLocks noChangeArrowheads="1"/>
            </p:cNvSpPr>
            <p:nvPr/>
          </p:nvSpPr>
          <p:spPr bwMode="auto">
            <a:xfrm>
              <a:off x="4331" y="2598"/>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3'</a:t>
              </a:r>
              <a:endParaRPr lang="en-US" sz="1800" b="1"/>
            </a:p>
          </p:txBody>
        </p:sp>
        <p:sp>
          <p:nvSpPr>
            <p:cNvPr id="665628" name="Rectangle 28"/>
            <p:cNvSpPr>
              <a:spLocks noChangeArrowheads="1"/>
            </p:cNvSpPr>
            <p:nvPr/>
          </p:nvSpPr>
          <p:spPr bwMode="auto">
            <a:xfrm>
              <a:off x="4358" y="3331"/>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3'</a:t>
              </a:r>
              <a:endParaRPr lang="en-US" sz="1800" b="1"/>
            </a:p>
          </p:txBody>
        </p:sp>
        <p:sp>
          <p:nvSpPr>
            <p:cNvPr id="665629" name="Rectangle 29"/>
            <p:cNvSpPr>
              <a:spLocks noChangeArrowheads="1"/>
            </p:cNvSpPr>
            <p:nvPr/>
          </p:nvSpPr>
          <p:spPr bwMode="auto">
            <a:xfrm>
              <a:off x="3781" y="4098"/>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3'</a:t>
              </a:r>
              <a:endParaRPr lang="en-US" sz="1800" b="1"/>
            </a:p>
          </p:txBody>
        </p:sp>
        <p:sp>
          <p:nvSpPr>
            <p:cNvPr id="665630" name="Rectangle 30"/>
            <p:cNvSpPr>
              <a:spLocks noChangeArrowheads="1"/>
            </p:cNvSpPr>
            <p:nvPr/>
          </p:nvSpPr>
          <p:spPr bwMode="auto">
            <a:xfrm>
              <a:off x="4351" y="2922"/>
              <a:ext cx="34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lariat</a:t>
              </a:r>
              <a:endParaRPr lang="en-US" sz="1800" b="1"/>
            </a:p>
          </p:txBody>
        </p:sp>
        <p:sp>
          <p:nvSpPr>
            <p:cNvPr id="665631" name="Line 31"/>
            <p:cNvSpPr>
              <a:spLocks noChangeShapeType="1"/>
            </p:cNvSpPr>
            <p:nvPr/>
          </p:nvSpPr>
          <p:spPr bwMode="auto">
            <a:xfrm>
              <a:off x="3832" y="2974"/>
              <a:ext cx="475"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632" name="Rectangle 32"/>
            <p:cNvSpPr>
              <a:spLocks noChangeArrowheads="1"/>
            </p:cNvSpPr>
            <p:nvPr/>
          </p:nvSpPr>
          <p:spPr bwMode="auto">
            <a:xfrm>
              <a:off x="2851" y="3899"/>
              <a:ext cx="336"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exon</a:t>
              </a:r>
              <a:endParaRPr lang="en-US" sz="1800" b="1"/>
            </a:p>
          </p:txBody>
        </p:sp>
        <p:sp>
          <p:nvSpPr>
            <p:cNvPr id="665633" name="Rectangle 33"/>
            <p:cNvSpPr>
              <a:spLocks noChangeArrowheads="1"/>
            </p:cNvSpPr>
            <p:nvPr/>
          </p:nvSpPr>
          <p:spPr bwMode="auto">
            <a:xfrm>
              <a:off x="1775" y="3988"/>
              <a:ext cx="960"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mature mRNA</a:t>
              </a:r>
              <a:endParaRPr lang="en-US" sz="1800" b="1"/>
            </a:p>
          </p:txBody>
        </p:sp>
        <p:sp>
          <p:nvSpPr>
            <p:cNvPr id="665634" name="Rectangle 34"/>
            <p:cNvSpPr>
              <a:spLocks noChangeArrowheads="1"/>
            </p:cNvSpPr>
            <p:nvPr/>
          </p:nvSpPr>
          <p:spPr bwMode="auto">
            <a:xfrm>
              <a:off x="2707" y="3567"/>
              <a:ext cx="616" cy="35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35" name="Rectangle 35"/>
            <p:cNvSpPr>
              <a:spLocks noChangeArrowheads="1"/>
            </p:cNvSpPr>
            <p:nvPr/>
          </p:nvSpPr>
          <p:spPr bwMode="auto">
            <a:xfrm>
              <a:off x="2617" y="2699"/>
              <a:ext cx="708" cy="53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36" name="Rectangle 36"/>
            <p:cNvSpPr>
              <a:spLocks noChangeArrowheads="1"/>
            </p:cNvSpPr>
            <p:nvPr/>
          </p:nvSpPr>
          <p:spPr bwMode="auto">
            <a:xfrm>
              <a:off x="2876" y="2598"/>
              <a:ext cx="114"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800" b="1">
                  <a:solidFill>
                    <a:srgbClr val="000000"/>
                  </a:solidFill>
                </a:rPr>
                <a:t>5'</a:t>
              </a:r>
              <a:endParaRPr lang="en-US" sz="1800" b="1"/>
            </a:p>
          </p:txBody>
        </p:sp>
      </p:grpSp>
      <p:sp>
        <p:nvSpPr>
          <p:cNvPr id="665637" name="AutoShape 37"/>
          <p:cNvSpPr>
            <a:spLocks noChangeArrowheads="1"/>
          </p:cNvSpPr>
          <p:nvPr/>
        </p:nvSpPr>
        <p:spPr bwMode="auto">
          <a:xfrm flipH="1">
            <a:off x="2197100" y="4767263"/>
            <a:ext cx="1927225" cy="1141412"/>
          </a:xfrm>
          <a:prstGeom prst="wedgeEllipseCallout">
            <a:avLst>
              <a:gd name="adj1" fmla="val 98431"/>
              <a:gd name="adj2" fmla="val 18287"/>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No, </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not smurfs</a:t>
            </a:r>
            <a:r>
              <a:rPr lang="en-US" sz="1800" b="1" i="1">
                <a:solidFill>
                  <a:srgbClr val="0F116A"/>
                </a:solidFill>
                <a:latin typeface="Comic Sans MS" pitchFamily="84" charset="0"/>
                <a:ea typeface="Geneva" pitchFamily="84" charset="-128"/>
              </a:rPr>
              <a:t>!</a:t>
            </a:r>
          </a:p>
          <a:p>
            <a:r>
              <a:rPr lang="en-US" sz="1800" b="1" i="1">
                <a:solidFill>
                  <a:srgbClr val="0F116A"/>
                </a:solidFill>
                <a:latin typeface="Comic Sans MS" pitchFamily="84" charset="0"/>
                <a:ea typeface="Geneva" pitchFamily="84" charset="-128"/>
              </a:rPr>
              <a:t>“snurps”</a:t>
            </a:r>
            <a:r>
              <a:rPr lang="en-US" sz="1800" b="1">
                <a:solidFill>
                  <a:srgbClr val="0F116A"/>
                </a:solidFill>
                <a:latin typeface="Comic Sans MS" pitchFamily="84" charset="0"/>
                <a:ea typeface="Geneva" pitchFamily="84" charset="-128"/>
              </a:rPr>
              <a:t> </a:t>
            </a:r>
          </a:p>
        </p:txBody>
      </p:sp>
      <p:sp>
        <p:nvSpPr>
          <p:cNvPr id="665638" name="Rectangle 38" descr="Rectangle: Click to edit Master text styles&#10;Second level&#10;Third level&#10;Fourth level&#10;Fifth level"/>
          <p:cNvSpPr>
            <a:spLocks noGrp="1" noChangeArrowheads="1"/>
          </p:cNvSpPr>
          <p:nvPr>
            <p:ph type="body" idx="1"/>
          </p:nvPr>
        </p:nvSpPr>
        <p:spPr>
          <a:xfrm>
            <a:off x="762000" y="1371600"/>
            <a:ext cx="3783013" cy="4648200"/>
          </a:xfrm>
        </p:spPr>
        <p:txBody>
          <a:bodyPr/>
          <a:lstStyle/>
          <a:p>
            <a:r>
              <a:rPr lang="en-US" sz="2600" u="sng">
                <a:solidFill>
                  <a:srgbClr val="CC0000"/>
                </a:solidFill>
              </a:rPr>
              <a:t>snRNPs</a:t>
            </a:r>
            <a:endParaRPr lang="en-US" sz="2600"/>
          </a:p>
          <a:p>
            <a:pPr lvl="1"/>
            <a:r>
              <a:rPr lang="en-US" sz="2200" u="sng">
                <a:solidFill>
                  <a:srgbClr val="CC0000"/>
                </a:solidFill>
              </a:rPr>
              <a:t>small nuclear RNA</a:t>
            </a:r>
            <a:endParaRPr lang="en-US" sz="2200">
              <a:solidFill>
                <a:srgbClr val="CC0000"/>
              </a:solidFill>
            </a:endParaRPr>
          </a:p>
          <a:p>
            <a:pPr lvl="1"/>
            <a:r>
              <a:rPr lang="en-US" sz="2200"/>
              <a:t>proteins</a:t>
            </a:r>
          </a:p>
          <a:p>
            <a:r>
              <a:rPr lang="en-US" sz="2600" u="sng">
                <a:solidFill>
                  <a:srgbClr val="CC0000"/>
                </a:solidFill>
              </a:rPr>
              <a:t>Spliceosome</a:t>
            </a:r>
            <a:endParaRPr lang="en-US" sz="2600"/>
          </a:p>
          <a:p>
            <a:pPr lvl="1"/>
            <a:r>
              <a:rPr lang="en-US" sz="2400"/>
              <a:t>several snRNPs</a:t>
            </a:r>
          </a:p>
          <a:p>
            <a:pPr lvl="1"/>
            <a:r>
              <a:rPr lang="en-US" sz="2400"/>
              <a:t>recognize splice site sequence</a:t>
            </a:r>
          </a:p>
          <a:p>
            <a:pPr marL="1085850" lvl="2"/>
            <a:r>
              <a:rPr lang="en-US" sz="2000"/>
              <a:t>cut &amp; paste gene</a:t>
            </a:r>
          </a:p>
        </p:txBody>
      </p:sp>
      <p:pic>
        <p:nvPicPr>
          <p:cNvPr id="665639" name="Picture 39" descr="penguin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238" y="0"/>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665640" name="AutoShape 40"/>
          <p:cNvSpPr>
            <a:spLocks noChangeArrowheads="1"/>
          </p:cNvSpPr>
          <p:nvPr/>
        </p:nvSpPr>
        <p:spPr bwMode="auto">
          <a:xfrm>
            <a:off x="4949825" y="130175"/>
            <a:ext cx="2433638" cy="1338263"/>
          </a:xfrm>
          <a:prstGeom prst="wedgeEllipseCallout">
            <a:avLst>
              <a:gd name="adj1" fmla="val 76551"/>
              <a:gd name="adj2" fmla="val -33273"/>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Whoa!  I think </a:t>
            </a:r>
          </a:p>
          <a:p>
            <a:r>
              <a:rPr lang="en-US" sz="1800" b="1">
                <a:solidFill>
                  <a:srgbClr val="0F116A"/>
                </a:solidFill>
                <a:latin typeface="Comic Sans MS" pitchFamily="84" charset="0"/>
                <a:ea typeface="Geneva" pitchFamily="84" charset="-128"/>
              </a:rPr>
              <a:t>we just broke</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a biological “rule”</a:t>
            </a:r>
            <a:r>
              <a:rPr lang="en-US" sz="1800" b="1" i="1">
                <a:solidFill>
                  <a:srgbClr val="0F116A"/>
                </a:solidFill>
                <a:latin typeface="Comic Sans MS" pitchFamily="84" charset="0"/>
                <a:ea typeface="Geneva" pitchFamily="84" charset="-128"/>
              </a:rPr>
              <a:t>!</a:t>
            </a:r>
            <a:endParaRPr lang="en-US" sz="1800" b="1">
              <a:solidFill>
                <a:srgbClr val="0F116A"/>
              </a:solidFill>
              <a:latin typeface="Comic Sans MS" pitchFamily="84" charset="0"/>
              <a:ea typeface="Geneva" pitchFamily="8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38">
                                            <p:txEl>
                                              <p:pRg st="0" end="0"/>
                                            </p:txEl>
                                          </p:spTgt>
                                        </p:tgtEl>
                                        <p:attrNameLst>
                                          <p:attrName>style.visibility</p:attrName>
                                        </p:attrNameLst>
                                      </p:cBhvr>
                                      <p:to>
                                        <p:strVal val="visible"/>
                                      </p:to>
                                    </p:set>
                                    <p:anim calcmode="lin" valueType="num">
                                      <p:cBhvr additive="base">
                                        <p:cTn id="7" dur="500" fill="hold"/>
                                        <p:tgtEl>
                                          <p:spTgt spid="66563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6563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par>
                          <p:cTn id="9" fill="hold" nodeType="afterGroup">
                            <p:stCondLst>
                              <p:cond delay="500"/>
                            </p:stCondLst>
                            <p:childTnLst>
                              <p:par>
                                <p:cTn id="10" presetID="26" presetClass="entr" presetSubtype="0" fill="hold" nodeType="afterEffect">
                                  <p:stCondLst>
                                    <p:cond delay="0"/>
                                  </p:stCondLst>
                                  <p:childTnLst>
                                    <p:set>
                                      <p:cBhvr>
                                        <p:cTn id="11" dur="1" fill="hold">
                                          <p:stCondLst>
                                            <p:cond delay="0"/>
                                          </p:stCondLst>
                                        </p:cTn>
                                        <p:tgtEl>
                                          <p:spTgt spid="665602"/>
                                        </p:tgtEl>
                                        <p:attrNameLst>
                                          <p:attrName>style.visibility</p:attrName>
                                        </p:attrNameLst>
                                      </p:cBhvr>
                                      <p:to>
                                        <p:strVal val="visible"/>
                                      </p:to>
                                    </p:set>
                                    <p:animEffect transition="in" filter="wipe(down)">
                                      <p:cBhvr>
                                        <p:cTn id="12" dur="290">
                                          <p:stCondLst>
                                            <p:cond delay="0"/>
                                          </p:stCondLst>
                                        </p:cTn>
                                        <p:tgtEl>
                                          <p:spTgt spid="665602"/>
                                        </p:tgtEl>
                                      </p:cBhvr>
                                    </p:animEffect>
                                    <p:anim calcmode="lin" valueType="num">
                                      <p:cBhvr>
                                        <p:cTn id="13" dur="911" tmFilter="0,0; 0.14,0.36; 0.43,0.73; 0.71,0.91; 1.0,1.0">
                                          <p:stCondLst>
                                            <p:cond delay="0"/>
                                          </p:stCondLst>
                                        </p:cTn>
                                        <p:tgtEl>
                                          <p:spTgt spid="665602"/>
                                        </p:tgtEl>
                                        <p:attrNameLst>
                                          <p:attrName>ppt_x</p:attrName>
                                        </p:attrNameLst>
                                      </p:cBhvr>
                                      <p:tavLst>
                                        <p:tav tm="0">
                                          <p:val>
                                            <p:strVal val="#ppt_x-0.25"/>
                                          </p:val>
                                        </p:tav>
                                        <p:tav tm="100000">
                                          <p:val>
                                            <p:strVal val="#ppt_x"/>
                                          </p:val>
                                        </p:tav>
                                      </p:tavLst>
                                    </p:anim>
                                    <p:anim calcmode="lin" valueType="num">
                                      <p:cBhvr>
                                        <p:cTn id="14" dur="332" tmFilter="0.0,0.0; 0.25,0.07; 0.50,0.2; 0.75,0.467; 1.0,1.0">
                                          <p:stCondLst>
                                            <p:cond delay="0"/>
                                          </p:stCondLst>
                                        </p:cTn>
                                        <p:tgtEl>
                                          <p:spTgt spid="665602"/>
                                        </p:tgtEl>
                                        <p:attrNameLst>
                                          <p:attrName>ppt_y</p:attrName>
                                        </p:attrNameLst>
                                      </p:cBhvr>
                                      <p:tavLst>
                                        <p:tav tm="0" fmla="#ppt_y-sin(pi*$)/3">
                                          <p:val>
                                            <p:fltVal val="0.5"/>
                                          </p:val>
                                        </p:tav>
                                        <p:tav tm="100000">
                                          <p:val>
                                            <p:fltVal val="1"/>
                                          </p:val>
                                        </p:tav>
                                      </p:tavLst>
                                    </p:anim>
                                    <p:anim calcmode="lin" valueType="num">
                                      <p:cBhvr>
                                        <p:cTn id="15" dur="332" tmFilter="0, 0; 0.125,0.2665; 0.25,0.4; 0.375,0.465; 0.5,0.5;  0.625,0.535; 0.75,0.6; 0.875,0.7335; 1,1">
                                          <p:stCondLst>
                                            <p:cond delay="332"/>
                                          </p:stCondLst>
                                        </p:cTn>
                                        <p:tgtEl>
                                          <p:spTgt spid="665602"/>
                                        </p:tgtEl>
                                        <p:attrNameLst>
                                          <p:attrName>ppt_y</p:attrName>
                                        </p:attrNameLst>
                                      </p:cBhvr>
                                      <p:tavLst>
                                        <p:tav tm="0" fmla="#ppt_y-sin(pi*$)/9">
                                          <p:val>
                                            <p:fltVal val="0"/>
                                          </p:val>
                                        </p:tav>
                                        <p:tav tm="100000">
                                          <p:val>
                                            <p:fltVal val="1"/>
                                          </p:val>
                                        </p:tav>
                                      </p:tavLst>
                                    </p:anim>
                                    <p:anim calcmode="lin" valueType="num">
                                      <p:cBhvr>
                                        <p:cTn id="16" dur="166" tmFilter="0, 0; 0.125,0.2665; 0.25,0.4; 0.375,0.465; 0.5,0.5;  0.625,0.535; 0.75,0.6; 0.875,0.7335; 1,1">
                                          <p:stCondLst>
                                            <p:cond delay="662"/>
                                          </p:stCondLst>
                                        </p:cTn>
                                        <p:tgtEl>
                                          <p:spTgt spid="665602"/>
                                        </p:tgtEl>
                                        <p:attrNameLst>
                                          <p:attrName>ppt_y</p:attrName>
                                        </p:attrNameLst>
                                      </p:cBhvr>
                                      <p:tavLst>
                                        <p:tav tm="0" fmla="#ppt_y-sin(pi*$)/27">
                                          <p:val>
                                            <p:fltVal val="0"/>
                                          </p:val>
                                        </p:tav>
                                        <p:tav tm="100000">
                                          <p:val>
                                            <p:fltVal val="1"/>
                                          </p:val>
                                        </p:tav>
                                      </p:tavLst>
                                    </p:anim>
                                    <p:anim calcmode="lin" valueType="num">
                                      <p:cBhvr>
                                        <p:cTn id="17" dur="82" tmFilter="0, 0; 0.125,0.2665; 0.25,0.4; 0.375,0.465; 0.5,0.5;  0.625,0.535; 0.75,0.6; 0.875,0.7335; 1,1">
                                          <p:stCondLst>
                                            <p:cond delay="828"/>
                                          </p:stCondLst>
                                        </p:cTn>
                                        <p:tgtEl>
                                          <p:spTgt spid="665602"/>
                                        </p:tgtEl>
                                        <p:attrNameLst>
                                          <p:attrName>ppt_y</p:attrName>
                                        </p:attrNameLst>
                                      </p:cBhvr>
                                      <p:tavLst>
                                        <p:tav tm="0" fmla="#ppt_y-sin(pi*$)/81">
                                          <p:val>
                                            <p:fltVal val="0"/>
                                          </p:val>
                                        </p:tav>
                                        <p:tav tm="100000">
                                          <p:val>
                                            <p:fltVal val="1"/>
                                          </p:val>
                                        </p:tav>
                                      </p:tavLst>
                                    </p:anim>
                                    <p:animScale>
                                      <p:cBhvr>
                                        <p:cTn id="18" dur="13">
                                          <p:stCondLst>
                                            <p:cond delay="325"/>
                                          </p:stCondLst>
                                        </p:cTn>
                                        <p:tgtEl>
                                          <p:spTgt spid="665602"/>
                                        </p:tgtEl>
                                      </p:cBhvr>
                                      <p:to x="100000" y="60000"/>
                                    </p:animScale>
                                    <p:animScale>
                                      <p:cBhvr>
                                        <p:cTn id="19" dur="83" decel="50000">
                                          <p:stCondLst>
                                            <p:cond delay="338"/>
                                          </p:stCondLst>
                                        </p:cTn>
                                        <p:tgtEl>
                                          <p:spTgt spid="665602"/>
                                        </p:tgtEl>
                                      </p:cBhvr>
                                      <p:to x="100000" y="100000"/>
                                    </p:animScale>
                                    <p:animScale>
                                      <p:cBhvr>
                                        <p:cTn id="20" dur="13">
                                          <p:stCondLst>
                                            <p:cond delay="656"/>
                                          </p:stCondLst>
                                        </p:cTn>
                                        <p:tgtEl>
                                          <p:spTgt spid="665602"/>
                                        </p:tgtEl>
                                      </p:cBhvr>
                                      <p:to x="100000" y="80000"/>
                                    </p:animScale>
                                    <p:animScale>
                                      <p:cBhvr>
                                        <p:cTn id="21" dur="83" decel="50000">
                                          <p:stCondLst>
                                            <p:cond delay="669"/>
                                          </p:stCondLst>
                                        </p:cTn>
                                        <p:tgtEl>
                                          <p:spTgt spid="665602"/>
                                        </p:tgtEl>
                                      </p:cBhvr>
                                      <p:to x="100000" y="100000"/>
                                    </p:animScale>
                                    <p:animScale>
                                      <p:cBhvr>
                                        <p:cTn id="22" dur="13">
                                          <p:stCondLst>
                                            <p:cond delay="821"/>
                                          </p:stCondLst>
                                        </p:cTn>
                                        <p:tgtEl>
                                          <p:spTgt spid="665602"/>
                                        </p:tgtEl>
                                      </p:cBhvr>
                                      <p:to x="100000" y="90000"/>
                                    </p:animScale>
                                    <p:animScale>
                                      <p:cBhvr>
                                        <p:cTn id="23" dur="83" decel="50000">
                                          <p:stCondLst>
                                            <p:cond delay="834"/>
                                          </p:stCondLst>
                                        </p:cTn>
                                        <p:tgtEl>
                                          <p:spTgt spid="665602"/>
                                        </p:tgtEl>
                                      </p:cBhvr>
                                      <p:to x="100000" y="100000"/>
                                    </p:animScale>
                                    <p:animScale>
                                      <p:cBhvr>
                                        <p:cTn id="24" dur="13">
                                          <p:stCondLst>
                                            <p:cond delay="904"/>
                                          </p:stCondLst>
                                        </p:cTn>
                                        <p:tgtEl>
                                          <p:spTgt spid="665602"/>
                                        </p:tgtEl>
                                      </p:cBhvr>
                                      <p:to x="100000" y="95000"/>
                                    </p:animScale>
                                    <p:animScale>
                                      <p:cBhvr>
                                        <p:cTn id="25" dur="83" decel="50000">
                                          <p:stCondLst>
                                            <p:cond delay="917"/>
                                          </p:stCondLst>
                                        </p:cTn>
                                        <p:tgtEl>
                                          <p:spTgt spid="665602"/>
                                        </p:tgtEl>
                                      </p:cBhvr>
                                      <p:to x="100000" y="100000"/>
                                    </p:animScale>
                                  </p:childTnLst>
                                  <p:subTnLst>
                                    <p:audio>
                                      <p:cMediaNode>
                                        <p:cTn display="0" masterRel="sameClick">
                                          <p:stCondLst>
                                            <p:cond evt="begin" delay="0">
                                              <p:tn val="10"/>
                                            </p:cond>
                                          </p:stCondLst>
                                          <p:endCondLst>
                                            <p:cond evt="onStopAudio" delay="0">
                                              <p:tgtEl>
                                                <p:sldTgt/>
                                              </p:tgtEl>
                                            </p:cond>
                                          </p:endCondLst>
                                        </p:cTn>
                                        <p:tgtEl>
                                          <p:sndTgt r:embed="rId4" name="Quack"/>
                                        </p:tgtEl>
                                      </p:cMediaNode>
                                    </p:audio>
                                  </p:subTnLst>
                                </p:cTn>
                              </p:par>
                              <p:par>
                                <p:cTn id="26" presetID="22" presetClass="entr" presetSubtype="8" fill="hold" grpId="0" nodeType="withEffect">
                                  <p:stCondLst>
                                    <p:cond delay="0"/>
                                  </p:stCondLst>
                                  <p:childTnLst>
                                    <p:set>
                                      <p:cBhvr>
                                        <p:cTn id="27" dur="1" fill="hold">
                                          <p:stCondLst>
                                            <p:cond delay="0"/>
                                          </p:stCondLst>
                                        </p:cTn>
                                        <p:tgtEl>
                                          <p:spTgt spid="665637"/>
                                        </p:tgtEl>
                                        <p:attrNameLst>
                                          <p:attrName>style.visibility</p:attrName>
                                        </p:attrNameLst>
                                      </p:cBhvr>
                                      <p:to>
                                        <p:strVal val="visible"/>
                                      </p:to>
                                    </p:set>
                                    <p:animEffect transition="in" filter="wipe(left)">
                                      <p:cBhvr>
                                        <p:cTn id="28" dur="500"/>
                                        <p:tgtEl>
                                          <p:spTgt spid="665637"/>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665638">
                                            <p:txEl>
                                              <p:pRg st="1" end="1"/>
                                            </p:txEl>
                                          </p:spTgt>
                                        </p:tgtEl>
                                        <p:attrNameLst>
                                          <p:attrName>style.visibility</p:attrName>
                                        </p:attrNameLst>
                                      </p:cBhvr>
                                      <p:to>
                                        <p:strVal val="visible"/>
                                      </p:to>
                                    </p:set>
                                    <p:anim calcmode="lin" valueType="num">
                                      <p:cBhvr additive="base">
                                        <p:cTn id="33" dur="500" fill="hold"/>
                                        <p:tgtEl>
                                          <p:spTgt spid="665638">
                                            <p:txEl>
                                              <p:pRg st="1" end="1"/>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665638">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665638">
                                            <p:txEl>
                                              <p:pRg st="2" end="2"/>
                                            </p:txEl>
                                          </p:spTgt>
                                        </p:tgtEl>
                                        <p:attrNameLst>
                                          <p:attrName>style.visibility</p:attrName>
                                        </p:attrNameLst>
                                      </p:cBhvr>
                                      <p:to>
                                        <p:strVal val="visible"/>
                                      </p:to>
                                    </p:set>
                                    <p:anim calcmode="lin" valueType="num">
                                      <p:cBhvr additive="base">
                                        <p:cTn id="39" dur="500" fill="hold"/>
                                        <p:tgtEl>
                                          <p:spTgt spid="665638">
                                            <p:txEl>
                                              <p:pRg st="2" end="2"/>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665638">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3" name="Whoosh"/>
                                        </p:tgtEl>
                                      </p:cMediaNode>
                                    </p:audio>
                                  </p:sub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1" fill="hold" nodeType="clickEffect">
                                  <p:stCondLst>
                                    <p:cond delay="0"/>
                                  </p:stCondLst>
                                  <p:childTnLst>
                                    <p:set>
                                      <p:cBhvr>
                                        <p:cTn id="44" dur="1" fill="hold">
                                          <p:stCondLst>
                                            <p:cond delay="0"/>
                                          </p:stCondLst>
                                        </p:cTn>
                                        <p:tgtEl>
                                          <p:spTgt spid="665604"/>
                                        </p:tgtEl>
                                        <p:attrNameLst>
                                          <p:attrName>style.visibility</p:attrName>
                                        </p:attrNameLst>
                                      </p:cBhvr>
                                      <p:to>
                                        <p:strVal val="visible"/>
                                      </p:to>
                                    </p:set>
                                    <p:animEffect transition="in" filter="wipe(up)">
                                      <p:cBhvr>
                                        <p:cTn id="45" dur="500"/>
                                        <p:tgtEl>
                                          <p:spTgt spid="665604"/>
                                        </p:tgtEl>
                                      </p:cBhvr>
                                    </p:animEffect>
                                  </p:childTnLst>
                                  <p:subTnLst>
                                    <p:audio>
                                      <p:cMediaNode>
                                        <p:cTn display="0" masterRel="sameClick">
                                          <p:stCondLst>
                                            <p:cond evt="begin" delay="0">
                                              <p:tn val="43"/>
                                            </p:cond>
                                          </p:stCondLst>
                                          <p:endCondLst>
                                            <p:cond evt="onStopAudio" delay="0">
                                              <p:tgtEl>
                                                <p:sldTgt/>
                                              </p:tgtEl>
                                            </p:cond>
                                          </p:endCondLst>
                                        </p:cTn>
                                        <p:tgtEl>
                                          <p:sndTgt r:embed="rId5" name="Vibro Up"/>
                                        </p:tgtEl>
                                      </p:cMediaNode>
                                    </p:audio>
                                  </p:sub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1" fill="hold" nodeType="clickEffect">
                                  <p:stCondLst>
                                    <p:cond delay="0"/>
                                  </p:stCondLst>
                                  <p:childTnLst>
                                    <p:set>
                                      <p:cBhvr>
                                        <p:cTn id="49" dur="1" fill="hold">
                                          <p:stCondLst>
                                            <p:cond delay="0"/>
                                          </p:stCondLst>
                                        </p:cTn>
                                        <p:tgtEl>
                                          <p:spTgt spid="665617"/>
                                        </p:tgtEl>
                                        <p:attrNameLst>
                                          <p:attrName>style.visibility</p:attrName>
                                        </p:attrNameLst>
                                      </p:cBhvr>
                                      <p:to>
                                        <p:strVal val="visible"/>
                                      </p:to>
                                    </p:set>
                                    <p:animEffect transition="in" filter="wipe(up)">
                                      <p:cBhvr>
                                        <p:cTn id="50" dur="500"/>
                                        <p:tgtEl>
                                          <p:spTgt spid="665617"/>
                                        </p:tgtEl>
                                      </p:cBhvr>
                                    </p:animEffect>
                                  </p:childTnLst>
                                  <p:subTnLst>
                                    <p:audio>
                                      <p:cMediaNode>
                                        <p:cTn display="0" masterRel="sameClick">
                                          <p:stCondLst>
                                            <p:cond evt="begin" delay="0">
                                              <p:tn val="48"/>
                                            </p:cond>
                                          </p:stCondLst>
                                          <p:endCondLst>
                                            <p:cond evt="onStopAudio" delay="0">
                                              <p:tgtEl>
                                                <p:sldTgt/>
                                              </p:tgtEl>
                                            </p:cond>
                                          </p:endCondLst>
                                        </p:cTn>
                                        <p:tgtEl>
                                          <p:sndTgt r:embed="rId5" name="Vibro Up"/>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65638">
                                            <p:txEl>
                                              <p:pRg st="3" end="3"/>
                                            </p:txEl>
                                          </p:spTgt>
                                        </p:tgtEl>
                                        <p:attrNameLst>
                                          <p:attrName>style.visibility</p:attrName>
                                        </p:attrNameLst>
                                      </p:cBhvr>
                                      <p:to>
                                        <p:strVal val="visible"/>
                                      </p:to>
                                    </p:set>
                                    <p:anim calcmode="lin" valueType="num">
                                      <p:cBhvr additive="base">
                                        <p:cTn id="55" dur="500" fill="hold"/>
                                        <p:tgtEl>
                                          <p:spTgt spid="665638">
                                            <p:txEl>
                                              <p:pRg st="3" end="3"/>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665638">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65638">
                                            <p:txEl>
                                              <p:pRg st="4" end="4"/>
                                            </p:txEl>
                                          </p:spTgt>
                                        </p:tgtEl>
                                        <p:attrNameLst>
                                          <p:attrName>style.visibility</p:attrName>
                                        </p:attrNameLst>
                                      </p:cBhvr>
                                      <p:to>
                                        <p:strVal val="visible"/>
                                      </p:to>
                                    </p:set>
                                    <p:anim calcmode="lin" valueType="num">
                                      <p:cBhvr additive="base">
                                        <p:cTn id="61" dur="500" fill="hold"/>
                                        <p:tgtEl>
                                          <p:spTgt spid="665638">
                                            <p:txEl>
                                              <p:pRg st="4" end="4"/>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665638">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665638">
                                            <p:txEl>
                                              <p:pRg st="5" end="5"/>
                                            </p:txEl>
                                          </p:spTgt>
                                        </p:tgtEl>
                                        <p:attrNameLst>
                                          <p:attrName>style.visibility</p:attrName>
                                        </p:attrNameLst>
                                      </p:cBhvr>
                                      <p:to>
                                        <p:strVal val="visible"/>
                                      </p:to>
                                    </p:set>
                                    <p:anim calcmode="lin" valueType="num">
                                      <p:cBhvr additive="base">
                                        <p:cTn id="67" dur="500" fill="hold"/>
                                        <p:tgtEl>
                                          <p:spTgt spid="665638">
                                            <p:txEl>
                                              <p:pRg st="5" end="5"/>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665638">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665638">
                                            <p:txEl>
                                              <p:pRg st="6" end="6"/>
                                            </p:txEl>
                                          </p:spTgt>
                                        </p:tgtEl>
                                        <p:attrNameLst>
                                          <p:attrName>style.visibility</p:attrName>
                                        </p:attrNameLst>
                                      </p:cBhvr>
                                      <p:to>
                                        <p:strVal val="visible"/>
                                      </p:to>
                                    </p:set>
                                    <p:anim calcmode="lin" valueType="num">
                                      <p:cBhvr additive="base">
                                        <p:cTn id="73" dur="500" fill="hold"/>
                                        <p:tgtEl>
                                          <p:spTgt spid="665638">
                                            <p:txEl>
                                              <p:pRg st="6" end="6"/>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665638">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nodeType="clickEffect">
                                  <p:stCondLst>
                                    <p:cond delay="0"/>
                                  </p:stCondLst>
                                  <p:childTnLst>
                                    <p:set>
                                      <p:cBhvr>
                                        <p:cTn id="78" dur="1" fill="hold">
                                          <p:stCondLst>
                                            <p:cond delay="0"/>
                                          </p:stCondLst>
                                        </p:cTn>
                                        <p:tgtEl>
                                          <p:spTgt spid="665639"/>
                                        </p:tgtEl>
                                        <p:attrNameLst>
                                          <p:attrName>style.visibility</p:attrName>
                                        </p:attrNameLst>
                                      </p:cBhvr>
                                      <p:to>
                                        <p:strVal val="visible"/>
                                      </p:to>
                                    </p:set>
                                    <p:animEffect transition="in" filter="wipe(down)">
                                      <p:cBhvr>
                                        <p:cTn id="79" dur="500"/>
                                        <p:tgtEl>
                                          <p:spTgt spid="665639"/>
                                        </p:tgtEl>
                                      </p:cBhvr>
                                    </p:animEffect>
                                  </p:childTnLst>
                                </p:cTn>
                              </p:par>
                            </p:childTnLst>
                          </p:cTn>
                        </p:par>
                        <p:par>
                          <p:cTn id="80" fill="hold" nodeType="afterGroup">
                            <p:stCondLst>
                              <p:cond delay="500"/>
                            </p:stCondLst>
                            <p:childTnLst>
                              <p:par>
                                <p:cTn id="81" presetID="22" presetClass="entr" presetSubtype="2" fill="hold" grpId="0" nodeType="afterEffect">
                                  <p:stCondLst>
                                    <p:cond delay="0"/>
                                  </p:stCondLst>
                                  <p:childTnLst>
                                    <p:set>
                                      <p:cBhvr>
                                        <p:cTn id="82" dur="1" fill="hold">
                                          <p:stCondLst>
                                            <p:cond delay="0"/>
                                          </p:stCondLst>
                                        </p:cTn>
                                        <p:tgtEl>
                                          <p:spTgt spid="665640"/>
                                        </p:tgtEl>
                                        <p:attrNameLst>
                                          <p:attrName>style.visibility</p:attrName>
                                        </p:attrNameLst>
                                      </p:cBhvr>
                                      <p:to>
                                        <p:strVal val="visible"/>
                                      </p:to>
                                    </p:set>
                                    <p:animEffect transition="in" filter="wipe(right)">
                                      <p:cBhvr>
                                        <p:cTn id="83" dur="500"/>
                                        <p:tgtEl>
                                          <p:spTgt spid="665640"/>
                                        </p:tgtEl>
                                      </p:cBhvr>
                                    </p:animEffect>
                                  </p:childTnLst>
                                  <p:subTnLst>
                                    <p:audio>
                                      <p:cMediaNode>
                                        <p:cTn display="0" masterRel="sameClick">
                                          <p:stCondLst>
                                            <p:cond evt="begin" delay="0">
                                              <p:tn val="81"/>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7" grpId="0" animBg="1" autoUpdateAnimBg="0"/>
      <p:bldP spid="665638" grpId="0" build="p" autoUpdateAnimBg="0"/>
      <p:bldP spid="665640"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3496" name="Picture 8"/>
          <p:cNvPicPr>
            <a:picLocks noChangeAspect="1" noChangeArrowheads="1"/>
          </p:cNvPicPr>
          <p:nvPr/>
        </p:nvPicPr>
        <p:blipFill>
          <a:blip r:embed="rId7">
            <a:extLst>
              <a:ext uri="{28A0092B-C50C-407E-A947-70E740481C1C}">
                <a14:useLocalDpi xmlns:a14="http://schemas.microsoft.com/office/drawing/2010/main" val="0"/>
              </a:ext>
            </a:extLst>
          </a:blip>
          <a:srcRect l="13499" r="27000" b="13187"/>
          <a:stretch>
            <a:fillRect/>
          </a:stretch>
        </p:blipFill>
        <p:spPr bwMode="auto">
          <a:xfrm>
            <a:off x="4487863" y="3471863"/>
            <a:ext cx="2151062" cy="21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3490" name="Picture 2"/>
          <p:cNvPicPr>
            <a:picLocks noChangeAspect="1" noChangeArrowheads="1"/>
          </p:cNvPicPr>
          <p:nvPr/>
        </p:nvPicPr>
        <p:blipFill>
          <a:blip r:embed="rId8">
            <a:extLst>
              <a:ext uri="{28A0092B-C50C-407E-A947-70E740481C1C}">
                <a14:useLocalDpi xmlns:a14="http://schemas.microsoft.com/office/drawing/2010/main" val="0"/>
              </a:ext>
            </a:extLst>
          </a:blip>
          <a:srcRect l="12204"/>
          <a:stretch>
            <a:fillRect/>
          </a:stretch>
        </p:blipFill>
        <p:spPr bwMode="auto">
          <a:xfrm>
            <a:off x="0" y="3035300"/>
            <a:ext cx="2063750" cy="301466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3491" name="Picture 3" descr="growth_hormones"/>
          <p:cNvPicPr>
            <a:picLocks noChangeAspect="1" noChangeArrowheads="1"/>
          </p:cNvPicPr>
          <p:nvPr/>
        </p:nvPicPr>
        <p:blipFill>
          <a:blip r:embed="rId9">
            <a:extLst>
              <a:ext uri="{28A0092B-C50C-407E-A947-70E740481C1C}">
                <a14:useLocalDpi xmlns:a14="http://schemas.microsoft.com/office/drawing/2010/main" val="0"/>
              </a:ext>
            </a:extLst>
          </a:blip>
          <a:srcRect r="46036" b="41022"/>
          <a:stretch>
            <a:fillRect/>
          </a:stretch>
        </p:blipFill>
        <p:spPr bwMode="auto">
          <a:xfrm>
            <a:off x="2398713" y="3475038"/>
            <a:ext cx="150018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3493" name="Rectangle 5"/>
          <p:cNvSpPr>
            <a:spLocks noGrp="1" noChangeArrowheads="1"/>
          </p:cNvSpPr>
          <p:nvPr>
            <p:ph type="title"/>
          </p:nvPr>
        </p:nvSpPr>
        <p:spPr/>
        <p:txBody>
          <a:bodyPr/>
          <a:lstStyle/>
          <a:p>
            <a:r>
              <a:rPr lang="en-US">
                <a:sym typeface="Symbol" pitchFamily="84" charset="2"/>
              </a:rPr>
              <a:t>What do genes code for?</a:t>
            </a:r>
            <a:r>
              <a:rPr lang="en-US"/>
              <a:t> </a:t>
            </a:r>
          </a:p>
        </p:txBody>
      </p:sp>
      <p:sp>
        <p:nvSpPr>
          <p:cNvPr id="703494" name="AutoShape 6"/>
          <p:cNvSpPr>
            <a:spLocks noChangeArrowheads="1"/>
          </p:cNvSpPr>
          <p:nvPr/>
        </p:nvSpPr>
        <p:spPr bwMode="auto">
          <a:xfrm>
            <a:off x="1652588" y="4389438"/>
            <a:ext cx="762000" cy="304800"/>
          </a:xfrm>
          <a:prstGeom prst="rightArrow">
            <a:avLst>
              <a:gd name="adj1" fmla="val 50000"/>
              <a:gd name="adj2" fmla="val 62500"/>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3495" name="AutoShape 7"/>
          <p:cNvSpPr>
            <a:spLocks noChangeArrowheads="1"/>
          </p:cNvSpPr>
          <p:nvPr/>
        </p:nvSpPr>
        <p:spPr bwMode="auto">
          <a:xfrm>
            <a:off x="3889375" y="4389438"/>
            <a:ext cx="762000" cy="304800"/>
          </a:xfrm>
          <a:prstGeom prst="rightArrow">
            <a:avLst>
              <a:gd name="adj1" fmla="val 50000"/>
              <a:gd name="adj2" fmla="val 62500"/>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3497" name="Rectangle 9"/>
          <p:cNvSpPr>
            <a:spLocks noChangeArrowheads="1"/>
          </p:cNvSpPr>
          <p:nvPr/>
        </p:nvSpPr>
        <p:spPr bwMode="auto">
          <a:xfrm>
            <a:off x="2190750" y="5521325"/>
            <a:ext cx="1687513"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proteins</a:t>
            </a:r>
          </a:p>
        </p:txBody>
      </p:sp>
      <p:sp>
        <p:nvSpPr>
          <p:cNvPr id="703499" name="Rectangle 11"/>
          <p:cNvSpPr>
            <a:spLocks noChangeArrowheads="1"/>
          </p:cNvSpPr>
          <p:nvPr/>
        </p:nvSpPr>
        <p:spPr bwMode="auto">
          <a:xfrm>
            <a:off x="4935538" y="5521325"/>
            <a:ext cx="1031875"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cells</a:t>
            </a:r>
          </a:p>
        </p:txBody>
      </p:sp>
      <p:sp>
        <p:nvSpPr>
          <p:cNvPr id="703500" name="Rectangle 12"/>
          <p:cNvSpPr>
            <a:spLocks noChangeArrowheads="1"/>
          </p:cNvSpPr>
          <p:nvPr/>
        </p:nvSpPr>
        <p:spPr bwMode="auto">
          <a:xfrm>
            <a:off x="7415213" y="5521325"/>
            <a:ext cx="1411287"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bodies</a:t>
            </a:r>
          </a:p>
        </p:txBody>
      </p:sp>
      <p:pic>
        <p:nvPicPr>
          <p:cNvPr id="703501" name="Picture 13" descr="penguinL"/>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7170738" y="3540125"/>
            <a:ext cx="1973262" cy="2005013"/>
          </a:xfrm>
          <a:prstGeom prst="rect">
            <a:avLst/>
          </a:prstGeom>
          <a:noFill/>
          <a:extLst>
            <a:ext uri="{909E8E84-426E-40DD-AFC4-6F175D3DCCD1}">
              <a14:hiddenFill xmlns:a14="http://schemas.microsoft.com/office/drawing/2010/main">
                <a:solidFill>
                  <a:srgbClr val="FFFFFF"/>
                </a:solidFill>
              </a14:hiddenFill>
            </a:ext>
          </a:extLst>
        </p:spPr>
      </p:pic>
      <p:sp>
        <p:nvSpPr>
          <p:cNvPr id="703503" name="Rectangle 15" descr="Rectangle: Click to edit Master text styles&#10;Second level&#10;Third level&#10;Fourth level&#10;Fifth level"/>
          <p:cNvSpPr>
            <a:spLocks noChangeArrowheads="1"/>
          </p:cNvSpPr>
          <p:nvPr/>
        </p:nvSpPr>
        <p:spPr bwMode="auto">
          <a:xfrm>
            <a:off x="533400" y="1371600"/>
            <a:ext cx="7772400" cy="159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eaLnBrk="1" hangingPunct="1">
              <a:spcBef>
                <a:spcPct val="20000"/>
              </a:spcBef>
              <a:buClr>
                <a:srgbClr val="0F116A"/>
              </a:buClr>
              <a:buSzPct val="75000"/>
              <a:buFont typeface="Wingdings" pitchFamily="84" charset="2"/>
              <a:buChar char="n"/>
            </a:pPr>
            <a:r>
              <a:rPr lang="en-US" sz="3000" b="1">
                <a:solidFill>
                  <a:srgbClr val="0F116A"/>
                </a:solidFill>
              </a:rPr>
              <a:t>How does DNA code for cells &amp; bodies?</a:t>
            </a:r>
          </a:p>
          <a:p>
            <a:pPr marL="742950" lvl="1" indent="-285750" algn="l" eaLnBrk="1" hangingPunct="1">
              <a:spcBef>
                <a:spcPct val="20000"/>
              </a:spcBef>
              <a:buClr>
                <a:schemeClr val="tx1"/>
              </a:buClr>
              <a:buSzPct val="60000"/>
              <a:buFont typeface="Wingdings" pitchFamily="84" charset="2"/>
              <a:buChar char="u"/>
            </a:pPr>
            <a:r>
              <a:rPr lang="en-US" sz="2800" b="1"/>
              <a:t>how are cells and bodies made from the instructions in DNA</a:t>
            </a:r>
          </a:p>
        </p:txBody>
      </p:sp>
      <p:sp>
        <p:nvSpPr>
          <p:cNvPr id="703504" name="AutoShape 16"/>
          <p:cNvSpPr>
            <a:spLocks noChangeArrowheads="1"/>
          </p:cNvSpPr>
          <p:nvPr/>
        </p:nvSpPr>
        <p:spPr bwMode="auto">
          <a:xfrm>
            <a:off x="6469063" y="4389438"/>
            <a:ext cx="762000" cy="304800"/>
          </a:xfrm>
          <a:prstGeom prst="rightArrow">
            <a:avLst>
              <a:gd name="adj1" fmla="val 50000"/>
              <a:gd name="adj2" fmla="val 62500"/>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3505" name="Rectangle 17"/>
          <p:cNvSpPr>
            <a:spLocks noChangeArrowheads="1"/>
          </p:cNvSpPr>
          <p:nvPr/>
        </p:nvSpPr>
        <p:spPr bwMode="auto">
          <a:xfrm>
            <a:off x="339725" y="5521325"/>
            <a:ext cx="1009650"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DNA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3503">
                                            <p:txEl>
                                              <p:pRg st="1" end="1"/>
                                            </p:txEl>
                                          </p:spTgt>
                                        </p:tgtEl>
                                        <p:attrNameLst>
                                          <p:attrName>style.visibility</p:attrName>
                                        </p:attrNameLst>
                                      </p:cBhvr>
                                      <p:to>
                                        <p:strVal val="visible"/>
                                      </p:to>
                                    </p:set>
                                    <p:anim calcmode="lin" valueType="num">
                                      <p:cBhvr additive="base">
                                        <p:cTn id="7" dur="500" fill="hold"/>
                                        <p:tgtEl>
                                          <p:spTgt spid="70350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035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2" presetClass="entr" presetSubtype="8" fill="hold" grpId="0" nodeType="withEffect">
                                  <p:stCondLst>
                                    <p:cond delay="0"/>
                                  </p:stCondLst>
                                  <p:childTnLst>
                                    <p:set>
                                      <p:cBhvr>
                                        <p:cTn id="10" dur="1" fill="hold">
                                          <p:stCondLst>
                                            <p:cond delay="0"/>
                                          </p:stCondLst>
                                        </p:cTn>
                                        <p:tgtEl>
                                          <p:spTgt spid="703505"/>
                                        </p:tgtEl>
                                        <p:attrNameLst>
                                          <p:attrName>style.visibility</p:attrName>
                                        </p:attrNameLst>
                                      </p:cBhvr>
                                      <p:to>
                                        <p:strVal val="visible"/>
                                      </p:to>
                                    </p:set>
                                    <p:animEffect transition="in" filter="wipe(left)">
                                      <p:cBhvr>
                                        <p:cTn id="11" dur="500"/>
                                        <p:tgtEl>
                                          <p:spTgt spid="70350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03494"/>
                                        </p:tgtEl>
                                        <p:attrNameLst>
                                          <p:attrName>style.visibility</p:attrName>
                                        </p:attrNameLst>
                                      </p:cBhvr>
                                      <p:to>
                                        <p:strVal val="visible"/>
                                      </p:to>
                                    </p:set>
                                    <p:animEffect transition="in" filter="wipe(left)">
                                      <p:cBhvr>
                                        <p:cTn id="16" dur="500"/>
                                        <p:tgtEl>
                                          <p:spTgt spid="703494"/>
                                        </p:tgtEl>
                                      </p:cBhvr>
                                    </p:animEffect>
                                  </p:childTnLst>
                                  <p:subTnLst>
                                    <p:audio>
                                      <p:cMediaNode>
                                        <p:cTn display="0" masterRel="sameClick">
                                          <p:stCondLst>
                                            <p:cond evt="begin" delay="0">
                                              <p:tn val="14"/>
                                            </p:cond>
                                          </p:stCondLst>
                                          <p:endCondLst>
                                            <p:cond evt="onStopAudio" delay="0">
                                              <p:tgtEl>
                                                <p:sldTgt/>
                                              </p:tgtEl>
                                            </p:cond>
                                          </p:endCondLst>
                                        </p:cTn>
                                        <p:tgtEl>
                                          <p:sndTgt r:embed="rId4" name="Arrow"/>
                                        </p:tgtEl>
                                      </p:cMediaNode>
                                    </p:audio>
                                  </p:subTnLst>
                                </p:cTn>
                              </p:par>
                            </p:childTnLst>
                          </p:cTn>
                        </p:par>
                        <p:par>
                          <p:cTn id="17" fill="hold" nodeType="afterGroup">
                            <p:stCondLst>
                              <p:cond delay="500"/>
                            </p:stCondLst>
                            <p:childTnLst>
                              <p:par>
                                <p:cTn id="18" presetID="22" presetClass="entr" presetSubtype="8" fill="hold" nodeType="afterEffect">
                                  <p:stCondLst>
                                    <p:cond delay="0"/>
                                  </p:stCondLst>
                                  <p:childTnLst>
                                    <p:set>
                                      <p:cBhvr>
                                        <p:cTn id="19" dur="1" fill="hold">
                                          <p:stCondLst>
                                            <p:cond delay="0"/>
                                          </p:stCondLst>
                                        </p:cTn>
                                        <p:tgtEl>
                                          <p:spTgt spid="703491"/>
                                        </p:tgtEl>
                                        <p:attrNameLst>
                                          <p:attrName>style.visibility</p:attrName>
                                        </p:attrNameLst>
                                      </p:cBhvr>
                                      <p:to>
                                        <p:strVal val="visible"/>
                                      </p:to>
                                    </p:set>
                                    <p:animEffect transition="in" filter="wipe(left)">
                                      <p:cBhvr>
                                        <p:cTn id="20" dur="500"/>
                                        <p:tgtEl>
                                          <p:spTgt spid="703491"/>
                                        </p:tgtEl>
                                      </p:cBhvr>
                                    </p:animEffect>
                                  </p:childTnLst>
                                  <p:subTnLst>
                                    <p:audio>
                                      <p:cMediaNode>
                                        <p:cTn display="0" masterRel="sameClick">
                                          <p:stCondLst>
                                            <p:cond evt="begin" delay="0">
                                              <p:tn val="18"/>
                                            </p:cond>
                                          </p:stCondLst>
                                          <p:endCondLst>
                                            <p:cond evt="onStopAudio" delay="0">
                                              <p:tgtEl>
                                                <p:sldTgt/>
                                              </p:tgtEl>
                                            </p:cond>
                                          </p:endCondLst>
                                        </p:cTn>
                                        <p:tgtEl>
                                          <p:sndTgt r:embed="rId5" name="Pencil Check"/>
                                        </p:tgtEl>
                                      </p:cMediaNode>
                                    </p:audio>
                                  </p:subTnLst>
                                </p:cTn>
                              </p:par>
                              <p:par>
                                <p:cTn id="21" presetID="22" presetClass="entr" presetSubtype="8" fill="hold" grpId="0" nodeType="withEffect">
                                  <p:stCondLst>
                                    <p:cond delay="0"/>
                                  </p:stCondLst>
                                  <p:childTnLst>
                                    <p:set>
                                      <p:cBhvr>
                                        <p:cTn id="22" dur="1" fill="hold">
                                          <p:stCondLst>
                                            <p:cond delay="0"/>
                                          </p:stCondLst>
                                        </p:cTn>
                                        <p:tgtEl>
                                          <p:spTgt spid="703497"/>
                                        </p:tgtEl>
                                        <p:attrNameLst>
                                          <p:attrName>style.visibility</p:attrName>
                                        </p:attrNameLst>
                                      </p:cBhvr>
                                      <p:to>
                                        <p:strVal val="visible"/>
                                      </p:to>
                                    </p:set>
                                    <p:animEffect transition="in" filter="wipe(left)">
                                      <p:cBhvr>
                                        <p:cTn id="23" dur="500"/>
                                        <p:tgtEl>
                                          <p:spTgt spid="70349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03495"/>
                                        </p:tgtEl>
                                        <p:attrNameLst>
                                          <p:attrName>style.visibility</p:attrName>
                                        </p:attrNameLst>
                                      </p:cBhvr>
                                      <p:to>
                                        <p:strVal val="visible"/>
                                      </p:to>
                                    </p:set>
                                    <p:animEffect transition="in" filter="wipe(left)">
                                      <p:cBhvr>
                                        <p:cTn id="28" dur="500"/>
                                        <p:tgtEl>
                                          <p:spTgt spid="703495"/>
                                        </p:tgtEl>
                                      </p:cBhvr>
                                    </p:animEffect>
                                  </p:childTnLst>
                                  <p:subTnLst>
                                    <p:audio>
                                      <p:cMediaNode>
                                        <p:cTn display="0" masterRel="sameClick">
                                          <p:stCondLst>
                                            <p:cond evt="begin" delay="0">
                                              <p:tn val="26"/>
                                            </p:cond>
                                          </p:stCondLst>
                                          <p:endCondLst>
                                            <p:cond evt="onStopAudio" delay="0">
                                              <p:tgtEl>
                                                <p:sldTgt/>
                                              </p:tgtEl>
                                            </p:cond>
                                          </p:endCondLst>
                                        </p:cTn>
                                        <p:tgtEl>
                                          <p:sndTgt r:embed="rId4" name="Arrow"/>
                                        </p:tgtEl>
                                      </p:cMediaNode>
                                    </p:audio>
                                  </p:subTnLst>
                                </p:cTn>
                              </p:par>
                            </p:childTnLst>
                          </p:cTn>
                        </p:par>
                        <p:par>
                          <p:cTn id="29" fill="hold" nodeType="afterGroup">
                            <p:stCondLst>
                              <p:cond delay="500"/>
                            </p:stCondLst>
                            <p:childTnLst>
                              <p:par>
                                <p:cTn id="30" presetID="22" presetClass="entr" presetSubtype="8" fill="hold" nodeType="afterEffect">
                                  <p:stCondLst>
                                    <p:cond delay="0"/>
                                  </p:stCondLst>
                                  <p:childTnLst>
                                    <p:set>
                                      <p:cBhvr>
                                        <p:cTn id="31" dur="1" fill="hold">
                                          <p:stCondLst>
                                            <p:cond delay="0"/>
                                          </p:stCondLst>
                                        </p:cTn>
                                        <p:tgtEl>
                                          <p:spTgt spid="703496"/>
                                        </p:tgtEl>
                                        <p:attrNameLst>
                                          <p:attrName>style.visibility</p:attrName>
                                        </p:attrNameLst>
                                      </p:cBhvr>
                                      <p:to>
                                        <p:strVal val="visible"/>
                                      </p:to>
                                    </p:set>
                                    <p:animEffect transition="in" filter="wipe(left)">
                                      <p:cBhvr>
                                        <p:cTn id="32" dur="500"/>
                                        <p:tgtEl>
                                          <p:spTgt spid="703496"/>
                                        </p:tgtEl>
                                      </p:cBhvr>
                                    </p:animEffect>
                                  </p:childTnLst>
                                  <p:subTnLst>
                                    <p:audio>
                                      <p:cMediaNode>
                                        <p:cTn display="0" masterRel="sameClick">
                                          <p:stCondLst>
                                            <p:cond evt="begin" delay="0">
                                              <p:tn val="30"/>
                                            </p:cond>
                                          </p:stCondLst>
                                          <p:endCondLst>
                                            <p:cond evt="onStopAudio" delay="0">
                                              <p:tgtEl>
                                                <p:sldTgt/>
                                              </p:tgtEl>
                                            </p:cond>
                                          </p:endCondLst>
                                        </p:cTn>
                                        <p:tgtEl>
                                          <p:sndTgt r:embed="rId5" name="Pencil Check"/>
                                        </p:tgtEl>
                                      </p:cMediaNode>
                                    </p:audio>
                                  </p:subTnLst>
                                </p:cTn>
                              </p:par>
                              <p:par>
                                <p:cTn id="33" presetID="22" presetClass="entr" presetSubtype="8" fill="hold" grpId="0" nodeType="withEffect">
                                  <p:stCondLst>
                                    <p:cond delay="0"/>
                                  </p:stCondLst>
                                  <p:childTnLst>
                                    <p:set>
                                      <p:cBhvr>
                                        <p:cTn id="34" dur="1" fill="hold">
                                          <p:stCondLst>
                                            <p:cond delay="0"/>
                                          </p:stCondLst>
                                        </p:cTn>
                                        <p:tgtEl>
                                          <p:spTgt spid="703499"/>
                                        </p:tgtEl>
                                        <p:attrNameLst>
                                          <p:attrName>style.visibility</p:attrName>
                                        </p:attrNameLst>
                                      </p:cBhvr>
                                      <p:to>
                                        <p:strVal val="visible"/>
                                      </p:to>
                                    </p:set>
                                    <p:animEffect transition="in" filter="wipe(left)">
                                      <p:cBhvr>
                                        <p:cTn id="35" dur="500"/>
                                        <p:tgtEl>
                                          <p:spTgt spid="70349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03504"/>
                                        </p:tgtEl>
                                        <p:attrNameLst>
                                          <p:attrName>style.visibility</p:attrName>
                                        </p:attrNameLst>
                                      </p:cBhvr>
                                      <p:to>
                                        <p:strVal val="visible"/>
                                      </p:to>
                                    </p:set>
                                    <p:animEffect transition="in" filter="wipe(left)">
                                      <p:cBhvr>
                                        <p:cTn id="40" dur="500"/>
                                        <p:tgtEl>
                                          <p:spTgt spid="703504"/>
                                        </p:tgtEl>
                                      </p:cBhvr>
                                    </p:animEffect>
                                  </p:childTnLst>
                                  <p:subTnLst>
                                    <p:audio>
                                      <p:cMediaNode>
                                        <p:cTn display="0" masterRel="sameClick">
                                          <p:stCondLst>
                                            <p:cond evt="begin" delay="0">
                                              <p:tn val="38"/>
                                            </p:cond>
                                          </p:stCondLst>
                                          <p:endCondLst>
                                            <p:cond evt="onStopAudio" delay="0">
                                              <p:tgtEl>
                                                <p:sldTgt/>
                                              </p:tgtEl>
                                            </p:cond>
                                          </p:endCondLst>
                                        </p:cTn>
                                        <p:tgtEl>
                                          <p:sndTgt r:embed="rId4" name="Arrow"/>
                                        </p:tgtEl>
                                      </p:cMediaNode>
                                    </p:audio>
                                  </p:sub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703501"/>
                                        </p:tgtEl>
                                        <p:attrNameLst>
                                          <p:attrName>style.visibility</p:attrName>
                                        </p:attrNameLst>
                                      </p:cBhvr>
                                      <p:to>
                                        <p:strVal val="visible"/>
                                      </p:to>
                                    </p:set>
                                    <p:animEffect transition="in" filter="wipe(left)">
                                      <p:cBhvr>
                                        <p:cTn id="44" dur="500"/>
                                        <p:tgtEl>
                                          <p:spTgt spid="703501"/>
                                        </p:tgtEl>
                                      </p:cBhvr>
                                    </p:animEffect>
                                  </p:childTnLst>
                                  <p:subTnLst>
                                    <p:audio>
                                      <p:cMediaNode>
                                        <p:cTn display="0" masterRel="sameClick">
                                          <p:stCondLst>
                                            <p:cond evt="begin" delay="0">
                                              <p:tn val="42"/>
                                            </p:cond>
                                          </p:stCondLst>
                                          <p:endCondLst>
                                            <p:cond evt="onStopAudio" delay="0">
                                              <p:tgtEl>
                                                <p:sldTgt/>
                                              </p:tgtEl>
                                            </p:cond>
                                          </p:endCondLst>
                                        </p:cTn>
                                        <p:tgtEl>
                                          <p:sndTgt r:embed="rId6" name="Quack"/>
                                        </p:tgtEl>
                                      </p:cMediaNode>
                                    </p:audio>
                                  </p:subTnLst>
                                </p:cTn>
                              </p:par>
                              <p:par>
                                <p:cTn id="45" presetID="22" presetClass="entr" presetSubtype="2" fill="hold" grpId="0" nodeType="withEffect">
                                  <p:stCondLst>
                                    <p:cond delay="0"/>
                                  </p:stCondLst>
                                  <p:childTnLst>
                                    <p:set>
                                      <p:cBhvr>
                                        <p:cTn id="46" dur="1" fill="hold">
                                          <p:stCondLst>
                                            <p:cond delay="0"/>
                                          </p:stCondLst>
                                        </p:cTn>
                                        <p:tgtEl>
                                          <p:spTgt spid="703500"/>
                                        </p:tgtEl>
                                        <p:attrNameLst>
                                          <p:attrName>style.visibility</p:attrName>
                                        </p:attrNameLst>
                                      </p:cBhvr>
                                      <p:to>
                                        <p:strVal val="visible"/>
                                      </p:to>
                                    </p:set>
                                    <p:animEffect transition="in" filter="wipe(right)">
                                      <p:cBhvr>
                                        <p:cTn id="47" dur="500"/>
                                        <p:tgtEl>
                                          <p:spTgt spid="703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3494" grpId="0" animBg="1"/>
      <p:bldP spid="703495" grpId="0" animBg="1"/>
      <p:bldP spid="703497" grpId="0"/>
      <p:bldP spid="703499" grpId="0"/>
      <p:bldP spid="703500" grpId="0"/>
      <p:bldP spid="703503" grpId="0" build="p" autoUpdateAnimBg="0"/>
      <p:bldP spid="703504" grpId="0" animBg="1"/>
      <p:bldP spid="703505"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0722" name="Rectangle 2"/>
          <p:cNvSpPr>
            <a:spLocks noGrp="1" noChangeArrowheads="1"/>
          </p:cNvSpPr>
          <p:nvPr>
            <p:ph type="title"/>
          </p:nvPr>
        </p:nvSpPr>
        <p:spPr/>
        <p:txBody>
          <a:bodyPr/>
          <a:lstStyle/>
          <a:p>
            <a:r>
              <a:rPr lang="en-US"/>
              <a:t>Alternative splicing</a:t>
            </a:r>
          </a:p>
        </p:txBody>
      </p:sp>
      <p:pic>
        <p:nvPicPr>
          <p:cNvPr id="670723" name="Picture 3"/>
          <p:cNvPicPr>
            <a:picLocks noChangeAspect="1" noChangeArrowheads="1"/>
          </p:cNvPicPr>
          <p:nvPr/>
        </p:nvPicPr>
        <p:blipFill>
          <a:blip r:embed="rId5">
            <a:extLst>
              <a:ext uri="{28A0092B-C50C-407E-A947-70E740481C1C}">
                <a14:useLocalDpi xmlns:a14="http://schemas.microsoft.com/office/drawing/2010/main" val="0"/>
              </a:ext>
            </a:extLst>
          </a:blip>
          <a:srcRect b="4114"/>
          <a:stretch>
            <a:fillRect/>
          </a:stretch>
        </p:blipFill>
        <p:spPr bwMode="auto">
          <a:xfrm>
            <a:off x="2590800" y="2678113"/>
            <a:ext cx="6553200" cy="4122737"/>
          </a:xfrm>
          <a:prstGeom prst="rect">
            <a:avLst/>
          </a:prstGeom>
          <a:noFill/>
          <a:extLst>
            <a:ext uri="{909E8E84-426E-40DD-AFC4-6F175D3DCCD1}">
              <a14:hiddenFill xmlns:a14="http://schemas.microsoft.com/office/drawing/2010/main">
                <a:solidFill>
                  <a:srgbClr val="FFFFFF"/>
                </a:solidFill>
              </a14:hiddenFill>
            </a:ext>
          </a:extLst>
        </p:spPr>
      </p:pic>
      <p:sp>
        <p:nvSpPr>
          <p:cNvPr id="670724" name="Rectangle 4" descr="Rectangle: Click to edit Master text styles&#10;Second level&#10;Third level&#10;Fourth level&#10;Fifth level"/>
          <p:cNvSpPr>
            <a:spLocks noGrp="1" noChangeArrowheads="1"/>
          </p:cNvSpPr>
          <p:nvPr>
            <p:ph type="body" idx="1"/>
          </p:nvPr>
        </p:nvSpPr>
        <p:spPr>
          <a:xfrm>
            <a:off x="838200" y="1371600"/>
            <a:ext cx="7772400" cy="1371600"/>
          </a:xfrm>
          <a:noFill/>
          <a:ln/>
        </p:spPr>
        <p:txBody>
          <a:bodyPr/>
          <a:lstStyle/>
          <a:p>
            <a:r>
              <a:rPr lang="en-US" sz="2600"/>
              <a:t>Alternative mRNAs produced from same gene</a:t>
            </a:r>
          </a:p>
          <a:p>
            <a:pPr lvl="1"/>
            <a:r>
              <a:rPr lang="en-US" sz="2400"/>
              <a:t>when is an intron not an intron…</a:t>
            </a:r>
          </a:p>
          <a:p>
            <a:pPr lvl="1"/>
            <a:r>
              <a:rPr lang="en-US" sz="2400"/>
              <a:t>different segments treated as exons</a:t>
            </a:r>
          </a:p>
        </p:txBody>
      </p:sp>
      <p:pic>
        <p:nvPicPr>
          <p:cNvPr id="670725" name="Picture 5" descr="penguin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46038" y="5445125"/>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670726" name="AutoShape 6"/>
          <p:cNvSpPr>
            <a:spLocks noChangeArrowheads="1"/>
          </p:cNvSpPr>
          <p:nvPr/>
        </p:nvSpPr>
        <p:spPr bwMode="auto">
          <a:xfrm flipH="1">
            <a:off x="531813" y="3459163"/>
            <a:ext cx="2097087" cy="1454150"/>
          </a:xfrm>
          <a:prstGeom prst="wedgeEllipseCallout">
            <a:avLst>
              <a:gd name="adj1" fmla="val 25245"/>
              <a:gd name="adj2" fmla="val 97157"/>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Starting to get</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hard to </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define a gene</a:t>
            </a:r>
            <a:r>
              <a:rPr lang="en-US" sz="1800" b="1" i="1">
                <a:solidFill>
                  <a:srgbClr val="0F116A"/>
                </a:solidFill>
                <a:latin typeface="Comic Sans MS" pitchFamily="84" charset="0"/>
                <a:ea typeface="Geneva" pitchFamily="84" charset="-128"/>
              </a:rPr>
              <a:t>!</a:t>
            </a:r>
            <a:r>
              <a:rPr lang="en-US" sz="1800" b="1">
                <a:solidFill>
                  <a:srgbClr val="0F116A"/>
                </a:solidFill>
                <a:latin typeface="Comic Sans MS" pitchFamily="84" charset="0"/>
                <a:ea typeface="Geneva" pitchFamily="84"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0724">
                                            <p:txEl>
                                              <p:pRg st="0" end="0"/>
                                            </p:txEl>
                                          </p:spTgt>
                                        </p:tgtEl>
                                        <p:attrNameLst>
                                          <p:attrName>style.visibility</p:attrName>
                                        </p:attrNameLst>
                                      </p:cBhvr>
                                      <p:to>
                                        <p:strVal val="visible"/>
                                      </p:to>
                                    </p:set>
                                    <p:anim calcmode="lin" valueType="num">
                                      <p:cBhvr additive="base">
                                        <p:cTn id="7" dur="500" fill="hold"/>
                                        <p:tgtEl>
                                          <p:spTgt spid="67072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7072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70724">
                                            <p:txEl>
                                              <p:pRg st="1" end="1"/>
                                            </p:txEl>
                                          </p:spTgt>
                                        </p:tgtEl>
                                        <p:attrNameLst>
                                          <p:attrName>style.visibility</p:attrName>
                                        </p:attrNameLst>
                                      </p:cBhvr>
                                      <p:to>
                                        <p:strVal val="visible"/>
                                      </p:to>
                                    </p:set>
                                    <p:anim calcmode="lin" valueType="num">
                                      <p:cBhvr additive="base">
                                        <p:cTn id="13" dur="500" fill="hold"/>
                                        <p:tgtEl>
                                          <p:spTgt spid="67072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7072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70724">
                                            <p:txEl>
                                              <p:pRg st="2" end="2"/>
                                            </p:txEl>
                                          </p:spTgt>
                                        </p:tgtEl>
                                        <p:attrNameLst>
                                          <p:attrName>style.visibility</p:attrName>
                                        </p:attrNameLst>
                                      </p:cBhvr>
                                      <p:to>
                                        <p:strVal val="visible"/>
                                      </p:to>
                                    </p:set>
                                    <p:anim calcmode="lin" valueType="num">
                                      <p:cBhvr additive="base">
                                        <p:cTn id="19" dur="500" fill="hold"/>
                                        <p:tgtEl>
                                          <p:spTgt spid="67072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7072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4" fill="hold" nodeType="clickEffect">
                                  <p:stCondLst>
                                    <p:cond delay="0"/>
                                  </p:stCondLst>
                                  <p:childTnLst>
                                    <p:set>
                                      <p:cBhvr>
                                        <p:cTn id="24" dur="1" fill="hold">
                                          <p:stCondLst>
                                            <p:cond delay="0"/>
                                          </p:stCondLst>
                                        </p:cTn>
                                        <p:tgtEl>
                                          <p:spTgt spid="670725"/>
                                        </p:tgtEl>
                                        <p:attrNameLst>
                                          <p:attrName>style.visibility</p:attrName>
                                        </p:attrNameLst>
                                      </p:cBhvr>
                                      <p:to>
                                        <p:strVal val="visible"/>
                                      </p:to>
                                    </p:set>
                                    <p:animEffect transition="in" filter="wipe(down)">
                                      <p:cBhvr>
                                        <p:cTn id="25" dur="500"/>
                                        <p:tgtEl>
                                          <p:spTgt spid="670725"/>
                                        </p:tgtEl>
                                      </p:cBhvr>
                                    </p:animEffect>
                                  </p:childTnLst>
                                </p:cTn>
                              </p:par>
                            </p:childTnLst>
                          </p:cTn>
                        </p:par>
                        <p:par>
                          <p:cTn id="26" fill="hold" nodeType="afterGroup">
                            <p:stCondLst>
                              <p:cond delay="500"/>
                            </p:stCondLst>
                            <p:childTnLst>
                              <p:par>
                                <p:cTn id="27" presetID="22" presetClass="entr" presetSubtype="4" fill="hold" grpId="0" nodeType="afterEffect">
                                  <p:stCondLst>
                                    <p:cond delay="0"/>
                                  </p:stCondLst>
                                  <p:childTnLst>
                                    <p:set>
                                      <p:cBhvr>
                                        <p:cTn id="28" dur="1" fill="hold">
                                          <p:stCondLst>
                                            <p:cond delay="0"/>
                                          </p:stCondLst>
                                        </p:cTn>
                                        <p:tgtEl>
                                          <p:spTgt spid="670726"/>
                                        </p:tgtEl>
                                        <p:attrNameLst>
                                          <p:attrName>style.visibility</p:attrName>
                                        </p:attrNameLst>
                                      </p:cBhvr>
                                      <p:to>
                                        <p:strVal val="visible"/>
                                      </p:to>
                                    </p:set>
                                    <p:animEffect transition="in" filter="wipe(down)">
                                      <p:cBhvr>
                                        <p:cTn id="29" dur="500"/>
                                        <p:tgtEl>
                                          <p:spTgt spid="670726"/>
                                        </p:tgtEl>
                                      </p:cBhvr>
                                    </p:animEffect>
                                  </p:childTnLst>
                                  <p:subTnLst>
                                    <p:audio>
                                      <p:cMediaNode>
                                        <p:cTn display="0" masterRel="sameClick">
                                          <p:stCondLst>
                                            <p:cond evt="begin" delay="0">
                                              <p:tn val="27"/>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0724" grpId="0" build="p" autoUpdateAnimBg="0"/>
      <p:bldP spid="670726"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94313" name="Group 41"/>
          <p:cNvGrpSpPr>
            <a:grpSpLocks/>
          </p:cNvGrpSpPr>
          <p:nvPr/>
        </p:nvGrpSpPr>
        <p:grpSpPr bwMode="auto">
          <a:xfrm>
            <a:off x="1227138" y="4872038"/>
            <a:ext cx="6784975" cy="1741487"/>
            <a:chOff x="1361" y="3281"/>
            <a:chExt cx="3050" cy="783"/>
          </a:xfrm>
        </p:grpSpPr>
        <p:pic>
          <p:nvPicPr>
            <p:cNvPr id="694274" name="Picture 2" descr="15_12"/>
            <p:cNvPicPr>
              <a:picLocks noChangeAspect="1" noChangeArrowheads="1"/>
            </p:cNvPicPr>
            <p:nvPr/>
          </p:nvPicPr>
          <p:blipFill>
            <a:blip r:embed="rId4">
              <a:extLst>
                <a:ext uri="{28A0092B-C50C-407E-A947-70E740481C1C}">
                  <a14:useLocalDpi xmlns:a14="http://schemas.microsoft.com/office/drawing/2010/main" val="0"/>
                </a:ext>
              </a:extLst>
            </a:blip>
            <a:srcRect l="16875" t="48000" r="1688" b="22501"/>
            <a:stretch>
              <a:fillRect/>
            </a:stretch>
          </p:blipFill>
          <p:spPr bwMode="auto">
            <a:xfrm>
              <a:off x="1453" y="3281"/>
              <a:ext cx="2886" cy="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4275" name="Rectangle 3"/>
            <p:cNvSpPr>
              <a:spLocks noChangeArrowheads="1"/>
            </p:cNvSpPr>
            <p:nvPr/>
          </p:nvSpPr>
          <p:spPr bwMode="auto">
            <a:xfrm>
              <a:off x="1745" y="3281"/>
              <a:ext cx="144" cy="4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4276" name="Rectangle 4"/>
            <p:cNvSpPr>
              <a:spLocks noChangeArrowheads="1"/>
            </p:cNvSpPr>
            <p:nvPr/>
          </p:nvSpPr>
          <p:spPr bwMode="auto">
            <a:xfrm>
              <a:off x="1361" y="3761"/>
              <a:ext cx="19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4277" name="Rectangle 5"/>
            <p:cNvSpPr>
              <a:spLocks noChangeArrowheads="1"/>
            </p:cNvSpPr>
            <p:nvPr/>
          </p:nvSpPr>
          <p:spPr bwMode="auto">
            <a:xfrm>
              <a:off x="3857" y="3521"/>
              <a:ext cx="49"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A</a:t>
              </a:r>
              <a:endParaRPr lang="en-US" sz="1200" b="1"/>
            </a:p>
          </p:txBody>
        </p:sp>
        <p:sp>
          <p:nvSpPr>
            <p:cNvPr id="694278" name="Rectangle 6"/>
            <p:cNvSpPr>
              <a:spLocks noChangeArrowheads="1"/>
            </p:cNvSpPr>
            <p:nvPr/>
          </p:nvSpPr>
          <p:spPr bwMode="auto">
            <a:xfrm rot="-794184">
              <a:off x="3950" y="3505"/>
              <a:ext cx="49"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A</a:t>
              </a:r>
              <a:endParaRPr lang="en-US" sz="1200" b="1"/>
            </a:p>
          </p:txBody>
        </p:sp>
        <p:sp>
          <p:nvSpPr>
            <p:cNvPr id="694279" name="Rectangle 7"/>
            <p:cNvSpPr>
              <a:spLocks noChangeArrowheads="1"/>
            </p:cNvSpPr>
            <p:nvPr/>
          </p:nvSpPr>
          <p:spPr bwMode="auto">
            <a:xfrm rot="-1344314">
              <a:off x="4043" y="3478"/>
              <a:ext cx="49"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A</a:t>
              </a:r>
              <a:endParaRPr lang="en-US" sz="1200" b="1"/>
            </a:p>
          </p:txBody>
        </p:sp>
        <p:sp>
          <p:nvSpPr>
            <p:cNvPr id="694280" name="Rectangle 8"/>
            <p:cNvSpPr>
              <a:spLocks noChangeArrowheads="1"/>
            </p:cNvSpPr>
            <p:nvPr/>
          </p:nvSpPr>
          <p:spPr bwMode="auto">
            <a:xfrm rot="-1344314">
              <a:off x="4139" y="3430"/>
              <a:ext cx="49"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A</a:t>
              </a:r>
              <a:endParaRPr lang="en-US" sz="1200" b="1"/>
            </a:p>
          </p:txBody>
        </p:sp>
        <p:sp>
          <p:nvSpPr>
            <p:cNvPr id="694281" name="Rectangle 9"/>
            <p:cNvSpPr>
              <a:spLocks noChangeArrowheads="1"/>
            </p:cNvSpPr>
            <p:nvPr/>
          </p:nvSpPr>
          <p:spPr bwMode="auto">
            <a:xfrm rot="-1344314">
              <a:off x="4235" y="3382"/>
              <a:ext cx="49"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A</a:t>
              </a:r>
              <a:endParaRPr lang="en-US" sz="1200" b="1"/>
            </a:p>
          </p:txBody>
        </p:sp>
        <p:sp>
          <p:nvSpPr>
            <p:cNvPr id="694282" name="Rectangle 10"/>
            <p:cNvSpPr>
              <a:spLocks noChangeArrowheads="1"/>
            </p:cNvSpPr>
            <p:nvPr/>
          </p:nvSpPr>
          <p:spPr bwMode="auto">
            <a:xfrm rot="-1283065">
              <a:off x="3603" y="3292"/>
              <a:ext cx="540"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b="1">
                  <a:solidFill>
                    <a:srgbClr val="000000"/>
                  </a:solidFill>
                </a:rPr>
                <a:t>3' poly-A tail</a:t>
              </a:r>
            </a:p>
          </p:txBody>
        </p:sp>
        <p:pic>
          <p:nvPicPr>
            <p:cNvPr id="69428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9" y="3321"/>
              <a:ext cx="524"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4284" name="Rectangle 12"/>
            <p:cNvSpPr>
              <a:spLocks noChangeArrowheads="1"/>
            </p:cNvSpPr>
            <p:nvPr/>
          </p:nvSpPr>
          <p:spPr bwMode="auto">
            <a:xfrm>
              <a:off x="2753" y="3569"/>
              <a:ext cx="209"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mRNA</a:t>
              </a:r>
              <a:endParaRPr lang="en-US" sz="1200" b="1"/>
            </a:p>
          </p:txBody>
        </p:sp>
        <p:sp>
          <p:nvSpPr>
            <p:cNvPr id="694285" name="Rectangle 13"/>
            <p:cNvSpPr>
              <a:spLocks noChangeArrowheads="1"/>
            </p:cNvSpPr>
            <p:nvPr/>
          </p:nvSpPr>
          <p:spPr bwMode="auto">
            <a:xfrm>
              <a:off x="1457" y="3809"/>
              <a:ext cx="55"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5'</a:t>
              </a:r>
              <a:endParaRPr lang="en-US" sz="1200" b="1"/>
            </a:p>
          </p:txBody>
        </p:sp>
        <p:sp>
          <p:nvSpPr>
            <p:cNvPr id="694286" name="Rectangle 14"/>
            <p:cNvSpPr>
              <a:spLocks noChangeArrowheads="1"/>
            </p:cNvSpPr>
            <p:nvPr/>
          </p:nvSpPr>
          <p:spPr bwMode="auto">
            <a:xfrm rot="-1578884">
              <a:off x="1523" y="3631"/>
              <a:ext cx="287"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800" b="1">
                  <a:solidFill>
                    <a:srgbClr val="000000"/>
                  </a:solidFill>
                </a:rPr>
                <a:t>5' cap</a:t>
              </a:r>
              <a:endParaRPr lang="en-US" sz="1800" b="1"/>
            </a:p>
          </p:txBody>
        </p:sp>
        <p:sp>
          <p:nvSpPr>
            <p:cNvPr id="694287" name="Rectangle 15"/>
            <p:cNvSpPr>
              <a:spLocks noChangeArrowheads="1"/>
            </p:cNvSpPr>
            <p:nvPr/>
          </p:nvSpPr>
          <p:spPr bwMode="auto">
            <a:xfrm>
              <a:off x="4357" y="3329"/>
              <a:ext cx="54"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3'</a:t>
              </a:r>
              <a:endParaRPr lang="en-US" sz="1200" b="1"/>
            </a:p>
          </p:txBody>
        </p:sp>
        <p:sp>
          <p:nvSpPr>
            <p:cNvPr id="694288" name="Rectangle 16"/>
            <p:cNvSpPr>
              <a:spLocks noChangeArrowheads="1"/>
            </p:cNvSpPr>
            <p:nvPr/>
          </p:nvSpPr>
          <p:spPr bwMode="auto">
            <a:xfrm>
              <a:off x="1601" y="3825"/>
              <a:ext cx="53"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G</a:t>
              </a:r>
              <a:endParaRPr lang="en-US" sz="1200" b="1"/>
            </a:p>
          </p:txBody>
        </p:sp>
        <p:sp>
          <p:nvSpPr>
            <p:cNvPr id="694289" name="Rectangle 17"/>
            <p:cNvSpPr>
              <a:spLocks noChangeArrowheads="1"/>
            </p:cNvSpPr>
            <p:nvPr/>
          </p:nvSpPr>
          <p:spPr bwMode="auto">
            <a:xfrm>
              <a:off x="1689" y="3801"/>
              <a:ext cx="46"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P</a:t>
              </a:r>
              <a:endParaRPr lang="en-US" sz="1200" b="1"/>
            </a:p>
          </p:txBody>
        </p:sp>
        <p:sp>
          <p:nvSpPr>
            <p:cNvPr id="694290" name="Rectangle 18"/>
            <p:cNvSpPr>
              <a:spLocks noChangeArrowheads="1"/>
            </p:cNvSpPr>
            <p:nvPr/>
          </p:nvSpPr>
          <p:spPr bwMode="auto">
            <a:xfrm>
              <a:off x="1819" y="3746"/>
              <a:ext cx="46"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P</a:t>
              </a:r>
              <a:endParaRPr lang="en-US" sz="1200" b="1"/>
            </a:p>
          </p:txBody>
        </p:sp>
        <p:sp>
          <p:nvSpPr>
            <p:cNvPr id="694291" name="Rectangle 19"/>
            <p:cNvSpPr>
              <a:spLocks noChangeArrowheads="1"/>
            </p:cNvSpPr>
            <p:nvPr/>
          </p:nvSpPr>
          <p:spPr bwMode="auto">
            <a:xfrm>
              <a:off x="1752" y="3769"/>
              <a:ext cx="46"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sz="1200" b="1">
                  <a:solidFill>
                    <a:srgbClr val="000000"/>
                  </a:solidFill>
                </a:rPr>
                <a:t>P</a:t>
              </a:r>
              <a:endParaRPr lang="en-US" sz="1200" b="1"/>
            </a:p>
          </p:txBody>
        </p:sp>
        <p:sp>
          <p:nvSpPr>
            <p:cNvPr id="694292" name="Rectangle 20"/>
            <p:cNvSpPr>
              <a:spLocks noChangeArrowheads="1"/>
            </p:cNvSpPr>
            <p:nvPr/>
          </p:nvSpPr>
          <p:spPr bwMode="auto">
            <a:xfrm rot="-1026283">
              <a:off x="3908" y="3595"/>
              <a:ext cx="450" cy="1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300" b="1">
                  <a:solidFill>
                    <a:srgbClr val="0F116A"/>
                  </a:solidFill>
                </a:rPr>
                <a:t>50-250 A’s</a:t>
              </a:r>
            </a:p>
          </p:txBody>
        </p:sp>
      </p:grpSp>
      <p:sp>
        <p:nvSpPr>
          <p:cNvPr id="694294" name="Rectangle 22"/>
          <p:cNvSpPr>
            <a:spLocks noGrp="1" noChangeArrowheads="1"/>
          </p:cNvSpPr>
          <p:nvPr>
            <p:ph type="title"/>
          </p:nvPr>
        </p:nvSpPr>
        <p:spPr>
          <a:xfrm>
            <a:off x="609600" y="685800"/>
            <a:ext cx="8534400" cy="762000"/>
          </a:xfrm>
        </p:spPr>
        <p:txBody>
          <a:bodyPr/>
          <a:lstStyle/>
          <a:p>
            <a:r>
              <a:rPr lang="en-US"/>
              <a:t>More post-transcriptional processing</a:t>
            </a:r>
          </a:p>
        </p:txBody>
      </p:sp>
      <p:sp>
        <p:nvSpPr>
          <p:cNvPr id="694310" name="Rectangle 38" descr="Rectangle: Click to edit Master text styles&#10;Second level&#10;Third level&#10;Fourth level&#10;Fifth level"/>
          <p:cNvSpPr>
            <a:spLocks noGrp="1" noChangeArrowheads="1"/>
          </p:cNvSpPr>
          <p:nvPr>
            <p:ph type="body" idx="1"/>
          </p:nvPr>
        </p:nvSpPr>
        <p:spPr>
          <a:xfrm>
            <a:off x="725488" y="1371600"/>
            <a:ext cx="8418512" cy="3394075"/>
          </a:xfrm>
        </p:spPr>
        <p:txBody>
          <a:bodyPr/>
          <a:lstStyle/>
          <a:p>
            <a:pPr>
              <a:lnSpc>
                <a:spcPct val="90000"/>
              </a:lnSpc>
            </a:pPr>
            <a:r>
              <a:rPr lang="en-US"/>
              <a:t>Need to protect mRNA on its trip from nucleus to cytoplasm</a:t>
            </a:r>
            <a:endParaRPr lang="en-US" sz="2600"/>
          </a:p>
          <a:p>
            <a:pPr lvl="1">
              <a:lnSpc>
                <a:spcPct val="90000"/>
              </a:lnSpc>
            </a:pPr>
            <a:r>
              <a:rPr lang="en-US"/>
              <a:t>enzymes in cytoplasm attack mRNA</a:t>
            </a:r>
          </a:p>
          <a:p>
            <a:pPr marL="1085850" lvl="2">
              <a:lnSpc>
                <a:spcPct val="90000"/>
              </a:lnSpc>
            </a:pPr>
            <a:r>
              <a:rPr lang="en-US"/>
              <a:t>protect the ends of the molecule</a:t>
            </a:r>
            <a:endParaRPr lang="en-US" sz="2000"/>
          </a:p>
          <a:p>
            <a:pPr marL="1085850" lvl="2">
              <a:lnSpc>
                <a:spcPct val="90000"/>
              </a:lnSpc>
            </a:pPr>
            <a:r>
              <a:rPr lang="en-US"/>
              <a:t>add </a:t>
            </a:r>
            <a:r>
              <a:rPr lang="en-US" u="sng">
                <a:solidFill>
                  <a:srgbClr val="CC0000"/>
                </a:solidFill>
              </a:rPr>
              <a:t>5</a:t>
            </a:r>
            <a:r>
              <a:rPr lang="en-US" u="sng">
                <a:solidFill>
                  <a:srgbClr val="CC0000"/>
                </a:solidFill>
                <a:latin typeface="MathematicalPi 1" charset="0"/>
                <a:sym typeface="Symbol" pitchFamily="84" charset="2"/>
              </a:rPr>
              <a:t></a:t>
            </a:r>
            <a:r>
              <a:rPr lang="en-US" u="sng">
                <a:solidFill>
                  <a:srgbClr val="CC0000"/>
                </a:solidFill>
              </a:rPr>
              <a:t> GTP cap</a:t>
            </a:r>
            <a:endParaRPr lang="en-US"/>
          </a:p>
          <a:p>
            <a:pPr marL="1085850" lvl="2">
              <a:lnSpc>
                <a:spcPct val="90000"/>
              </a:lnSpc>
            </a:pPr>
            <a:r>
              <a:rPr lang="en-US"/>
              <a:t>add </a:t>
            </a:r>
            <a:r>
              <a:rPr lang="en-US" u="sng">
                <a:solidFill>
                  <a:srgbClr val="CC0000"/>
                </a:solidFill>
              </a:rPr>
              <a:t>poly-A tail</a:t>
            </a:r>
          </a:p>
          <a:p>
            <a:pPr marL="1428750" lvl="3">
              <a:lnSpc>
                <a:spcPct val="90000"/>
              </a:lnSpc>
            </a:pPr>
            <a:r>
              <a:rPr lang="en-US">
                <a:solidFill>
                  <a:schemeClr val="tx1"/>
                </a:solidFill>
              </a:rPr>
              <a:t>longer tail, mRNA lasts longer: produces more protein</a:t>
            </a:r>
            <a:endParaRPr lang="en-US" u="sng">
              <a:solidFill>
                <a:srgbClr val="CC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94310">
                                            <p:txEl>
                                              <p:pRg st="0" end="0"/>
                                            </p:txEl>
                                          </p:spTgt>
                                        </p:tgtEl>
                                        <p:attrNameLst>
                                          <p:attrName>style.visibility</p:attrName>
                                        </p:attrNameLst>
                                      </p:cBhvr>
                                      <p:to>
                                        <p:strVal val="visible"/>
                                      </p:to>
                                    </p:set>
                                    <p:anim calcmode="lin" valueType="num">
                                      <p:cBhvr additive="base">
                                        <p:cTn id="7" dur="500" fill="hold"/>
                                        <p:tgtEl>
                                          <p:spTgt spid="6943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9431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94310">
                                            <p:txEl>
                                              <p:pRg st="1" end="1"/>
                                            </p:txEl>
                                          </p:spTgt>
                                        </p:tgtEl>
                                        <p:attrNameLst>
                                          <p:attrName>style.visibility</p:attrName>
                                        </p:attrNameLst>
                                      </p:cBhvr>
                                      <p:to>
                                        <p:strVal val="visible"/>
                                      </p:to>
                                    </p:set>
                                    <p:anim calcmode="lin" valueType="num">
                                      <p:cBhvr additive="base">
                                        <p:cTn id="13" dur="500" fill="hold"/>
                                        <p:tgtEl>
                                          <p:spTgt spid="69431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94310">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94310">
                                            <p:txEl>
                                              <p:pRg st="2" end="2"/>
                                            </p:txEl>
                                          </p:spTgt>
                                        </p:tgtEl>
                                        <p:attrNameLst>
                                          <p:attrName>style.visibility</p:attrName>
                                        </p:attrNameLst>
                                      </p:cBhvr>
                                      <p:to>
                                        <p:strVal val="visible"/>
                                      </p:to>
                                    </p:set>
                                    <p:anim calcmode="lin" valueType="num">
                                      <p:cBhvr additive="base">
                                        <p:cTn id="19" dur="500" fill="hold"/>
                                        <p:tgtEl>
                                          <p:spTgt spid="69431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94310">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94310">
                                            <p:txEl>
                                              <p:pRg st="3" end="3"/>
                                            </p:txEl>
                                          </p:spTgt>
                                        </p:tgtEl>
                                        <p:attrNameLst>
                                          <p:attrName>style.visibility</p:attrName>
                                        </p:attrNameLst>
                                      </p:cBhvr>
                                      <p:to>
                                        <p:strVal val="visible"/>
                                      </p:to>
                                    </p:set>
                                    <p:anim calcmode="lin" valueType="num">
                                      <p:cBhvr additive="base">
                                        <p:cTn id="25" dur="500" fill="hold"/>
                                        <p:tgtEl>
                                          <p:spTgt spid="694310">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94310">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94310">
                                            <p:txEl>
                                              <p:pRg st="4" end="4"/>
                                            </p:txEl>
                                          </p:spTgt>
                                        </p:tgtEl>
                                        <p:attrNameLst>
                                          <p:attrName>style.visibility</p:attrName>
                                        </p:attrNameLst>
                                      </p:cBhvr>
                                      <p:to>
                                        <p:strVal val="visible"/>
                                      </p:to>
                                    </p:set>
                                    <p:anim calcmode="lin" valueType="num">
                                      <p:cBhvr additive="base">
                                        <p:cTn id="31" dur="500" fill="hold"/>
                                        <p:tgtEl>
                                          <p:spTgt spid="694310">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94310">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par>
                                <p:cTn id="33" presetID="2" presetClass="entr" presetSubtype="8" fill="hold" grpId="0" nodeType="withEffect">
                                  <p:stCondLst>
                                    <p:cond delay="0"/>
                                  </p:stCondLst>
                                  <p:childTnLst>
                                    <p:set>
                                      <p:cBhvr>
                                        <p:cTn id="34" dur="1" fill="hold">
                                          <p:stCondLst>
                                            <p:cond delay="0"/>
                                          </p:stCondLst>
                                        </p:cTn>
                                        <p:tgtEl>
                                          <p:spTgt spid="694310">
                                            <p:txEl>
                                              <p:pRg st="5" end="5"/>
                                            </p:txEl>
                                          </p:spTgt>
                                        </p:tgtEl>
                                        <p:attrNameLst>
                                          <p:attrName>style.visibility</p:attrName>
                                        </p:attrNameLst>
                                      </p:cBhvr>
                                      <p:to>
                                        <p:strVal val="visible"/>
                                      </p:to>
                                    </p:set>
                                    <p:anim calcmode="lin" valueType="num">
                                      <p:cBhvr additive="base">
                                        <p:cTn id="35" dur="500" fill="hold"/>
                                        <p:tgtEl>
                                          <p:spTgt spid="694310">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694310">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4310"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1682" name="Picture 2" descr="growth_hormones"/>
          <p:cNvPicPr>
            <a:picLocks noChangeAspect="1" noChangeArrowheads="1"/>
          </p:cNvPicPr>
          <p:nvPr/>
        </p:nvPicPr>
        <p:blipFill>
          <a:blip r:embed="rId9">
            <a:extLst>
              <a:ext uri="{28A0092B-C50C-407E-A947-70E740481C1C}">
                <a14:useLocalDpi xmlns:a14="http://schemas.microsoft.com/office/drawing/2010/main" val="0"/>
              </a:ext>
            </a:extLst>
          </a:blip>
          <a:srcRect r="46036" b="41022"/>
          <a:stretch>
            <a:fillRect/>
          </a:stretch>
        </p:blipFill>
        <p:spPr bwMode="auto">
          <a:xfrm>
            <a:off x="7710488" y="3902075"/>
            <a:ext cx="143351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1683" name="Oval 3"/>
          <p:cNvSpPr>
            <a:spLocks noChangeArrowheads="1"/>
          </p:cNvSpPr>
          <p:nvPr/>
        </p:nvSpPr>
        <p:spPr bwMode="auto">
          <a:xfrm>
            <a:off x="-609600" y="1295400"/>
            <a:ext cx="5067300" cy="5562600"/>
          </a:xfrm>
          <a:prstGeom prst="ellipse">
            <a:avLst/>
          </a:prstGeom>
          <a:solidFill>
            <a:srgbClr val="FDFF4A"/>
          </a:solidFill>
          <a:ln w="76200">
            <a:solidFill>
              <a:srgbClr val="FFCC00"/>
            </a:solidFill>
            <a:round/>
            <a:headEnd/>
            <a:tailEnd/>
          </a:ln>
        </p:spPr>
        <p:txBody>
          <a:bodyPr/>
          <a:lstStyle/>
          <a:p>
            <a:endParaRPr lang="en-US"/>
          </a:p>
        </p:txBody>
      </p:sp>
      <p:pic>
        <p:nvPicPr>
          <p:cNvPr id="711684"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3763963"/>
            <a:ext cx="2185988" cy="1739900"/>
          </a:xfrm>
          <a:prstGeom prst="rect">
            <a:avLst/>
          </a:prstGeom>
          <a:noFill/>
          <a:extLst>
            <a:ext uri="{909E8E84-426E-40DD-AFC4-6F175D3DCCD1}">
              <a14:hiddenFill xmlns:a14="http://schemas.microsoft.com/office/drawing/2010/main">
                <a:solidFill>
                  <a:srgbClr val="FFFFFF"/>
                </a:solidFill>
              </a14:hiddenFill>
            </a:ext>
          </a:extLst>
        </p:spPr>
      </p:pic>
      <p:sp>
        <p:nvSpPr>
          <p:cNvPr id="711685" name="AutoShape 5"/>
          <p:cNvSpPr>
            <a:spLocks noChangeArrowheads="1"/>
          </p:cNvSpPr>
          <p:nvPr/>
        </p:nvSpPr>
        <p:spPr bwMode="auto">
          <a:xfrm>
            <a:off x="5257800" y="3505200"/>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1686" name="AutoShape 6"/>
          <p:cNvSpPr>
            <a:spLocks noChangeArrowheads="1"/>
          </p:cNvSpPr>
          <p:nvPr/>
        </p:nvSpPr>
        <p:spPr bwMode="auto">
          <a:xfrm>
            <a:off x="3649663" y="3178175"/>
            <a:ext cx="1870075"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mRNA</a:t>
            </a:r>
            <a:endParaRPr lang="en-US" sz="4000" b="1">
              <a:solidFill>
                <a:schemeClr val="tx2"/>
              </a:solidFill>
            </a:endParaRPr>
          </a:p>
        </p:txBody>
      </p:sp>
      <p:sp>
        <p:nvSpPr>
          <p:cNvPr id="711687" name="Rectangle 7"/>
          <p:cNvSpPr>
            <a:spLocks noGrp="1" noChangeArrowheads="1"/>
          </p:cNvSpPr>
          <p:nvPr>
            <p:ph type="title"/>
          </p:nvPr>
        </p:nvSpPr>
        <p:spPr/>
        <p:txBody>
          <a:bodyPr/>
          <a:lstStyle/>
          <a:p>
            <a:r>
              <a:rPr lang="en-US"/>
              <a:t>From gene to protein</a:t>
            </a:r>
          </a:p>
        </p:txBody>
      </p:sp>
      <p:sp>
        <p:nvSpPr>
          <p:cNvPr id="711688" name="AutoShape 8"/>
          <p:cNvSpPr>
            <a:spLocks noChangeArrowheads="1"/>
          </p:cNvSpPr>
          <p:nvPr/>
        </p:nvSpPr>
        <p:spPr bwMode="auto">
          <a:xfrm>
            <a:off x="1828800" y="3505200"/>
            <a:ext cx="1655763" cy="304800"/>
          </a:xfrm>
          <a:prstGeom prst="rightArrow">
            <a:avLst>
              <a:gd name="adj1" fmla="val 50000"/>
              <a:gd name="adj2" fmla="val 13580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1689" name="AutoShape 9"/>
          <p:cNvSpPr>
            <a:spLocks noChangeArrowheads="1"/>
          </p:cNvSpPr>
          <p:nvPr/>
        </p:nvSpPr>
        <p:spPr bwMode="auto">
          <a:xfrm>
            <a:off x="620713" y="3178175"/>
            <a:ext cx="1373187"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DNA</a:t>
            </a:r>
            <a:endParaRPr lang="en-US" sz="4000" b="1">
              <a:solidFill>
                <a:schemeClr val="tx2"/>
              </a:solidFill>
            </a:endParaRPr>
          </a:p>
        </p:txBody>
      </p:sp>
      <p:sp>
        <p:nvSpPr>
          <p:cNvPr id="711690" name="Text Box 10"/>
          <p:cNvSpPr txBox="1">
            <a:spLocks noChangeArrowheads="1"/>
          </p:cNvSpPr>
          <p:nvPr/>
        </p:nvSpPr>
        <p:spPr bwMode="auto">
          <a:xfrm>
            <a:off x="2057400" y="2895600"/>
            <a:ext cx="20462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CC0000"/>
                </a:solidFill>
              </a:rPr>
              <a:t>transcription</a:t>
            </a:r>
            <a:endParaRPr lang="en-US" sz="2400"/>
          </a:p>
        </p:txBody>
      </p:sp>
      <p:sp>
        <p:nvSpPr>
          <p:cNvPr id="711691" name="Text Box 11"/>
          <p:cNvSpPr txBox="1">
            <a:spLocks noChangeArrowheads="1"/>
          </p:cNvSpPr>
          <p:nvPr/>
        </p:nvSpPr>
        <p:spPr bwMode="auto">
          <a:xfrm>
            <a:off x="1414463" y="1263650"/>
            <a:ext cx="13366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0005"/>
                </a:solidFill>
              </a:rPr>
              <a:t>nucleus</a:t>
            </a:r>
            <a:endParaRPr lang="en-US" sz="2400">
              <a:solidFill>
                <a:srgbClr val="006604"/>
              </a:solidFill>
            </a:endParaRPr>
          </a:p>
        </p:txBody>
      </p:sp>
      <p:sp>
        <p:nvSpPr>
          <p:cNvPr id="711692" name="Text Box 12"/>
          <p:cNvSpPr txBox="1">
            <a:spLocks noChangeArrowheads="1"/>
          </p:cNvSpPr>
          <p:nvPr/>
        </p:nvSpPr>
        <p:spPr bwMode="auto">
          <a:xfrm>
            <a:off x="3886200" y="1263650"/>
            <a:ext cx="16922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0005"/>
                </a:solidFill>
              </a:rPr>
              <a:t>cytoplasm</a:t>
            </a:r>
            <a:endParaRPr lang="en-US" sz="2400">
              <a:solidFill>
                <a:srgbClr val="006604"/>
              </a:solidFill>
            </a:endParaRPr>
          </a:p>
        </p:txBody>
      </p:sp>
      <p:grpSp>
        <p:nvGrpSpPr>
          <p:cNvPr id="711693" name="Group 13"/>
          <p:cNvGrpSpPr>
            <a:grpSpLocks/>
          </p:cNvGrpSpPr>
          <p:nvPr/>
        </p:nvGrpSpPr>
        <p:grpSpPr bwMode="auto">
          <a:xfrm>
            <a:off x="3476625" y="4011613"/>
            <a:ext cx="1571625" cy="1781175"/>
            <a:chOff x="5661" y="3964"/>
            <a:chExt cx="2700" cy="3060"/>
          </a:xfrm>
        </p:grpSpPr>
        <p:pic>
          <p:nvPicPr>
            <p:cNvPr id="711694"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3964"/>
              <a:ext cx="2700" cy="1809"/>
            </a:xfrm>
            <a:prstGeom prst="rect">
              <a:avLst/>
            </a:prstGeom>
            <a:noFill/>
            <a:extLst>
              <a:ext uri="{909E8E84-426E-40DD-AFC4-6F175D3DCCD1}">
                <a14:hiddenFill xmlns:a14="http://schemas.microsoft.com/office/drawing/2010/main">
                  <a:solidFill>
                    <a:srgbClr val="FFFFFF"/>
                  </a:solidFill>
                </a14:hiddenFill>
              </a:ext>
            </a:extLst>
          </p:spPr>
        </p:pic>
        <p:pic>
          <p:nvPicPr>
            <p:cNvPr id="711695"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4504"/>
              <a:ext cx="2700" cy="1809"/>
            </a:xfrm>
            <a:prstGeom prst="rect">
              <a:avLst/>
            </a:prstGeom>
            <a:noFill/>
            <a:extLst>
              <a:ext uri="{909E8E84-426E-40DD-AFC4-6F175D3DCCD1}">
                <a14:hiddenFill xmlns:a14="http://schemas.microsoft.com/office/drawing/2010/main">
                  <a:solidFill>
                    <a:srgbClr val="FFFFFF"/>
                  </a:solidFill>
                </a14:hiddenFill>
              </a:ext>
            </a:extLst>
          </p:spPr>
        </p:pic>
        <p:pic>
          <p:nvPicPr>
            <p:cNvPr id="711696"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5215"/>
              <a:ext cx="2700" cy="1809"/>
            </a:xfrm>
            <a:prstGeom prst="rect">
              <a:avLst/>
            </a:prstGeom>
            <a:noFill/>
            <a:extLst>
              <a:ext uri="{909E8E84-426E-40DD-AFC4-6F175D3DCCD1}">
                <a14:hiddenFill xmlns:a14="http://schemas.microsoft.com/office/drawing/2010/main">
                  <a:solidFill>
                    <a:srgbClr val="FFFFFF"/>
                  </a:solidFill>
                </a14:hiddenFill>
              </a:ext>
            </a:extLst>
          </p:spPr>
        </p:pic>
      </p:grpSp>
      <p:pic>
        <p:nvPicPr>
          <p:cNvPr id="711698"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3088" y="4787900"/>
            <a:ext cx="2171700" cy="1454150"/>
          </a:xfrm>
          <a:prstGeom prst="rect">
            <a:avLst/>
          </a:prstGeom>
          <a:noFill/>
          <a:extLst>
            <a:ext uri="{909E8E84-426E-40DD-AFC4-6F175D3DCCD1}">
              <a14:hiddenFill xmlns:a14="http://schemas.microsoft.com/office/drawing/2010/main">
                <a:solidFill>
                  <a:srgbClr val="FFFFFF"/>
                </a:solidFill>
              </a14:hiddenFill>
            </a:ext>
          </a:extLst>
        </p:spPr>
      </p:pic>
      <p:grpSp>
        <p:nvGrpSpPr>
          <p:cNvPr id="711700" name="Group 20"/>
          <p:cNvGrpSpPr>
            <a:grpSpLocks/>
          </p:cNvGrpSpPr>
          <p:nvPr/>
        </p:nvGrpSpPr>
        <p:grpSpPr bwMode="auto">
          <a:xfrm>
            <a:off x="6880225" y="406400"/>
            <a:ext cx="2084388" cy="4546600"/>
            <a:chOff x="4334" y="256"/>
            <a:chExt cx="1313" cy="2864"/>
          </a:xfrm>
        </p:grpSpPr>
        <p:grpSp>
          <p:nvGrpSpPr>
            <p:cNvPr id="711701" name="Group 21"/>
            <p:cNvGrpSpPr>
              <a:grpSpLocks/>
            </p:cNvGrpSpPr>
            <p:nvPr/>
          </p:nvGrpSpPr>
          <p:grpSpPr bwMode="auto">
            <a:xfrm>
              <a:off x="4334" y="1056"/>
              <a:ext cx="1296" cy="2064"/>
              <a:chOff x="4032" y="912"/>
              <a:chExt cx="1296" cy="2064"/>
            </a:xfrm>
          </p:grpSpPr>
          <p:grpSp>
            <p:nvGrpSpPr>
              <p:cNvPr id="711702" name="Group 22"/>
              <p:cNvGrpSpPr>
                <a:grpSpLocks/>
              </p:cNvGrpSpPr>
              <p:nvPr/>
            </p:nvGrpSpPr>
            <p:grpSpPr bwMode="auto">
              <a:xfrm>
                <a:off x="4032" y="1207"/>
                <a:ext cx="1280" cy="1769"/>
                <a:chOff x="4032" y="1207"/>
                <a:chExt cx="1280" cy="1769"/>
              </a:xfrm>
            </p:grpSpPr>
            <p:sp>
              <p:nvSpPr>
                <p:cNvPr id="711703" name="Oval 23"/>
                <p:cNvSpPr>
                  <a:spLocks noChangeArrowheads="1"/>
                </p:cNvSpPr>
                <p:nvPr/>
              </p:nvSpPr>
              <p:spPr bwMode="auto">
                <a:xfrm>
                  <a:off x="4640" y="2314"/>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1704" name="Oval 24"/>
                <p:cNvSpPr>
                  <a:spLocks noChangeArrowheads="1"/>
                </p:cNvSpPr>
                <p:nvPr/>
              </p:nvSpPr>
              <p:spPr bwMode="auto">
                <a:xfrm>
                  <a:off x="4832" y="1978"/>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1705" name="Oval 25"/>
                <p:cNvSpPr>
                  <a:spLocks noChangeArrowheads="1"/>
                </p:cNvSpPr>
                <p:nvPr/>
              </p:nvSpPr>
              <p:spPr bwMode="auto">
                <a:xfrm>
                  <a:off x="4928" y="168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1706" name="Oval 26"/>
                <p:cNvSpPr>
                  <a:spLocks noChangeArrowheads="1"/>
                </p:cNvSpPr>
                <p:nvPr/>
              </p:nvSpPr>
              <p:spPr bwMode="auto">
                <a:xfrm>
                  <a:off x="4608" y="1495"/>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1707" name="Oval 27"/>
                <p:cNvSpPr>
                  <a:spLocks noChangeArrowheads="1"/>
                </p:cNvSpPr>
                <p:nvPr/>
              </p:nvSpPr>
              <p:spPr bwMode="auto">
                <a:xfrm>
                  <a:off x="4784" y="120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711708" name="Oval 28"/>
                <p:cNvSpPr>
                  <a:spLocks noChangeArrowheads="1"/>
                </p:cNvSpPr>
                <p:nvPr/>
              </p:nvSpPr>
              <p:spPr bwMode="auto">
                <a:xfrm>
                  <a:off x="4032" y="264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1709" name="Oval 29"/>
                <p:cNvSpPr>
                  <a:spLocks noChangeArrowheads="1"/>
                </p:cNvSpPr>
                <p:nvPr/>
              </p:nvSpPr>
              <p:spPr bwMode="auto">
                <a:xfrm>
                  <a:off x="4320" y="2458"/>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grpSp>
          <p:sp>
            <p:nvSpPr>
              <p:cNvPr id="711710" name="Oval 30"/>
              <p:cNvSpPr>
                <a:spLocks noChangeArrowheads="1"/>
              </p:cNvSpPr>
              <p:nvPr/>
            </p:nvSpPr>
            <p:spPr bwMode="auto">
              <a:xfrm>
                <a:off x="4944" y="912"/>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grpSp>
        <p:sp>
          <p:nvSpPr>
            <p:cNvPr id="711711" name="Oval 31"/>
            <p:cNvSpPr>
              <a:spLocks noChangeArrowheads="1"/>
            </p:cNvSpPr>
            <p:nvPr/>
          </p:nvSpPr>
          <p:spPr bwMode="auto">
            <a:xfrm>
              <a:off x="5196" y="731"/>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711712" name="Oval 32"/>
            <p:cNvSpPr>
              <a:spLocks noChangeArrowheads="1"/>
            </p:cNvSpPr>
            <p:nvPr/>
          </p:nvSpPr>
          <p:spPr bwMode="auto">
            <a:xfrm>
              <a:off x="5263" y="406"/>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711713" name="Oval 33"/>
            <p:cNvSpPr>
              <a:spLocks noChangeArrowheads="1"/>
            </p:cNvSpPr>
            <p:nvPr/>
          </p:nvSpPr>
          <p:spPr bwMode="auto">
            <a:xfrm>
              <a:off x="4914" y="256"/>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grpSp>
      <p:sp>
        <p:nvSpPr>
          <p:cNvPr id="711715" name="AutoShape 35"/>
          <p:cNvSpPr>
            <a:spLocks noChangeArrowheads="1"/>
          </p:cNvSpPr>
          <p:nvPr/>
        </p:nvSpPr>
        <p:spPr bwMode="auto">
          <a:xfrm rot="-16200000">
            <a:off x="7219156" y="4523582"/>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11717" name="Picture 3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9725" y="3398838"/>
            <a:ext cx="1974850" cy="2241550"/>
          </a:xfrm>
          <a:prstGeom prst="rect">
            <a:avLst/>
          </a:prstGeom>
          <a:noFill/>
          <a:extLst>
            <a:ext uri="{909E8E84-426E-40DD-AFC4-6F175D3DCCD1}">
              <a14:hiddenFill xmlns:a14="http://schemas.microsoft.com/office/drawing/2010/main">
                <a:solidFill>
                  <a:srgbClr val="FFFFFF"/>
                </a:solidFill>
              </a14:hiddenFill>
            </a:ext>
          </a:extLst>
        </p:spPr>
      </p:pic>
      <p:grpSp>
        <p:nvGrpSpPr>
          <p:cNvPr id="711718" name="Group 38"/>
          <p:cNvGrpSpPr>
            <a:grpSpLocks/>
          </p:cNvGrpSpPr>
          <p:nvPr/>
        </p:nvGrpSpPr>
        <p:grpSpPr bwMode="auto">
          <a:xfrm>
            <a:off x="4802188" y="4991100"/>
            <a:ext cx="1736725" cy="1054100"/>
            <a:chOff x="3381" y="1298"/>
            <a:chExt cx="1094" cy="664"/>
          </a:xfrm>
        </p:grpSpPr>
        <p:grpSp>
          <p:nvGrpSpPr>
            <p:cNvPr id="711719" name="Group 39"/>
            <p:cNvGrpSpPr>
              <a:grpSpLocks/>
            </p:cNvGrpSpPr>
            <p:nvPr/>
          </p:nvGrpSpPr>
          <p:grpSpPr bwMode="auto">
            <a:xfrm flipV="1">
              <a:off x="3381" y="1298"/>
              <a:ext cx="1080" cy="664"/>
              <a:chOff x="9801" y="1444"/>
              <a:chExt cx="2340" cy="1440"/>
            </a:xfrm>
          </p:grpSpPr>
          <p:sp>
            <p:nvSpPr>
              <p:cNvPr id="711720" name="Oval 40"/>
              <p:cNvSpPr>
                <a:spLocks noChangeArrowheads="1"/>
              </p:cNvSpPr>
              <p:nvPr/>
            </p:nvSpPr>
            <p:spPr bwMode="auto">
              <a:xfrm>
                <a:off x="9801" y="1984"/>
                <a:ext cx="2340" cy="900"/>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1721" name="Oval 41"/>
              <p:cNvSpPr>
                <a:spLocks noChangeArrowheads="1"/>
              </p:cNvSpPr>
              <p:nvPr/>
            </p:nvSpPr>
            <p:spPr bwMode="auto">
              <a:xfrm>
                <a:off x="10251" y="1444"/>
                <a:ext cx="1440" cy="900"/>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11722" name="Text Box 42"/>
            <p:cNvSpPr txBox="1">
              <a:spLocks noChangeArrowheads="1"/>
            </p:cNvSpPr>
            <p:nvPr/>
          </p:nvSpPr>
          <p:spPr bwMode="auto">
            <a:xfrm>
              <a:off x="3495" y="1370"/>
              <a:ext cx="980"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rgbClr val="40458C"/>
                  </a:solidFill>
                  <a:miter lim="800000"/>
                  <a:headEnd/>
                  <a:tailEnd/>
                </a14:hiddenLine>
              </a:ext>
              <a:ext uri="{AF507438-7753-43E0-B8FC-AC1667EBCBE1}">
                <a14:hiddenEffects xmlns:a14="http://schemas.microsoft.com/office/drawing/2010/main">
                  <a:effectLst>
                    <a:outerShdw dist="35921" dir="2700000" algn="ctr" rotWithShape="0">
                      <a:srgbClr val="B7C1EB"/>
                    </a:outerShdw>
                  </a:effectLst>
                </a14:hiddenEffects>
              </a:ext>
            </a:extLst>
          </p:spPr>
          <p:txBody>
            <a:bodyPr wrap="none" anchor="ctr">
              <a:spAutoFit/>
            </a:bodyPr>
            <a:lstStyle/>
            <a:p>
              <a:r>
                <a:rPr lang="en-US" sz="2400" b="1">
                  <a:solidFill>
                    <a:srgbClr val="000005"/>
                  </a:solidFill>
                </a:rPr>
                <a:t>ribosome</a:t>
              </a:r>
              <a:endParaRPr lang="en-US" sz="2400"/>
            </a:p>
          </p:txBody>
        </p:sp>
      </p:grpSp>
      <p:pic>
        <p:nvPicPr>
          <p:cNvPr id="711697" name="Picture 17" descr="penguin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flipH="1">
            <a:off x="6418263" y="5235575"/>
            <a:ext cx="1471612" cy="1495425"/>
          </a:xfrm>
          <a:prstGeom prst="rect">
            <a:avLst/>
          </a:prstGeom>
          <a:noFill/>
          <a:extLst>
            <a:ext uri="{909E8E84-426E-40DD-AFC4-6F175D3DCCD1}">
              <a14:hiddenFill xmlns:a14="http://schemas.microsoft.com/office/drawing/2010/main">
                <a:solidFill>
                  <a:srgbClr val="FFFFFF"/>
                </a:solidFill>
              </a14:hiddenFill>
            </a:ext>
          </a:extLst>
        </p:spPr>
      </p:pic>
      <p:sp>
        <p:nvSpPr>
          <p:cNvPr id="711699" name="AutoShape 19"/>
          <p:cNvSpPr>
            <a:spLocks noChangeArrowheads="1"/>
          </p:cNvSpPr>
          <p:nvPr/>
        </p:nvSpPr>
        <p:spPr bwMode="auto">
          <a:xfrm>
            <a:off x="7354888" y="5700713"/>
            <a:ext cx="1303337" cy="742950"/>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4400" b="1">
                <a:solidFill>
                  <a:srgbClr val="0F116A"/>
                </a:solidFill>
              </a:rPr>
              <a:t>trait</a:t>
            </a:r>
            <a:endParaRPr lang="en-US" sz="4000" b="1">
              <a:solidFill>
                <a:schemeClr val="tx2"/>
              </a:solidFill>
            </a:endParaRPr>
          </a:p>
        </p:txBody>
      </p:sp>
      <p:sp>
        <p:nvSpPr>
          <p:cNvPr id="711714" name="AutoShape 34"/>
          <p:cNvSpPr>
            <a:spLocks noChangeArrowheads="1"/>
          </p:cNvSpPr>
          <p:nvPr/>
        </p:nvSpPr>
        <p:spPr bwMode="auto">
          <a:xfrm>
            <a:off x="7000875" y="3178175"/>
            <a:ext cx="2055813"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protein</a:t>
            </a:r>
            <a:endParaRPr lang="en-US" sz="4000" b="1">
              <a:solidFill>
                <a:schemeClr val="tx2"/>
              </a:solidFill>
            </a:endParaRPr>
          </a:p>
        </p:txBody>
      </p:sp>
      <p:sp>
        <p:nvSpPr>
          <p:cNvPr id="711716" name="Text Box 36"/>
          <p:cNvSpPr txBox="1">
            <a:spLocks noChangeArrowheads="1"/>
          </p:cNvSpPr>
          <p:nvPr/>
        </p:nvSpPr>
        <p:spPr bwMode="auto">
          <a:xfrm>
            <a:off x="5562600" y="2895600"/>
            <a:ext cx="17414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CC0000"/>
                </a:solidFill>
              </a:rPr>
              <a:t>translation</a:t>
            </a:r>
            <a:endParaRPr lang="en-US" sz="2400">
              <a:solidFill>
                <a:srgbClr val="006604"/>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1689"/>
                                        </p:tgtEl>
                                        <p:attrNameLst>
                                          <p:attrName>style.visibility</p:attrName>
                                        </p:attrNameLst>
                                      </p:cBhvr>
                                      <p:to>
                                        <p:strVal val="visible"/>
                                      </p:to>
                                    </p:set>
                                    <p:animEffect transition="in" filter="wipe(left)">
                                      <p:cBhvr>
                                        <p:cTn id="7" dur="500"/>
                                        <p:tgtEl>
                                          <p:spTgt spid="711689"/>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11698"/>
                                        </p:tgtEl>
                                        <p:attrNameLst>
                                          <p:attrName>style.visibility</p:attrName>
                                        </p:attrNameLst>
                                      </p:cBhvr>
                                      <p:to>
                                        <p:strVal val="visible"/>
                                      </p:to>
                                    </p:set>
                                    <p:animEffect transition="in" filter="wipe(left)">
                                      <p:cBhvr>
                                        <p:cTn id="12" dur="500"/>
                                        <p:tgtEl>
                                          <p:spTgt spid="711698"/>
                                        </p:tgtEl>
                                      </p:cBhvr>
                                    </p:animEffect>
                                  </p:childTnLst>
                                  <p:subTnLst>
                                    <p:audio>
                                      <p:cMediaNode>
                                        <p:cTn display="0" masterRel="sameClick">
                                          <p:stCondLst>
                                            <p:cond evt="begin" delay="0">
                                              <p:tn val="10"/>
                                            </p:cond>
                                          </p:stCondLst>
                                          <p:endCondLst>
                                            <p:cond evt="onStopAudio" delay="0">
                                              <p:tgtEl>
                                                <p:sldTgt/>
                                              </p:tgtEl>
                                            </p:cond>
                                          </p:endCondLst>
                                        </p:cTn>
                                        <p:tgtEl>
                                          <p:sndTgt r:embed="rId4"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34" presetClass="entr" presetSubtype="0" fill="hold" grpId="0" nodeType="clickEffect">
                                  <p:stCondLst>
                                    <p:cond delay="0"/>
                                  </p:stCondLst>
                                  <p:childTnLst>
                                    <p:set>
                                      <p:cBhvr>
                                        <p:cTn id="16" dur="1" fill="hold">
                                          <p:stCondLst>
                                            <p:cond delay="0"/>
                                          </p:stCondLst>
                                        </p:cTn>
                                        <p:tgtEl>
                                          <p:spTgt spid="711688"/>
                                        </p:tgtEl>
                                        <p:attrNameLst>
                                          <p:attrName>style.visibility</p:attrName>
                                        </p:attrNameLst>
                                      </p:cBhvr>
                                      <p:to>
                                        <p:strVal val="visible"/>
                                      </p:to>
                                    </p:set>
                                    <p:anim from="(-#ppt_w/2)" to="(#ppt_x)" calcmode="lin" valueType="num">
                                      <p:cBhvr>
                                        <p:cTn id="17" dur="600" fill="hold">
                                          <p:stCondLst>
                                            <p:cond delay="0"/>
                                          </p:stCondLst>
                                        </p:cTn>
                                        <p:tgtEl>
                                          <p:spTgt spid="711688"/>
                                        </p:tgtEl>
                                        <p:attrNameLst>
                                          <p:attrName>ppt_x</p:attrName>
                                        </p:attrNameLst>
                                      </p:cBhvr>
                                    </p:anim>
                                    <p:anim from="0" to="-1.0" calcmode="lin" valueType="num">
                                      <p:cBhvr>
                                        <p:cTn id="18" dur="200" decel="50000" autoRev="1" fill="hold">
                                          <p:stCondLst>
                                            <p:cond delay="600"/>
                                          </p:stCondLst>
                                        </p:cTn>
                                        <p:tgtEl>
                                          <p:spTgt spid="711688"/>
                                        </p:tgtEl>
                                        <p:attrNameLst>
                                          <p:attrName>xshear</p:attrName>
                                        </p:attrNameLst>
                                      </p:cBhvr>
                                    </p:anim>
                                    <p:animScale>
                                      <p:cBhvr>
                                        <p:cTn id="19" dur="200" decel="100000" autoRev="1" fill="hold">
                                          <p:stCondLst>
                                            <p:cond delay="600"/>
                                          </p:stCondLst>
                                        </p:cTn>
                                        <p:tgtEl>
                                          <p:spTgt spid="711688"/>
                                        </p:tgtEl>
                                      </p:cBhvr>
                                      <p:from x="100000" y="100000"/>
                                      <p:to x="80000" y="100000"/>
                                    </p:animScale>
                                    <p:anim by="(#ppt_h/3+#ppt_w*0.1)" calcmode="lin" valueType="num">
                                      <p:cBhvr additive="sum">
                                        <p:cTn id="20" dur="200" decel="100000" autoRev="1" fill="hold">
                                          <p:stCondLst>
                                            <p:cond delay="600"/>
                                          </p:stCondLst>
                                        </p:cTn>
                                        <p:tgtEl>
                                          <p:spTgt spid="711688"/>
                                        </p:tgtEl>
                                        <p:attrNameLst>
                                          <p:attrName>ppt_x</p:attrName>
                                        </p:attrNameLst>
                                      </p:cBhvr>
                                    </p:anim>
                                  </p:childTnLst>
                                  <p:subTnLst>
                                    <p:audio>
                                      <p:cMediaNode>
                                        <p:cTn display="0" masterRel="sameClick">
                                          <p:stCondLst>
                                            <p:cond evt="begin" delay="0">
                                              <p:tn val="15"/>
                                            </p:cond>
                                          </p:stCondLst>
                                          <p:endCondLst>
                                            <p:cond evt="onStopAudio" delay="0">
                                              <p:tgtEl>
                                                <p:sldTgt/>
                                              </p:tgtEl>
                                            </p:cond>
                                          </p:endCondLst>
                                        </p:cTn>
                                        <p:tgtEl>
                                          <p:sndTgt r:embed="rId5" name="Arrow"/>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11686"/>
                                        </p:tgtEl>
                                        <p:attrNameLst>
                                          <p:attrName>style.visibility</p:attrName>
                                        </p:attrNameLst>
                                      </p:cBhvr>
                                      <p:to>
                                        <p:strVal val="visible"/>
                                      </p:to>
                                    </p:set>
                                    <p:animEffect transition="in" filter="wipe(left)">
                                      <p:cBhvr>
                                        <p:cTn id="25" dur="500"/>
                                        <p:tgtEl>
                                          <p:spTgt spid="711686"/>
                                        </p:tgtEl>
                                      </p:cBhvr>
                                    </p:animEffect>
                                  </p:childTnLst>
                                  <p:subTnLst>
                                    <p:audio>
                                      <p:cMediaNode>
                                        <p:cTn display="0" masterRel="sameClick">
                                          <p:stCondLst>
                                            <p:cond evt="begin" delay="0">
                                              <p:tn val="23"/>
                                            </p:cond>
                                          </p:stCondLst>
                                          <p:endCondLst>
                                            <p:cond evt="onStopAudio" delay="0">
                                              <p:tgtEl>
                                                <p:sldTgt/>
                                              </p:tgtEl>
                                            </p:cond>
                                          </p:endCondLst>
                                        </p:cTn>
                                        <p:tgtEl>
                                          <p:sndTgt r:embed="rId3" name="Chimes"/>
                                        </p:tgtEl>
                                      </p:cMediaNode>
                                    </p:audio>
                                  </p:subTnLst>
                                </p:cTn>
                              </p:par>
                            </p:childTnLst>
                          </p:cTn>
                        </p:par>
                      </p:childTnLst>
                    </p:cTn>
                  </p:par>
                  <p:par>
                    <p:cTn id="26" fill="hold" nodeType="clickPar">
                      <p:stCondLst>
                        <p:cond delay="indefinite"/>
                      </p:stCondLst>
                      <p:childTnLst>
                        <p:par>
                          <p:cTn id="27" fill="hold" nodeType="withGroup">
                            <p:stCondLst>
                              <p:cond delay="0"/>
                            </p:stCondLst>
                            <p:childTnLst>
                              <p:par>
                                <p:cTn id="28" presetID="34" presetClass="entr" presetSubtype="0" fill="hold" nodeType="clickEffect">
                                  <p:stCondLst>
                                    <p:cond delay="0"/>
                                  </p:stCondLst>
                                  <p:childTnLst>
                                    <p:set>
                                      <p:cBhvr>
                                        <p:cTn id="29" dur="1" fill="hold">
                                          <p:stCondLst>
                                            <p:cond delay="0"/>
                                          </p:stCondLst>
                                        </p:cTn>
                                        <p:tgtEl>
                                          <p:spTgt spid="711693"/>
                                        </p:tgtEl>
                                        <p:attrNameLst>
                                          <p:attrName>style.visibility</p:attrName>
                                        </p:attrNameLst>
                                      </p:cBhvr>
                                      <p:to>
                                        <p:strVal val="visible"/>
                                      </p:to>
                                    </p:set>
                                    <p:anim from="(-#ppt_w/2)" to="(#ppt_x)" calcmode="lin" valueType="num">
                                      <p:cBhvr>
                                        <p:cTn id="30" dur="600" fill="hold">
                                          <p:stCondLst>
                                            <p:cond delay="0"/>
                                          </p:stCondLst>
                                        </p:cTn>
                                        <p:tgtEl>
                                          <p:spTgt spid="711693"/>
                                        </p:tgtEl>
                                        <p:attrNameLst>
                                          <p:attrName>ppt_x</p:attrName>
                                        </p:attrNameLst>
                                      </p:cBhvr>
                                    </p:anim>
                                    <p:anim from="0" to="-1.0" calcmode="lin" valueType="num">
                                      <p:cBhvr>
                                        <p:cTn id="31" dur="200" decel="50000" autoRev="1" fill="hold">
                                          <p:stCondLst>
                                            <p:cond delay="600"/>
                                          </p:stCondLst>
                                        </p:cTn>
                                        <p:tgtEl>
                                          <p:spTgt spid="711693"/>
                                        </p:tgtEl>
                                        <p:attrNameLst>
                                          <p:attrName>xshear</p:attrName>
                                        </p:attrNameLst>
                                      </p:cBhvr>
                                    </p:anim>
                                    <p:animScale>
                                      <p:cBhvr>
                                        <p:cTn id="32" dur="200" decel="100000" autoRev="1" fill="hold">
                                          <p:stCondLst>
                                            <p:cond delay="600"/>
                                          </p:stCondLst>
                                        </p:cTn>
                                        <p:tgtEl>
                                          <p:spTgt spid="711693"/>
                                        </p:tgtEl>
                                      </p:cBhvr>
                                      <p:from x="100000" y="100000"/>
                                      <p:to x="80000" y="100000"/>
                                    </p:animScale>
                                    <p:anim by="(#ppt_h/3+#ppt_w*0.1)" calcmode="lin" valueType="num">
                                      <p:cBhvr additive="sum">
                                        <p:cTn id="33" dur="200" decel="100000" autoRev="1" fill="hold">
                                          <p:stCondLst>
                                            <p:cond delay="600"/>
                                          </p:stCondLst>
                                        </p:cTn>
                                        <p:tgtEl>
                                          <p:spTgt spid="711693"/>
                                        </p:tgtEl>
                                        <p:attrNameLst>
                                          <p:attrName>ppt_x</p:attrName>
                                        </p:attrNameLst>
                                      </p:cBhvr>
                                    </p:anim>
                                  </p:childTnLst>
                                  <p:subTnLst>
                                    <p:audio>
                                      <p:cMediaNode>
                                        <p:cTn display="0" masterRel="sameClick">
                                          <p:stCondLst>
                                            <p:cond evt="begin" delay="0">
                                              <p:tn val="28"/>
                                            </p:cond>
                                          </p:stCondLst>
                                          <p:endCondLst>
                                            <p:cond evt="onStopAudio" delay="0">
                                              <p:tgtEl>
                                                <p:sldTgt/>
                                              </p:tgtEl>
                                            </p:cond>
                                          </p:endCondLst>
                                        </p:cTn>
                                        <p:tgtEl>
                                          <p:sndTgt r:embed="rId4" name="Pencil Check"/>
                                        </p:tgtEl>
                                      </p:cMediaNode>
                                    </p:audio>
                                  </p:sub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711690"/>
                                        </p:tgtEl>
                                        <p:attrNameLst>
                                          <p:attrName>style.visibility</p:attrName>
                                        </p:attrNameLst>
                                      </p:cBhvr>
                                      <p:to>
                                        <p:strVal val="visible"/>
                                      </p:to>
                                    </p:set>
                                    <p:animEffect transition="in" filter="wipe(left)">
                                      <p:cBhvr>
                                        <p:cTn id="38" dur="500"/>
                                        <p:tgtEl>
                                          <p:spTgt spid="711690"/>
                                        </p:tgtEl>
                                      </p:cBhvr>
                                    </p:animEffect>
                                  </p:childTnLst>
                                  <p:subTnLst>
                                    <p:audio>
                                      <p:cMediaNode>
                                        <p:cTn display="0" masterRel="sameClick">
                                          <p:stCondLst>
                                            <p:cond evt="begin" delay="0">
                                              <p:tn val="36"/>
                                            </p:cond>
                                          </p:stCondLst>
                                          <p:endCondLst>
                                            <p:cond evt="onStopAudio" delay="0">
                                              <p:tgtEl>
                                                <p:sldTgt/>
                                              </p:tgtEl>
                                            </p:cond>
                                          </p:endCondLst>
                                        </p:cTn>
                                        <p:tgtEl>
                                          <p:sndTgt r:embed="rId4" name="Pencil Check"/>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34" presetClass="entr" presetSubtype="0" fill="hold" grpId="0" nodeType="clickEffect">
                                  <p:stCondLst>
                                    <p:cond delay="0"/>
                                  </p:stCondLst>
                                  <p:childTnLst>
                                    <p:set>
                                      <p:cBhvr>
                                        <p:cTn id="42" dur="1" fill="hold">
                                          <p:stCondLst>
                                            <p:cond delay="0"/>
                                          </p:stCondLst>
                                        </p:cTn>
                                        <p:tgtEl>
                                          <p:spTgt spid="711685"/>
                                        </p:tgtEl>
                                        <p:attrNameLst>
                                          <p:attrName>style.visibility</p:attrName>
                                        </p:attrNameLst>
                                      </p:cBhvr>
                                      <p:to>
                                        <p:strVal val="visible"/>
                                      </p:to>
                                    </p:set>
                                    <p:anim from="(-#ppt_w/2)" to="(#ppt_x)" calcmode="lin" valueType="num">
                                      <p:cBhvr>
                                        <p:cTn id="43" dur="600" fill="hold">
                                          <p:stCondLst>
                                            <p:cond delay="0"/>
                                          </p:stCondLst>
                                        </p:cTn>
                                        <p:tgtEl>
                                          <p:spTgt spid="711685"/>
                                        </p:tgtEl>
                                        <p:attrNameLst>
                                          <p:attrName>ppt_x</p:attrName>
                                        </p:attrNameLst>
                                      </p:cBhvr>
                                    </p:anim>
                                    <p:anim from="0" to="-1.0" calcmode="lin" valueType="num">
                                      <p:cBhvr>
                                        <p:cTn id="44" dur="200" decel="50000" autoRev="1" fill="hold">
                                          <p:stCondLst>
                                            <p:cond delay="600"/>
                                          </p:stCondLst>
                                        </p:cTn>
                                        <p:tgtEl>
                                          <p:spTgt spid="711685"/>
                                        </p:tgtEl>
                                        <p:attrNameLst>
                                          <p:attrName>xshear</p:attrName>
                                        </p:attrNameLst>
                                      </p:cBhvr>
                                    </p:anim>
                                    <p:animScale>
                                      <p:cBhvr>
                                        <p:cTn id="45" dur="200" decel="100000" autoRev="1" fill="hold">
                                          <p:stCondLst>
                                            <p:cond delay="600"/>
                                          </p:stCondLst>
                                        </p:cTn>
                                        <p:tgtEl>
                                          <p:spTgt spid="711685"/>
                                        </p:tgtEl>
                                      </p:cBhvr>
                                      <p:from x="100000" y="100000"/>
                                      <p:to x="80000" y="100000"/>
                                    </p:animScale>
                                    <p:anim by="(#ppt_h/3+#ppt_w*0.1)" calcmode="lin" valueType="num">
                                      <p:cBhvr additive="sum">
                                        <p:cTn id="46" dur="200" decel="100000" autoRev="1" fill="hold">
                                          <p:stCondLst>
                                            <p:cond delay="600"/>
                                          </p:stCondLst>
                                        </p:cTn>
                                        <p:tgtEl>
                                          <p:spTgt spid="711685"/>
                                        </p:tgtEl>
                                        <p:attrNameLst>
                                          <p:attrName>ppt_x</p:attrName>
                                        </p:attrNameLst>
                                      </p:cBhvr>
                                    </p:anim>
                                  </p:childTnLst>
                                  <p:subTnLst>
                                    <p:audio>
                                      <p:cMediaNode>
                                        <p:cTn display="0" masterRel="sameClick">
                                          <p:stCondLst>
                                            <p:cond evt="begin" delay="0">
                                              <p:tn val="41"/>
                                            </p:cond>
                                          </p:stCondLst>
                                          <p:endCondLst>
                                            <p:cond evt="onStopAudio" delay="0">
                                              <p:tgtEl>
                                                <p:sldTgt/>
                                              </p:tgtEl>
                                            </p:cond>
                                          </p:endCondLst>
                                        </p:cTn>
                                        <p:tgtEl>
                                          <p:sndTgt r:embed="rId5" name="Arrow"/>
                                        </p:tgtEl>
                                      </p:cMediaNode>
                                    </p:audio>
                                  </p:sub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711714"/>
                                        </p:tgtEl>
                                        <p:attrNameLst>
                                          <p:attrName>style.visibility</p:attrName>
                                        </p:attrNameLst>
                                      </p:cBhvr>
                                      <p:to>
                                        <p:strVal val="visible"/>
                                      </p:to>
                                    </p:set>
                                    <p:animEffect transition="in" filter="wipe(left)">
                                      <p:cBhvr>
                                        <p:cTn id="51" dur="500"/>
                                        <p:tgtEl>
                                          <p:spTgt spid="711714"/>
                                        </p:tgtEl>
                                      </p:cBhvr>
                                    </p:animEffect>
                                  </p:childTnLst>
                                  <p:subTnLst>
                                    <p:audio>
                                      <p:cMediaNode>
                                        <p:cTn display="0" masterRel="sameClick">
                                          <p:stCondLst>
                                            <p:cond evt="begin" delay="0">
                                              <p:tn val="49"/>
                                            </p:cond>
                                          </p:stCondLst>
                                          <p:endCondLst>
                                            <p:cond evt="onStopAudio" delay="0">
                                              <p:tgtEl>
                                                <p:sldTgt/>
                                              </p:tgtEl>
                                            </p:cond>
                                          </p:endCondLst>
                                        </p:cTn>
                                        <p:tgtEl>
                                          <p:sndTgt r:embed="rId3" name="Chimes"/>
                                        </p:tgtEl>
                                      </p:cMediaNode>
                                    </p:audio>
                                  </p:sub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8" fill="hold" nodeType="clickEffect">
                                  <p:stCondLst>
                                    <p:cond delay="0"/>
                                  </p:stCondLst>
                                  <p:childTnLst>
                                    <p:set>
                                      <p:cBhvr>
                                        <p:cTn id="55" dur="1" fill="hold">
                                          <p:stCondLst>
                                            <p:cond delay="0"/>
                                          </p:stCondLst>
                                        </p:cTn>
                                        <p:tgtEl>
                                          <p:spTgt spid="711718"/>
                                        </p:tgtEl>
                                        <p:attrNameLst>
                                          <p:attrName>style.visibility</p:attrName>
                                        </p:attrNameLst>
                                      </p:cBhvr>
                                      <p:to>
                                        <p:strVal val="visible"/>
                                      </p:to>
                                    </p:set>
                                    <p:animEffect transition="in" filter="slide(fromLeft)">
                                      <p:cBhvr>
                                        <p:cTn id="56" dur="500"/>
                                        <p:tgtEl>
                                          <p:spTgt spid="711718"/>
                                        </p:tgtEl>
                                      </p:cBhvr>
                                    </p:animEffect>
                                  </p:childTnLst>
                                  <p:subTnLst>
                                    <p:audio>
                                      <p:cMediaNode>
                                        <p:cTn display="0" masterRel="sameClick">
                                          <p:stCondLst>
                                            <p:cond evt="begin" delay="0">
                                              <p:tn val="54"/>
                                            </p:cond>
                                          </p:stCondLst>
                                          <p:endCondLst>
                                            <p:cond evt="onStopAudio" delay="0">
                                              <p:tgtEl>
                                                <p:sldTgt/>
                                              </p:tgtEl>
                                            </p:cond>
                                          </p:endCondLst>
                                        </p:cTn>
                                        <p:tgtEl>
                                          <p:sndTgt r:embed="rId6" name="Vibro Up"/>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4" fill="hold" nodeType="clickEffect">
                                  <p:stCondLst>
                                    <p:cond delay="0"/>
                                  </p:stCondLst>
                                  <p:childTnLst>
                                    <p:set>
                                      <p:cBhvr>
                                        <p:cTn id="60" dur="1" fill="hold">
                                          <p:stCondLst>
                                            <p:cond delay="0"/>
                                          </p:stCondLst>
                                        </p:cTn>
                                        <p:tgtEl>
                                          <p:spTgt spid="711717"/>
                                        </p:tgtEl>
                                        <p:attrNameLst>
                                          <p:attrName>style.visibility</p:attrName>
                                        </p:attrNameLst>
                                      </p:cBhvr>
                                      <p:to>
                                        <p:strVal val="visible"/>
                                      </p:to>
                                    </p:set>
                                    <p:animEffect transition="in" filter="wipe(down)">
                                      <p:cBhvr>
                                        <p:cTn id="61" dur="500"/>
                                        <p:tgtEl>
                                          <p:spTgt spid="711717"/>
                                        </p:tgtEl>
                                      </p:cBhvr>
                                    </p:animEffect>
                                  </p:childTnLst>
                                  <p:subTnLst>
                                    <p:audio>
                                      <p:cMediaNode>
                                        <p:cTn display="0" masterRel="sameClick">
                                          <p:stCondLst>
                                            <p:cond evt="begin" delay="0">
                                              <p:tn val="59"/>
                                            </p:cond>
                                          </p:stCondLst>
                                          <p:endCondLst>
                                            <p:cond evt="onStopAudio" delay="0">
                                              <p:tgtEl>
                                                <p:sldTgt/>
                                              </p:tgtEl>
                                            </p:cond>
                                          </p:endCondLst>
                                        </p:cTn>
                                        <p:tgtEl>
                                          <p:sndTgt r:embed="rId4" name="Pencil Check"/>
                                        </p:tgtEl>
                                      </p:cMediaNode>
                                    </p:audio>
                                  </p:sub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nodeType="clickEffect">
                                  <p:stCondLst>
                                    <p:cond delay="0"/>
                                  </p:stCondLst>
                                  <p:childTnLst>
                                    <p:set>
                                      <p:cBhvr>
                                        <p:cTn id="65" dur="1" fill="hold">
                                          <p:stCondLst>
                                            <p:cond delay="0"/>
                                          </p:stCondLst>
                                        </p:cTn>
                                        <p:tgtEl>
                                          <p:spTgt spid="711700"/>
                                        </p:tgtEl>
                                        <p:attrNameLst>
                                          <p:attrName>style.visibility</p:attrName>
                                        </p:attrNameLst>
                                      </p:cBhvr>
                                      <p:to>
                                        <p:strVal val="visible"/>
                                      </p:to>
                                    </p:set>
                                    <p:animEffect transition="in" filter="slide(fromBottom)">
                                      <p:cBhvr>
                                        <p:cTn id="66" dur="500"/>
                                        <p:tgtEl>
                                          <p:spTgt spid="711700"/>
                                        </p:tgtEl>
                                      </p:cBhvr>
                                    </p:animEffect>
                                  </p:childTnLst>
                                  <p:subTnLst>
                                    <p:audio>
                                      <p:cMediaNode>
                                        <p:cTn display="0" masterRel="sameClick">
                                          <p:stCondLst>
                                            <p:cond evt="begin" delay="0">
                                              <p:tn val="64"/>
                                            </p:cond>
                                          </p:stCondLst>
                                          <p:endCondLst>
                                            <p:cond evt="onStopAudio" delay="0">
                                              <p:tgtEl>
                                                <p:sldTgt/>
                                              </p:tgtEl>
                                            </p:cond>
                                          </p:endCondLst>
                                        </p:cTn>
                                        <p:tgtEl>
                                          <p:sndTgt r:embed="rId4" name="Pencil Check"/>
                                        </p:tgtEl>
                                      </p:cMediaNode>
                                    </p:audio>
                                  </p:sub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711682"/>
                                        </p:tgtEl>
                                        <p:attrNameLst>
                                          <p:attrName>style.visibility</p:attrName>
                                        </p:attrNameLst>
                                      </p:cBhvr>
                                      <p:to>
                                        <p:strVal val="visible"/>
                                      </p:to>
                                    </p:set>
                                    <p:animEffect transition="in" filter="wipe(left)">
                                      <p:cBhvr>
                                        <p:cTn id="71" dur="500"/>
                                        <p:tgtEl>
                                          <p:spTgt spid="711682"/>
                                        </p:tgtEl>
                                      </p:cBhvr>
                                    </p:animEffect>
                                  </p:childTnLst>
                                  <p:subTnLst>
                                    <p:audio>
                                      <p:cMediaNode>
                                        <p:cTn display="0" masterRel="sameClick">
                                          <p:stCondLst>
                                            <p:cond evt="begin" delay="0">
                                              <p:tn val="69"/>
                                            </p:cond>
                                          </p:stCondLst>
                                          <p:endCondLst>
                                            <p:cond evt="onStopAudio" delay="0">
                                              <p:tgtEl>
                                                <p:sldTgt/>
                                              </p:tgtEl>
                                            </p:cond>
                                          </p:endCondLst>
                                        </p:cTn>
                                        <p:tgtEl>
                                          <p:sndTgt r:embed="rId4" name="Pencil Check"/>
                                        </p:tgtEl>
                                      </p:cMediaNode>
                                    </p:audio>
                                  </p:sub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711716"/>
                                        </p:tgtEl>
                                        <p:attrNameLst>
                                          <p:attrName>style.visibility</p:attrName>
                                        </p:attrNameLst>
                                      </p:cBhvr>
                                      <p:to>
                                        <p:strVal val="visible"/>
                                      </p:to>
                                    </p:set>
                                    <p:animEffect transition="in" filter="wipe(left)">
                                      <p:cBhvr>
                                        <p:cTn id="76" dur="500"/>
                                        <p:tgtEl>
                                          <p:spTgt spid="711716"/>
                                        </p:tgtEl>
                                      </p:cBhvr>
                                    </p:animEffect>
                                  </p:childTnLst>
                                  <p:subTnLst>
                                    <p:audio>
                                      <p:cMediaNode>
                                        <p:cTn display="0" masterRel="sameClick">
                                          <p:stCondLst>
                                            <p:cond evt="begin" delay="0">
                                              <p:tn val="74"/>
                                            </p:cond>
                                          </p:stCondLst>
                                          <p:endCondLst>
                                            <p:cond evt="onStopAudio" delay="0">
                                              <p:tgtEl>
                                                <p:sldTgt/>
                                              </p:tgtEl>
                                            </p:cond>
                                          </p:endCondLst>
                                        </p:cTn>
                                        <p:tgtEl>
                                          <p:sndTgt r:embed="rId7" name="Whoosh"/>
                                        </p:tgtEl>
                                      </p:cMediaNode>
                                    </p:audio>
                                  </p:sub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711715"/>
                                        </p:tgtEl>
                                        <p:attrNameLst>
                                          <p:attrName>style.visibility</p:attrName>
                                        </p:attrNameLst>
                                      </p:cBhvr>
                                      <p:to>
                                        <p:strVal val="visible"/>
                                      </p:to>
                                    </p:set>
                                    <p:animEffect transition="in" filter="wipe(up)">
                                      <p:cBhvr>
                                        <p:cTn id="81" dur="500"/>
                                        <p:tgtEl>
                                          <p:spTgt spid="711715"/>
                                        </p:tgtEl>
                                      </p:cBhvr>
                                    </p:animEffect>
                                  </p:childTnLst>
                                  <p:subTnLst>
                                    <p:audio>
                                      <p:cMediaNode>
                                        <p:cTn display="0" masterRel="sameClick">
                                          <p:stCondLst>
                                            <p:cond evt="begin" delay="0">
                                              <p:tn val="79"/>
                                            </p:cond>
                                          </p:stCondLst>
                                          <p:endCondLst>
                                            <p:cond evt="onStopAudio" delay="0">
                                              <p:tgtEl>
                                                <p:sldTgt/>
                                              </p:tgtEl>
                                            </p:cond>
                                          </p:endCondLst>
                                        </p:cTn>
                                        <p:tgtEl>
                                          <p:sndTgt r:embed="rId5" name="Arrow"/>
                                        </p:tgtEl>
                                      </p:cMediaNode>
                                    </p:audio>
                                  </p:sub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1" fill="hold" grpId="0" nodeType="clickEffect">
                                  <p:stCondLst>
                                    <p:cond delay="0"/>
                                  </p:stCondLst>
                                  <p:childTnLst>
                                    <p:set>
                                      <p:cBhvr>
                                        <p:cTn id="85" dur="1" fill="hold">
                                          <p:stCondLst>
                                            <p:cond delay="0"/>
                                          </p:stCondLst>
                                        </p:cTn>
                                        <p:tgtEl>
                                          <p:spTgt spid="711699"/>
                                        </p:tgtEl>
                                        <p:attrNameLst>
                                          <p:attrName>style.visibility</p:attrName>
                                        </p:attrNameLst>
                                      </p:cBhvr>
                                      <p:to>
                                        <p:strVal val="visible"/>
                                      </p:to>
                                    </p:set>
                                    <p:animEffect transition="in" filter="wipe(up)">
                                      <p:cBhvr>
                                        <p:cTn id="86" dur="500"/>
                                        <p:tgtEl>
                                          <p:spTgt spid="711699"/>
                                        </p:tgtEl>
                                      </p:cBhvr>
                                    </p:animEffect>
                                  </p:childTnLst>
                                  <p:subTnLst>
                                    <p:audio>
                                      <p:cMediaNode>
                                        <p:cTn display="0" masterRel="sameClick">
                                          <p:stCondLst>
                                            <p:cond evt="begin" delay="0">
                                              <p:tn val="84"/>
                                            </p:cond>
                                          </p:stCondLst>
                                          <p:endCondLst>
                                            <p:cond evt="onStopAudio" delay="0">
                                              <p:tgtEl>
                                                <p:sldTgt/>
                                              </p:tgtEl>
                                            </p:cond>
                                          </p:endCondLst>
                                        </p:cTn>
                                        <p:tgtEl>
                                          <p:sndTgt r:embed="rId3" name="Chimes"/>
                                        </p:tgtEl>
                                      </p:cMediaNode>
                                    </p:audio>
                                  </p:subTnLst>
                                </p:cTn>
                              </p:par>
                            </p:childTnLst>
                          </p:cTn>
                        </p:par>
                      </p:childTnLst>
                    </p:cTn>
                  </p:par>
                  <p:par>
                    <p:cTn id="87" fill="hold" nodeType="clickPar">
                      <p:stCondLst>
                        <p:cond delay="indefinite"/>
                      </p:stCondLst>
                      <p:childTnLst>
                        <p:par>
                          <p:cTn id="88" fill="hold" nodeType="withGroup">
                            <p:stCondLst>
                              <p:cond delay="0"/>
                            </p:stCondLst>
                            <p:childTnLst>
                              <p:par>
                                <p:cTn id="89" presetID="22" presetClass="entr" presetSubtype="8" fill="hold" nodeType="clickEffect">
                                  <p:stCondLst>
                                    <p:cond delay="0"/>
                                  </p:stCondLst>
                                  <p:childTnLst>
                                    <p:set>
                                      <p:cBhvr>
                                        <p:cTn id="90" dur="1" fill="hold">
                                          <p:stCondLst>
                                            <p:cond delay="0"/>
                                          </p:stCondLst>
                                        </p:cTn>
                                        <p:tgtEl>
                                          <p:spTgt spid="711697"/>
                                        </p:tgtEl>
                                        <p:attrNameLst>
                                          <p:attrName>style.visibility</p:attrName>
                                        </p:attrNameLst>
                                      </p:cBhvr>
                                      <p:to>
                                        <p:strVal val="visible"/>
                                      </p:to>
                                    </p:set>
                                    <p:animEffect transition="in" filter="wipe(left)">
                                      <p:cBhvr>
                                        <p:cTn id="91" dur="500"/>
                                        <p:tgtEl>
                                          <p:spTgt spid="711697"/>
                                        </p:tgtEl>
                                      </p:cBhvr>
                                    </p:animEffect>
                                  </p:childTnLst>
                                  <p:subTnLst>
                                    <p:audio>
                                      <p:cMediaNode>
                                        <p:cTn display="0" masterRel="sameClick">
                                          <p:stCondLst>
                                            <p:cond evt="begin" delay="0">
                                              <p:tn val="89"/>
                                            </p:cond>
                                          </p:stCondLst>
                                          <p:endCondLst>
                                            <p:cond evt="onStopAudio" delay="0">
                                              <p:tgtEl>
                                                <p:sldTgt/>
                                              </p:tgtEl>
                                            </p:cond>
                                          </p:endCondLst>
                                        </p:cTn>
                                        <p:tgtEl>
                                          <p:sndTgt r:embed="rId8"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685" grpId="0" animBg="1"/>
      <p:bldP spid="711686" grpId="0" animBg="1"/>
      <p:bldP spid="711688" grpId="0" animBg="1"/>
      <p:bldP spid="711689" grpId="0" animBg="1" autoUpdateAnimBg="0"/>
      <p:bldP spid="711690" grpId="0"/>
      <p:bldP spid="711715" grpId="0" animBg="1"/>
      <p:bldP spid="711699" grpId="0" animBg="1"/>
      <p:bldP spid="711714" grpId="0" animBg="1"/>
      <p:bldP spid="7117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9"/>
          <p:cNvSpPr>
            <a:spLocks noGrp="1" noChangeArrowheads="1"/>
          </p:cNvSpPr>
          <p:nvPr>
            <p:ph type="dt" sz="quarter" idx="2"/>
          </p:nvPr>
        </p:nvSpPr>
        <p:spPr/>
        <p:txBody>
          <a:bodyPr/>
          <a:lstStyle/>
          <a:p>
            <a:r>
              <a:rPr lang="en-US"/>
              <a:t>2007-2008</a:t>
            </a:r>
            <a:endParaRPr lang="en-US" b="0"/>
          </a:p>
        </p:txBody>
      </p:sp>
      <p:grpSp>
        <p:nvGrpSpPr>
          <p:cNvPr id="696322" name="Group 2"/>
          <p:cNvGrpSpPr>
            <a:grpSpLocks/>
          </p:cNvGrpSpPr>
          <p:nvPr/>
        </p:nvGrpSpPr>
        <p:grpSpPr bwMode="auto">
          <a:xfrm>
            <a:off x="4598988" y="354013"/>
            <a:ext cx="4545012" cy="3332162"/>
            <a:chOff x="2897" y="288"/>
            <a:chExt cx="2863" cy="2099"/>
          </a:xfrm>
        </p:grpSpPr>
        <p:pic>
          <p:nvPicPr>
            <p:cNvPr id="696323" name="Picture 3" descr="f15-05_the_central_dogm_c"/>
            <p:cNvPicPr>
              <a:picLocks noChangeAspect="1" noChangeArrowheads="1"/>
            </p:cNvPicPr>
            <p:nvPr/>
          </p:nvPicPr>
          <p:blipFill>
            <a:blip r:embed="rId2">
              <a:extLst>
                <a:ext uri="{28A0092B-C50C-407E-A947-70E740481C1C}">
                  <a14:useLocalDpi xmlns:a14="http://schemas.microsoft.com/office/drawing/2010/main" val="0"/>
                </a:ext>
              </a:extLst>
            </a:blip>
            <a:srcRect t="2251"/>
            <a:stretch>
              <a:fillRect/>
            </a:stretch>
          </p:blipFill>
          <p:spPr bwMode="auto">
            <a:xfrm>
              <a:off x="2897" y="288"/>
              <a:ext cx="2863" cy="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24" name="Line 4"/>
            <p:cNvSpPr>
              <a:spLocks noChangeShapeType="1"/>
            </p:cNvSpPr>
            <p:nvPr/>
          </p:nvSpPr>
          <p:spPr bwMode="auto">
            <a:xfrm>
              <a:off x="3171" y="541"/>
              <a:ext cx="0" cy="517"/>
            </a:xfrm>
            <a:prstGeom prst="line">
              <a:avLst/>
            </a:prstGeom>
            <a:noFill/>
            <a:ln w="38100">
              <a:solidFill>
                <a:srgbClr val="CC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6325" name="Line 5"/>
            <p:cNvSpPr>
              <a:spLocks noChangeShapeType="1"/>
            </p:cNvSpPr>
            <p:nvPr/>
          </p:nvSpPr>
          <p:spPr bwMode="auto">
            <a:xfrm>
              <a:off x="3171" y="1342"/>
              <a:ext cx="0" cy="368"/>
            </a:xfrm>
            <a:prstGeom prst="line">
              <a:avLst/>
            </a:prstGeom>
            <a:noFill/>
            <a:ln w="38100">
              <a:solidFill>
                <a:srgbClr val="CC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96326" name="Rectangle 6"/>
          <p:cNvSpPr>
            <a:spLocks noGrp="1" noChangeArrowheads="1"/>
          </p:cNvSpPr>
          <p:nvPr>
            <p:ph type="ctrTitle"/>
          </p:nvPr>
        </p:nvSpPr>
        <p:spPr/>
        <p:txBody>
          <a:bodyPr/>
          <a:lstStyle/>
          <a:p>
            <a:r>
              <a:rPr lang="en-US"/>
              <a:t>Translation</a:t>
            </a:r>
          </a:p>
        </p:txBody>
      </p:sp>
      <p:sp>
        <p:nvSpPr>
          <p:cNvPr id="696327" name="Rectangle 7" descr="Rectangle: Click to edit Master text styles&#10;Second level&#10;Third level&#10;Fourth level&#10;Fifth level"/>
          <p:cNvSpPr>
            <a:spLocks noGrp="1" noChangeArrowheads="1"/>
          </p:cNvSpPr>
          <p:nvPr>
            <p:ph type="subTitle" idx="1"/>
          </p:nvPr>
        </p:nvSpPr>
        <p:spPr>
          <a:xfrm>
            <a:off x="1017588" y="3067050"/>
            <a:ext cx="6400800" cy="2460625"/>
          </a:xfrm>
        </p:spPr>
        <p:txBody>
          <a:bodyPr/>
          <a:lstStyle/>
          <a:p>
            <a:pPr algn="ctr"/>
            <a:r>
              <a:rPr lang="en-US"/>
              <a:t>from</a:t>
            </a:r>
            <a:br>
              <a:rPr lang="en-US"/>
            </a:br>
            <a:r>
              <a:rPr lang="en-US" u="sng"/>
              <a:t>nucleic acid</a:t>
            </a:r>
            <a:r>
              <a:rPr lang="en-US"/>
              <a:t> language</a:t>
            </a:r>
            <a:br>
              <a:rPr lang="en-US"/>
            </a:br>
            <a:r>
              <a:rPr lang="en-US"/>
              <a:t>to</a:t>
            </a:r>
            <a:br>
              <a:rPr lang="en-US"/>
            </a:br>
            <a:r>
              <a:rPr lang="en-US" u="sng"/>
              <a:t>amino acid</a:t>
            </a:r>
            <a:r>
              <a:rPr lang="en-US"/>
              <a:t> language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609600" y="685800"/>
            <a:ext cx="8153400" cy="762000"/>
          </a:xfrm>
        </p:spPr>
        <p:txBody>
          <a:bodyPr/>
          <a:lstStyle/>
          <a:p>
            <a:r>
              <a:rPr lang="en-US"/>
              <a:t>How does mRNA code for proteins?</a:t>
            </a:r>
          </a:p>
        </p:txBody>
      </p:sp>
      <p:grpSp>
        <p:nvGrpSpPr>
          <p:cNvPr id="406541" name="Group 13"/>
          <p:cNvGrpSpPr>
            <a:grpSpLocks/>
          </p:cNvGrpSpPr>
          <p:nvPr/>
        </p:nvGrpSpPr>
        <p:grpSpPr bwMode="auto">
          <a:xfrm>
            <a:off x="663575" y="1492250"/>
            <a:ext cx="7829550" cy="735013"/>
            <a:chOff x="416" y="1430"/>
            <a:chExt cx="4932" cy="463"/>
          </a:xfrm>
        </p:grpSpPr>
        <p:sp>
          <p:nvSpPr>
            <p:cNvPr id="406532" name="AutoShape 4"/>
            <p:cNvSpPr>
              <a:spLocks noChangeArrowheads="1"/>
            </p:cNvSpPr>
            <p:nvPr/>
          </p:nvSpPr>
          <p:spPr bwMode="auto">
            <a:xfrm>
              <a:off x="1357" y="1430"/>
              <a:ext cx="3991" cy="463"/>
            </a:xfrm>
            <a:prstGeom prst="roundRect">
              <a:avLst>
                <a:gd name="adj" fmla="val 16667"/>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a:solidFill>
                    <a:srgbClr val="CC0000"/>
                  </a:solidFill>
                  <a:latin typeface="Courier" pitchFamily="84" charset="0"/>
                </a:rPr>
                <a:t>TACGCACATTTACGTACGCGG</a:t>
              </a:r>
              <a:endParaRPr lang="en-US" sz="3800" b="1">
                <a:solidFill>
                  <a:srgbClr val="0F116A"/>
                </a:solidFill>
                <a:latin typeface="Courier" pitchFamily="84" charset="0"/>
              </a:endParaRPr>
            </a:p>
          </p:txBody>
        </p:sp>
        <p:sp>
          <p:nvSpPr>
            <p:cNvPr id="406533" name="AutoShape 5"/>
            <p:cNvSpPr>
              <a:spLocks noChangeArrowheads="1"/>
            </p:cNvSpPr>
            <p:nvPr/>
          </p:nvSpPr>
          <p:spPr bwMode="auto">
            <a:xfrm>
              <a:off x="416" y="1472"/>
              <a:ext cx="668" cy="378"/>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DNA</a:t>
              </a:r>
            </a:p>
          </p:txBody>
        </p:sp>
      </p:grpSp>
      <p:grpSp>
        <p:nvGrpSpPr>
          <p:cNvPr id="406538" name="Group 10"/>
          <p:cNvGrpSpPr>
            <a:grpSpLocks/>
          </p:cNvGrpSpPr>
          <p:nvPr/>
        </p:nvGrpSpPr>
        <p:grpSpPr bwMode="auto">
          <a:xfrm>
            <a:off x="493713" y="3122613"/>
            <a:ext cx="7999412" cy="735012"/>
            <a:chOff x="309" y="2102"/>
            <a:chExt cx="5039" cy="463"/>
          </a:xfrm>
        </p:grpSpPr>
        <p:sp>
          <p:nvSpPr>
            <p:cNvPr id="406534" name="AutoShape 6"/>
            <p:cNvSpPr>
              <a:spLocks noChangeArrowheads="1"/>
            </p:cNvSpPr>
            <p:nvPr/>
          </p:nvSpPr>
          <p:spPr bwMode="auto">
            <a:xfrm>
              <a:off x="1357" y="2102"/>
              <a:ext cx="3991" cy="463"/>
            </a:xfrm>
            <a:prstGeom prst="roundRect">
              <a:avLst>
                <a:gd name="adj" fmla="val 16667"/>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a:solidFill>
                    <a:srgbClr val="008000"/>
                  </a:solidFill>
                  <a:latin typeface="Courier" pitchFamily="84" charset="0"/>
                </a:rPr>
                <a:t>AUGCGUGUAAAUGCAUGCGCC</a:t>
              </a:r>
              <a:endParaRPr lang="en-US" sz="3800" b="1">
                <a:solidFill>
                  <a:srgbClr val="0F116A"/>
                </a:solidFill>
                <a:latin typeface="Courier" pitchFamily="84" charset="0"/>
              </a:endParaRPr>
            </a:p>
          </p:txBody>
        </p:sp>
        <p:sp>
          <p:nvSpPr>
            <p:cNvPr id="406535" name="AutoShape 7"/>
            <p:cNvSpPr>
              <a:spLocks noChangeArrowheads="1"/>
            </p:cNvSpPr>
            <p:nvPr/>
          </p:nvSpPr>
          <p:spPr bwMode="auto">
            <a:xfrm>
              <a:off x="309" y="2144"/>
              <a:ext cx="883" cy="378"/>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mRNA</a:t>
              </a:r>
            </a:p>
          </p:txBody>
        </p:sp>
      </p:grpSp>
      <p:grpSp>
        <p:nvGrpSpPr>
          <p:cNvPr id="406539" name="Group 11"/>
          <p:cNvGrpSpPr>
            <a:grpSpLocks/>
          </p:cNvGrpSpPr>
          <p:nvPr/>
        </p:nvGrpSpPr>
        <p:grpSpPr bwMode="auto">
          <a:xfrm>
            <a:off x="431800" y="4756150"/>
            <a:ext cx="8010525" cy="666750"/>
            <a:chOff x="270" y="2833"/>
            <a:chExt cx="5046" cy="420"/>
          </a:xfrm>
        </p:grpSpPr>
        <p:sp>
          <p:nvSpPr>
            <p:cNvPr id="406536" name="AutoShape 8"/>
            <p:cNvSpPr>
              <a:spLocks noChangeArrowheads="1"/>
            </p:cNvSpPr>
            <p:nvPr/>
          </p:nvSpPr>
          <p:spPr bwMode="auto">
            <a:xfrm>
              <a:off x="1387" y="2833"/>
              <a:ext cx="3929" cy="420"/>
            </a:xfrm>
            <a:prstGeom prst="roundRect">
              <a:avLst>
                <a:gd name="adj" fmla="val 16667"/>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400" b="1">
                  <a:solidFill>
                    <a:srgbClr val="0F116A"/>
                  </a:solidFill>
                  <a:latin typeface="Courier" pitchFamily="84" charset="0"/>
                </a:rPr>
                <a:t>Met</a:t>
              </a:r>
              <a:r>
                <a:rPr lang="en-US" sz="1200" b="1">
                  <a:solidFill>
                    <a:srgbClr val="0F116A"/>
                  </a:solidFill>
                  <a:latin typeface="Courier" pitchFamily="84" charset="0"/>
                </a:rPr>
                <a:t> </a:t>
              </a:r>
              <a:r>
                <a:rPr lang="en-US" sz="3400" b="1">
                  <a:solidFill>
                    <a:schemeClr val="tx2"/>
                  </a:solidFill>
                  <a:latin typeface="Courier" pitchFamily="84" charset="0"/>
                </a:rPr>
                <a:t>Arg</a:t>
              </a:r>
              <a:r>
                <a:rPr lang="en-US" sz="1200" b="1">
                  <a:solidFill>
                    <a:srgbClr val="0F116A"/>
                  </a:solidFill>
                  <a:latin typeface="Courier" pitchFamily="84" charset="0"/>
                </a:rPr>
                <a:t> </a:t>
              </a:r>
              <a:r>
                <a:rPr lang="en-US" sz="3400" b="1">
                  <a:solidFill>
                    <a:srgbClr val="CC0000"/>
                  </a:solidFill>
                  <a:latin typeface="Courier" pitchFamily="84" charset="0"/>
                </a:rPr>
                <a:t>Val</a:t>
              </a:r>
              <a:r>
                <a:rPr lang="en-US" sz="1200" b="1">
                  <a:solidFill>
                    <a:srgbClr val="0F116A"/>
                  </a:solidFill>
                  <a:latin typeface="Courier" pitchFamily="84" charset="0"/>
                </a:rPr>
                <a:t> </a:t>
              </a:r>
              <a:r>
                <a:rPr lang="en-US" sz="3400" b="1">
                  <a:solidFill>
                    <a:srgbClr val="008000"/>
                  </a:solidFill>
                  <a:latin typeface="Courier" pitchFamily="84" charset="0"/>
                </a:rPr>
                <a:t>Asn</a:t>
              </a:r>
              <a:r>
                <a:rPr lang="en-US" sz="1200" b="1">
                  <a:solidFill>
                    <a:srgbClr val="0F116A"/>
                  </a:solidFill>
                  <a:latin typeface="Courier" pitchFamily="84" charset="0"/>
                </a:rPr>
                <a:t> </a:t>
              </a:r>
              <a:r>
                <a:rPr lang="en-US" sz="3400" b="1">
                  <a:solidFill>
                    <a:schemeClr val="hlink"/>
                  </a:solidFill>
                  <a:latin typeface="Courier" pitchFamily="84" charset="0"/>
                </a:rPr>
                <a:t>Ala</a:t>
              </a:r>
              <a:r>
                <a:rPr lang="en-US" sz="1200" b="1">
                  <a:solidFill>
                    <a:srgbClr val="0F116A"/>
                  </a:solidFill>
                  <a:latin typeface="Courier" pitchFamily="84" charset="0"/>
                </a:rPr>
                <a:t> </a:t>
              </a:r>
              <a:r>
                <a:rPr lang="en-US" sz="3400" b="1">
                  <a:solidFill>
                    <a:srgbClr val="660000"/>
                  </a:solidFill>
                  <a:latin typeface="Courier" pitchFamily="84" charset="0"/>
                </a:rPr>
                <a:t>Cys</a:t>
              </a:r>
              <a:r>
                <a:rPr lang="en-US" sz="1200" b="1">
                  <a:solidFill>
                    <a:srgbClr val="0F116A"/>
                  </a:solidFill>
                  <a:latin typeface="Courier" pitchFamily="84" charset="0"/>
                </a:rPr>
                <a:t> </a:t>
              </a:r>
              <a:r>
                <a:rPr lang="en-US" sz="3400" b="1">
                  <a:solidFill>
                    <a:schemeClr val="hlink"/>
                  </a:solidFill>
                  <a:latin typeface="Courier" pitchFamily="84" charset="0"/>
                </a:rPr>
                <a:t>Ala</a:t>
              </a:r>
              <a:endParaRPr lang="en-US" sz="3400" b="1">
                <a:solidFill>
                  <a:srgbClr val="0F116A"/>
                </a:solidFill>
                <a:latin typeface="Courier" pitchFamily="84" charset="0"/>
              </a:endParaRPr>
            </a:p>
          </p:txBody>
        </p:sp>
        <p:sp>
          <p:nvSpPr>
            <p:cNvPr id="406537" name="AutoShape 9"/>
            <p:cNvSpPr>
              <a:spLocks noChangeArrowheads="1"/>
            </p:cNvSpPr>
            <p:nvPr/>
          </p:nvSpPr>
          <p:spPr bwMode="auto">
            <a:xfrm>
              <a:off x="270" y="2854"/>
              <a:ext cx="963" cy="378"/>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protein</a:t>
              </a:r>
            </a:p>
          </p:txBody>
        </p:sp>
      </p:grpSp>
      <p:sp>
        <p:nvSpPr>
          <p:cNvPr id="406540" name="AutoShape 12"/>
          <p:cNvSpPr>
            <a:spLocks noChangeArrowheads="1"/>
          </p:cNvSpPr>
          <p:nvPr/>
        </p:nvSpPr>
        <p:spPr bwMode="auto">
          <a:xfrm rot="5400000">
            <a:off x="4994275" y="2232025"/>
            <a:ext cx="685800" cy="609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06546" name="Group 18"/>
          <p:cNvGrpSpPr>
            <a:grpSpLocks/>
          </p:cNvGrpSpPr>
          <p:nvPr/>
        </p:nvGrpSpPr>
        <p:grpSpPr bwMode="auto">
          <a:xfrm>
            <a:off x="5032375" y="3884613"/>
            <a:ext cx="609600" cy="823912"/>
            <a:chOff x="3168" y="2937"/>
            <a:chExt cx="384" cy="519"/>
          </a:xfrm>
        </p:grpSpPr>
        <p:sp>
          <p:nvSpPr>
            <p:cNvPr id="406542" name="AutoShape 14"/>
            <p:cNvSpPr>
              <a:spLocks noChangeArrowheads="1"/>
            </p:cNvSpPr>
            <p:nvPr/>
          </p:nvSpPr>
          <p:spPr bwMode="auto">
            <a:xfrm rot="5400000">
              <a:off x="3144" y="3000"/>
              <a:ext cx="432" cy="38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en-US" sz="2400"/>
            </a:p>
          </p:txBody>
        </p:sp>
        <p:sp>
          <p:nvSpPr>
            <p:cNvPr id="406545" name="Text Box 17"/>
            <p:cNvSpPr txBox="1">
              <a:spLocks noChangeArrowheads="1"/>
            </p:cNvSpPr>
            <p:nvPr/>
          </p:nvSpPr>
          <p:spPr bwMode="auto">
            <a:xfrm>
              <a:off x="3196" y="2937"/>
              <a:ext cx="330" cy="51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4800">
                  <a:solidFill>
                    <a:schemeClr val="bg1"/>
                  </a:solidFill>
                  <a:latin typeface="Chalkboard" pitchFamily="1" charset="0"/>
                  <a:ea typeface="Apple LiGothic Medium" pitchFamily="84" charset="-120"/>
                </a:rPr>
                <a:t>?</a:t>
              </a:r>
            </a:p>
          </p:txBody>
        </p:sp>
      </p:grpSp>
      <p:sp>
        <p:nvSpPr>
          <p:cNvPr id="406549" name="AutoShape 21" descr="Rectangle: Click to edit Master text styles&#10;Second level&#10;Third level&#10;Fourth level&#10;Fifth level"/>
          <p:cNvSpPr>
            <a:spLocks noGrp="1" noChangeArrowheads="1"/>
          </p:cNvSpPr>
          <p:nvPr>
            <p:ph type="body" idx="1"/>
          </p:nvPr>
        </p:nvSpPr>
        <p:spPr>
          <a:xfrm>
            <a:off x="2057400" y="5795963"/>
            <a:ext cx="6629400" cy="990600"/>
          </a:xfrm>
          <a:prstGeom prst="roundRect">
            <a:avLst>
              <a:gd name="adj" fmla="val 16667"/>
            </a:avLst>
          </a:prstGeom>
          <a:solidFill>
            <a:schemeClr val="bg2"/>
          </a:solidFill>
          <a:ln/>
          <a:extLst>
            <a:ext uri="{91240B29-F687-4F45-9708-019B960494DF}">
              <a14:hiddenLine xmlns:a14="http://schemas.microsoft.com/office/drawing/2010/main" w="9525">
                <a:solidFill>
                  <a:schemeClr val="tx1"/>
                </a:solidFill>
                <a:round/>
                <a:headEnd type="none" w="med" len="med"/>
                <a:tailEnd type="none" w="med" len="med"/>
              </a14:hiddenLine>
            </a:ext>
          </a:extLst>
        </p:spPr>
        <p:txBody>
          <a:bodyPr/>
          <a:lstStyle/>
          <a:p>
            <a:pPr marL="0" indent="0">
              <a:buFont typeface="Wingdings" pitchFamily="84" charset="2"/>
              <a:buNone/>
            </a:pPr>
            <a:r>
              <a:rPr lang="en-US" sz="2600"/>
              <a:t>How can you code for 20 amino acids with only 4 nucleotide bases (A,U,G,C)?</a:t>
            </a:r>
          </a:p>
        </p:txBody>
      </p:sp>
      <p:sp>
        <p:nvSpPr>
          <p:cNvPr id="406552" name="Oval 24"/>
          <p:cNvSpPr>
            <a:spLocks noChangeArrowheads="1"/>
          </p:cNvSpPr>
          <p:nvPr/>
        </p:nvSpPr>
        <p:spPr bwMode="auto">
          <a:xfrm>
            <a:off x="404813" y="1978025"/>
            <a:ext cx="528637" cy="528638"/>
          </a:xfrm>
          <a:prstGeom prst="ellipse">
            <a:avLst/>
          </a:prstGeom>
          <a:solidFill>
            <a:srgbClr val="CC0000"/>
          </a:solidFill>
          <a:ln w="952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4</a:t>
            </a:r>
          </a:p>
        </p:txBody>
      </p:sp>
      <p:sp>
        <p:nvSpPr>
          <p:cNvPr id="406553" name="Oval 25"/>
          <p:cNvSpPr>
            <a:spLocks noChangeArrowheads="1"/>
          </p:cNvSpPr>
          <p:nvPr/>
        </p:nvSpPr>
        <p:spPr bwMode="auto">
          <a:xfrm>
            <a:off x="404813" y="3686175"/>
            <a:ext cx="528637" cy="528638"/>
          </a:xfrm>
          <a:prstGeom prst="ellipse">
            <a:avLst/>
          </a:prstGeom>
          <a:solidFill>
            <a:srgbClr val="CC0000"/>
          </a:solidFill>
          <a:ln w="952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4</a:t>
            </a:r>
          </a:p>
        </p:txBody>
      </p:sp>
      <p:sp>
        <p:nvSpPr>
          <p:cNvPr id="406554" name="Oval 26"/>
          <p:cNvSpPr>
            <a:spLocks noChangeArrowheads="1"/>
          </p:cNvSpPr>
          <p:nvPr/>
        </p:nvSpPr>
        <p:spPr bwMode="auto">
          <a:xfrm>
            <a:off x="404813" y="5326063"/>
            <a:ext cx="528637" cy="528637"/>
          </a:xfrm>
          <a:prstGeom prst="ellipse">
            <a:avLst/>
          </a:prstGeom>
          <a:solidFill>
            <a:srgbClr val="CC0000"/>
          </a:solidFill>
          <a:ln w="952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20</a:t>
            </a:r>
            <a:endParaRPr lang="en-US" sz="2400">
              <a:solidFill>
                <a:schemeClr val="bg1"/>
              </a:solidFill>
            </a:endParaRPr>
          </a:p>
        </p:txBody>
      </p:sp>
      <p:sp>
        <p:nvSpPr>
          <p:cNvPr id="406555" name="Rectangle 27"/>
          <p:cNvSpPr>
            <a:spLocks noChangeArrowheads="1"/>
          </p:cNvSpPr>
          <p:nvPr/>
        </p:nvSpPr>
        <p:spPr bwMode="auto">
          <a:xfrm>
            <a:off x="709613" y="2190750"/>
            <a:ext cx="903287"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rgbClr val="000000"/>
                </a:solidFill>
              </a:rPr>
              <a:t>ATCG</a:t>
            </a:r>
          </a:p>
        </p:txBody>
      </p:sp>
      <p:sp>
        <p:nvSpPr>
          <p:cNvPr id="406556" name="Rectangle 28"/>
          <p:cNvSpPr>
            <a:spLocks noChangeArrowheads="1"/>
          </p:cNvSpPr>
          <p:nvPr/>
        </p:nvSpPr>
        <p:spPr bwMode="auto">
          <a:xfrm>
            <a:off x="695325" y="3857625"/>
            <a:ext cx="931863"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rgbClr val="000000"/>
                </a:solidFill>
              </a:rPr>
              <a:t>AUCG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6552"/>
                                        </p:tgtEl>
                                        <p:attrNameLst>
                                          <p:attrName>style.visibility</p:attrName>
                                        </p:attrNameLst>
                                      </p:cBhvr>
                                      <p:to>
                                        <p:strVal val="visible"/>
                                      </p:to>
                                    </p:set>
                                    <p:animEffect transition="in" filter="wipe(left)">
                                      <p:cBhvr>
                                        <p:cTn id="7" dur="500"/>
                                        <p:tgtEl>
                                          <p:spTgt spid="406552"/>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6555">
                                            <p:txEl>
                                              <p:pRg st="0" end="0"/>
                                            </p:txEl>
                                          </p:spTgt>
                                        </p:tgtEl>
                                        <p:attrNameLst>
                                          <p:attrName>style.visibility</p:attrName>
                                        </p:attrNameLst>
                                      </p:cBhvr>
                                      <p:to>
                                        <p:strVal val="visible"/>
                                      </p:to>
                                    </p:set>
                                    <p:animEffect transition="in" filter="wipe(left)">
                                      <p:cBhvr>
                                        <p:cTn id="12" dur="500"/>
                                        <p:tgtEl>
                                          <p:spTgt spid="40655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06540"/>
                                        </p:tgtEl>
                                        <p:attrNameLst>
                                          <p:attrName>style.visibility</p:attrName>
                                        </p:attrNameLst>
                                      </p:cBhvr>
                                      <p:to>
                                        <p:strVal val="visible"/>
                                      </p:to>
                                    </p:set>
                                    <p:animEffect transition="in" filter="wipe(up)">
                                      <p:cBhvr>
                                        <p:cTn id="17" dur="500"/>
                                        <p:tgtEl>
                                          <p:spTgt spid="406540"/>
                                        </p:tgtEl>
                                      </p:cBhvr>
                                    </p:animEffect>
                                  </p:childTnLst>
                                </p:cTn>
                              </p:par>
                            </p:childTnLst>
                          </p:cTn>
                        </p:par>
                        <p:par>
                          <p:cTn id="18" fill="hold" nodeType="afterGroup">
                            <p:stCondLst>
                              <p:cond delay="500"/>
                            </p:stCondLst>
                            <p:childTnLst>
                              <p:par>
                                <p:cTn id="19" presetID="22" presetClass="entr" presetSubtype="1" fill="hold" nodeType="afterEffect">
                                  <p:stCondLst>
                                    <p:cond delay="0"/>
                                  </p:stCondLst>
                                  <p:childTnLst>
                                    <p:set>
                                      <p:cBhvr>
                                        <p:cTn id="20" dur="1" fill="hold">
                                          <p:stCondLst>
                                            <p:cond delay="0"/>
                                          </p:stCondLst>
                                        </p:cTn>
                                        <p:tgtEl>
                                          <p:spTgt spid="406538"/>
                                        </p:tgtEl>
                                        <p:attrNameLst>
                                          <p:attrName>style.visibility</p:attrName>
                                        </p:attrNameLst>
                                      </p:cBhvr>
                                      <p:to>
                                        <p:strVal val="visible"/>
                                      </p:to>
                                    </p:set>
                                    <p:animEffect transition="in" filter="wipe(up)">
                                      <p:cBhvr>
                                        <p:cTn id="21" dur="500"/>
                                        <p:tgtEl>
                                          <p:spTgt spid="406538"/>
                                        </p:tgtEl>
                                      </p:cBhvr>
                                    </p:animEffect>
                                  </p:childTnLst>
                                  <p:subTnLst>
                                    <p:audio>
                                      <p:cMediaNode>
                                        <p:cTn display="0" masterRel="sameClick">
                                          <p:stCondLst>
                                            <p:cond evt="begin" delay="0">
                                              <p:tn val="19"/>
                                            </p:cond>
                                          </p:stCondLst>
                                          <p:endCondLst>
                                            <p:cond evt="onStopAudio" delay="0">
                                              <p:tgtEl>
                                                <p:sldTgt/>
                                              </p:tgtEl>
                                            </p:cond>
                                          </p:endCondLst>
                                        </p:cTn>
                                        <p:tgtEl>
                                          <p:sndTgt r:embed="rId4" name="Whoosh"/>
                                        </p:tgtEl>
                                      </p:cMediaNode>
                                    </p:audio>
                                  </p:sub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06553"/>
                                        </p:tgtEl>
                                        <p:attrNameLst>
                                          <p:attrName>style.visibility</p:attrName>
                                        </p:attrNameLst>
                                      </p:cBhvr>
                                      <p:to>
                                        <p:strVal val="visible"/>
                                      </p:to>
                                    </p:set>
                                    <p:animEffect transition="in" filter="wipe(left)">
                                      <p:cBhvr>
                                        <p:cTn id="26" dur="500"/>
                                        <p:tgtEl>
                                          <p:spTgt spid="406553"/>
                                        </p:tgtEl>
                                      </p:cBhvr>
                                    </p:animEffect>
                                  </p:childTnLst>
                                  <p:subTnLst>
                                    <p:audio>
                                      <p:cMediaNode>
                                        <p:cTn display="0" masterRel="sameClick">
                                          <p:stCondLst>
                                            <p:cond evt="begin" delay="0">
                                              <p:tn val="24"/>
                                            </p:cond>
                                          </p:stCondLst>
                                          <p:endCondLst>
                                            <p:cond evt="onStopAudio" delay="0">
                                              <p:tgtEl>
                                                <p:sldTgt/>
                                              </p:tgtEl>
                                            </p:cond>
                                          </p:endCondLst>
                                        </p:cTn>
                                        <p:tgtEl>
                                          <p:sndTgt r:embed="rId3" name="Pencil Check"/>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06556">
                                            <p:txEl>
                                              <p:pRg st="0" end="0"/>
                                            </p:txEl>
                                          </p:spTgt>
                                        </p:tgtEl>
                                        <p:attrNameLst>
                                          <p:attrName>style.visibility</p:attrName>
                                        </p:attrNameLst>
                                      </p:cBhvr>
                                      <p:to>
                                        <p:strVal val="visible"/>
                                      </p:to>
                                    </p:set>
                                    <p:animEffect transition="in" filter="wipe(left)">
                                      <p:cBhvr>
                                        <p:cTn id="31" dur="500"/>
                                        <p:tgtEl>
                                          <p:spTgt spid="406556">
                                            <p:txEl>
                                              <p:pRg st="0" end="0"/>
                                            </p:txEl>
                                          </p:spTgt>
                                        </p:tgtEl>
                                      </p:cBhvr>
                                    </p:animEffect>
                                  </p:childTnLst>
                                  <p:subTnLst>
                                    <p:audio>
                                      <p:cMediaNode>
                                        <p:cTn display="0" masterRel="sameClick">
                                          <p:stCondLst>
                                            <p:cond evt="begin" delay="0">
                                              <p:tn val="29"/>
                                            </p:cond>
                                          </p:stCondLst>
                                          <p:endCondLst>
                                            <p:cond evt="onStopAudio" delay="0">
                                              <p:tgtEl>
                                                <p:sldTgt/>
                                              </p:tgtEl>
                                            </p:cond>
                                          </p:endCondLst>
                                        </p:cTn>
                                        <p:tgtEl>
                                          <p:sndTgt r:embed="rId3" name="Pencil Check"/>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1" fill="hold" nodeType="clickEffect">
                                  <p:stCondLst>
                                    <p:cond delay="0"/>
                                  </p:stCondLst>
                                  <p:childTnLst>
                                    <p:set>
                                      <p:cBhvr>
                                        <p:cTn id="35" dur="1" fill="hold">
                                          <p:stCondLst>
                                            <p:cond delay="0"/>
                                          </p:stCondLst>
                                        </p:cTn>
                                        <p:tgtEl>
                                          <p:spTgt spid="406546"/>
                                        </p:tgtEl>
                                        <p:attrNameLst>
                                          <p:attrName>style.visibility</p:attrName>
                                        </p:attrNameLst>
                                      </p:cBhvr>
                                      <p:to>
                                        <p:strVal val="visible"/>
                                      </p:to>
                                    </p:set>
                                    <p:animEffect transition="in" filter="wipe(up)">
                                      <p:cBhvr>
                                        <p:cTn id="36" dur="500"/>
                                        <p:tgtEl>
                                          <p:spTgt spid="406546"/>
                                        </p:tgtEl>
                                      </p:cBhvr>
                                    </p:animEffect>
                                  </p:childTnLst>
                                </p:cTn>
                              </p:par>
                            </p:childTnLst>
                          </p:cTn>
                        </p:par>
                        <p:par>
                          <p:cTn id="37" fill="hold" nodeType="afterGroup">
                            <p:stCondLst>
                              <p:cond delay="500"/>
                            </p:stCondLst>
                            <p:childTnLst>
                              <p:par>
                                <p:cTn id="38" presetID="22" presetClass="entr" presetSubtype="1" fill="hold" nodeType="afterEffect">
                                  <p:stCondLst>
                                    <p:cond delay="0"/>
                                  </p:stCondLst>
                                  <p:childTnLst>
                                    <p:set>
                                      <p:cBhvr>
                                        <p:cTn id="39" dur="1" fill="hold">
                                          <p:stCondLst>
                                            <p:cond delay="0"/>
                                          </p:stCondLst>
                                        </p:cTn>
                                        <p:tgtEl>
                                          <p:spTgt spid="406539"/>
                                        </p:tgtEl>
                                        <p:attrNameLst>
                                          <p:attrName>style.visibility</p:attrName>
                                        </p:attrNameLst>
                                      </p:cBhvr>
                                      <p:to>
                                        <p:strVal val="visible"/>
                                      </p:to>
                                    </p:set>
                                    <p:animEffect transition="in" filter="wipe(up)">
                                      <p:cBhvr>
                                        <p:cTn id="40" dur="500"/>
                                        <p:tgtEl>
                                          <p:spTgt spid="406539"/>
                                        </p:tgtEl>
                                      </p:cBhvr>
                                    </p:animEffect>
                                  </p:childTnLst>
                                  <p:subTnLst>
                                    <p:audio>
                                      <p:cMediaNode>
                                        <p:cTn display="0" masterRel="sameClick">
                                          <p:stCondLst>
                                            <p:cond evt="begin" delay="0">
                                              <p:tn val="38"/>
                                            </p:cond>
                                          </p:stCondLst>
                                          <p:endCondLst>
                                            <p:cond evt="onStopAudio" delay="0">
                                              <p:tgtEl>
                                                <p:sldTgt/>
                                              </p:tgtEl>
                                            </p:cond>
                                          </p:endCondLst>
                                        </p:cTn>
                                        <p:tgtEl>
                                          <p:sndTgt r:embed="rId4" name="Whoosh"/>
                                        </p:tgtEl>
                                      </p:cMediaNode>
                                    </p:audio>
                                  </p:sub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406554"/>
                                        </p:tgtEl>
                                        <p:attrNameLst>
                                          <p:attrName>style.visibility</p:attrName>
                                        </p:attrNameLst>
                                      </p:cBhvr>
                                      <p:to>
                                        <p:strVal val="visible"/>
                                      </p:to>
                                    </p:set>
                                    <p:animEffect transition="in" filter="wipe(left)">
                                      <p:cBhvr>
                                        <p:cTn id="45" dur="500"/>
                                        <p:tgtEl>
                                          <p:spTgt spid="406554"/>
                                        </p:tgtEl>
                                      </p:cBhvr>
                                    </p:animEffect>
                                  </p:childTnLst>
                                  <p:subTnLst>
                                    <p:audio>
                                      <p:cMediaNode>
                                        <p:cTn display="0" masterRel="sameClick">
                                          <p:stCondLst>
                                            <p:cond evt="begin" delay="0">
                                              <p:tn val="43"/>
                                            </p:cond>
                                          </p:stCondLst>
                                          <p:endCondLst>
                                            <p:cond evt="onStopAudio" delay="0">
                                              <p:tgtEl>
                                                <p:sldTgt/>
                                              </p:tgtEl>
                                            </p:cond>
                                          </p:endCondLst>
                                        </p:cTn>
                                        <p:tgtEl>
                                          <p:sndTgt r:embed="rId3" name="Pencil Check"/>
                                        </p:tgtEl>
                                      </p:cMediaNode>
                                    </p:audio>
                                  </p:sub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406549"/>
                                        </p:tgtEl>
                                        <p:attrNameLst>
                                          <p:attrName>style.visibility</p:attrName>
                                        </p:attrNameLst>
                                      </p:cBhvr>
                                      <p:to>
                                        <p:strVal val="visible"/>
                                      </p:to>
                                    </p:set>
                                    <p:animEffect transition="in" filter="wipe(left)">
                                      <p:cBhvr>
                                        <p:cTn id="50" dur="500"/>
                                        <p:tgtEl>
                                          <p:spTgt spid="406549"/>
                                        </p:tgtEl>
                                      </p:cBhvr>
                                    </p:animEffect>
                                  </p:childTnLst>
                                  <p:subTnLst>
                                    <p:audio>
                                      <p:cMediaNode>
                                        <p:cTn display="0" masterRel="sameClick">
                                          <p:stCondLst>
                                            <p:cond evt="begin" delay="0">
                                              <p:tn val="48"/>
                                            </p:cond>
                                          </p:stCondLst>
                                          <p:endCondLst>
                                            <p:cond evt="onStopAudio" delay="0">
                                              <p:tgtEl>
                                                <p:sldTgt/>
                                              </p:tgtEl>
                                            </p:cond>
                                          </p:endCondLst>
                                        </p:cTn>
                                        <p:tgtEl>
                                          <p:sndTgt r:embed="rId5"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40" grpId="0" animBg="1"/>
      <p:bldP spid="406549" grpId="0" animBg="1" autoUpdateAnimBg="0"/>
      <p:bldP spid="406552" grpId="0" animBg="1"/>
      <p:bldP spid="406553" grpId="0" animBg="1"/>
      <p:bldP spid="406554" grpId="0" animBg="1"/>
      <p:bldP spid="406555" grpId="0" build="p" autoUpdateAnimBg="0"/>
      <p:bldP spid="406556"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2561" name="Group 17"/>
          <p:cNvGrpSpPr>
            <a:grpSpLocks/>
          </p:cNvGrpSpPr>
          <p:nvPr/>
        </p:nvGrpSpPr>
        <p:grpSpPr bwMode="auto">
          <a:xfrm>
            <a:off x="493713" y="4371975"/>
            <a:ext cx="7999412" cy="735013"/>
            <a:chOff x="309" y="2102"/>
            <a:chExt cx="5039" cy="463"/>
          </a:xfrm>
        </p:grpSpPr>
        <p:sp>
          <p:nvSpPr>
            <p:cNvPr id="492562" name="AutoShape 18"/>
            <p:cNvSpPr>
              <a:spLocks noChangeArrowheads="1"/>
            </p:cNvSpPr>
            <p:nvPr/>
          </p:nvSpPr>
          <p:spPr bwMode="auto">
            <a:xfrm>
              <a:off x="1357" y="2102"/>
              <a:ext cx="3991" cy="463"/>
            </a:xfrm>
            <a:prstGeom prst="roundRect">
              <a:avLst>
                <a:gd name="adj" fmla="val 16667"/>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a:solidFill>
                    <a:srgbClr val="008000"/>
                  </a:solidFill>
                  <a:latin typeface="Courier" pitchFamily="84" charset="0"/>
                </a:rPr>
                <a:t>AUGCGUGUAAAUGCAUGCGCC</a:t>
              </a:r>
              <a:endParaRPr lang="en-US" sz="3800" b="1">
                <a:solidFill>
                  <a:srgbClr val="0F116A"/>
                </a:solidFill>
                <a:latin typeface="Courier" pitchFamily="84" charset="0"/>
              </a:endParaRPr>
            </a:p>
          </p:txBody>
        </p:sp>
        <p:sp>
          <p:nvSpPr>
            <p:cNvPr id="492563" name="AutoShape 19"/>
            <p:cNvSpPr>
              <a:spLocks noChangeArrowheads="1"/>
            </p:cNvSpPr>
            <p:nvPr/>
          </p:nvSpPr>
          <p:spPr bwMode="auto">
            <a:xfrm>
              <a:off x="309" y="2144"/>
              <a:ext cx="883" cy="378"/>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mRNA</a:t>
              </a:r>
            </a:p>
          </p:txBody>
        </p:sp>
      </p:grpSp>
      <p:sp>
        <p:nvSpPr>
          <p:cNvPr id="492546" name="Rectangle 2"/>
          <p:cNvSpPr>
            <a:spLocks noGrp="1" noChangeArrowheads="1"/>
          </p:cNvSpPr>
          <p:nvPr>
            <p:ph type="title"/>
          </p:nvPr>
        </p:nvSpPr>
        <p:spPr>
          <a:xfrm>
            <a:off x="609600" y="685800"/>
            <a:ext cx="8153400" cy="762000"/>
          </a:xfrm>
        </p:spPr>
        <p:txBody>
          <a:bodyPr/>
          <a:lstStyle/>
          <a:p>
            <a:r>
              <a:rPr lang="en-US"/>
              <a:t>mRNA codes for proteins in triplets</a:t>
            </a:r>
          </a:p>
        </p:txBody>
      </p:sp>
      <p:grpSp>
        <p:nvGrpSpPr>
          <p:cNvPr id="492547" name="Group 3"/>
          <p:cNvGrpSpPr>
            <a:grpSpLocks/>
          </p:cNvGrpSpPr>
          <p:nvPr/>
        </p:nvGrpSpPr>
        <p:grpSpPr bwMode="auto">
          <a:xfrm>
            <a:off x="658813" y="2752725"/>
            <a:ext cx="7840662" cy="744538"/>
            <a:chOff x="413" y="1427"/>
            <a:chExt cx="4939" cy="469"/>
          </a:xfrm>
        </p:grpSpPr>
        <p:sp>
          <p:nvSpPr>
            <p:cNvPr id="492548" name="AutoShape 4"/>
            <p:cNvSpPr>
              <a:spLocks noChangeArrowheads="1"/>
            </p:cNvSpPr>
            <p:nvPr/>
          </p:nvSpPr>
          <p:spPr bwMode="auto">
            <a:xfrm>
              <a:off x="1353" y="1427"/>
              <a:ext cx="3999" cy="469"/>
            </a:xfrm>
            <a:prstGeom prst="roundRect">
              <a:avLst>
                <a:gd name="adj" fmla="val 16667"/>
              </a:avLst>
            </a:prstGeom>
            <a:noFill/>
            <a:ln w="9525">
              <a:solidFill>
                <a:srgbClr val="00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a:solidFill>
                    <a:srgbClr val="CC0000"/>
                  </a:solidFill>
                  <a:latin typeface="Courier" pitchFamily="84" charset="0"/>
                </a:rPr>
                <a:t>TACGCACATTTACGTACGCGG</a:t>
              </a:r>
              <a:endParaRPr lang="en-US" sz="3800" b="1">
                <a:solidFill>
                  <a:srgbClr val="0F116A"/>
                </a:solidFill>
                <a:latin typeface="Courier" pitchFamily="84" charset="0"/>
              </a:endParaRPr>
            </a:p>
          </p:txBody>
        </p:sp>
        <p:sp>
          <p:nvSpPr>
            <p:cNvPr id="492549" name="AutoShape 5"/>
            <p:cNvSpPr>
              <a:spLocks noChangeArrowheads="1"/>
            </p:cNvSpPr>
            <p:nvPr/>
          </p:nvSpPr>
          <p:spPr bwMode="auto">
            <a:xfrm>
              <a:off x="413" y="1469"/>
              <a:ext cx="674" cy="384"/>
            </a:xfrm>
            <a:prstGeom prst="roundRect">
              <a:avLst>
                <a:gd name="adj" fmla="val 16667"/>
              </a:avLst>
            </a:prstGeom>
            <a:solidFill>
              <a:srgbClr val="FFCC18"/>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DNA</a:t>
              </a:r>
            </a:p>
          </p:txBody>
        </p:sp>
      </p:grpSp>
      <p:grpSp>
        <p:nvGrpSpPr>
          <p:cNvPr id="492564" name="Group 20"/>
          <p:cNvGrpSpPr>
            <a:grpSpLocks/>
          </p:cNvGrpSpPr>
          <p:nvPr/>
        </p:nvGrpSpPr>
        <p:grpSpPr bwMode="auto">
          <a:xfrm>
            <a:off x="469900" y="4362450"/>
            <a:ext cx="8010525" cy="744538"/>
            <a:chOff x="296" y="1955"/>
            <a:chExt cx="5046" cy="469"/>
          </a:xfrm>
        </p:grpSpPr>
        <p:sp>
          <p:nvSpPr>
            <p:cNvPr id="492551" name="AutoShape 7"/>
            <p:cNvSpPr>
              <a:spLocks noChangeArrowheads="1"/>
            </p:cNvSpPr>
            <p:nvPr/>
          </p:nvSpPr>
          <p:spPr bwMode="auto">
            <a:xfrm>
              <a:off x="1343" y="1955"/>
              <a:ext cx="3999" cy="469"/>
            </a:xfrm>
            <a:prstGeom prst="roundRect">
              <a:avLst>
                <a:gd name="adj" fmla="val 16667"/>
              </a:avLst>
            </a:prstGeom>
            <a:solidFill>
              <a:schemeClr val="bg1"/>
            </a:solidFill>
            <a:ln w="952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a:solidFill>
                    <a:srgbClr val="0F116A"/>
                  </a:solidFill>
                  <a:latin typeface="Courier" pitchFamily="84" charset="0"/>
                </a:rPr>
                <a:t>AUG</a:t>
              </a:r>
              <a:r>
                <a:rPr lang="en-US" sz="3800" b="1">
                  <a:solidFill>
                    <a:schemeClr val="tx2"/>
                  </a:solidFill>
                  <a:latin typeface="Courier" pitchFamily="84" charset="0"/>
                </a:rPr>
                <a:t>CGU</a:t>
              </a:r>
              <a:r>
                <a:rPr lang="en-US" sz="3800" b="1">
                  <a:solidFill>
                    <a:srgbClr val="CC0000"/>
                  </a:solidFill>
                  <a:latin typeface="Courier" pitchFamily="84" charset="0"/>
                </a:rPr>
                <a:t>GUA</a:t>
              </a:r>
              <a:r>
                <a:rPr lang="en-US" sz="3800" b="1">
                  <a:solidFill>
                    <a:srgbClr val="008000"/>
                  </a:solidFill>
                  <a:latin typeface="Courier" pitchFamily="84" charset="0"/>
                </a:rPr>
                <a:t>AAU</a:t>
              </a:r>
              <a:r>
                <a:rPr lang="en-US" sz="3800" b="1">
                  <a:solidFill>
                    <a:schemeClr val="hlink"/>
                  </a:solidFill>
                  <a:latin typeface="Courier" pitchFamily="84" charset="0"/>
                </a:rPr>
                <a:t>GCA</a:t>
              </a:r>
              <a:r>
                <a:rPr lang="en-US" sz="3800" b="1">
                  <a:solidFill>
                    <a:srgbClr val="660000"/>
                  </a:solidFill>
                  <a:latin typeface="Courier" pitchFamily="84" charset="0"/>
                </a:rPr>
                <a:t>UGC</a:t>
              </a:r>
              <a:r>
                <a:rPr lang="en-US" sz="3800" b="1">
                  <a:solidFill>
                    <a:schemeClr val="hlink"/>
                  </a:solidFill>
                  <a:latin typeface="Courier" pitchFamily="84" charset="0"/>
                </a:rPr>
                <a:t>GCC</a:t>
              </a:r>
              <a:endParaRPr lang="en-US" sz="3800" b="1">
                <a:solidFill>
                  <a:srgbClr val="0F116A"/>
                </a:solidFill>
                <a:latin typeface="Courier" pitchFamily="84" charset="0"/>
              </a:endParaRPr>
            </a:p>
          </p:txBody>
        </p:sp>
        <p:sp>
          <p:nvSpPr>
            <p:cNvPr id="492552" name="AutoShape 8"/>
            <p:cNvSpPr>
              <a:spLocks noChangeArrowheads="1"/>
            </p:cNvSpPr>
            <p:nvPr/>
          </p:nvSpPr>
          <p:spPr bwMode="auto">
            <a:xfrm>
              <a:off x="296" y="1997"/>
              <a:ext cx="889" cy="384"/>
            </a:xfrm>
            <a:prstGeom prst="roundRect">
              <a:avLst>
                <a:gd name="adj" fmla="val 16667"/>
              </a:avLst>
            </a:prstGeom>
            <a:solidFill>
              <a:srgbClr val="FFCC18"/>
            </a:solidFill>
            <a:ln w="952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mRNA</a:t>
              </a:r>
            </a:p>
          </p:txBody>
        </p:sp>
      </p:grpSp>
      <p:grpSp>
        <p:nvGrpSpPr>
          <p:cNvPr id="492553" name="Group 9"/>
          <p:cNvGrpSpPr>
            <a:grpSpLocks/>
          </p:cNvGrpSpPr>
          <p:nvPr/>
        </p:nvGrpSpPr>
        <p:grpSpPr bwMode="auto">
          <a:xfrm>
            <a:off x="427038" y="6016625"/>
            <a:ext cx="8021637" cy="676275"/>
            <a:chOff x="267" y="2830"/>
            <a:chExt cx="5053" cy="426"/>
          </a:xfrm>
        </p:grpSpPr>
        <p:sp>
          <p:nvSpPr>
            <p:cNvPr id="492554" name="AutoShape 10"/>
            <p:cNvSpPr>
              <a:spLocks noChangeArrowheads="1"/>
            </p:cNvSpPr>
            <p:nvPr/>
          </p:nvSpPr>
          <p:spPr bwMode="auto">
            <a:xfrm>
              <a:off x="1383" y="2830"/>
              <a:ext cx="3937" cy="426"/>
            </a:xfrm>
            <a:prstGeom prst="roundRect">
              <a:avLst>
                <a:gd name="adj" fmla="val 16667"/>
              </a:avLst>
            </a:prstGeom>
            <a:noFill/>
            <a:ln w="9525">
              <a:solidFill>
                <a:srgbClr val="00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400" b="1">
                  <a:solidFill>
                    <a:srgbClr val="0F116A"/>
                  </a:solidFill>
                  <a:latin typeface="Courier" pitchFamily="84" charset="0"/>
                </a:rPr>
                <a:t>Met</a:t>
              </a:r>
              <a:r>
                <a:rPr lang="en-US" sz="1200" b="1">
                  <a:solidFill>
                    <a:srgbClr val="0F116A"/>
                  </a:solidFill>
                  <a:latin typeface="Courier" pitchFamily="84" charset="0"/>
                </a:rPr>
                <a:t> </a:t>
              </a:r>
              <a:r>
                <a:rPr lang="en-US" sz="3400" b="1">
                  <a:solidFill>
                    <a:schemeClr val="tx2"/>
                  </a:solidFill>
                  <a:latin typeface="Courier" pitchFamily="84" charset="0"/>
                </a:rPr>
                <a:t>Arg</a:t>
              </a:r>
              <a:r>
                <a:rPr lang="en-US" sz="1200" b="1">
                  <a:solidFill>
                    <a:srgbClr val="0F116A"/>
                  </a:solidFill>
                  <a:latin typeface="Courier" pitchFamily="84" charset="0"/>
                </a:rPr>
                <a:t> </a:t>
              </a:r>
              <a:r>
                <a:rPr lang="en-US" sz="3400" b="1">
                  <a:solidFill>
                    <a:srgbClr val="CC0000"/>
                  </a:solidFill>
                  <a:latin typeface="Courier" pitchFamily="84" charset="0"/>
                </a:rPr>
                <a:t>Val</a:t>
              </a:r>
              <a:r>
                <a:rPr lang="en-US" sz="1200" b="1">
                  <a:solidFill>
                    <a:srgbClr val="0F116A"/>
                  </a:solidFill>
                  <a:latin typeface="Courier" pitchFamily="84" charset="0"/>
                </a:rPr>
                <a:t> </a:t>
              </a:r>
              <a:r>
                <a:rPr lang="en-US" sz="3400" b="1">
                  <a:solidFill>
                    <a:srgbClr val="008000"/>
                  </a:solidFill>
                  <a:latin typeface="Courier" pitchFamily="84" charset="0"/>
                </a:rPr>
                <a:t>Asn</a:t>
              </a:r>
              <a:r>
                <a:rPr lang="en-US" sz="1200" b="1">
                  <a:solidFill>
                    <a:srgbClr val="0F116A"/>
                  </a:solidFill>
                  <a:latin typeface="Courier" pitchFamily="84" charset="0"/>
                </a:rPr>
                <a:t> </a:t>
              </a:r>
              <a:r>
                <a:rPr lang="en-US" sz="3400" b="1">
                  <a:solidFill>
                    <a:schemeClr val="hlink"/>
                  </a:solidFill>
                  <a:latin typeface="Courier" pitchFamily="84" charset="0"/>
                </a:rPr>
                <a:t>Ala</a:t>
              </a:r>
              <a:r>
                <a:rPr lang="en-US" sz="1200" b="1">
                  <a:solidFill>
                    <a:srgbClr val="0F116A"/>
                  </a:solidFill>
                  <a:latin typeface="Courier" pitchFamily="84" charset="0"/>
                </a:rPr>
                <a:t> </a:t>
              </a:r>
              <a:r>
                <a:rPr lang="en-US" sz="3400" b="1">
                  <a:solidFill>
                    <a:srgbClr val="660000"/>
                  </a:solidFill>
                  <a:latin typeface="Courier" pitchFamily="84" charset="0"/>
                </a:rPr>
                <a:t>Cys</a:t>
              </a:r>
              <a:r>
                <a:rPr lang="en-US" sz="1200" b="1">
                  <a:solidFill>
                    <a:srgbClr val="0F116A"/>
                  </a:solidFill>
                  <a:latin typeface="Courier" pitchFamily="84" charset="0"/>
                </a:rPr>
                <a:t> </a:t>
              </a:r>
              <a:r>
                <a:rPr lang="en-US" sz="3400" b="1">
                  <a:solidFill>
                    <a:schemeClr val="hlink"/>
                  </a:solidFill>
                  <a:latin typeface="Courier" pitchFamily="84" charset="0"/>
                </a:rPr>
                <a:t>Ala</a:t>
              </a:r>
              <a:endParaRPr lang="en-US" sz="3400" b="1">
                <a:solidFill>
                  <a:srgbClr val="0F116A"/>
                </a:solidFill>
                <a:latin typeface="Courier" pitchFamily="84" charset="0"/>
              </a:endParaRPr>
            </a:p>
          </p:txBody>
        </p:sp>
        <p:sp>
          <p:nvSpPr>
            <p:cNvPr id="492555" name="AutoShape 11"/>
            <p:cNvSpPr>
              <a:spLocks noChangeArrowheads="1"/>
            </p:cNvSpPr>
            <p:nvPr/>
          </p:nvSpPr>
          <p:spPr bwMode="auto">
            <a:xfrm>
              <a:off x="267" y="2851"/>
              <a:ext cx="969" cy="384"/>
            </a:xfrm>
            <a:prstGeom prst="roundRect">
              <a:avLst>
                <a:gd name="adj" fmla="val 16667"/>
              </a:avLst>
            </a:prstGeom>
            <a:solidFill>
              <a:srgbClr val="FFCC18"/>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protein</a:t>
              </a:r>
            </a:p>
          </p:txBody>
        </p:sp>
      </p:grpSp>
      <p:sp>
        <p:nvSpPr>
          <p:cNvPr id="492556" name="AutoShape 12"/>
          <p:cNvSpPr>
            <a:spLocks noChangeArrowheads="1"/>
          </p:cNvSpPr>
          <p:nvPr/>
        </p:nvSpPr>
        <p:spPr bwMode="auto">
          <a:xfrm rot="5400000">
            <a:off x="4994275" y="3497263"/>
            <a:ext cx="685800" cy="609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92557" name="Group 13"/>
          <p:cNvGrpSpPr>
            <a:grpSpLocks/>
          </p:cNvGrpSpPr>
          <p:nvPr/>
        </p:nvGrpSpPr>
        <p:grpSpPr bwMode="auto">
          <a:xfrm>
            <a:off x="5030788" y="5149850"/>
            <a:ext cx="609600" cy="823913"/>
            <a:chOff x="3168" y="2937"/>
            <a:chExt cx="384" cy="519"/>
          </a:xfrm>
        </p:grpSpPr>
        <p:sp>
          <p:nvSpPr>
            <p:cNvPr id="492558" name="AutoShape 14"/>
            <p:cNvSpPr>
              <a:spLocks noChangeArrowheads="1"/>
            </p:cNvSpPr>
            <p:nvPr/>
          </p:nvSpPr>
          <p:spPr bwMode="auto">
            <a:xfrm rot="5400000">
              <a:off x="3144" y="3000"/>
              <a:ext cx="432" cy="38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en-US" sz="2400"/>
            </a:p>
          </p:txBody>
        </p:sp>
        <p:sp>
          <p:nvSpPr>
            <p:cNvPr id="492559" name="Text Box 15"/>
            <p:cNvSpPr txBox="1">
              <a:spLocks noChangeArrowheads="1"/>
            </p:cNvSpPr>
            <p:nvPr/>
          </p:nvSpPr>
          <p:spPr bwMode="auto">
            <a:xfrm>
              <a:off x="3196" y="2937"/>
              <a:ext cx="330" cy="51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4800">
                  <a:solidFill>
                    <a:schemeClr val="bg1"/>
                  </a:solidFill>
                  <a:latin typeface="Chalkboard" pitchFamily="1" charset="0"/>
                  <a:ea typeface="Apple LiGothic Medium" pitchFamily="84" charset="-120"/>
                </a:rPr>
                <a:t>?</a:t>
              </a:r>
            </a:p>
          </p:txBody>
        </p:sp>
      </p:grpSp>
      <p:sp>
        <p:nvSpPr>
          <p:cNvPr id="492566" name="AutoShape 22"/>
          <p:cNvSpPr>
            <a:spLocks noChangeArrowheads="1"/>
          </p:cNvSpPr>
          <p:nvPr/>
        </p:nvSpPr>
        <p:spPr bwMode="auto">
          <a:xfrm rot="5400000">
            <a:off x="4992688" y="5257800"/>
            <a:ext cx="685800" cy="609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en-US" sz="2400"/>
          </a:p>
        </p:txBody>
      </p:sp>
      <p:grpSp>
        <p:nvGrpSpPr>
          <p:cNvPr id="492570" name="Group 26"/>
          <p:cNvGrpSpPr>
            <a:grpSpLocks/>
          </p:cNvGrpSpPr>
          <p:nvPr/>
        </p:nvGrpSpPr>
        <p:grpSpPr bwMode="auto">
          <a:xfrm>
            <a:off x="2209800" y="4922838"/>
            <a:ext cx="914400" cy="1295400"/>
            <a:chOff x="1392" y="2304"/>
            <a:chExt cx="576" cy="816"/>
          </a:xfrm>
        </p:grpSpPr>
        <p:sp>
          <p:nvSpPr>
            <p:cNvPr id="492568" name="Line 24"/>
            <p:cNvSpPr>
              <a:spLocks noChangeShapeType="1"/>
            </p:cNvSpPr>
            <p:nvPr/>
          </p:nvSpPr>
          <p:spPr bwMode="auto">
            <a:xfrm>
              <a:off x="1392" y="2304"/>
              <a:ext cx="576" cy="0"/>
            </a:xfrm>
            <a:prstGeom prst="line">
              <a:avLst/>
            </a:prstGeom>
            <a:noFill/>
            <a:ln w="3810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69" name="Line 25"/>
            <p:cNvSpPr>
              <a:spLocks noChangeShapeType="1"/>
            </p:cNvSpPr>
            <p:nvPr/>
          </p:nvSpPr>
          <p:spPr bwMode="auto">
            <a:xfrm rot="-16200000">
              <a:off x="1272" y="2712"/>
              <a:ext cx="816" cy="0"/>
            </a:xfrm>
            <a:prstGeom prst="line">
              <a:avLst/>
            </a:prstGeom>
            <a:noFill/>
            <a:ln w="3810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2571" name="Group 27"/>
          <p:cNvGrpSpPr>
            <a:grpSpLocks/>
          </p:cNvGrpSpPr>
          <p:nvPr/>
        </p:nvGrpSpPr>
        <p:grpSpPr bwMode="auto">
          <a:xfrm>
            <a:off x="3048000" y="4922838"/>
            <a:ext cx="914400" cy="1295400"/>
            <a:chOff x="1392" y="2304"/>
            <a:chExt cx="576" cy="816"/>
          </a:xfrm>
        </p:grpSpPr>
        <p:sp>
          <p:nvSpPr>
            <p:cNvPr id="492572" name="Line 28"/>
            <p:cNvSpPr>
              <a:spLocks noChangeShapeType="1"/>
            </p:cNvSpPr>
            <p:nvPr/>
          </p:nvSpPr>
          <p:spPr bwMode="auto">
            <a:xfrm>
              <a:off x="1392" y="2304"/>
              <a:ext cx="576"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73" name="Line 29"/>
            <p:cNvSpPr>
              <a:spLocks noChangeShapeType="1"/>
            </p:cNvSpPr>
            <p:nvPr/>
          </p:nvSpPr>
          <p:spPr bwMode="auto">
            <a:xfrm rot="-16200000">
              <a:off x="1272" y="2712"/>
              <a:ext cx="816"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2574" name="Group 30"/>
          <p:cNvGrpSpPr>
            <a:grpSpLocks/>
          </p:cNvGrpSpPr>
          <p:nvPr/>
        </p:nvGrpSpPr>
        <p:grpSpPr bwMode="auto">
          <a:xfrm>
            <a:off x="3962400" y="4922838"/>
            <a:ext cx="914400" cy="1295400"/>
            <a:chOff x="1392" y="2304"/>
            <a:chExt cx="576" cy="816"/>
          </a:xfrm>
        </p:grpSpPr>
        <p:sp>
          <p:nvSpPr>
            <p:cNvPr id="492575" name="Line 31"/>
            <p:cNvSpPr>
              <a:spLocks noChangeShapeType="1"/>
            </p:cNvSpPr>
            <p:nvPr/>
          </p:nvSpPr>
          <p:spPr bwMode="auto">
            <a:xfrm>
              <a:off x="1392" y="2304"/>
              <a:ext cx="576" cy="0"/>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76" name="Line 32"/>
            <p:cNvSpPr>
              <a:spLocks noChangeShapeType="1"/>
            </p:cNvSpPr>
            <p:nvPr/>
          </p:nvSpPr>
          <p:spPr bwMode="auto">
            <a:xfrm rot="-16200000">
              <a:off x="1272" y="2712"/>
              <a:ext cx="816" cy="0"/>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2577" name="Group 33"/>
          <p:cNvGrpSpPr>
            <a:grpSpLocks/>
          </p:cNvGrpSpPr>
          <p:nvPr/>
        </p:nvGrpSpPr>
        <p:grpSpPr bwMode="auto">
          <a:xfrm>
            <a:off x="4876800" y="4922838"/>
            <a:ext cx="914400" cy="1295400"/>
            <a:chOff x="1392" y="2304"/>
            <a:chExt cx="576" cy="816"/>
          </a:xfrm>
        </p:grpSpPr>
        <p:sp>
          <p:nvSpPr>
            <p:cNvPr id="492578" name="Line 34"/>
            <p:cNvSpPr>
              <a:spLocks noChangeShapeType="1"/>
            </p:cNvSpPr>
            <p:nvPr/>
          </p:nvSpPr>
          <p:spPr bwMode="auto">
            <a:xfrm>
              <a:off x="1392" y="2304"/>
              <a:ext cx="576" cy="0"/>
            </a:xfrm>
            <a:prstGeom prst="line">
              <a:avLst/>
            </a:prstGeom>
            <a:noFill/>
            <a:ln w="381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79" name="Line 35"/>
            <p:cNvSpPr>
              <a:spLocks noChangeShapeType="1"/>
            </p:cNvSpPr>
            <p:nvPr/>
          </p:nvSpPr>
          <p:spPr bwMode="auto">
            <a:xfrm rot="-16200000">
              <a:off x="1272" y="2712"/>
              <a:ext cx="816" cy="0"/>
            </a:xfrm>
            <a:prstGeom prst="line">
              <a:avLst/>
            </a:prstGeom>
            <a:noFill/>
            <a:ln w="381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2580" name="Group 36"/>
          <p:cNvGrpSpPr>
            <a:grpSpLocks/>
          </p:cNvGrpSpPr>
          <p:nvPr/>
        </p:nvGrpSpPr>
        <p:grpSpPr bwMode="auto">
          <a:xfrm>
            <a:off x="5715000" y="4922838"/>
            <a:ext cx="914400" cy="1295400"/>
            <a:chOff x="1392" y="2304"/>
            <a:chExt cx="576" cy="816"/>
          </a:xfrm>
        </p:grpSpPr>
        <p:sp>
          <p:nvSpPr>
            <p:cNvPr id="492581" name="Line 37"/>
            <p:cNvSpPr>
              <a:spLocks noChangeShapeType="1"/>
            </p:cNvSpPr>
            <p:nvPr/>
          </p:nvSpPr>
          <p:spPr bwMode="auto">
            <a:xfrm>
              <a:off x="1392" y="2304"/>
              <a:ext cx="576"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82" name="Line 38"/>
            <p:cNvSpPr>
              <a:spLocks noChangeShapeType="1"/>
            </p:cNvSpPr>
            <p:nvPr/>
          </p:nvSpPr>
          <p:spPr bwMode="auto">
            <a:xfrm rot="-16200000">
              <a:off x="1272" y="2712"/>
              <a:ext cx="816"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2583" name="Group 39"/>
          <p:cNvGrpSpPr>
            <a:grpSpLocks/>
          </p:cNvGrpSpPr>
          <p:nvPr/>
        </p:nvGrpSpPr>
        <p:grpSpPr bwMode="auto">
          <a:xfrm>
            <a:off x="6645275" y="4922838"/>
            <a:ext cx="822325" cy="1295400"/>
            <a:chOff x="1392" y="2304"/>
            <a:chExt cx="576" cy="816"/>
          </a:xfrm>
        </p:grpSpPr>
        <p:sp>
          <p:nvSpPr>
            <p:cNvPr id="492584" name="Line 40"/>
            <p:cNvSpPr>
              <a:spLocks noChangeShapeType="1"/>
            </p:cNvSpPr>
            <p:nvPr/>
          </p:nvSpPr>
          <p:spPr bwMode="auto">
            <a:xfrm>
              <a:off x="1392" y="2304"/>
              <a:ext cx="576" cy="0"/>
            </a:xfrm>
            <a:prstGeom prst="line">
              <a:avLst/>
            </a:prstGeom>
            <a:noFill/>
            <a:ln w="38100">
              <a:solidFill>
                <a:srgbClr val="66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85" name="Line 41"/>
            <p:cNvSpPr>
              <a:spLocks noChangeShapeType="1"/>
            </p:cNvSpPr>
            <p:nvPr/>
          </p:nvSpPr>
          <p:spPr bwMode="auto">
            <a:xfrm rot="-16200000">
              <a:off x="1272" y="2712"/>
              <a:ext cx="816" cy="0"/>
            </a:xfrm>
            <a:prstGeom prst="line">
              <a:avLst/>
            </a:prstGeom>
            <a:noFill/>
            <a:ln w="38100">
              <a:solidFill>
                <a:srgbClr val="66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2586" name="Group 42"/>
          <p:cNvGrpSpPr>
            <a:grpSpLocks/>
          </p:cNvGrpSpPr>
          <p:nvPr/>
        </p:nvGrpSpPr>
        <p:grpSpPr bwMode="auto">
          <a:xfrm>
            <a:off x="7467600" y="4922838"/>
            <a:ext cx="914400" cy="1295400"/>
            <a:chOff x="1392" y="2304"/>
            <a:chExt cx="576" cy="816"/>
          </a:xfrm>
        </p:grpSpPr>
        <p:sp>
          <p:nvSpPr>
            <p:cNvPr id="492587" name="Line 43"/>
            <p:cNvSpPr>
              <a:spLocks noChangeShapeType="1"/>
            </p:cNvSpPr>
            <p:nvPr/>
          </p:nvSpPr>
          <p:spPr bwMode="auto">
            <a:xfrm>
              <a:off x="1392" y="2304"/>
              <a:ext cx="576"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88" name="Line 44"/>
            <p:cNvSpPr>
              <a:spLocks noChangeShapeType="1"/>
            </p:cNvSpPr>
            <p:nvPr/>
          </p:nvSpPr>
          <p:spPr bwMode="auto">
            <a:xfrm rot="-16200000">
              <a:off x="1272" y="2712"/>
              <a:ext cx="816"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492591" name="Picture 47"/>
          <p:cNvPicPr>
            <a:picLocks noChangeAspect="1" noChangeArrowheads="1"/>
          </p:cNvPicPr>
          <p:nvPr/>
        </p:nvPicPr>
        <p:blipFill>
          <a:blip r:embed="rId6">
            <a:extLst>
              <a:ext uri="{28A0092B-C50C-407E-A947-70E740481C1C}">
                <a14:useLocalDpi xmlns:a14="http://schemas.microsoft.com/office/drawing/2010/main" val="0"/>
              </a:ext>
            </a:extLst>
          </a:blip>
          <a:srcRect b="68401"/>
          <a:stretch>
            <a:fillRect/>
          </a:stretch>
        </p:blipFill>
        <p:spPr bwMode="auto">
          <a:xfrm>
            <a:off x="2366963" y="1258888"/>
            <a:ext cx="4592637"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92596" name="Group 52"/>
          <p:cNvGrpSpPr>
            <a:grpSpLocks/>
          </p:cNvGrpSpPr>
          <p:nvPr/>
        </p:nvGrpSpPr>
        <p:grpSpPr bwMode="auto">
          <a:xfrm>
            <a:off x="7367588" y="3862388"/>
            <a:ext cx="1123950" cy="1260475"/>
            <a:chOff x="4641" y="2433"/>
            <a:chExt cx="708" cy="794"/>
          </a:xfrm>
        </p:grpSpPr>
        <p:sp>
          <p:nvSpPr>
            <p:cNvPr id="492593" name="AutoShape 49"/>
            <p:cNvSpPr>
              <a:spLocks noChangeArrowheads="1"/>
            </p:cNvSpPr>
            <p:nvPr/>
          </p:nvSpPr>
          <p:spPr bwMode="auto">
            <a:xfrm>
              <a:off x="4710" y="2746"/>
              <a:ext cx="600" cy="481"/>
            </a:xfrm>
            <a:prstGeom prst="roundRect">
              <a:avLst>
                <a:gd name="adj" fmla="val 16667"/>
              </a:avLst>
            </a:prstGeom>
            <a:noFill/>
            <a:ln w="28575">
              <a:solidFill>
                <a:srgbClr val="CC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sz="3800" b="1">
                <a:solidFill>
                  <a:srgbClr val="0F116A"/>
                </a:solidFill>
                <a:latin typeface="Courier" pitchFamily="84" charset="0"/>
              </a:endParaRPr>
            </a:p>
          </p:txBody>
        </p:sp>
        <p:sp>
          <p:nvSpPr>
            <p:cNvPr id="492595" name="AutoShape 51"/>
            <p:cNvSpPr>
              <a:spLocks noChangeArrowheads="1"/>
            </p:cNvSpPr>
            <p:nvPr/>
          </p:nvSpPr>
          <p:spPr bwMode="auto">
            <a:xfrm>
              <a:off x="4641" y="2433"/>
              <a:ext cx="708" cy="278"/>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600" b="1">
                  <a:solidFill>
                    <a:schemeClr val="bg1"/>
                  </a:solidFill>
                </a:rPr>
                <a:t>codon</a:t>
              </a:r>
            </a:p>
          </p:txBody>
        </p:sp>
      </p:grpSp>
      <p:sp>
        <p:nvSpPr>
          <p:cNvPr id="492597" name="Line 53"/>
          <p:cNvSpPr>
            <a:spLocks noChangeShapeType="1"/>
          </p:cNvSpPr>
          <p:nvPr/>
        </p:nvSpPr>
        <p:spPr bwMode="auto">
          <a:xfrm>
            <a:off x="3121025" y="47498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98" name="Line 54"/>
          <p:cNvSpPr>
            <a:spLocks noChangeShapeType="1"/>
          </p:cNvSpPr>
          <p:nvPr/>
        </p:nvSpPr>
        <p:spPr bwMode="auto">
          <a:xfrm>
            <a:off x="3979863" y="476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599" name="Line 55"/>
          <p:cNvSpPr>
            <a:spLocks noChangeShapeType="1"/>
          </p:cNvSpPr>
          <p:nvPr/>
        </p:nvSpPr>
        <p:spPr bwMode="auto">
          <a:xfrm>
            <a:off x="4892675" y="476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600" name="Line 56"/>
          <p:cNvSpPr>
            <a:spLocks noChangeShapeType="1"/>
          </p:cNvSpPr>
          <p:nvPr/>
        </p:nvSpPr>
        <p:spPr bwMode="auto">
          <a:xfrm>
            <a:off x="5738813" y="476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601" name="Line 57"/>
          <p:cNvSpPr>
            <a:spLocks noChangeShapeType="1"/>
          </p:cNvSpPr>
          <p:nvPr/>
        </p:nvSpPr>
        <p:spPr bwMode="auto">
          <a:xfrm>
            <a:off x="6610350" y="476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602" name="Line 58"/>
          <p:cNvSpPr>
            <a:spLocks noChangeShapeType="1"/>
          </p:cNvSpPr>
          <p:nvPr/>
        </p:nvSpPr>
        <p:spPr bwMode="auto">
          <a:xfrm>
            <a:off x="7499350" y="476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92564"/>
                                        </p:tgtEl>
                                        <p:attrNameLst>
                                          <p:attrName>style.visibility</p:attrName>
                                        </p:attrNameLst>
                                      </p:cBhvr>
                                      <p:to>
                                        <p:strVal val="visible"/>
                                      </p:to>
                                    </p:set>
                                    <p:animEffect transition="in" filter="wipe(left)">
                                      <p:cBhvr>
                                        <p:cTn id="7" dur="2000"/>
                                        <p:tgtEl>
                                          <p:spTgt spid="492564"/>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par>
                          <p:cTn id="8" fill="hold" nodeType="afterGroup">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49256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492570"/>
                                        </p:tgtEl>
                                        <p:attrNameLst>
                                          <p:attrName>style.visibility</p:attrName>
                                        </p:attrNameLst>
                                      </p:cBhvr>
                                      <p:to>
                                        <p:strVal val="visible"/>
                                      </p:to>
                                    </p:set>
                                    <p:animEffect transition="in" filter="wipe(up)">
                                      <p:cBhvr>
                                        <p:cTn id="15" dur="500"/>
                                        <p:tgtEl>
                                          <p:spTgt spid="492570"/>
                                        </p:tgtEl>
                                      </p:cBhvr>
                                    </p:animEffect>
                                  </p:childTnLst>
                                  <p:subTnLst>
                                    <p:audio>
                                      <p:cMediaNode>
                                        <p:cTn display="0" masterRel="sameClick">
                                          <p:stCondLst>
                                            <p:cond evt="begin" delay="0">
                                              <p:tn val="13"/>
                                            </p:cond>
                                          </p:stCondLst>
                                          <p:endCondLst>
                                            <p:cond evt="onStopAudio" delay="0">
                                              <p:tgtEl>
                                                <p:sldTgt/>
                                              </p:tgtEl>
                                            </p:cond>
                                          </p:endCondLst>
                                        </p:cTn>
                                        <p:tgtEl>
                                          <p:sndTgt r:embed="rId3" name="Pencil Check"/>
                                        </p:tgtEl>
                                      </p:cMediaNode>
                                    </p:audio>
                                  </p:sub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492571"/>
                                        </p:tgtEl>
                                        <p:attrNameLst>
                                          <p:attrName>style.visibility</p:attrName>
                                        </p:attrNameLst>
                                      </p:cBhvr>
                                      <p:to>
                                        <p:strVal val="visible"/>
                                      </p:to>
                                    </p:set>
                                    <p:animEffect transition="in" filter="wipe(up)">
                                      <p:cBhvr>
                                        <p:cTn id="20" dur="500"/>
                                        <p:tgtEl>
                                          <p:spTgt spid="492571"/>
                                        </p:tgtEl>
                                      </p:cBhvr>
                                    </p:animEffect>
                                  </p:childTnLst>
                                  <p:subTnLst>
                                    <p:audio>
                                      <p:cMediaNode>
                                        <p:cTn display="0" masterRel="sameClick">
                                          <p:stCondLst>
                                            <p:cond evt="begin" delay="0">
                                              <p:tn val="18"/>
                                            </p:cond>
                                          </p:stCondLst>
                                          <p:endCondLst>
                                            <p:cond evt="onStopAudio" delay="0">
                                              <p:tgtEl>
                                                <p:sldTgt/>
                                              </p:tgtEl>
                                            </p:cond>
                                          </p:endCondLst>
                                        </p:cTn>
                                        <p:tgtEl>
                                          <p:sndTgt r:embed="rId3" name="Pencil Check"/>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nodeType="clickEffect">
                                  <p:stCondLst>
                                    <p:cond delay="0"/>
                                  </p:stCondLst>
                                  <p:childTnLst>
                                    <p:set>
                                      <p:cBhvr>
                                        <p:cTn id="24" dur="1" fill="hold">
                                          <p:stCondLst>
                                            <p:cond delay="0"/>
                                          </p:stCondLst>
                                        </p:cTn>
                                        <p:tgtEl>
                                          <p:spTgt spid="492574"/>
                                        </p:tgtEl>
                                        <p:attrNameLst>
                                          <p:attrName>style.visibility</p:attrName>
                                        </p:attrNameLst>
                                      </p:cBhvr>
                                      <p:to>
                                        <p:strVal val="visible"/>
                                      </p:to>
                                    </p:set>
                                    <p:animEffect transition="in" filter="wipe(up)">
                                      <p:cBhvr>
                                        <p:cTn id="25" dur="500"/>
                                        <p:tgtEl>
                                          <p:spTgt spid="492574"/>
                                        </p:tgtEl>
                                      </p:cBhvr>
                                    </p:animEffect>
                                  </p:childTnLst>
                                  <p:subTnLst>
                                    <p:audio>
                                      <p:cMediaNode>
                                        <p:cTn display="0" masterRel="sameClick">
                                          <p:stCondLst>
                                            <p:cond evt="begin" delay="0">
                                              <p:tn val="23"/>
                                            </p:cond>
                                          </p:stCondLst>
                                          <p:endCondLst>
                                            <p:cond evt="onStopAudio" delay="0">
                                              <p:tgtEl>
                                                <p:sldTgt/>
                                              </p:tgtEl>
                                            </p:cond>
                                          </p:endCondLst>
                                        </p:cTn>
                                        <p:tgtEl>
                                          <p:sndTgt r:embed="rId3" name="Pencil Check"/>
                                        </p:tgtEl>
                                      </p:cMediaNode>
                                    </p:audio>
                                  </p:subTnLst>
                                </p:cTn>
                              </p:par>
                            </p:childTnLst>
                          </p:cTn>
                        </p:par>
                        <p:par>
                          <p:cTn id="26" fill="hold" nodeType="afterGroup">
                            <p:stCondLst>
                              <p:cond delay="500"/>
                            </p:stCondLst>
                            <p:childTnLst>
                              <p:par>
                                <p:cTn id="27" presetID="22" presetClass="entr" presetSubtype="1" fill="hold" nodeType="afterEffect">
                                  <p:stCondLst>
                                    <p:cond delay="0"/>
                                  </p:stCondLst>
                                  <p:childTnLst>
                                    <p:set>
                                      <p:cBhvr>
                                        <p:cTn id="28" dur="1" fill="hold">
                                          <p:stCondLst>
                                            <p:cond delay="0"/>
                                          </p:stCondLst>
                                        </p:cTn>
                                        <p:tgtEl>
                                          <p:spTgt spid="492577"/>
                                        </p:tgtEl>
                                        <p:attrNameLst>
                                          <p:attrName>style.visibility</p:attrName>
                                        </p:attrNameLst>
                                      </p:cBhvr>
                                      <p:to>
                                        <p:strVal val="visible"/>
                                      </p:to>
                                    </p:set>
                                    <p:animEffect transition="in" filter="wipe(up)">
                                      <p:cBhvr>
                                        <p:cTn id="29" dur="500"/>
                                        <p:tgtEl>
                                          <p:spTgt spid="492577"/>
                                        </p:tgtEl>
                                      </p:cBhvr>
                                    </p:animEffect>
                                  </p:childTnLst>
                                </p:cTn>
                              </p:par>
                            </p:childTnLst>
                          </p:cTn>
                        </p:par>
                        <p:par>
                          <p:cTn id="30" fill="hold" nodeType="afterGroup">
                            <p:stCondLst>
                              <p:cond delay="1000"/>
                            </p:stCondLst>
                            <p:childTnLst>
                              <p:par>
                                <p:cTn id="31" presetID="22" presetClass="entr" presetSubtype="1" fill="hold" nodeType="afterEffect">
                                  <p:stCondLst>
                                    <p:cond delay="0"/>
                                  </p:stCondLst>
                                  <p:childTnLst>
                                    <p:set>
                                      <p:cBhvr>
                                        <p:cTn id="32" dur="1" fill="hold">
                                          <p:stCondLst>
                                            <p:cond delay="0"/>
                                          </p:stCondLst>
                                        </p:cTn>
                                        <p:tgtEl>
                                          <p:spTgt spid="492580"/>
                                        </p:tgtEl>
                                        <p:attrNameLst>
                                          <p:attrName>style.visibility</p:attrName>
                                        </p:attrNameLst>
                                      </p:cBhvr>
                                      <p:to>
                                        <p:strVal val="visible"/>
                                      </p:to>
                                    </p:set>
                                    <p:animEffect transition="in" filter="wipe(up)">
                                      <p:cBhvr>
                                        <p:cTn id="33" dur="500"/>
                                        <p:tgtEl>
                                          <p:spTgt spid="492580"/>
                                        </p:tgtEl>
                                      </p:cBhvr>
                                    </p:animEffect>
                                  </p:childTnLst>
                                </p:cTn>
                              </p:par>
                            </p:childTnLst>
                          </p:cTn>
                        </p:par>
                        <p:par>
                          <p:cTn id="34" fill="hold" nodeType="afterGroup">
                            <p:stCondLst>
                              <p:cond delay="1500"/>
                            </p:stCondLst>
                            <p:childTnLst>
                              <p:par>
                                <p:cTn id="35" presetID="22" presetClass="entr" presetSubtype="1" fill="hold" nodeType="afterEffect">
                                  <p:stCondLst>
                                    <p:cond delay="0"/>
                                  </p:stCondLst>
                                  <p:childTnLst>
                                    <p:set>
                                      <p:cBhvr>
                                        <p:cTn id="36" dur="1" fill="hold">
                                          <p:stCondLst>
                                            <p:cond delay="0"/>
                                          </p:stCondLst>
                                        </p:cTn>
                                        <p:tgtEl>
                                          <p:spTgt spid="492583"/>
                                        </p:tgtEl>
                                        <p:attrNameLst>
                                          <p:attrName>style.visibility</p:attrName>
                                        </p:attrNameLst>
                                      </p:cBhvr>
                                      <p:to>
                                        <p:strVal val="visible"/>
                                      </p:to>
                                    </p:set>
                                    <p:animEffect transition="in" filter="wipe(up)">
                                      <p:cBhvr>
                                        <p:cTn id="37" dur="500"/>
                                        <p:tgtEl>
                                          <p:spTgt spid="492583"/>
                                        </p:tgtEl>
                                      </p:cBhvr>
                                    </p:animEffect>
                                  </p:childTnLst>
                                </p:cTn>
                              </p:par>
                            </p:childTnLst>
                          </p:cTn>
                        </p:par>
                        <p:par>
                          <p:cTn id="38" fill="hold" nodeType="afterGroup">
                            <p:stCondLst>
                              <p:cond delay="2000"/>
                            </p:stCondLst>
                            <p:childTnLst>
                              <p:par>
                                <p:cTn id="39" presetID="22" presetClass="entr" presetSubtype="1" fill="hold" nodeType="afterEffect">
                                  <p:stCondLst>
                                    <p:cond delay="0"/>
                                  </p:stCondLst>
                                  <p:childTnLst>
                                    <p:set>
                                      <p:cBhvr>
                                        <p:cTn id="40" dur="1" fill="hold">
                                          <p:stCondLst>
                                            <p:cond delay="0"/>
                                          </p:stCondLst>
                                        </p:cTn>
                                        <p:tgtEl>
                                          <p:spTgt spid="492586"/>
                                        </p:tgtEl>
                                        <p:attrNameLst>
                                          <p:attrName>style.visibility</p:attrName>
                                        </p:attrNameLst>
                                      </p:cBhvr>
                                      <p:to>
                                        <p:strVal val="visible"/>
                                      </p:to>
                                    </p:set>
                                    <p:animEffect transition="in" filter="wipe(up)">
                                      <p:cBhvr>
                                        <p:cTn id="41" dur="500"/>
                                        <p:tgtEl>
                                          <p:spTgt spid="492586"/>
                                        </p:tgtEl>
                                      </p:cBhvr>
                                    </p:animEffect>
                                  </p:childTnLst>
                                  <p:subTnLst>
                                    <p:audio>
                                      <p:cMediaNode>
                                        <p:cTn display="0" masterRel="sameClick">
                                          <p:stCondLst>
                                            <p:cond evt="begin" delay="0">
                                              <p:tn val="39"/>
                                            </p:cond>
                                          </p:stCondLst>
                                          <p:endCondLst>
                                            <p:cond evt="onStopAudio" delay="0">
                                              <p:tgtEl>
                                                <p:sldTgt/>
                                              </p:tgtEl>
                                            </p:cond>
                                          </p:endCondLst>
                                        </p:cTn>
                                        <p:tgtEl>
                                          <p:sndTgt r:embed="rId4" name="Chimes"/>
                                        </p:tgtEl>
                                      </p:cMediaNode>
                                    </p:audio>
                                  </p:sub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nodeType="clickEffect">
                                  <p:stCondLst>
                                    <p:cond delay="0"/>
                                  </p:stCondLst>
                                  <p:childTnLst>
                                    <p:set>
                                      <p:cBhvr>
                                        <p:cTn id="45" dur="1" fill="hold">
                                          <p:stCondLst>
                                            <p:cond delay="0"/>
                                          </p:stCondLst>
                                        </p:cTn>
                                        <p:tgtEl>
                                          <p:spTgt spid="492596"/>
                                        </p:tgtEl>
                                        <p:attrNameLst>
                                          <p:attrName>style.visibility</p:attrName>
                                        </p:attrNameLst>
                                      </p:cBhvr>
                                      <p:to>
                                        <p:strVal val="visible"/>
                                      </p:to>
                                    </p:set>
                                    <p:animEffect transition="in" filter="wipe(left)">
                                      <p:cBhvr>
                                        <p:cTn id="46" dur="500"/>
                                        <p:tgtEl>
                                          <p:spTgt spid="492596"/>
                                        </p:tgtEl>
                                      </p:cBhvr>
                                    </p:animEffect>
                                  </p:childTnLst>
                                  <p:subTnLst>
                                    <p:audio>
                                      <p:cMediaNode>
                                        <p:cTn display="0" masterRel="sameClick">
                                          <p:stCondLst>
                                            <p:cond evt="begin" delay="0">
                                              <p:tn val="44"/>
                                            </p:cond>
                                          </p:stCondLst>
                                          <p:endCondLst>
                                            <p:cond evt="onStopAudio" delay="0">
                                              <p:tgtEl>
                                                <p:sldTgt/>
                                              </p:tgtEl>
                                            </p:cond>
                                          </p:endCondLst>
                                        </p:cTn>
                                        <p:tgtEl>
                                          <p:sndTgt r:embed="rId5"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56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a:off x="609600" y="685800"/>
            <a:ext cx="6248400" cy="762000"/>
          </a:xfrm>
        </p:spPr>
        <p:txBody>
          <a:bodyPr/>
          <a:lstStyle/>
          <a:p>
            <a:r>
              <a:rPr lang="en-US"/>
              <a:t>Cracking the code</a:t>
            </a:r>
          </a:p>
        </p:txBody>
      </p:sp>
      <p:sp>
        <p:nvSpPr>
          <p:cNvPr id="488452" name="Rectangle 4"/>
          <p:cNvSpPr>
            <a:spLocks noChangeArrowheads="1"/>
          </p:cNvSpPr>
          <p:nvPr/>
        </p:nvSpPr>
        <p:spPr bwMode="auto">
          <a:xfrm>
            <a:off x="6604000" y="381000"/>
            <a:ext cx="2465388" cy="609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3400" b="1">
                <a:solidFill>
                  <a:srgbClr val="0F116A"/>
                </a:solidFill>
              </a:rPr>
              <a:t>1960 </a:t>
            </a:r>
            <a:r>
              <a:rPr lang="en-US" sz="3400" b="1">
                <a:solidFill>
                  <a:srgbClr val="000005"/>
                </a:solidFill>
              </a:rPr>
              <a:t>| </a:t>
            </a:r>
            <a:r>
              <a:rPr lang="en-US" sz="3400" b="1">
                <a:solidFill>
                  <a:srgbClr val="CC0000"/>
                </a:solidFill>
              </a:rPr>
              <a:t>1968</a:t>
            </a:r>
            <a:endParaRPr lang="en-US" sz="3000" b="1">
              <a:solidFill>
                <a:srgbClr val="0F116A"/>
              </a:solidFill>
            </a:endParaRPr>
          </a:p>
        </p:txBody>
      </p:sp>
      <p:sp>
        <p:nvSpPr>
          <p:cNvPr id="488458" name="Rectangle 10"/>
          <p:cNvSpPr>
            <a:spLocks noChangeArrowheads="1"/>
          </p:cNvSpPr>
          <p:nvPr/>
        </p:nvSpPr>
        <p:spPr bwMode="auto">
          <a:xfrm>
            <a:off x="6508750" y="3425825"/>
            <a:ext cx="912813" cy="4905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8451" name="Rectangle 3" descr="Rectangle: Click to edit Master text styles&#10;Second level&#10;Third level&#10;Fourth level&#10;Fifth level"/>
          <p:cNvSpPr>
            <a:spLocks noGrp="1" noChangeArrowheads="1"/>
          </p:cNvSpPr>
          <p:nvPr>
            <p:ph type="body" idx="1"/>
          </p:nvPr>
        </p:nvSpPr>
        <p:spPr>
          <a:xfrm>
            <a:off x="838200" y="1371600"/>
            <a:ext cx="8305800" cy="1146175"/>
          </a:xfrm>
        </p:spPr>
        <p:txBody>
          <a:bodyPr/>
          <a:lstStyle/>
          <a:p>
            <a:r>
              <a:rPr lang="en-US"/>
              <a:t>Crick</a:t>
            </a:r>
          </a:p>
          <a:p>
            <a:pPr lvl="1"/>
            <a:r>
              <a:rPr lang="en-US"/>
              <a:t>determined 3-letter (triplet) </a:t>
            </a:r>
            <a:r>
              <a:rPr lang="en-US" u="sng">
                <a:solidFill>
                  <a:srgbClr val="CC0000"/>
                </a:solidFill>
              </a:rPr>
              <a:t>codon</a:t>
            </a:r>
            <a:r>
              <a:rPr lang="en-US"/>
              <a:t> system</a:t>
            </a:r>
          </a:p>
        </p:txBody>
      </p:sp>
      <p:sp>
        <p:nvSpPr>
          <p:cNvPr id="488460" name="Rectangle 12"/>
          <p:cNvSpPr>
            <a:spLocks noChangeArrowheads="1"/>
          </p:cNvSpPr>
          <p:nvPr/>
        </p:nvSpPr>
        <p:spPr bwMode="auto">
          <a:xfrm>
            <a:off x="6405563" y="890588"/>
            <a:ext cx="2738437"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000" b="1">
                <a:solidFill>
                  <a:srgbClr val="000000"/>
                </a:solidFill>
              </a:rPr>
              <a:t>Nirenberg &amp; Khorana</a:t>
            </a:r>
          </a:p>
        </p:txBody>
      </p:sp>
      <p:sp>
        <p:nvSpPr>
          <p:cNvPr id="488462" name="AutoShape 14"/>
          <p:cNvSpPr>
            <a:spLocks noChangeArrowheads="1"/>
          </p:cNvSpPr>
          <p:nvPr/>
        </p:nvSpPr>
        <p:spPr bwMode="auto">
          <a:xfrm>
            <a:off x="841375" y="2509838"/>
            <a:ext cx="8067675" cy="642937"/>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3800" b="1">
                <a:solidFill>
                  <a:srgbClr val="CC0000"/>
                </a:solidFill>
                <a:latin typeface="Courier" pitchFamily="84" charset="0"/>
              </a:rPr>
              <a:t>WHYDIDTHEREDBATEATTHEFATRAT</a:t>
            </a:r>
          </a:p>
        </p:txBody>
      </p:sp>
      <p:sp>
        <p:nvSpPr>
          <p:cNvPr id="488463" name="AutoShape 15"/>
          <p:cNvSpPr>
            <a:spLocks noChangeArrowheads="1"/>
          </p:cNvSpPr>
          <p:nvPr/>
        </p:nvSpPr>
        <p:spPr bwMode="auto">
          <a:xfrm>
            <a:off x="841375" y="2509838"/>
            <a:ext cx="8067675" cy="642937"/>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3800" b="1">
                <a:solidFill>
                  <a:srgbClr val="CC0000"/>
                </a:solidFill>
                <a:latin typeface="Courier" pitchFamily="84" charset="0"/>
              </a:rPr>
              <a:t>WHY</a:t>
            </a:r>
            <a:r>
              <a:rPr lang="en-US" sz="3800" b="1">
                <a:solidFill>
                  <a:srgbClr val="0F116A"/>
                </a:solidFill>
                <a:latin typeface="Courier" pitchFamily="84" charset="0"/>
              </a:rPr>
              <a:t>DID</a:t>
            </a:r>
            <a:r>
              <a:rPr lang="en-US" sz="3800" b="1">
                <a:solidFill>
                  <a:srgbClr val="CC0000"/>
                </a:solidFill>
                <a:latin typeface="Courier" pitchFamily="84" charset="0"/>
              </a:rPr>
              <a:t>THE</a:t>
            </a:r>
            <a:r>
              <a:rPr lang="en-US" sz="3800" b="1">
                <a:solidFill>
                  <a:srgbClr val="0F116A"/>
                </a:solidFill>
                <a:latin typeface="Courier" pitchFamily="84" charset="0"/>
              </a:rPr>
              <a:t>RED</a:t>
            </a:r>
            <a:r>
              <a:rPr lang="en-US" sz="3800" b="1">
                <a:solidFill>
                  <a:srgbClr val="CC0000"/>
                </a:solidFill>
                <a:latin typeface="Courier" pitchFamily="84" charset="0"/>
              </a:rPr>
              <a:t>BAT</a:t>
            </a:r>
            <a:r>
              <a:rPr lang="en-US" sz="3800" b="1">
                <a:solidFill>
                  <a:srgbClr val="0F116A"/>
                </a:solidFill>
                <a:latin typeface="Courier" pitchFamily="84" charset="0"/>
              </a:rPr>
              <a:t>EAT</a:t>
            </a:r>
            <a:r>
              <a:rPr lang="en-US" sz="3800" b="1">
                <a:solidFill>
                  <a:srgbClr val="CC0000"/>
                </a:solidFill>
                <a:latin typeface="Courier" pitchFamily="84" charset="0"/>
              </a:rPr>
              <a:t>THE</a:t>
            </a:r>
            <a:r>
              <a:rPr lang="en-US" sz="3800" b="1">
                <a:solidFill>
                  <a:srgbClr val="0F116A"/>
                </a:solidFill>
                <a:latin typeface="Courier" pitchFamily="84" charset="0"/>
              </a:rPr>
              <a:t>FAT</a:t>
            </a:r>
            <a:r>
              <a:rPr lang="en-US" sz="3800" b="1">
                <a:solidFill>
                  <a:srgbClr val="CC0000"/>
                </a:solidFill>
                <a:latin typeface="Courier" pitchFamily="84" charset="0"/>
              </a:rPr>
              <a:t>RAT</a:t>
            </a:r>
          </a:p>
        </p:txBody>
      </p:sp>
      <p:sp>
        <p:nvSpPr>
          <p:cNvPr id="488464" name="Rectangle 16" descr="Rectangle: Click to edit Master text styles&#10;Second level&#10;Third level&#10;Fourth level&#10;Fifth level"/>
          <p:cNvSpPr>
            <a:spLocks noChangeArrowheads="1"/>
          </p:cNvSpPr>
          <p:nvPr/>
        </p:nvSpPr>
        <p:spPr bwMode="auto">
          <a:xfrm>
            <a:off x="835025" y="3384550"/>
            <a:ext cx="8305800" cy="293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eaLnBrk="1" hangingPunct="1">
              <a:spcBef>
                <a:spcPct val="20000"/>
              </a:spcBef>
              <a:buClr>
                <a:srgbClr val="0F116A"/>
              </a:buClr>
              <a:buSzPct val="75000"/>
              <a:buFont typeface="Wingdings" pitchFamily="84" charset="2"/>
              <a:buChar char="n"/>
            </a:pPr>
            <a:r>
              <a:rPr lang="en-US" sz="3000" b="1">
                <a:solidFill>
                  <a:srgbClr val="0F116A"/>
                </a:solidFill>
              </a:rPr>
              <a:t>Nirenberg </a:t>
            </a:r>
            <a:r>
              <a:rPr lang="en-US" sz="2600">
                <a:solidFill>
                  <a:srgbClr val="0F116A"/>
                </a:solidFill>
              </a:rPr>
              <a:t>(</a:t>
            </a:r>
            <a:r>
              <a:rPr lang="en-US" sz="2600" b="1">
                <a:solidFill>
                  <a:srgbClr val="0F116A"/>
                </a:solidFill>
              </a:rPr>
              <a:t>47</a:t>
            </a:r>
            <a:r>
              <a:rPr lang="en-US" sz="2600">
                <a:solidFill>
                  <a:srgbClr val="0F116A"/>
                </a:solidFill>
              </a:rPr>
              <a:t>)</a:t>
            </a:r>
            <a:r>
              <a:rPr lang="en-US" sz="3000" b="1">
                <a:solidFill>
                  <a:srgbClr val="0F116A"/>
                </a:solidFill>
              </a:rPr>
              <a:t> &amp; Khorana </a:t>
            </a:r>
            <a:r>
              <a:rPr lang="en-US" sz="2600">
                <a:solidFill>
                  <a:srgbClr val="0F116A"/>
                </a:solidFill>
              </a:rPr>
              <a:t>(</a:t>
            </a:r>
            <a:r>
              <a:rPr lang="en-US" sz="2600" b="1">
                <a:solidFill>
                  <a:srgbClr val="0F116A"/>
                </a:solidFill>
              </a:rPr>
              <a:t>17</a:t>
            </a:r>
            <a:r>
              <a:rPr lang="en-US" sz="2600">
                <a:solidFill>
                  <a:srgbClr val="0F116A"/>
                </a:solidFill>
              </a:rPr>
              <a:t>)</a:t>
            </a:r>
            <a:endParaRPr lang="en-US" sz="3000" b="1">
              <a:solidFill>
                <a:srgbClr val="0F116A"/>
              </a:solidFill>
            </a:endParaRPr>
          </a:p>
          <a:p>
            <a:pPr marL="742950" lvl="1" indent="-285750" algn="l" eaLnBrk="1" hangingPunct="1">
              <a:spcBef>
                <a:spcPct val="20000"/>
              </a:spcBef>
              <a:buClr>
                <a:schemeClr val="tx1"/>
              </a:buClr>
              <a:buSzPct val="60000"/>
              <a:buFont typeface="Wingdings" pitchFamily="84" charset="2"/>
              <a:buChar char="u"/>
            </a:pPr>
            <a:r>
              <a:rPr lang="en-US" sz="2800" b="1"/>
              <a:t>determined mRNA–amino acid match </a:t>
            </a:r>
          </a:p>
          <a:p>
            <a:pPr marL="742950" lvl="1" indent="-285750" algn="l" eaLnBrk="1" hangingPunct="1">
              <a:spcBef>
                <a:spcPct val="20000"/>
              </a:spcBef>
              <a:buClr>
                <a:schemeClr val="tx1"/>
              </a:buClr>
              <a:buSzPct val="60000"/>
              <a:buFont typeface="Wingdings" pitchFamily="84" charset="2"/>
              <a:buChar char="u"/>
            </a:pPr>
            <a:r>
              <a:rPr lang="en-US" sz="2800" b="1"/>
              <a:t>added fabricated mRNA to test tube of ribosomes, tRNA &amp; amino acids </a:t>
            </a:r>
          </a:p>
          <a:p>
            <a:pPr marL="1085850" lvl="2" indent="-228600" algn="l" eaLnBrk="1" hangingPunct="1">
              <a:spcBef>
                <a:spcPct val="20000"/>
              </a:spcBef>
              <a:buClr>
                <a:schemeClr val="hlink"/>
              </a:buClr>
              <a:buSzPct val="60000"/>
              <a:buFont typeface="Wingdings" pitchFamily="84" charset="2"/>
              <a:buChar char="n"/>
            </a:pPr>
            <a:r>
              <a:rPr lang="en-US" sz="2400" b="1">
                <a:solidFill>
                  <a:srgbClr val="0F116A"/>
                </a:solidFill>
              </a:rPr>
              <a:t>created artificial UUUUU… mRNA </a:t>
            </a:r>
          </a:p>
          <a:p>
            <a:pPr marL="1085850" lvl="2" indent="-228600" algn="l" eaLnBrk="1" hangingPunct="1">
              <a:spcBef>
                <a:spcPct val="20000"/>
              </a:spcBef>
              <a:buClr>
                <a:schemeClr val="hlink"/>
              </a:buClr>
              <a:buSzPct val="60000"/>
              <a:buFont typeface="Wingdings" pitchFamily="84" charset="2"/>
              <a:buChar char="n"/>
            </a:pPr>
            <a:r>
              <a:rPr lang="en-US" sz="2400" b="1">
                <a:solidFill>
                  <a:srgbClr val="0F116A"/>
                </a:solidFill>
              </a:rPr>
              <a:t>found that UUU coded for </a:t>
            </a:r>
            <a:r>
              <a:rPr lang="en-US" sz="2400" b="1" u="sng">
                <a:solidFill>
                  <a:srgbClr val="CC0000"/>
                </a:solidFill>
              </a:rPr>
              <a:t>phenylalanine</a:t>
            </a:r>
            <a:endParaRPr lang="en-US" sz="2400" b="1">
              <a:solidFill>
                <a:srgbClr val="0F116A"/>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8451">
                                            <p:txEl>
                                              <p:pRg st="0" end="0"/>
                                            </p:txEl>
                                          </p:spTgt>
                                        </p:tgtEl>
                                        <p:attrNameLst>
                                          <p:attrName>style.visibility</p:attrName>
                                        </p:attrNameLst>
                                      </p:cBhvr>
                                      <p:to>
                                        <p:strVal val="visible"/>
                                      </p:to>
                                    </p:set>
                                    <p:anim calcmode="lin" valueType="num">
                                      <p:cBhvr additive="base">
                                        <p:cTn id="7" dur="500" fill="hold"/>
                                        <p:tgtEl>
                                          <p:spTgt spid="4884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845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8451">
                                            <p:txEl>
                                              <p:pRg st="1" end="1"/>
                                            </p:txEl>
                                          </p:spTgt>
                                        </p:tgtEl>
                                        <p:attrNameLst>
                                          <p:attrName>style.visibility</p:attrName>
                                        </p:attrNameLst>
                                      </p:cBhvr>
                                      <p:to>
                                        <p:strVal val="visible"/>
                                      </p:to>
                                    </p:set>
                                    <p:anim calcmode="lin" valueType="num">
                                      <p:cBhvr additive="base">
                                        <p:cTn id="13" dur="500" fill="hold"/>
                                        <p:tgtEl>
                                          <p:spTgt spid="4884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845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88462"/>
                                        </p:tgtEl>
                                        <p:attrNameLst>
                                          <p:attrName>style.visibility</p:attrName>
                                        </p:attrNameLst>
                                      </p:cBhvr>
                                      <p:to>
                                        <p:strVal val="visible"/>
                                      </p:to>
                                    </p:set>
                                    <p:animEffect transition="in" filter="wipe(left)">
                                      <p:cBhvr>
                                        <p:cTn id="19" dur="500"/>
                                        <p:tgtEl>
                                          <p:spTgt spid="488462"/>
                                        </p:tgtEl>
                                      </p:cBhvr>
                                    </p:animEffect>
                                  </p:childTnLst>
                                  <p:subTnLst>
                                    <p:audio>
                                      <p:cMediaNode>
                                        <p:cTn display="0" masterRel="sameClick">
                                          <p:stCondLst>
                                            <p:cond evt="begin" delay="0">
                                              <p:tn val="17"/>
                                            </p:cond>
                                          </p:stCondLst>
                                          <p:endCondLst>
                                            <p:cond evt="onStopAudio" delay="0">
                                              <p:tgtEl>
                                                <p:sldTgt/>
                                              </p:tgtEl>
                                            </p:cond>
                                          </p:endCondLst>
                                        </p:cTn>
                                        <p:tgtEl>
                                          <p:sndTgt r:embed="rId4" name="Vibro Up"/>
                                        </p:tgtEl>
                                      </p:cMediaNode>
                                    </p:audio>
                                  </p:sub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88463"/>
                                        </p:tgtEl>
                                        <p:attrNameLst>
                                          <p:attrName>style.visibility</p:attrName>
                                        </p:attrNameLst>
                                      </p:cBhvr>
                                      <p:to>
                                        <p:strVal val="visible"/>
                                      </p:to>
                                    </p:set>
                                    <p:animEffect transition="in" filter="wipe(left)">
                                      <p:cBhvr>
                                        <p:cTn id="24" dur="500"/>
                                        <p:tgtEl>
                                          <p:spTgt spid="488463"/>
                                        </p:tgtEl>
                                      </p:cBhvr>
                                    </p:animEffect>
                                  </p:childTnLst>
                                  <p:subTnLst>
                                    <p:audio>
                                      <p:cMediaNode>
                                        <p:cTn display="0" masterRel="sameClick">
                                          <p:stCondLst>
                                            <p:cond evt="begin" delay="0">
                                              <p:tn val="22"/>
                                            </p:cond>
                                          </p:stCondLst>
                                          <p:endCondLst>
                                            <p:cond evt="onStopAudio" delay="0">
                                              <p:tgtEl>
                                                <p:sldTgt/>
                                              </p:tgtEl>
                                            </p:cond>
                                          </p:endCondLst>
                                        </p:cTn>
                                        <p:tgtEl>
                                          <p:sndTgt r:embed="rId5" name="Chimes"/>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88464">
                                            <p:txEl>
                                              <p:pRg st="0" end="0"/>
                                            </p:txEl>
                                          </p:spTgt>
                                        </p:tgtEl>
                                        <p:attrNameLst>
                                          <p:attrName>style.visibility</p:attrName>
                                        </p:attrNameLst>
                                      </p:cBhvr>
                                      <p:to>
                                        <p:strVal val="visible"/>
                                      </p:to>
                                    </p:set>
                                    <p:anim calcmode="lin" valueType="num">
                                      <p:cBhvr additive="base">
                                        <p:cTn id="29" dur="500" fill="hold"/>
                                        <p:tgtEl>
                                          <p:spTgt spid="488464">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8846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88464">
                                            <p:txEl>
                                              <p:pRg st="1" end="1"/>
                                            </p:txEl>
                                          </p:spTgt>
                                        </p:tgtEl>
                                        <p:attrNameLst>
                                          <p:attrName>style.visibility</p:attrName>
                                        </p:attrNameLst>
                                      </p:cBhvr>
                                      <p:to>
                                        <p:strVal val="visible"/>
                                      </p:to>
                                    </p:set>
                                    <p:anim calcmode="lin" valueType="num">
                                      <p:cBhvr additive="base">
                                        <p:cTn id="35" dur="500" fill="hold"/>
                                        <p:tgtEl>
                                          <p:spTgt spid="488464">
                                            <p:txEl>
                                              <p:pRg st="1" end="1"/>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8846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88464">
                                            <p:txEl>
                                              <p:pRg st="2" end="2"/>
                                            </p:txEl>
                                          </p:spTgt>
                                        </p:tgtEl>
                                        <p:attrNameLst>
                                          <p:attrName>style.visibility</p:attrName>
                                        </p:attrNameLst>
                                      </p:cBhvr>
                                      <p:to>
                                        <p:strVal val="visible"/>
                                      </p:to>
                                    </p:set>
                                    <p:anim calcmode="lin" valueType="num">
                                      <p:cBhvr additive="base">
                                        <p:cTn id="41" dur="500" fill="hold"/>
                                        <p:tgtEl>
                                          <p:spTgt spid="488464">
                                            <p:txEl>
                                              <p:pRg st="2" end="2"/>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8846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par>
                                <p:cTn id="43" presetID="2" presetClass="entr" presetSubtype="8" fill="hold" grpId="0" nodeType="withEffect">
                                  <p:stCondLst>
                                    <p:cond delay="0"/>
                                  </p:stCondLst>
                                  <p:childTnLst>
                                    <p:set>
                                      <p:cBhvr>
                                        <p:cTn id="44" dur="1" fill="hold">
                                          <p:stCondLst>
                                            <p:cond delay="0"/>
                                          </p:stCondLst>
                                        </p:cTn>
                                        <p:tgtEl>
                                          <p:spTgt spid="488464">
                                            <p:txEl>
                                              <p:pRg st="3" end="3"/>
                                            </p:txEl>
                                          </p:spTgt>
                                        </p:tgtEl>
                                        <p:attrNameLst>
                                          <p:attrName>style.visibility</p:attrName>
                                        </p:attrNameLst>
                                      </p:cBhvr>
                                      <p:to>
                                        <p:strVal val="visible"/>
                                      </p:to>
                                    </p:set>
                                    <p:anim calcmode="lin" valueType="num">
                                      <p:cBhvr additive="base">
                                        <p:cTn id="45" dur="500" fill="hold"/>
                                        <p:tgtEl>
                                          <p:spTgt spid="488464">
                                            <p:txEl>
                                              <p:pRg st="3" end="3"/>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8846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3" name="Whoosh"/>
                                        </p:tgtEl>
                                      </p:cMediaNode>
                                    </p:audio>
                                  </p:subTnLst>
                                </p:cTn>
                              </p:par>
                              <p:par>
                                <p:cTn id="47" presetID="2" presetClass="entr" presetSubtype="8" fill="hold" grpId="0" nodeType="withEffect">
                                  <p:stCondLst>
                                    <p:cond delay="0"/>
                                  </p:stCondLst>
                                  <p:childTnLst>
                                    <p:set>
                                      <p:cBhvr>
                                        <p:cTn id="48" dur="1" fill="hold">
                                          <p:stCondLst>
                                            <p:cond delay="0"/>
                                          </p:stCondLst>
                                        </p:cTn>
                                        <p:tgtEl>
                                          <p:spTgt spid="488464">
                                            <p:txEl>
                                              <p:pRg st="4" end="4"/>
                                            </p:txEl>
                                          </p:spTgt>
                                        </p:tgtEl>
                                        <p:attrNameLst>
                                          <p:attrName>style.visibility</p:attrName>
                                        </p:attrNameLst>
                                      </p:cBhvr>
                                      <p:to>
                                        <p:strVal val="visible"/>
                                      </p:to>
                                    </p:set>
                                    <p:anim calcmode="lin" valueType="num">
                                      <p:cBhvr additive="base">
                                        <p:cTn id="49" dur="500" fill="hold"/>
                                        <p:tgtEl>
                                          <p:spTgt spid="488464">
                                            <p:txEl>
                                              <p:pRg st="4" end="4"/>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8846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8451" grpId="0" build="p" autoUpdateAnimBg="0"/>
      <p:bldP spid="488462" grpId="0" animBg="1" autoUpdateAnimBg="0"/>
      <p:bldP spid="488463" grpId="0" animBg="1" autoUpdateAnimBg="0"/>
      <p:bldP spid="488464"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0501" name="Picture 5"/>
          <p:cNvPicPr>
            <a:picLocks noChangeAspect="1" noChangeArrowheads="1"/>
          </p:cNvPicPr>
          <p:nvPr/>
        </p:nvPicPr>
        <p:blipFill>
          <a:blip r:embed="rId3">
            <a:extLst>
              <a:ext uri="{28A0092B-C50C-407E-A947-70E740481C1C}">
                <a14:useLocalDpi xmlns:a14="http://schemas.microsoft.com/office/drawing/2010/main" val="0"/>
              </a:ext>
            </a:extLst>
          </a:blip>
          <a:srcRect t="3328"/>
          <a:stretch>
            <a:fillRect/>
          </a:stretch>
        </p:blipFill>
        <p:spPr bwMode="auto">
          <a:xfrm>
            <a:off x="304800" y="449263"/>
            <a:ext cx="3792538" cy="42037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0504" name="Picture 8"/>
          <p:cNvPicPr>
            <a:picLocks noChangeAspect="1" noChangeArrowheads="1"/>
          </p:cNvPicPr>
          <p:nvPr/>
        </p:nvPicPr>
        <p:blipFill>
          <a:blip r:embed="rId4">
            <a:extLst>
              <a:ext uri="{28A0092B-C50C-407E-A947-70E740481C1C}">
                <a14:useLocalDpi xmlns:a14="http://schemas.microsoft.com/office/drawing/2010/main" val="0"/>
              </a:ext>
            </a:extLst>
          </a:blip>
          <a:srcRect l="28572" t="22086" r="24286" b="22086"/>
          <a:stretch>
            <a:fillRect/>
          </a:stretch>
        </p:blipFill>
        <p:spPr bwMode="auto">
          <a:xfrm>
            <a:off x="685800" y="4572000"/>
            <a:ext cx="2895600" cy="22177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0505" name="Rectangle 9"/>
          <p:cNvSpPr>
            <a:spLocks noChangeArrowheads="1"/>
          </p:cNvSpPr>
          <p:nvPr/>
        </p:nvSpPr>
        <p:spPr bwMode="auto">
          <a:xfrm>
            <a:off x="6604000" y="381000"/>
            <a:ext cx="2465388" cy="609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3400" b="1">
                <a:solidFill>
                  <a:srgbClr val="0F116A"/>
                </a:solidFill>
              </a:rPr>
              <a:t>1960 </a:t>
            </a:r>
            <a:r>
              <a:rPr lang="en-US" sz="3400" b="1">
                <a:solidFill>
                  <a:srgbClr val="000005"/>
                </a:solidFill>
              </a:rPr>
              <a:t>| </a:t>
            </a:r>
            <a:r>
              <a:rPr lang="en-US" sz="3400" b="1">
                <a:solidFill>
                  <a:srgbClr val="CC0000"/>
                </a:solidFill>
              </a:rPr>
              <a:t>1968</a:t>
            </a:r>
            <a:endParaRPr lang="en-US" sz="3000" b="1">
              <a:solidFill>
                <a:srgbClr val="0F116A"/>
              </a:solidFill>
            </a:endParaRPr>
          </a:p>
        </p:txBody>
      </p:sp>
      <p:sp>
        <p:nvSpPr>
          <p:cNvPr id="490499" name="Rectangle 3"/>
          <p:cNvSpPr>
            <a:spLocks noChangeArrowheads="1"/>
          </p:cNvSpPr>
          <p:nvPr/>
        </p:nvSpPr>
        <p:spPr bwMode="auto">
          <a:xfrm>
            <a:off x="125413" y="415925"/>
            <a:ext cx="2714625" cy="4270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200" b="1">
                <a:solidFill>
                  <a:srgbClr val="0F116A"/>
                </a:solidFill>
              </a:rPr>
              <a:t>Marshall Nirenberg</a:t>
            </a:r>
          </a:p>
        </p:txBody>
      </p:sp>
      <p:pic>
        <p:nvPicPr>
          <p:cNvPr id="49050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1463" y="381000"/>
            <a:ext cx="2319337" cy="27193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0508" name="Picture 12"/>
          <p:cNvPicPr>
            <a:picLocks noChangeAspect="1" noChangeArrowheads="1"/>
          </p:cNvPicPr>
          <p:nvPr/>
        </p:nvPicPr>
        <p:blipFill>
          <a:blip r:embed="rId6">
            <a:extLst>
              <a:ext uri="{28A0092B-C50C-407E-A947-70E740481C1C}">
                <a14:useLocalDpi xmlns:a14="http://schemas.microsoft.com/office/drawing/2010/main" val="0"/>
              </a:ext>
            </a:extLst>
          </a:blip>
          <a:srcRect r="18182" b="12440"/>
          <a:stretch>
            <a:fillRect/>
          </a:stretch>
        </p:blipFill>
        <p:spPr bwMode="auto">
          <a:xfrm>
            <a:off x="4814888" y="3325813"/>
            <a:ext cx="4106862" cy="34258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0509" name="Rectangle 13"/>
          <p:cNvSpPr>
            <a:spLocks noChangeArrowheads="1"/>
          </p:cNvSpPr>
          <p:nvPr/>
        </p:nvSpPr>
        <p:spPr bwMode="auto">
          <a:xfrm>
            <a:off x="5235575" y="2903538"/>
            <a:ext cx="1768475" cy="3349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200" b="1">
                <a:solidFill>
                  <a:srgbClr val="0F116A"/>
                </a:solidFill>
              </a:rPr>
              <a:t>Har Khorana</a:t>
            </a:r>
          </a:p>
        </p:txBody>
      </p:sp>
      <p:pic>
        <p:nvPicPr>
          <p:cNvPr id="490510" name="Picture 14"/>
          <p:cNvPicPr>
            <a:picLocks noChangeAspect="1" noChangeArrowheads="1"/>
          </p:cNvPicPr>
          <p:nvPr/>
        </p:nvPicPr>
        <p:blipFill>
          <a:blip r:embed="rId7">
            <a:extLst>
              <a:ext uri="{28A0092B-C50C-407E-A947-70E740481C1C}">
                <a14:useLocalDpi xmlns:a14="http://schemas.microsoft.com/office/drawing/2010/main" val="0"/>
              </a:ext>
            </a:extLst>
          </a:blip>
          <a:srcRect r="9599"/>
          <a:stretch>
            <a:fillRect/>
          </a:stretch>
        </p:blipFill>
        <p:spPr bwMode="auto">
          <a:xfrm>
            <a:off x="7080250" y="1249363"/>
            <a:ext cx="1406525" cy="1909762"/>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4605" name="Picture 13" descr="penguin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0" y="5562600"/>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494594" name="Rectangle 2"/>
          <p:cNvSpPr>
            <a:spLocks noGrp="1" noChangeArrowheads="1"/>
          </p:cNvSpPr>
          <p:nvPr>
            <p:ph type="title"/>
          </p:nvPr>
        </p:nvSpPr>
        <p:spPr/>
        <p:txBody>
          <a:bodyPr/>
          <a:lstStyle/>
          <a:p>
            <a:r>
              <a:rPr lang="en-US"/>
              <a:t>The code</a:t>
            </a:r>
          </a:p>
        </p:txBody>
      </p:sp>
      <p:sp>
        <p:nvSpPr>
          <p:cNvPr id="494595" name="Rectangle 3" descr="Rectangle: Click to edit Master text styles&#10;Second level&#10;Third level&#10;Fourth level&#10;Fifth level"/>
          <p:cNvSpPr>
            <a:spLocks noGrp="1" noChangeArrowheads="1"/>
          </p:cNvSpPr>
          <p:nvPr>
            <p:ph type="body" idx="1"/>
          </p:nvPr>
        </p:nvSpPr>
        <p:spPr>
          <a:xfrm>
            <a:off x="600075" y="1344613"/>
            <a:ext cx="3514725" cy="3073400"/>
          </a:xfrm>
        </p:spPr>
        <p:txBody>
          <a:bodyPr/>
          <a:lstStyle/>
          <a:p>
            <a:r>
              <a:rPr lang="en-US" sz="2400"/>
              <a:t>Code for </a:t>
            </a:r>
            <a:r>
              <a:rPr lang="en-US" sz="2400" u="sng">
                <a:solidFill>
                  <a:srgbClr val="CC0000"/>
                </a:solidFill>
              </a:rPr>
              <a:t>ALL</a:t>
            </a:r>
            <a:r>
              <a:rPr lang="en-US" sz="2400"/>
              <a:t> life!</a:t>
            </a:r>
          </a:p>
          <a:p>
            <a:pPr lvl="1"/>
            <a:r>
              <a:rPr lang="en-US" sz="2000"/>
              <a:t>strongest support for a common origin for all life</a:t>
            </a:r>
          </a:p>
          <a:p>
            <a:r>
              <a:rPr lang="en-US" sz="2400"/>
              <a:t>Code is redundant</a:t>
            </a:r>
          </a:p>
          <a:p>
            <a:pPr lvl="1"/>
            <a:r>
              <a:rPr lang="en-US" sz="2000"/>
              <a:t>several codons for each amino acid</a:t>
            </a:r>
          </a:p>
          <a:p>
            <a:pPr lvl="1"/>
            <a:r>
              <a:rPr lang="en-US" sz="2000"/>
              <a:t>3rd base “wobble”</a:t>
            </a:r>
          </a:p>
        </p:txBody>
      </p:sp>
      <p:pic>
        <p:nvPicPr>
          <p:cNvPr id="494596" name="Picture 4"/>
          <p:cNvPicPr>
            <a:picLocks noChangeAspect="1" noChangeArrowheads="1"/>
          </p:cNvPicPr>
          <p:nvPr/>
        </p:nvPicPr>
        <p:blipFill>
          <a:blip r:embed="rId7">
            <a:extLst>
              <a:ext uri="{28A0092B-C50C-407E-A947-70E740481C1C}">
                <a14:useLocalDpi xmlns:a14="http://schemas.microsoft.com/office/drawing/2010/main" val="0"/>
              </a:ext>
            </a:extLst>
          </a:blip>
          <a:srcRect b="3355"/>
          <a:stretch>
            <a:fillRect/>
          </a:stretch>
        </p:blipFill>
        <p:spPr bwMode="auto">
          <a:xfrm>
            <a:off x="4087813" y="434975"/>
            <a:ext cx="5056187" cy="6096000"/>
          </a:xfrm>
          <a:prstGeom prst="rect">
            <a:avLst/>
          </a:prstGeom>
          <a:noFill/>
          <a:extLst>
            <a:ext uri="{909E8E84-426E-40DD-AFC4-6F175D3DCCD1}">
              <a14:hiddenFill xmlns:a14="http://schemas.microsoft.com/office/drawing/2010/main">
                <a:solidFill>
                  <a:srgbClr val="FFFFFF"/>
                </a:solidFill>
              </a14:hiddenFill>
            </a:ext>
          </a:extLst>
        </p:spPr>
      </p:pic>
      <p:sp>
        <p:nvSpPr>
          <p:cNvPr id="494601" name="AutoShape 9" descr="Rectangle: Click to edit Master text styles&#10;Second level&#10;Third level&#10;Fourth level&#10;Fifth level"/>
          <p:cNvSpPr>
            <a:spLocks noChangeArrowheads="1"/>
          </p:cNvSpPr>
          <p:nvPr/>
        </p:nvSpPr>
        <p:spPr bwMode="auto">
          <a:xfrm>
            <a:off x="1238250" y="4829175"/>
            <a:ext cx="3021013" cy="1981200"/>
          </a:xfrm>
          <a:prstGeom prst="roundRect">
            <a:avLst>
              <a:gd name="adj" fmla="val 16667"/>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228600"/>
          <a:lstStyle/>
          <a:p>
            <a:pPr marL="342900" indent="-342900" algn="l" eaLnBrk="1" hangingPunct="1">
              <a:spcBef>
                <a:spcPct val="20000"/>
              </a:spcBef>
              <a:buClr>
                <a:srgbClr val="0F116A"/>
              </a:buClr>
              <a:buSzPct val="75000"/>
              <a:buFont typeface="Wingdings" pitchFamily="84" charset="2"/>
              <a:buChar char="n"/>
            </a:pPr>
            <a:r>
              <a:rPr lang="en-US" sz="2200" b="1" u="sng">
                <a:solidFill>
                  <a:srgbClr val="CC0000"/>
                </a:solidFill>
              </a:rPr>
              <a:t>Start codon</a:t>
            </a:r>
            <a:endParaRPr lang="en-US" sz="2200" b="1">
              <a:solidFill>
                <a:srgbClr val="0F116A"/>
              </a:solidFill>
            </a:endParaRPr>
          </a:p>
          <a:p>
            <a:pPr marL="742950" lvl="1" indent="-285750" algn="l" eaLnBrk="1" hangingPunct="1">
              <a:spcBef>
                <a:spcPct val="20000"/>
              </a:spcBef>
              <a:buClr>
                <a:schemeClr val="tx1"/>
              </a:buClr>
              <a:buSzPct val="60000"/>
              <a:buFont typeface="Wingdings" pitchFamily="84" charset="2"/>
              <a:buChar char="u"/>
            </a:pPr>
            <a:r>
              <a:rPr lang="en-US" sz="2000" b="1"/>
              <a:t>AUG</a:t>
            </a:r>
          </a:p>
          <a:p>
            <a:pPr marL="742950" lvl="1" indent="-285750" algn="l" eaLnBrk="1" hangingPunct="1">
              <a:spcBef>
                <a:spcPct val="20000"/>
              </a:spcBef>
              <a:buClr>
                <a:schemeClr val="tx1"/>
              </a:buClr>
              <a:buSzPct val="60000"/>
              <a:buFont typeface="Wingdings" pitchFamily="84" charset="2"/>
              <a:buChar char="u"/>
            </a:pPr>
            <a:r>
              <a:rPr lang="en-US" sz="2000" b="1"/>
              <a:t>methionine</a:t>
            </a:r>
          </a:p>
          <a:p>
            <a:pPr marL="342900" indent="-342900" algn="l" eaLnBrk="1" hangingPunct="1">
              <a:spcBef>
                <a:spcPct val="20000"/>
              </a:spcBef>
              <a:buClr>
                <a:srgbClr val="0F116A"/>
              </a:buClr>
              <a:buSzPct val="75000"/>
              <a:buFont typeface="Wingdings" pitchFamily="84" charset="2"/>
              <a:buChar char="n"/>
            </a:pPr>
            <a:r>
              <a:rPr lang="en-US" sz="2200" b="1" u="sng">
                <a:solidFill>
                  <a:srgbClr val="CC0000"/>
                </a:solidFill>
              </a:rPr>
              <a:t>Stop codons</a:t>
            </a:r>
            <a:endParaRPr lang="en-US" sz="2200" b="1">
              <a:solidFill>
                <a:srgbClr val="0F116A"/>
              </a:solidFill>
            </a:endParaRPr>
          </a:p>
          <a:p>
            <a:pPr marL="742950" lvl="1" indent="-285750" algn="l" eaLnBrk="1" hangingPunct="1">
              <a:spcBef>
                <a:spcPct val="20000"/>
              </a:spcBef>
              <a:buClr>
                <a:schemeClr val="tx1"/>
              </a:buClr>
              <a:buSzPct val="60000"/>
              <a:buFont typeface="Wingdings" pitchFamily="84" charset="2"/>
              <a:buChar char="u"/>
            </a:pPr>
            <a:r>
              <a:rPr lang="en-US" sz="2000" b="1"/>
              <a:t>UGA, UAA, UAG</a:t>
            </a:r>
          </a:p>
        </p:txBody>
      </p:sp>
      <p:sp>
        <p:nvSpPr>
          <p:cNvPr id="494602" name="Oval 10"/>
          <p:cNvSpPr>
            <a:spLocks noChangeArrowheads="1"/>
          </p:cNvSpPr>
          <p:nvPr/>
        </p:nvSpPr>
        <p:spPr bwMode="auto">
          <a:xfrm>
            <a:off x="4495800" y="4321175"/>
            <a:ext cx="1295400" cy="685800"/>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4603" name="Oval 11"/>
          <p:cNvSpPr>
            <a:spLocks noChangeArrowheads="1"/>
          </p:cNvSpPr>
          <p:nvPr/>
        </p:nvSpPr>
        <p:spPr bwMode="auto">
          <a:xfrm>
            <a:off x="6400800" y="1577975"/>
            <a:ext cx="1295400" cy="762000"/>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4604" name="Oval 12"/>
          <p:cNvSpPr>
            <a:spLocks noChangeArrowheads="1"/>
          </p:cNvSpPr>
          <p:nvPr/>
        </p:nvSpPr>
        <p:spPr bwMode="auto">
          <a:xfrm>
            <a:off x="7391400" y="1425575"/>
            <a:ext cx="1295400" cy="685800"/>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4606" name="AutoShape 14"/>
          <p:cNvSpPr>
            <a:spLocks noChangeArrowheads="1"/>
          </p:cNvSpPr>
          <p:nvPr/>
        </p:nvSpPr>
        <p:spPr bwMode="auto">
          <a:xfrm flipH="1">
            <a:off x="0" y="4194175"/>
            <a:ext cx="2095500" cy="858838"/>
          </a:xfrm>
          <a:prstGeom prst="wedgeEllipseCallout">
            <a:avLst>
              <a:gd name="adj1" fmla="val 9241"/>
              <a:gd name="adj2" fmla="val 124491"/>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Why is the</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wobble </a:t>
            </a:r>
            <a:r>
              <a:rPr lang="en-US" sz="1800" b="1" u="sng">
                <a:solidFill>
                  <a:srgbClr val="CC0000"/>
                </a:solidFill>
                <a:latin typeface="Comic Sans MS" pitchFamily="84" charset="0"/>
                <a:ea typeface="Geneva" pitchFamily="84" charset="-128"/>
              </a:rPr>
              <a:t>good</a:t>
            </a:r>
            <a:r>
              <a:rPr lang="en-US" sz="1800" b="1">
                <a:solidFill>
                  <a:srgbClr val="0F116A"/>
                </a:solidFill>
                <a:latin typeface="Comic Sans MS" pitchFamily="84" charset="0"/>
                <a:ea typeface="Geneva" pitchFamily="84"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4595">
                                            <p:txEl>
                                              <p:pRg st="0" end="0"/>
                                            </p:txEl>
                                          </p:spTgt>
                                        </p:tgtEl>
                                        <p:attrNameLst>
                                          <p:attrName>style.visibility</p:attrName>
                                        </p:attrNameLst>
                                      </p:cBhvr>
                                      <p:to>
                                        <p:strVal val="visible"/>
                                      </p:to>
                                    </p:set>
                                    <p:anim calcmode="lin" valueType="num">
                                      <p:cBhvr additive="base">
                                        <p:cTn id="7" dur="500" fill="hold"/>
                                        <p:tgtEl>
                                          <p:spTgt spid="4945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459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4595">
                                            <p:txEl>
                                              <p:pRg st="1" end="1"/>
                                            </p:txEl>
                                          </p:spTgt>
                                        </p:tgtEl>
                                        <p:attrNameLst>
                                          <p:attrName>style.visibility</p:attrName>
                                        </p:attrNameLst>
                                      </p:cBhvr>
                                      <p:to>
                                        <p:strVal val="visible"/>
                                      </p:to>
                                    </p:set>
                                    <p:anim calcmode="lin" valueType="num">
                                      <p:cBhvr additive="base">
                                        <p:cTn id="13" dur="500" fill="hold"/>
                                        <p:tgtEl>
                                          <p:spTgt spid="4945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945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94595">
                                            <p:txEl>
                                              <p:pRg st="2" end="2"/>
                                            </p:txEl>
                                          </p:spTgt>
                                        </p:tgtEl>
                                        <p:attrNameLst>
                                          <p:attrName>style.visibility</p:attrName>
                                        </p:attrNameLst>
                                      </p:cBhvr>
                                      <p:to>
                                        <p:strVal val="visible"/>
                                      </p:to>
                                    </p:set>
                                    <p:anim calcmode="lin" valueType="num">
                                      <p:cBhvr additive="base">
                                        <p:cTn id="19" dur="500" fill="hold"/>
                                        <p:tgtEl>
                                          <p:spTgt spid="4945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459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94595">
                                            <p:txEl>
                                              <p:pRg st="3" end="3"/>
                                            </p:txEl>
                                          </p:spTgt>
                                        </p:tgtEl>
                                        <p:attrNameLst>
                                          <p:attrName>style.visibility</p:attrName>
                                        </p:attrNameLst>
                                      </p:cBhvr>
                                      <p:to>
                                        <p:strVal val="visible"/>
                                      </p:to>
                                    </p:set>
                                    <p:anim calcmode="lin" valueType="num">
                                      <p:cBhvr additive="base">
                                        <p:cTn id="25" dur="500" fill="hold"/>
                                        <p:tgtEl>
                                          <p:spTgt spid="4945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9459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par>
                                <p:cTn id="27" presetID="2" presetClass="entr" presetSubtype="8" fill="hold" grpId="0" nodeType="withEffect">
                                  <p:stCondLst>
                                    <p:cond delay="0"/>
                                  </p:stCondLst>
                                  <p:childTnLst>
                                    <p:set>
                                      <p:cBhvr>
                                        <p:cTn id="28" dur="1" fill="hold">
                                          <p:stCondLst>
                                            <p:cond delay="0"/>
                                          </p:stCondLst>
                                        </p:cTn>
                                        <p:tgtEl>
                                          <p:spTgt spid="494595">
                                            <p:txEl>
                                              <p:pRg st="4" end="4"/>
                                            </p:txEl>
                                          </p:spTgt>
                                        </p:tgtEl>
                                        <p:attrNameLst>
                                          <p:attrName>style.visibility</p:attrName>
                                        </p:attrNameLst>
                                      </p:cBhvr>
                                      <p:to>
                                        <p:strVal val="visible"/>
                                      </p:to>
                                    </p:set>
                                    <p:anim calcmode="lin" valueType="num">
                                      <p:cBhvr additive="base">
                                        <p:cTn id="29" dur="500" fill="hold"/>
                                        <p:tgtEl>
                                          <p:spTgt spid="49459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9459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94601">
                                            <p:bg/>
                                          </p:spTgt>
                                        </p:tgtEl>
                                        <p:attrNameLst>
                                          <p:attrName>style.visibility</p:attrName>
                                        </p:attrNameLst>
                                      </p:cBhvr>
                                      <p:to>
                                        <p:strVal val="visible"/>
                                      </p:to>
                                    </p:set>
                                    <p:anim calcmode="lin" valueType="num">
                                      <p:cBhvr additive="base">
                                        <p:cTn id="35" dur="500" fill="hold"/>
                                        <p:tgtEl>
                                          <p:spTgt spid="494601">
                                            <p:bg/>
                                          </p:spTgt>
                                        </p:tgtEl>
                                        <p:attrNameLst>
                                          <p:attrName>ppt_x</p:attrName>
                                        </p:attrNameLst>
                                      </p:cBhvr>
                                      <p:tavLst>
                                        <p:tav tm="0">
                                          <p:val>
                                            <p:strVal val="0-#ppt_w/2"/>
                                          </p:val>
                                        </p:tav>
                                        <p:tav tm="100000">
                                          <p:val>
                                            <p:strVal val="#ppt_x"/>
                                          </p:val>
                                        </p:tav>
                                      </p:tavLst>
                                    </p:anim>
                                    <p:anim calcmode="lin" valueType="num">
                                      <p:cBhvr additive="base">
                                        <p:cTn id="36" dur="500" fill="hold"/>
                                        <p:tgtEl>
                                          <p:spTgt spid="494601">
                                            <p:bg/>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par>
                                <p:cTn id="37" presetID="2" presetClass="entr" presetSubtype="8" fill="hold" grpId="0" nodeType="withEffect">
                                  <p:stCondLst>
                                    <p:cond delay="0"/>
                                  </p:stCondLst>
                                  <p:childTnLst>
                                    <p:set>
                                      <p:cBhvr>
                                        <p:cTn id="38" dur="1" fill="hold">
                                          <p:stCondLst>
                                            <p:cond delay="0"/>
                                          </p:stCondLst>
                                        </p:cTn>
                                        <p:tgtEl>
                                          <p:spTgt spid="494601">
                                            <p:txEl>
                                              <p:pRg st="0" end="0"/>
                                            </p:txEl>
                                          </p:spTgt>
                                        </p:tgtEl>
                                        <p:attrNameLst>
                                          <p:attrName>style.visibility</p:attrName>
                                        </p:attrNameLst>
                                      </p:cBhvr>
                                      <p:to>
                                        <p:strVal val="visible"/>
                                      </p:to>
                                    </p:set>
                                    <p:anim calcmode="lin" valueType="num">
                                      <p:cBhvr additive="base">
                                        <p:cTn id="39" dur="500" fill="hold"/>
                                        <p:tgtEl>
                                          <p:spTgt spid="494601">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9460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3" name="Whoosh"/>
                                        </p:tgtEl>
                                      </p:cMediaNode>
                                    </p:audio>
                                  </p:sub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494601">
                                            <p:txEl>
                                              <p:pRg st="1" end="1"/>
                                            </p:txEl>
                                          </p:spTgt>
                                        </p:tgtEl>
                                        <p:attrNameLst>
                                          <p:attrName>style.visibility</p:attrName>
                                        </p:attrNameLst>
                                      </p:cBhvr>
                                      <p:to>
                                        <p:strVal val="visible"/>
                                      </p:to>
                                    </p:set>
                                    <p:anim calcmode="lin" valueType="num">
                                      <p:cBhvr additive="base">
                                        <p:cTn id="45" dur="500" fill="hold"/>
                                        <p:tgtEl>
                                          <p:spTgt spid="494601">
                                            <p:txEl>
                                              <p:pRg st="1" end="1"/>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9460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3" name="Whoosh"/>
                                        </p:tgtEl>
                                      </p:cMediaNode>
                                    </p:audio>
                                  </p:sub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94602"/>
                                        </p:tgtEl>
                                        <p:attrNameLst>
                                          <p:attrName>style.visibility</p:attrName>
                                        </p:attrNameLst>
                                      </p:cBhvr>
                                      <p:to>
                                        <p:strVal val="visible"/>
                                      </p:to>
                                    </p:set>
                                    <p:animEffect transition="in" filter="wipe(left)">
                                      <p:cBhvr>
                                        <p:cTn id="51" dur="500"/>
                                        <p:tgtEl>
                                          <p:spTgt spid="494602"/>
                                        </p:tgtEl>
                                      </p:cBhvr>
                                    </p:animEffect>
                                  </p:childTnLst>
                                  <p:subTnLst>
                                    <p:audio>
                                      <p:cMediaNode>
                                        <p:cTn display="0" masterRel="sameClick">
                                          <p:stCondLst>
                                            <p:cond evt="begin" delay="0">
                                              <p:tn val="49"/>
                                            </p:cond>
                                          </p:stCondLst>
                                          <p:endCondLst>
                                            <p:cond evt="onStopAudio" delay="0">
                                              <p:tgtEl>
                                                <p:sldTgt/>
                                              </p:tgtEl>
                                            </p:cond>
                                          </p:endCondLst>
                                        </p:cTn>
                                        <p:tgtEl>
                                          <p:sndTgt r:embed="rId4" name="String"/>
                                        </p:tgtEl>
                                      </p:cMediaNode>
                                    </p:audio>
                                  </p:subTnLst>
                                </p:cTn>
                              </p:par>
                            </p:childTnLst>
                          </p:cTn>
                        </p:par>
                      </p:childTnLst>
                    </p:cTn>
                  </p:par>
                  <p:par>
                    <p:cTn id="52" fill="hold" nodeType="clickPar">
                      <p:stCondLst>
                        <p:cond delay="indefinite"/>
                      </p:stCondLst>
                      <p:childTnLst>
                        <p:par>
                          <p:cTn id="53" fill="hold" nodeType="withGroup">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494601">
                                            <p:txEl>
                                              <p:pRg st="2" end="2"/>
                                            </p:txEl>
                                          </p:spTgt>
                                        </p:tgtEl>
                                        <p:attrNameLst>
                                          <p:attrName>style.visibility</p:attrName>
                                        </p:attrNameLst>
                                      </p:cBhvr>
                                      <p:to>
                                        <p:strVal val="visible"/>
                                      </p:to>
                                    </p:set>
                                    <p:anim calcmode="lin" valueType="num">
                                      <p:cBhvr additive="base">
                                        <p:cTn id="56" dur="500" fill="hold"/>
                                        <p:tgtEl>
                                          <p:spTgt spid="494601">
                                            <p:txEl>
                                              <p:pRg st="2" end="2"/>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49460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4"/>
                                            </p:cond>
                                          </p:stCondLst>
                                          <p:endCondLst>
                                            <p:cond evt="onStopAudio" delay="0">
                                              <p:tgtEl>
                                                <p:sldTgt/>
                                              </p:tgtEl>
                                            </p:cond>
                                          </p:endCondLst>
                                        </p:cTn>
                                        <p:tgtEl>
                                          <p:sndTgt r:embed="rId3" name="Whoosh"/>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8" fill="hold" grpId="0" nodeType="clickEffect">
                                  <p:stCondLst>
                                    <p:cond delay="0"/>
                                  </p:stCondLst>
                                  <p:childTnLst>
                                    <p:set>
                                      <p:cBhvr>
                                        <p:cTn id="61" dur="1" fill="hold">
                                          <p:stCondLst>
                                            <p:cond delay="0"/>
                                          </p:stCondLst>
                                        </p:cTn>
                                        <p:tgtEl>
                                          <p:spTgt spid="494601">
                                            <p:txEl>
                                              <p:pRg st="3" end="3"/>
                                            </p:txEl>
                                          </p:spTgt>
                                        </p:tgtEl>
                                        <p:attrNameLst>
                                          <p:attrName>style.visibility</p:attrName>
                                        </p:attrNameLst>
                                      </p:cBhvr>
                                      <p:to>
                                        <p:strVal val="visible"/>
                                      </p:to>
                                    </p:set>
                                    <p:anim calcmode="lin" valueType="num">
                                      <p:cBhvr additive="base">
                                        <p:cTn id="62" dur="500" fill="hold"/>
                                        <p:tgtEl>
                                          <p:spTgt spid="494601">
                                            <p:txEl>
                                              <p:pRg st="3" end="3"/>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49460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0"/>
                                            </p:cond>
                                          </p:stCondLst>
                                          <p:endCondLst>
                                            <p:cond evt="onStopAudio" delay="0">
                                              <p:tgtEl>
                                                <p:sldTgt/>
                                              </p:tgtEl>
                                            </p:cond>
                                          </p:endCondLst>
                                        </p:cTn>
                                        <p:tgtEl>
                                          <p:sndTgt r:embed="rId3" name="Whoosh"/>
                                        </p:tgtEl>
                                      </p:cMediaNode>
                                    </p:audio>
                                  </p:subTnLst>
                                </p:cTn>
                              </p:par>
                            </p:childTnLst>
                          </p:cTn>
                        </p:par>
                      </p:childTnLst>
                    </p:cTn>
                  </p:par>
                  <p:par>
                    <p:cTn id="64" fill="hold" nodeType="clickPar">
                      <p:stCondLst>
                        <p:cond delay="indefinite"/>
                      </p:stCondLst>
                      <p:childTnLst>
                        <p:par>
                          <p:cTn id="65" fill="hold" nodeType="withGroup">
                            <p:stCondLst>
                              <p:cond delay="0"/>
                            </p:stCondLst>
                            <p:childTnLst>
                              <p:par>
                                <p:cTn id="66" presetID="2" presetClass="entr" presetSubtype="8" fill="hold" grpId="0" nodeType="clickEffect">
                                  <p:stCondLst>
                                    <p:cond delay="0"/>
                                  </p:stCondLst>
                                  <p:childTnLst>
                                    <p:set>
                                      <p:cBhvr>
                                        <p:cTn id="67" dur="1" fill="hold">
                                          <p:stCondLst>
                                            <p:cond delay="0"/>
                                          </p:stCondLst>
                                        </p:cTn>
                                        <p:tgtEl>
                                          <p:spTgt spid="494601">
                                            <p:txEl>
                                              <p:pRg st="4" end="4"/>
                                            </p:txEl>
                                          </p:spTgt>
                                        </p:tgtEl>
                                        <p:attrNameLst>
                                          <p:attrName>style.visibility</p:attrName>
                                        </p:attrNameLst>
                                      </p:cBhvr>
                                      <p:to>
                                        <p:strVal val="visible"/>
                                      </p:to>
                                    </p:set>
                                    <p:anim calcmode="lin" valueType="num">
                                      <p:cBhvr additive="base">
                                        <p:cTn id="68" dur="500" fill="hold"/>
                                        <p:tgtEl>
                                          <p:spTgt spid="494601">
                                            <p:txEl>
                                              <p:pRg st="4" end="4"/>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49460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6"/>
                                            </p:cond>
                                          </p:stCondLst>
                                          <p:endCondLst>
                                            <p:cond evt="onStopAudio" delay="0">
                                              <p:tgtEl>
                                                <p:sldTgt/>
                                              </p:tgtEl>
                                            </p:cond>
                                          </p:endCondLst>
                                        </p:cTn>
                                        <p:tgtEl>
                                          <p:sndTgt r:embed="rId3" name="Whoosh"/>
                                        </p:tgtEl>
                                      </p:cMediaNode>
                                    </p:audio>
                                  </p:sub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494603"/>
                                        </p:tgtEl>
                                        <p:attrNameLst>
                                          <p:attrName>style.visibility</p:attrName>
                                        </p:attrNameLst>
                                      </p:cBhvr>
                                      <p:to>
                                        <p:strVal val="visible"/>
                                      </p:to>
                                    </p:set>
                                    <p:animEffect transition="in" filter="wipe(left)">
                                      <p:cBhvr>
                                        <p:cTn id="74" dur="500"/>
                                        <p:tgtEl>
                                          <p:spTgt spid="494603"/>
                                        </p:tgtEl>
                                      </p:cBhvr>
                                    </p:animEffect>
                                  </p:childTnLst>
                                  <p:subTnLst>
                                    <p:audio>
                                      <p:cMediaNode>
                                        <p:cTn display="0" masterRel="sameClick">
                                          <p:stCondLst>
                                            <p:cond evt="begin" delay="0">
                                              <p:tn val="72"/>
                                            </p:cond>
                                          </p:stCondLst>
                                          <p:endCondLst>
                                            <p:cond evt="onStopAudio" delay="0">
                                              <p:tgtEl>
                                                <p:sldTgt/>
                                              </p:tgtEl>
                                            </p:cond>
                                          </p:endCondLst>
                                        </p:cTn>
                                        <p:tgtEl>
                                          <p:sndTgt r:embed="rId4" name="String"/>
                                        </p:tgtEl>
                                      </p:cMediaNode>
                                    </p:audio>
                                  </p:subTnLst>
                                </p:cTn>
                              </p:par>
                            </p:childTnLst>
                          </p:cTn>
                        </p:par>
                        <p:par>
                          <p:cTn id="75" fill="hold" nodeType="afterGroup">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494604"/>
                                        </p:tgtEl>
                                        <p:attrNameLst>
                                          <p:attrName>style.visibility</p:attrName>
                                        </p:attrNameLst>
                                      </p:cBhvr>
                                      <p:to>
                                        <p:strVal val="visible"/>
                                      </p:to>
                                    </p:set>
                                    <p:animEffect transition="in" filter="wipe(left)">
                                      <p:cBhvr>
                                        <p:cTn id="78" dur="500"/>
                                        <p:tgtEl>
                                          <p:spTgt spid="494604"/>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22" presetClass="entr" presetSubtype="4" fill="hold" nodeType="clickEffect">
                                  <p:stCondLst>
                                    <p:cond delay="0"/>
                                  </p:stCondLst>
                                  <p:childTnLst>
                                    <p:set>
                                      <p:cBhvr>
                                        <p:cTn id="82" dur="1" fill="hold">
                                          <p:stCondLst>
                                            <p:cond delay="0"/>
                                          </p:stCondLst>
                                        </p:cTn>
                                        <p:tgtEl>
                                          <p:spTgt spid="494605"/>
                                        </p:tgtEl>
                                        <p:attrNameLst>
                                          <p:attrName>style.visibility</p:attrName>
                                        </p:attrNameLst>
                                      </p:cBhvr>
                                      <p:to>
                                        <p:strVal val="visible"/>
                                      </p:to>
                                    </p:set>
                                    <p:animEffect transition="in" filter="wipe(down)">
                                      <p:cBhvr>
                                        <p:cTn id="83" dur="500"/>
                                        <p:tgtEl>
                                          <p:spTgt spid="494605"/>
                                        </p:tgtEl>
                                      </p:cBhvr>
                                    </p:animEffect>
                                  </p:childTnLst>
                                </p:cTn>
                              </p:par>
                            </p:childTnLst>
                          </p:cTn>
                        </p:par>
                        <p:par>
                          <p:cTn id="84" fill="hold" nodeType="afterGroup">
                            <p:stCondLst>
                              <p:cond delay="500"/>
                            </p:stCondLst>
                            <p:childTnLst>
                              <p:par>
                                <p:cTn id="85" presetID="22" presetClass="entr" presetSubtype="4" fill="hold" grpId="0" nodeType="afterEffect">
                                  <p:stCondLst>
                                    <p:cond delay="0"/>
                                  </p:stCondLst>
                                  <p:childTnLst>
                                    <p:set>
                                      <p:cBhvr>
                                        <p:cTn id="86" dur="1" fill="hold">
                                          <p:stCondLst>
                                            <p:cond delay="0"/>
                                          </p:stCondLst>
                                        </p:cTn>
                                        <p:tgtEl>
                                          <p:spTgt spid="494606"/>
                                        </p:tgtEl>
                                        <p:attrNameLst>
                                          <p:attrName>style.visibility</p:attrName>
                                        </p:attrNameLst>
                                      </p:cBhvr>
                                      <p:to>
                                        <p:strVal val="visible"/>
                                      </p:to>
                                    </p:set>
                                    <p:animEffect transition="in" filter="wipe(down)">
                                      <p:cBhvr>
                                        <p:cTn id="87" dur="500"/>
                                        <p:tgtEl>
                                          <p:spTgt spid="494606"/>
                                        </p:tgtEl>
                                      </p:cBhvr>
                                    </p:animEffect>
                                  </p:childTnLst>
                                  <p:subTnLst>
                                    <p:audio>
                                      <p:cMediaNode>
                                        <p:cTn display="0" masterRel="sameClick">
                                          <p:stCondLst>
                                            <p:cond evt="begin" delay="0">
                                              <p:tn val="85"/>
                                            </p:cond>
                                          </p:stCondLst>
                                          <p:endCondLst>
                                            <p:cond evt="onStopAudio" delay="0">
                                              <p:tgtEl>
                                                <p:sldTgt/>
                                              </p:tgtEl>
                                            </p:cond>
                                          </p:endCondLst>
                                        </p:cTn>
                                        <p:tgtEl>
                                          <p:sndTgt r:embed="rId5"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595" grpId="0" build="p" autoUpdateAnimBg="0"/>
      <p:bldP spid="494601" grpId="0" build="p" bldLvl="2" animBg="1" autoUpdateAnimBg="0"/>
      <p:bldP spid="494602" grpId="0" animBg="1"/>
      <p:bldP spid="494603" grpId="0" animBg="1"/>
      <p:bldP spid="494604" grpId="0" animBg="1"/>
      <p:bldP spid="494606"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p:txBody>
          <a:bodyPr/>
          <a:lstStyle/>
          <a:p>
            <a:r>
              <a:rPr lang="en-US"/>
              <a:t>How are the codons matched to amino acids?</a:t>
            </a:r>
          </a:p>
        </p:txBody>
      </p:sp>
      <p:sp>
        <p:nvSpPr>
          <p:cNvPr id="496643" name="Rectangle 3"/>
          <p:cNvSpPr>
            <a:spLocks noChangeArrowheads="1"/>
          </p:cNvSpPr>
          <p:nvPr/>
        </p:nvSpPr>
        <p:spPr bwMode="auto">
          <a:xfrm>
            <a:off x="2189163" y="2043113"/>
            <a:ext cx="6265862" cy="6715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a:solidFill>
                  <a:srgbClr val="0F116A"/>
                </a:solidFill>
                <a:latin typeface="Courier" pitchFamily="84" charset="0"/>
              </a:rPr>
              <a:t>TACGCACATTTACGTACGCGG</a:t>
            </a:r>
            <a:endParaRPr lang="en-US" sz="3400" b="1">
              <a:solidFill>
                <a:srgbClr val="0F116A"/>
              </a:solidFill>
              <a:latin typeface="Courier" pitchFamily="84" charset="0"/>
            </a:endParaRPr>
          </a:p>
        </p:txBody>
      </p:sp>
      <p:sp>
        <p:nvSpPr>
          <p:cNvPr id="496644" name="AutoShape 4"/>
          <p:cNvSpPr>
            <a:spLocks noChangeArrowheads="1"/>
          </p:cNvSpPr>
          <p:nvPr/>
        </p:nvSpPr>
        <p:spPr bwMode="auto">
          <a:xfrm>
            <a:off x="660400" y="2078038"/>
            <a:ext cx="1060450" cy="600075"/>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DNA</a:t>
            </a:r>
          </a:p>
        </p:txBody>
      </p:sp>
      <p:sp>
        <p:nvSpPr>
          <p:cNvPr id="496645" name="Rectangle 5"/>
          <p:cNvSpPr>
            <a:spLocks noChangeArrowheads="1"/>
          </p:cNvSpPr>
          <p:nvPr/>
        </p:nvSpPr>
        <p:spPr bwMode="auto">
          <a:xfrm>
            <a:off x="2187575" y="3109913"/>
            <a:ext cx="6265863" cy="6715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800" b="1" u="sng">
                <a:solidFill>
                  <a:srgbClr val="0F116A"/>
                </a:solidFill>
                <a:latin typeface="Courier" pitchFamily="84" charset="0"/>
              </a:rPr>
              <a:t>AUG</a:t>
            </a:r>
            <a:r>
              <a:rPr lang="en-US" sz="3800" b="1" u="sng">
                <a:solidFill>
                  <a:schemeClr val="tx2"/>
                </a:solidFill>
                <a:latin typeface="Courier" pitchFamily="84" charset="0"/>
              </a:rPr>
              <a:t>CGU</a:t>
            </a:r>
            <a:r>
              <a:rPr lang="en-US" sz="3800" b="1" u="sng">
                <a:solidFill>
                  <a:srgbClr val="CC0000"/>
                </a:solidFill>
                <a:latin typeface="Courier" pitchFamily="84" charset="0"/>
              </a:rPr>
              <a:t>GUA</a:t>
            </a:r>
            <a:r>
              <a:rPr lang="en-US" sz="3800" b="1" u="sng">
                <a:solidFill>
                  <a:srgbClr val="008000"/>
                </a:solidFill>
                <a:latin typeface="Courier" pitchFamily="84" charset="0"/>
              </a:rPr>
              <a:t>AAU</a:t>
            </a:r>
            <a:r>
              <a:rPr lang="en-US" sz="3800" b="1" u="sng">
                <a:solidFill>
                  <a:schemeClr val="hlink"/>
                </a:solidFill>
                <a:latin typeface="Courier" pitchFamily="84" charset="0"/>
              </a:rPr>
              <a:t>GCA</a:t>
            </a:r>
            <a:r>
              <a:rPr lang="en-US" sz="3800" b="1" u="sng">
                <a:solidFill>
                  <a:srgbClr val="660000"/>
                </a:solidFill>
                <a:latin typeface="Courier" pitchFamily="84" charset="0"/>
              </a:rPr>
              <a:t>UGC</a:t>
            </a:r>
            <a:r>
              <a:rPr lang="en-US" sz="3800" b="1" u="sng">
                <a:solidFill>
                  <a:schemeClr val="hlink"/>
                </a:solidFill>
                <a:latin typeface="Courier" pitchFamily="84" charset="0"/>
              </a:rPr>
              <a:t>GCC</a:t>
            </a:r>
            <a:endParaRPr lang="en-US" sz="3000" b="1">
              <a:solidFill>
                <a:srgbClr val="0F116A"/>
              </a:solidFill>
            </a:endParaRPr>
          </a:p>
        </p:txBody>
      </p:sp>
      <p:sp>
        <p:nvSpPr>
          <p:cNvPr id="496646" name="AutoShape 6"/>
          <p:cNvSpPr>
            <a:spLocks noChangeArrowheads="1"/>
          </p:cNvSpPr>
          <p:nvPr/>
        </p:nvSpPr>
        <p:spPr bwMode="auto">
          <a:xfrm>
            <a:off x="490538" y="3144838"/>
            <a:ext cx="1401762" cy="600075"/>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tx2"/>
                </a:solidFill>
              </a:rPr>
              <a:t>mRNA</a:t>
            </a:r>
          </a:p>
        </p:txBody>
      </p:sp>
      <p:sp>
        <p:nvSpPr>
          <p:cNvPr id="496648" name="AutoShape 8"/>
          <p:cNvSpPr>
            <a:spLocks noChangeArrowheads="1"/>
          </p:cNvSpPr>
          <p:nvPr/>
        </p:nvSpPr>
        <p:spPr bwMode="auto">
          <a:xfrm>
            <a:off x="498475" y="5251450"/>
            <a:ext cx="1376363" cy="803275"/>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70000"/>
              </a:lnSpc>
            </a:pPr>
            <a:r>
              <a:rPr lang="en-US" sz="3000" b="1">
                <a:solidFill>
                  <a:schemeClr val="tx2"/>
                </a:solidFill>
              </a:rPr>
              <a:t>amino</a:t>
            </a:r>
            <a:br>
              <a:rPr lang="en-US" sz="3000" b="1">
                <a:solidFill>
                  <a:schemeClr val="tx2"/>
                </a:solidFill>
              </a:rPr>
            </a:br>
            <a:r>
              <a:rPr lang="en-US" sz="3000" b="1">
                <a:solidFill>
                  <a:schemeClr val="tx2"/>
                </a:solidFill>
              </a:rPr>
              <a:t>acid</a:t>
            </a:r>
          </a:p>
        </p:txBody>
      </p:sp>
      <p:sp>
        <p:nvSpPr>
          <p:cNvPr id="496649" name="Line 9"/>
          <p:cNvSpPr>
            <a:spLocks noChangeShapeType="1"/>
          </p:cNvSpPr>
          <p:nvPr/>
        </p:nvSpPr>
        <p:spPr bwMode="auto">
          <a:xfrm>
            <a:off x="2667000" y="3779838"/>
            <a:ext cx="0" cy="533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53" name="AutoShape 13"/>
          <p:cNvSpPr>
            <a:spLocks noChangeArrowheads="1"/>
          </p:cNvSpPr>
          <p:nvPr/>
        </p:nvSpPr>
        <p:spPr bwMode="auto">
          <a:xfrm>
            <a:off x="593725" y="4530725"/>
            <a:ext cx="1187450" cy="600075"/>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u="sng">
                <a:solidFill>
                  <a:srgbClr val="CC0000"/>
                </a:solidFill>
              </a:rPr>
              <a:t>tRNA</a:t>
            </a:r>
            <a:endParaRPr lang="en-US" sz="3000" b="1">
              <a:solidFill>
                <a:schemeClr val="tx2"/>
              </a:solidFill>
            </a:endParaRPr>
          </a:p>
        </p:txBody>
      </p:sp>
      <p:sp>
        <p:nvSpPr>
          <p:cNvPr id="496664" name="AutoShape 24"/>
          <p:cNvSpPr>
            <a:spLocks noChangeArrowheads="1"/>
          </p:cNvSpPr>
          <p:nvPr/>
        </p:nvSpPr>
        <p:spPr bwMode="auto">
          <a:xfrm>
            <a:off x="5407025" y="4770438"/>
            <a:ext cx="1954213" cy="474662"/>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800" b="1">
                <a:solidFill>
                  <a:schemeClr val="bg1"/>
                </a:solidFill>
              </a:rPr>
              <a:t>anti-codon</a:t>
            </a:r>
            <a:endParaRPr lang="en-US" sz="3600" b="1">
              <a:solidFill>
                <a:schemeClr val="bg1"/>
              </a:solidFill>
            </a:endParaRPr>
          </a:p>
        </p:txBody>
      </p:sp>
      <p:sp>
        <p:nvSpPr>
          <p:cNvPr id="496665" name="AutoShape 25"/>
          <p:cNvSpPr>
            <a:spLocks noChangeArrowheads="1"/>
          </p:cNvSpPr>
          <p:nvPr/>
        </p:nvSpPr>
        <p:spPr bwMode="auto">
          <a:xfrm>
            <a:off x="5845175" y="3756025"/>
            <a:ext cx="1203325" cy="474663"/>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pPr algn="l"/>
            <a:r>
              <a:rPr lang="en-US" sz="2800" b="1">
                <a:solidFill>
                  <a:schemeClr val="bg1"/>
                </a:solidFill>
              </a:rPr>
              <a:t>codon</a:t>
            </a:r>
            <a:endParaRPr lang="en-US" sz="3600" b="1">
              <a:solidFill>
                <a:schemeClr val="bg1"/>
              </a:solidFill>
            </a:endParaRPr>
          </a:p>
        </p:txBody>
      </p:sp>
      <p:sp>
        <p:nvSpPr>
          <p:cNvPr id="496666" name="Rectangle 26"/>
          <p:cNvSpPr>
            <a:spLocks noChangeArrowheads="1"/>
          </p:cNvSpPr>
          <p:nvPr/>
        </p:nvSpPr>
        <p:spPr bwMode="auto">
          <a:xfrm>
            <a:off x="2060575" y="3062288"/>
            <a:ext cx="36830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ea typeface="ＭＳ Ｐゴシック" pitchFamily="1" charset="-128"/>
              </a:rPr>
              <a:t>5</a:t>
            </a:r>
            <a:r>
              <a:rPr lang="en-US" sz="1800" b="1">
                <a:solidFill>
                  <a:srgbClr val="CC0000"/>
                </a:solidFill>
                <a:latin typeface="MathematicalPi 1" charset="0"/>
                <a:sym typeface="Symbol" pitchFamily="84" charset="2"/>
              </a:rPr>
              <a:t></a:t>
            </a:r>
          </a:p>
        </p:txBody>
      </p:sp>
      <p:sp>
        <p:nvSpPr>
          <p:cNvPr id="496667" name="Rectangle 27"/>
          <p:cNvSpPr>
            <a:spLocks noChangeArrowheads="1"/>
          </p:cNvSpPr>
          <p:nvPr/>
        </p:nvSpPr>
        <p:spPr bwMode="auto">
          <a:xfrm>
            <a:off x="8308975" y="3062288"/>
            <a:ext cx="36830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ea typeface="ＭＳ Ｐゴシック" pitchFamily="1" charset="-128"/>
              </a:rPr>
              <a:t>3</a:t>
            </a:r>
            <a:r>
              <a:rPr lang="en-US" sz="1800" b="1">
                <a:solidFill>
                  <a:srgbClr val="CC0000"/>
                </a:solidFill>
                <a:latin typeface="MathematicalPi 1" charset="0"/>
                <a:sym typeface="Symbol" pitchFamily="84" charset="2"/>
              </a:rPr>
              <a:t></a:t>
            </a:r>
          </a:p>
        </p:txBody>
      </p:sp>
      <p:sp>
        <p:nvSpPr>
          <p:cNvPr id="496668" name="Rectangle 28"/>
          <p:cNvSpPr>
            <a:spLocks noChangeArrowheads="1"/>
          </p:cNvSpPr>
          <p:nvPr/>
        </p:nvSpPr>
        <p:spPr bwMode="auto">
          <a:xfrm>
            <a:off x="2062163" y="1981200"/>
            <a:ext cx="36830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ea typeface="ＭＳ Ｐゴシック" pitchFamily="1" charset="-128"/>
              </a:rPr>
              <a:t>3</a:t>
            </a:r>
            <a:r>
              <a:rPr lang="en-US" sz="1800" b="1">
                <a:solidFill>
                  <a:srgbClr val="CC0000"/>
                </a:solidFill>
                <a:latin typeface="MathematicalPi 1" charset="0"/>
                <a:sym typeface="Symbol" pitchFamily="84" charset="2"/>
              </a:rPr>
              <a:t></a:t>
            </a:r>
            <a:endParaRPr lang="en-US" sz="3000" b="1" u="sng">
              <a:solidFill>
                <a:srgbClr val="CC0000"/>
              </a:solidFill>
              <a:latin typeface="MathematicalPi 1" charset="0"/>
              <a:sym typeface="Symbol" pitchFamily="84" charset="2"/>
            </a:endParaRPr>
          </a:p>
        </p:txBody>
      </p:sp>
      <p:sp>
        <p:nvSpPr>
          <p:cNvPr id="496669" name="Rectangle 29"/>
          <p:cNvSpPr>
            <a:spLocks noChangeArrowheads="1"/>
          </p:cNvSpPr>
          <p:nvPr/>
        </p:nvSpPr>
        <p:spPr bwMode="auto">
          <a:xfrm>
            <a:off x="8308975" y="1981200"/>
            <a:ext cx="36830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ea typeface="ＭＳ Ｐゴシック" pitchFamily="1" charset="-128"/>
              </a:rPr>
              <a:t>5</a:t>
            </a:r>
            <a:r>
              <a:rPr lang="en-US" sz="1800" b="1">
                <a:solidFill>
                  <a:srgbClr val="CC0000"/>
                </a:solidFill>
                <a:latin typeface="MathematicalPi 1" charset="0"/>
                <a:sym typeface="Symbol" pitchFamily="84" charset="2"/>
              </a:rPr>
              <a:t></a:t>
            </a:r>
          </a:p>
        </p:txBody>
      </p:sp>
      <p:sp>
        <p:nvSpPr>
          <p:cNvPr id="496670" name="Rectangle 30"/>
          <p:cNvSpPr>
            <a:spLocks noChangeArrowheads="1"/>
          </p:cNvSpPr>
          <p:nvPr/>
        </p:nvSpPr>
        <p:spPr bwMode="auto">
          <a:xfrm>
            <a:off x="2060575" y="3919538"/>
            <a:ext cx="36830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ea typeface="ＭＳ Ｐゴシック" pitchFamily="1" charset="-128"/>
              </a:rPr>
              <a:t>3</a:t>
            </a:r>
            <a:r>
              <a:rPr lang="en-US" sz="1800" b="1">
                <a:solidFill>
                  <a:srgbClr val="CC0000"/>
                </a:solidFill>
                <a:latin typeface="MathematicalPi 1" charset="0"/>
                <a:sym typeface="Symbol" pitchFamily="84" charset="2"/>
              </a:rPr>
              <a:t></a:t>
            </a:r>
          </a:p>
        </p:txBody>
      </p:sp>
      <p:sp>
        <p:nvSpPr>
          <p:cNvPr id="496671" name="Rectangle 31"/>
          <p:cNvSpPr>
            <a:spLocks noChangeArrowheads="1"/>
          </p:cNvSpPr>
          <p:nvPr/>
        </p:nvSpPr>
        <p:spPr bwMode="auto">
          <a:xfrm>
            <a:off x="3057525" y="3919538"/>
            <a:ext cx="36830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ea typeface="ＭＳ Ｐゴシック" pitchFamily="1" charset="-128"/>
              </a:rPr>
              <a:t>5</a:t>
            </a:r>
            <a:r>
              <a:rPr lang="en-US" sz="1800" b="1">
                <a:solidFill>
                  <a:srgbClr val="CC0000"/>
                </a:solidFill>
                <a:latin typeface="MathematicalPi 1" charset="0"/>
                <a:sym typeface="Symbol" pitchFamily="84" charset="2"/>
              </a:rPr>
              <a:t></a:t>
            </a:r>
          </a:p>
        </p:txBody>
      </p:sp>
      <p:sp>
        <p:nvSpPr>
          <p:cNvPr id="496675" name="Line 35"/>
          <p:cNvSpPr>
            <a:spLocks noChangeShapeType="1"/>
          </p:cNvSpPr>
          <p:nvPr/>
        </p:nvSpPr>
        <p:spPr bwMode="auto">
          <a:xfrm>
            <a:off x="1187450" y="5105400"/>
            <a:ext cx="0" cy="15240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96681" name="Group 41"/>
          <p:cNvGrpSpPr>
            <a:grpSpLocks/>
          </p:cNvGrpSpPr>
          <p:nvPr/>
        </p:nvGrpSpPr>
        <p:grpSpPr bwMode="auto">
          <a:xfrm>
            <a:off x="2154238" y="4071938"/>
            <a:ext cx="1066800" cy="1447800"/>
            <a:chOff x="1357" y="2592"/>
            <a:chExt cx="672" cy="912"/>
          </a:xfrm>
        </p:grpSpPr>
        <p:grpSp>
          <p:nvGrpSpPr>
            <p:cNvPr id="496650" name="Group 10"/>
            <p:cNvGrpSpPr>
              <a:grpSpLocks/>
            </p:cNvGrpSpPr>
            <p:nvPr/>
          </p:nvGrpSpPr>
          <p:grpSpPr bwMode="auto">
            <a:xfrm>
              <a:off x="1362" y="2592"/>
              <a:ext cx="663" cy="528"/>
              <a:chOff x="1379" y="2592"/>
              <a:chExt cx="663" cy="528"/>
            </a:xfrm>
          </p:grpSpPr>
          <p:sp>
            <p:nvSpPr>
              <p:cNvPr id="496651" name="AutoShape 11"/>
              <p:cNvSpPr>
                <a:spLocks noChangeArrowheads="1"/>
              </p:cNvSpPr>
              <p:nvPr/>
            </p:nvSpPr>
            <p:spPr bwMode="auto">
              <a:xfrm>
                <a:off x="1398" y="2640"/>
                <a:ext cx="624" cy="480"/>
              </a:xfrm>
              <a:prstGeom prst="roundRect">
                <a:avLst>
                  <a:gd name="adj" fmla="val 16667"/>
                </a:avLst>
              </a:prstGeom>
              <a:solidFill>
                <a:srgbClr val="FFEA18"/>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52" name="Rectangle 12"/>
              <p:cNvSpPr>
                <a:spLocks noChangeArrowheads="1"/>
              </p:cNvSpPr>
              <p:nvPr/>
            </p:nvSpPr>
            <p:spPr bwMode="auto">
              <a:xfrm>
                <a:off x="1379" y="2592"/>
                <a:ext cx="663" cy="42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3800" b="1" u="sng">
                    <a:solidFill>
                      <a:srgbClr val="0F116A"/>
                    </a:solidFill>
                    <a:latin typeface="Courier" pitchFamily="84" charset="0"/>
                  </a:rPr>
                  <a:t>UAC</a:t>
                </a:r>
                <a:endParaRPr lang="en-US" sz="3000" b="1">
                  <a:solidFill>
                    <a:srgbClr val="0F116A"/>
                  </a:solidFill>
                </a:endParaRPr>
              </a:p>
            </p:txBody>
          </p:sp>
        </p:grpSp>
        <p:sp>
          <p:nvSpPr>
            <p:cNvPr id="496672" name="Line 32"/>
            <p:cNvSpPr>
              <a:spLocks noChangeShapeType="1"/>
            </p:cNvSpPr>
            <p:nvPr/>
          </p:nvSpPr>
          <p:spPr bwMode="auto">
            <a:xfrm>
              <a:off x="1693" y="3072"/>
              <a:ext cx="0" cy="96"/>
            </a:xfrm>
            <a:prstGeom prst="line">
              <a:avLst/>
            </a:prstGeom>
            <a:noFill/>
            <a:ln w="571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76" name="Oval 36"/>
            <p:cNvSpPr>
              <a:spLocks noChangeArrowheads="1"/>
            </p:cNvSpPr>
            <p:nvPr/>
          </p:nvSpPr>
          <p:spPr bwMode="auto">
            <a:xfrm>
              <a:off x="1357" y="3168"/>
              <a:ext cx="672" cy="336"/>
            </a:xfrm>
            <a:prstGeom prst="ellipse">
              <a:avLst/>
            </a:prstGeom>
            <a:solidFill>
              <a:srgbClr val="FFEA18"/>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3400" b="1">
                  <a:solidFill>
                    <a:srgbClr val="0F116A"/>
                  </a:solidFill>
                  <a:latin typeface="Courier" pitchFamily="84" charset="0"/>
                </a:rPr>
                <a:t>Met</a:t>
              </a:r>
            </a:p>
          </p:txBody>
        </p:sp>
      </p:grpSp>
      <p:grpSp>
        <p:nvGrpSpPr>
          <p:cNvPr id="496680" name="Group 40"/>
          <p:cNvGrpSpPr>
            <a:grpSpLocks/>
          </p:cNvGrpSpPr>
          <p:nvPr/>
        </p:nvGrpSpPr>
        <p:grpSpPr bwMode="auto">
          <a:xfrm>
            <a:off x="3211513" y="4373563"/>
            <a:ext cx="1066800" cy="1447800"/>
            <a:chOff x="2064" y="2832"/>
            <a:chExt cx="672" cy="912"/>
          </a:xfrm>
        </p:grpSpPr>
        <p:grpSp>
          <p:nvGrpSpPr>
            <p:cNvPr id="496656" name="Group 16"/>
            <p:cNvGrpSpPr>
              <a:grpSpLocks/>
            </p:cNvGrpSpPr>
            <p:nvPr/>
          </p:nvGrpSpPr>
          <p:grpSpPr bwMode="auto">
            <a:xfrm>
              <a:off x="2068" y="2832"/>
              <a:ext cx="663" cy="528"/>
              <a:chOff x="1379" y="2592"/>
              <a:chExt cx="663" cy="528"/>
            </a:xfrm>
          </p:grpSpPr>
          <p:sp>
            <p:nvSpPr>
              <p:cNvPr id="496657" name="AutoShape 17"/>
              <p:cNvSpPr>
                <a:spLocks noChangeArrowheads="1"/>
              </p:cNvSpPr>
              <p:nvPr/>
            </p:nvSpPr>
            <p:spPr bwMode="auto">
              <a:xfrm>
                <a:off x="1398" y="2640"/>
                <a:ext cx="624" cy="480"/>
              </a:xfrm>
              <a:prstGeom prst="roundRect">
                <a:avLst>
                  <a:gd name="adj" fmla="val 16667"/>
                </a:avLst>
              </a:prstGeom>
              <a:solidFill>
                <a:srgbClr val="FFEA18"/>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58" name="Rectangle 18"/>
              <p:cNvSpPr>
                <a:spLocks noChangeArrowheads="1"/>
              </p:cNvSpPr>
              <p:nvPr/>
            </p:nvSpPr>
            <p:spPr bwMode="auto">
              <a:xfrm>
                <a:off x="1379" y="2592"/>
                <a:ext cx="663" cy="42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3800" b="1">
                    <a:solidFill>
                      <a:schemeClr val="tx2"/>
                    </a:solidFill>
                    <a:latin typeface="Courier" pitchFamily="84" charset="0"/>
                  </a:rPr>
                  <a:t>GCA</a:t>
                </a:r>
                <a:endParaRPr lang="en-US" sz="3000" b="1">
                  <a:solidFill>
                    <a:srgbClr val="0F116A"/>
                  </a:solidFill>
                </a:endParaRPr>
              </a:p>
            </p:txBody>
          </p:sp>
        </p:grpSp>
        <p:sp>
          <p:nvSpPr>
            <p:cNvPr id="496673" name="Line 33"/>
            <p:cNvSpPr>
              <a:spLocks noChangeShapeType="1"/>
            </p:cNvSpPr>
            <p:nvPr/>
          </p:nvSpPr>
          <p:spPr bwMode="auto">
            <a:xfrm>
              <a:off x="2400" y="3312"/>
              <a:ext cx="0" cy="96"/>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77" name="Oval 37"/>
            <p:cNvSpPr>
              <a:spLocks noChangeArrowheads="1"/>
            </p:cNvSpPr>
            <p:nvPr/>
          </p:nvSpPr>
          <p:spPr bwMode="auto">
            <a:xfrm>
              <a:off x="2064" y="3408"/>
              <a:ext cx="672" cy="336"/>
            </a:xfrm>
            <a:prstGeom prst="ellipse">
              <a:avLst/>
            </a:prstGeom>
            <a:solidFill>
              <a:srgbClr val="FFEA18"/>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3400" b="1">
                  <a:solidFill>
                    <a:schemeClr val="tx2"/>
                  </a:solidFill>
                  <a:latin typeface="Courier" pitchFamily="84" charset="0"/>
                </a:rPr>
                <a:t>Arg</a:t>
              </a:r>
            </a:p>
          </p:txBody>
        </p:sp>
      </p:grpSp>
      <p:grpSp>
        <p:nvGrpSpPr>
          <p:cNvPr id="496679" name="Group 39"/>
          <p:cNvGrpSpPr>
            <a:grpSpLocks/>
          </p:cNvGrpSpPr>
          <p:nvPr/>
        </p:nvGrpSpPr>
        <p:grpSpPr bwMode="auto">
          <a:xfrm>
            <a:off x="4260850" y="4659313"/>
            <a:ext cx="1066800" cy="1447800"/>
            <a:chOff x="2784" y="3120"/>
            <a:chExt cx="672" cy="912"/>
          </a:xfrm>
        </p:grpSpPr>
        <p:grpSp>
          <p:nvGrpSpPr>
            <p:cNvPr id="496661" name="Group 21"/>
            <p:cNvGrpSpPr>
              <a:grpSpLocks/>
            </p:cNvGrpSpPr>
            <p:nvPr/>
          </p:nvGrpSpPr>
          <p:grpSpPr bwMode="auto">
            <a:xfrm>
              <a:off x="2788" y="3120"/>
              <a:ext cx="663" cy="528"/>
              <a:chOff x="1379" y="2592"/>
              <a:chExt cx="663" cy="528"/>
            </a:xfrm>
          </p:grpSpPr>
          <p:sp>
            <p:nvSpPr>
              <p:cNvPr id="496662" name="AutoShape 22"/>
              <p:cNvSpPr>
                <a:spLocks noChangeArrowheads="1"/>
              </p:cNvSpPr>
              <p:nvPr/>
            </p:nvSpPr>
            <p:spPr bwMode="auto">
              <a:xfrm>
                <a:off x="1398" y="2640"/>
                <a:ext cx="624" cy="480"/>
              </a:xfrm>
              <a:prstGeom prst="roundRect">
                <a:avLst>
                  <a:gd name="adj" fmla="val 16667"/>
                </a:avLst>
              </a:prstGeom>
              <a:solidFill>
                <a:srgbClr val="FFEA18"/>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63" name="Rectangle 23"/>
              <p:cNvSpPr>
                <a:spLocks noChangeArrowheads="1"/>
              </p:cNvSpPr>
              <p:nvPr/>
            </p:nvSpPr>
            <p:spPr bwMode="auto">
              <a:xfrm>
                <a:off x="1379" y="2592"/>
                <a:ext cx="663" cy="42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3800" b="1" u="sng">
                    <a:solidFill>
                      <a:srgbClr val="CC0000"/>
                    </a:solidFill>
                    <a:latin typeface="Courier" pitchFamily="84" charset="0"/>
                  </a:rPr>
                  <a:t>CAU</a:t>
                </a:r>
                <a:endParaRPr lang="en-US" sz="3000" b="1">
                  <a:solidFill>
                    <a:srgbClr val="0F116A"/>
                  </a:solidFill>
                </a:endParaRPr>
              </a:p>
            </p:txBody>
          </p:sp>
        </p:grpSp>
        <p:sp>
          <p:nvSpPr>
            <p:cNvPr id="496674" name="Line 34"/>
            <p:cNvSpPr>
              <a:spLocks noChangeShapeType="1"/>
            </p:cNvSpPr>
            <p:nvPr/>
          </p:nvSpPr>
          <p:spPr bwMode="auto">
            <a:xfrm>
              <a:off x="3120" y="3600"/>
              <a:ext cx="0" cy="96"/>
            </a:xfrm>
            <a:prstGeom prst="line">
              <a:avLst/>
            </a:prstGeom>
            <a:noFill/>
            <a:ln w="571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78" name="Oval 38"/>
            <p:cNvSpPr>
              <a:spLocks noChangeArrowheads="1"/>
            </p:cNvSpPr>
            <p:nvPr/>
          </p:nvSpPr>
          <p:spPr bwMode="auto">
            <a:xfrm>
              <a:off x="2784" y="3696"/>
              <a:ext cx="672" cy="336"/>
            </a:xfrm>
            <a:prstGeom prst="ellipse">
              <a:avLst/>
            </a:prstGeom>
            <a:solidFill>
              <a:srgbClr val="FFEA18"/>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3400" b="1">
                  <a:solidFill>
                    <a:srgbClr val="CC0000"/>
                  </a:solidFill>
                  <a:latin typeface="Courier" pitchFamily="84" charset="0"/>
                </a:rPr>
                <a:t>Val</a:t>
              </a:r>
            </a:p>
          </p:txBody>
        </p:sp>
      </p:grpSp>
      <p:sp>
        <p:nvSpPr>
          <p:cNvPr id="496682" name="Line 42"/>
          <p:cNvSpPr>
            <a:spLocks noChangeShapeType="1"/>
          </p:cNvSpPr>
          <p:nvPr/>
        </p:nvSpPr>
        <p:spPr bwMode="auto">
          <a:xfrm>
            <a:off x="3133725" y="349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83" name="Line 43"/>
          <p:cNvSpPr>
            <a:spLocks noChangeShapeType="1"/>
          </p:cNvSpPr>
          <p:nvPr/>
        </p:nvSpPr>
        <p:spPr bwMode="auto">
          <a:xfrm>
            <a:off x="4006850" y="3492500"/>
            <a:ext cx="0" cy="29210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84" name="Line 44"/>
          <p:cNvSpPr>
            <a:spLocks noChangeShapeType="1"/>
          </p:cNvSpPr>
          <p:nvPr/>
        </p:nvSpPr>
        <p:spPr bwMode="auto">
          <a:xfrm>
            <a:off x="4892675" y="3532188"/>
            <a:ext cx="0" cy="21272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85" name="Line 45"/>
          <p:cNvSpPr>
            <a:spLocks noChangeShapeType="1"/>
          </p:cNvSpPr>
          <p:nvPr/>
        </p:nvSpPr>
        <p:spPr bwMode="auto">
          <a:xfrm>
            <a:off x="5753100" y="3532188"/>
            <a:ext cx="0" cy="21272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86" name="Line 46"/>
          <p:cNvSpPr>
            <a:spLocks noChangeShapeType="1"/>
          </p:cNvSpPr>
          <p:nvPr/>
        </p:nvSpPr>
        <p:spPr bwMode="auto">
          <a:xfrm>
            <a:off x="6665913" y="3546475"/>
            <a:ext cx="0" cy="18415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687" name="Line 47"/>
          <p:cNvSpPr>
            <a:spLocks noChangeShapeType="1"/>
          </p:cNvSpPr>
          <p:nvPr/>
        </p:nvSpPr>
        <p:spPr bwMode="auto">
          <a:xfrm>
            <a:off x="7539038" y="3546475"/>
            <a:ext cx="0" cy="18415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96681"/>
                                        </p:tgtEl>
                                        <p:attrNameLst>
                                          <p:attrName>style.visibility</p:attrName>
                                        </p:attrNameLst>
                                      </p:cBhvr>
                                      <p:to>
                                        <p:strVal val="visible"/>
                                      </p:to>
                                    </p:set>
                                    <p:anim calcmode="lin" valueType="num">
                                      <p:cBhvr additive="base">
                                        <p:cTn id="7" dur="1000" fill="hold"/>
                                        <p:tgtEl>
                                          <p:spTgt spid="496681"/>
                                        </p:tgtEl>
                                        <p:attrNameLst>
                                          <p:attrName>ppt_x</p:attrName>
                                        </p:attrNameLst>
                                      </p:cBhvr>
                                      <p:tavLst>
                                        <p:tav tm="0">
                                          <p:val>
                                            <p:strVal val="#ppt_x"/>
                                          </p:val>
                                        </p:tav>
                                        <p:tav tm="100000">
                                          <p:val>
                                            <p:strVal val="#ppt_x"/>
                                          </p:val>
                                        </p:tav>
                                      </p:tavLst>
                                    </p:anim>
                                    <p:anim calcmode="lin" valueType="num">
                                      <p:cBhvr additive="base">
                                        <p:cTn id="8" dur="1000" fill="hold"/>
                                        <p:tgtEl>
                                          <p:spTgt spid="49668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par>
                          <p:cTn id="9" fill="hold" nodeType="afterGroup">
                            <p:stCondLst>
                              <p:cond delay="1000"/>
                            </p:stCondLst>
                            <p:childTnLst>
                              <p:par>
                                <p:cTn id="10" presetID="1" presetClass="entr" presetSubtype="0" fill="hold" grpId="0" nodeType="afterEffect">
                                  <p:stCondLst>
                                    <p:cond delay="0"/>
                                  </p:stCondLst>
                                  <p:childTnLst>
                                    <p:set>
                                      <p:cBhvr>
                                        <p:cTn id="11" dur="1" fill="hold">
                                          <p:stCondLst>
                                            <p:cond delay="499"/>
                                          </p:stCondLst>
                                        </p:cTn>
                                        <p:tgtEl>
                                          <p:spTgt spid="496649"/>
                                        </p:tgtEl>
                                        <p:attrNameLst>
                                          <p:attrName>style.visibility</p:attrName>
                                        </p:attrNameLst>
                                      </p:cBhvr>
                                      <p:to>
                                        <p:strVal val="visible"/>
                                      </p:to>
                                    </p:set>
                                  </p:childTnLst>
                                </p:cTn>
                              </p:par>
                            </p:childTnLst>
                          </p:cTn>
                        </p:par>
                        <p:par>
                          <p:cTn id="12" fill="hold" nodeType="afterGroup">
                            <p:stCondLst>
                              <p:cond delay="1500"/>
                            </p:stCondLst>
                            <p:childTnLst>
                              <p:par>
                                <p:cTn id="13" presetID="1" presetClass="entr" presetSubtype="0" fill="hold" grpId="0" nodeType="afterEffect">
                                  <p:stCondLst>
                                    <p:cond delay="0"/>
                                  </p:stCondLst>
                                  <p:childTnLst>
                                    <p:set>
                                      <p:cBhvr>
                                        <p:cTn id="14" dur="1" fill="hold">
                                          <p:stCondLst>
                                            <p:cond delay="0"/>
                                          </p:stCondLst>
                                        </p:cTn>
                                        <p:tgtEl>
                                          <p:spTgt spid="496670"/>
                                        </p:tgtEl>
                                        <p:attrNameLst>
                                          <p:attrName>style.visibility</p:attrName>
                                        </p:attrNameLst>
                                      </p:cBhvr>
                                      <p:to>
                                        <p:strVal val="visible"/>
                                      </p:to>
                                    </p:set>
                                  </p:childTnLst>
                                </p:cTn>
                              </p:par>
                            </p:childTnLst>
                          </p:cTn>
                        </p:par>
                        <p:par>
                          <p:cTn id="15" fill="hold" nodeType="afterGroup">
                            <p:stCondLst>
                              <p:cond delay="1500"/>
                            </p:stCondLst>
                            <p:childTnLst>
                              <p:par>
                                <p:cTn id="16" presetID="1" presetClass="entr" presetSubtype="0" fill="hold" grpId="0" nodeType="afterEffect">
                                  <p:stCondLst>
                                    <p:cond delay="0"/>
                                  </p:stCondLst>
                                  <p:childTnLst>
                                    <p:set>
                                      <p:cBhvr>
                                        <p:cTn id="17" dur="1" fill="hold">
                                          <p:stCondLst>
                                            <p:cond delay="0"/>
                                          </p:stCondLst>
                                        </p:cTn>
                                        <p:tgtEl>
                                          <p:spTgt spid="496671"/>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nodeType="clickEffect">
                                  <p:stCondLst>
                                    <p:cond delay="0"/>
                                  </p:stCondLst>
                                  <p:childTnLst>
                                    <p:set>
                                      <p:cBhvr>
                                        <p:cTn id="21" dur="1" fill="hold">
                                          <p:stCondLst>
                                            <p:cond delay="0"/>
                                          </p:stCondLst>
                                        </p:cTn>
                                        <p:tgtEl>
                                          <p:spTgt spid="496680"/>
                                        </p:tgtEl>
                                        <p:attrNameLst>
                                          <p:attrName>style.visibility</p:attrName>
                                        </p:attrNameLst>
                                      </p:cBhvr>
                                      <p:to>
                                        <p:strVal val="visible"/>
                                      </p:to>
                                    </p:set>
                                    <p:anim calcmode="lin" valueType="num">
                                      <p:cBhvr additive="base">
                                        <p:cTn id="22" dur="1000" fill="hold"/>
                                        <p:tgtEl>
                                          <p:spTgt spid="496680"/>
                                        </p:tgtEl>
                                        <p:attrNameLst>
                                          <p:attrName>ppt_x</p:attrName>
                                        </p:attrNameLst>
                                      </p:cBhvr>
                                      <p:tavLst>
                                        <p:tav tm="0">
                                          <p:val>
                                            <p:strVal val="#ppt_x"/>
                                          </p:val>
                                        </p:tav>
                                        <p:tav tm="100000">
                                          <p:val>
                                            <p:strVal val="#ppt_x"/>
                                          </p:val>
                                        </p:tav>
                                      </p:tavLst>
                                    </p:anim>
                                    <p:anim calcmode="lin" valueType="num">
                                      <p:cBhvr additive="base">
                                        <p:cTn id="23" dur="1000" fill="hold"/>
                                        <p:tgtEl>
                                          <p:spTgt spid="496680"/>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0"/>
                                            </p:cond>
                                          </p:stCondLst>
                                          <p:endCondLst>
                                            <p:cond evt="onStopAudio" delay="0">
                                              <p:tgtEl>
                                                <p:sldTgt/>
                                              </p:tgtEl>
                                            </p:cond>
                                          </p:endCondLst>
                                        </p:cTn>
                                        <p:tgtEl>
                                          <p:sndTgt r:embed="rId3" name="Whoosh"/>
                                        </p:tgtEl>
                                      </p:cMediaNode>
                                    </p:audio>
                                  </p:sub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nodeType="clickEffect">
                                  <p:stCondLst>
                                    <p:cond delay="0"/>
                                  </p:stCondLst>
                                  <p:childTnLst>
                                    <p:set>
                                      <p:cBhvr>
                                        <p:cTn id="27" dur="1" fill="hold">
                                          <p:stCondLst>
                                            <p:cond delay="0"/>
                                          </p:stCondLst>
                                        </p:cTn>
                                        <p:tgtEl>
                                          <p:spTgt spid="496679"/>
                                        </p:tgtEl>
                                        <p:attrNameLst>
                                          <p:attrName>style.visibility</p:attrName>
                                        </p:attrNameLst>
                                      </p:cBhvr>
                                      <p:to>
                                        <p:strVal val="visible"/>
                                      </p:to>
                                    </p:set>
                                    <p:anim calcmode="lin" valueType="num">
                                      <p:cBhvr additive="base">
                                        <p:cTn id="28" dur="1000" fill="hold"/>
                                        <p:tgtEl>
                                          <p:spTgt spid="496679"/>
                                        </p:tgtEl>
                                        <p:attrNameLst>
                                          <p:attrName>ppt_x</p:attrName>
                                        </p:attrNameLst>
                                      </p:cBhvr>
                                      <p:tavLst>
                                        <p:tav tm="0">
                                          <p:val>
                                            <p:strVal val="#ppt_x"/>
                                          </p:val>
                                        </p:tav>
                                        <p:tav tm="100000">
                                          <p:val>
                                            <p:strVal val="#ppt_x"/>
                                          </p:val>
                                        </p:tav>
                                      </p:tavLst>
                                    </p:anim>
                                    <p:anim calcmode="lin" valueType="num">
                                      <p:cBhvr additive="base">
                                        <p:cTn id="29" dur="1000" fill="hold"/>
                                        <p:tgtEl>
                                          <p:spTgt spid="49667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3" name="Whoosh"/>
                                        </p:tgtEl>
                                      </p:cMediaNode>
                                    </p:audio>
                                  </p:subTnLst>
                                </p:cTn>
                              </p:par>
                            </p:childTnLst>
                          </p:cTn>
                        </p:par>
                        <p:par>
                          <p:cTn id="30" fill="hold" nodeType="afterGroup">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496664"/>
                                        </p:tgtEl>
                                        <p:attrNameLst>
                                          <p:attrName>style.visibility</p:attrName>
                                        </p:attrNameLst>
                                      </p:cBhvr>
                                      <p:to>
                                        <p:strVal val="visible"/>
                                      </p:to>
                                    </p:set>
                                    <p:animEffect transition="in" filter="wipe(left)">
                                      <p:cBhvr>
                                        <p:cTn id="33" dur="500"/>
                                        <p:tgtEl>
                                          <p:spTgt spid="496664"/>
                                        </p:tgtEl>
                                      </p:cBhvr>
                                    </p:animEffect>
                                  </p:childTnLst>
                                  <p:subTnLst>
                                    <p:audio>
                                      <p:cMediaNode>
                                        <p:cTn display="0" masterRel="sameClick">
                                          <p:stCondLst>
                                            <p:cond evt="begin" delay="0">
                                              <p:tn val="31"/>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49" grpId="0" animBg="1"/>
      <p:bldP spid="496664" grpId="0" animBg="1" autoUpdateAnimBg="0"/>
      <p:bldP spid="496670" grpId="0"/>
      <p:bldP spid="496671"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lstStyle/>
          <a:p>
            <a:r>
              <a:rPr lang="en-US"/>
              <a:t>The “Central Dogma”</a:t>
            </a:r>
          </a:p>
        </p:txBody>
      </p:sp>
      <p:sp>
        <p:nvSpPr>
          <p:cNvPr id="588803" name="Rectangle 3" descr="Rectangle: Click to edit Master text styles&#10;Second level&#10;Third level&#10;Fourth level&#10;Fifth level"/>
          <p:cNvSpPr>
            <a:spLocks noGrp="1" noChangeArrowheads="1"/>
          </p:cNvSpPr>
          <p:nvPr>
            <p:ph type="body" idx="1"/>
          </p:nvPr>
        </p:nvSpPr>
        <p:spPr>
          <a:xfrm>
            <a:off x="533400" y="1371600"/>
            <a:ext cx="8610600" cy="1143000"/>
          </a:xfrm>
          <a:noFill/>
          <a:ln/>
        </p:spPr>
        <p:txBody>
          <a:bodyPr/>
          <a:lstStyle/>
          <a:p>
            <a:r>
              <a:rPr lang="en-US" sz="2600"/>
              <a:t>Flow of genetic information in a cell</a:t>
            </a:r>
          </a:p>
          <a:p>
            <a:pPr lvl="1"/>
            <a:r>
              <a:rPr lang="en-US" sz="2400"/>
              <a:t>How do we move information from DNA to proteins?</a:t>
            </a:r>
            <a:endParaRPr lang="en-US" sz="2400" b="0">
              <a:latin typeface="Times" pitchFamily="84" charset="0"/>
            </a:endParaRPr>
          </a:p>
        </p:txBody>
      </p:sp>
      <p:pic>
        <p:nvPicPr>
          <p:cNvPr id="588829" name="Picture 2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34288" y="382588"/>
            <a:ext cx="1425575" cy="1425575"/>
          </a:xfrm>
          <a:prstGeom prst="rect">
            <a:avLst/>
          </a:prstGeom>
          <a:noFill/>
          <a:ln w="9525">
            <a:solidFill>
              <a:srgbClr val="000000"/>
            </a:solidFill>
            <a:miter lim="800000"/>
            <a:headEnd/>
            <a:tailEnd/>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sp>
        <p:nvSpPr>
          <p:cNvPr id="588831" name="AutoShape 31"/>
          <p:cNvSpPr>
            <a:spLocks noChangeArrowheads="1"/>
          </p:cNvSpPr>
          <p:nvPr/>
        </p:nvSpPr>
        <p:spPr bwMode="auto">
          <a:xfrm>
            <a:off x="6213475" y="3344863"/>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588832" name="AutoShape 32"/>
          <p:cNvSpPr>
            <a:spLocks noChangeArrowheads="1"/>
          </p:cNvSpPr>
          <p:nvPr/>
        </p:nvSpPr>
        <p:spPr bwMode="auto">
          <a:xfrm>
            <a:off x="1255713" y="3344863"/>
            <a:ext cx="1579562"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pic>
        <p:nvPicPr>
          <p:cNvPr id="588833" name="Picture 33" descr="penguinL"/>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12088" y="5534025"/>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588835" name="AutoShape 35"/>
          <p:cNvSpPr>
            <a:spLocks noChangeArrowheads="1"/>
          </p:cNvSpPr>
          <p:nvPr/>
        </p:nvSpPr>
        <p:spPr bwMode="auto">
          <a:xfrm>
            <a:off x="3749675" y="3344863"/>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588836" name="AutoShape 36"/>
          <p:cNvSpPr>
            <a:spLocks noChangeArrowheads="1"/>
          </p:cNvSpPr>
          <p:nvPr/>
        </p:nvSpPr>
        <p:spPr bwMode="auto">
          <a:xfrm rot="10800000">
            <a:off x="709613" y="3414713"/>
            <a:ext cx="1752600" cy="1752600"/>
          </a:xfrm>
          <a:custGeom>
            <a:avLst/>
            <a:gdLst>
              <a:gd name="G0" fmla="+- 0 0 0"/>
              <a:gd name="G1" fmla="+- 5905106 0 0"/>
              <a:gd name="G2" fmla="+- 0 0 5905106"/>
              <a:gd name="G3" fmla="+- 10800 0 0"/>
              <a:gd name="G4" fmla="+- 0 0 0"/>
              <a:gd name="T0" fmla="*/ 360 256 1"/>
              <a:gd name="T1" fmla="*/ 0 256 1"/>
              <a:gd name="G5" fmla="+- G2 T0 T1"/>
              <a:gd name="G6" fmla="?: G2 G2 G5"/>
              <a:gd name="G7" fmla="+- 0 0 G6"/>
              <a:gd name="G8" fmla="+- 8570 0 0"/>
              <a:gd name="G9" fmla="+- 0 0 5905106"/>
              <a:gd name="G10" fmla="+- 8570 0 2700"/>
              <a:gd name="G11" fmla="cos G10 0"/>
              <a:gd name="G12" fmla="sin G10 0"/>
              <a:gd name="G13" fmla="cos 13500 0"/>
              <a:gd name="G14" fmla="sin 13500 0"/>
              <a:gd name="G15" fmla="+- G11 10800 0"/>
              <a:gd name="G16" fmla="+- G12 10800 0"/>
              <a:gd name="G17" fmla="+- G13 10800 0"/>
              <a:gd name="G18" fmla="+- G14 10800 0"/>
              <a:gd name="G19" fmla="*/ 8570 1 2"/>
              <a:gd name="G20" fmla="+- G19 5400 0"/>
              <a:gd name="G21" fmla="cos G20 0"/>
              <a:gd name="G22" fmla="sin G20 0"/>
              <a:gd name="G23" fmla="+- G21 10800 0"/>
              <a:gd name="G24" fmla="+- G12 G23 G22"/>
              <a:gd name="G25" fmla="+- G22 G23 G11"/>
              <a:gd name="G26" fmla="cos 10800 0"/>
              <a:gd name="G27" fmla="sin 10800 0"/>
              <a:gd name="G28" fmla="cos 8570 0"/>
              <a:gd name="G29" fmla="sin 8570 0"/>
              <a:gd name="G30" fmla="+- G26 10800 0"/>
              <a:gd name="G31" fmla="+- G27 10800 0"/>
              <a:gd name="G32" fmla="+- G28 10800 0"/>
              <a:gd name="G33" fmla="+- G29 10800 0"/>
              <a:gd name="G34" fmla="+- G19 5400 0"/>
              <a:gd name="G35" fmla="cos G34 5905106"/>
              <a:gd name="G36" fmla="sin G34 5905106"/>
              <a:gd name="G37" fmla="+/ 5905106 0 2"/>
              <a:gd name="T2" fmla="*/ 180 256 1"/>
              <a:gd name="T3" fmla="*/ 0 256 1"/>
              <a:gd name="G38" fmla="+- G37 T2 T3"/>
              <a:gd name="G39" fmla="?: G2 G37 G38"/>
              <a:gd name="G40" fmla="cos 10800 G39"/>
              <a:gd name="G41" fmla="sin 10800 G39"/>
              <a:gd name="G42" fmla="cos 8570 G39"/>
              <a:gd name="G43" fmla="sin 8570 G39"/>
              <a:gd name="G44" fmla="+- G40 10800 0"/>
              <a:gd name="G45" fmla="+- G41 10800 0"/>
              <a:gd name="G46" fmla="+- G42 10800 0"/>
              <a:gd name="G47" fmla="+- G43 10800 0"/>
              <a:gd name="G48" fmla="+- G35 10800 0"/>
              <a:gd name="G49" fmla="+- G36 10800 0"/>
              <a:gd name="T4" fmla="*/ 3170 w 21600"/>
              <a:gd name="T5" fmla="*/ 3156 h 21600"/>
              <a:gd name="T6" fmla="*/ 10782 w 21600"/>
              <a:gd name="T7" fmla="*/ 20484 h 21600"/>
              <a:gd name="T8" fmla="*/ 4745 w 21600"/>
              <a:gd name="T9" fmla="*/ 4734 h 21600"/>
              <a:gd name="T10" fmla="*/ 24300 w 21600"/>
              <a:gd name="T11" fmla="*/ 10800 h 21600"/>
              <a:gd name="T12" fmla="*/ 20485 w 21600"/>
              <a:gd name="T13" fmla="*/ 14615 h 21600"/>
              <a:gd name="T14" fmla="*/ 1667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9370" y="10800"/>
                </a:moveTo>
                <a:cubicBezTo>
                  <a:pt x="19370" y="6066"/>
                  <a:pt x="15533" y="2230"/>
                  <a:pt x="10800" y="2230"/>
                </a:cubicBezTo>
                <a:cubicBezTo>
                  <a:pt x="6066" y="2230"/>
                  <a:pt x="2230" y="6066"/>
                  <a:pt x="2230" y="10800"/>
                </a:cubicBezTo>
                <a:cubicBezTo>
                  <a:pt x="2229" y="15526"/>
                  <a:pt x="6057" y="19361"/>
                  <a:pt x="10784" y="19369"/>
                </a:cubicBezTo>
                <a:lnTo>
                  <a:pt x="10780" y="21599"/>
                </a:lnTo>
                <a:cubicBezTo>
                  <a:pt x="4823" y="21589"/>
                  <a:pt x="0" y="16756"/>
                  <a:pt x="0" y="10800"/>
                </a:cubicBezTo>
                <a:cubicBezTo>
                  <a:pt x="0" y="4835"/>
                  <a:pt x="4835" y="0"/>
                  <a:pt x="10800" y="0"/>
                </a:cubicBezTo>
                <a:cubicBezTo>
                  <a:pt x="16764" y="-1"/>
                  <a:pt x="21599" y="4835"/>
                  <a:pt x="21600" y="10799"/>
                </a:cubicBezTo>
                <a:lnTo>
                  <a:pt x="21600" y="10800"/>
                </a:lnTo>
                <a:lnTo>
                  <a:pt x="24300" y="10800"/>
                </a:lnTo>
                <a:lnTo>
                  <a:pt x="20485" y="14615"/>
                </a:lnTo>
                <a:lnTo>
                  <a:pt x="16670" y="10800"/>
                </a:lnTo>
                <a:lnTo>
                  <a:pt x="19370" y="10800"/>
                </a:lnTo>
                <a:close/>
              </a:path>
            </a:pathLst>
          </a:cu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8837" name="Text Box 37"/>
          <p:cNvSpPr txBox="1">
            <a:spLocks noChangeArrowheads="1"/>
          </p:cNvSpPr>
          <p:nvPr/>
        </p:nvSpPr>
        <p:spPr bwMode="auto">
          <a:xfrm rot="-900000">
            <a:off x="1584325" y="2773363"/>
            <a:ext cx="20462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6604"/>
                </a:solidFill>
              </a:rPr>
              <a:t>transcription</a:t>
            </a:r>
            <a:endParaRPr lang="en-US" sz="2400"/>
          </a:p>
        </p:txBody>
      </p:sp>
      <p:sp>
        <p:nvSpPr>
          <p:cNvPr id="588838" name="Text Box 38"/>
          <p:cNvSpPr txBox="1">
            <a:spLocks noChangeArrowheads="1"/>
          </p:cNvSpPr>
          <p:nvPr/>
        </p:nvSpPr>
        <p:spPr bwMode="auto">
          <a:xfrm rot="-900000">
            <a:off x="4092575" y="2773363"/>
            <a:ext cx="17414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6604"/>
                </a:solidFill>
              </a:rPr>
              <a:t>translation</a:t>
            </a:r>
            <a:endParaRPr lang="en-US" sz="2400">
              <a:solidFill>
                <a:srgbClr val="006604"/>
              </a:solidFill>
            </a:endParaRPr>
          </a:p>
        </p:txBody>
      </p:sp>
      <p:sp>
        <p:nvSpPr>
          <p:cNvPr id="588839" name="Text Box 39"/>
          <p:cNvSpPr txBox="1">
            <a:spLocks noChangeArrowheads="1"/>
          </p:cNvSpPr>
          <p:nvPr/>
        </p:nvSpPr>
        <p:spPr bwMode="auto">
          <a:xfrm>
            <a:off x="730250" y="5129213"/>
            <a:ext cx="1725613"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6604"/>
                </a:solidFill>
              </a:rPr>
              <a:t>replication</a:t>
            </a:r>
            <a:endParaRPr lang="en-US" sz="2400">
              <a:solidFill>
                <a:srgbClr val="006604"/>
              </a:solidFill>
            </a:endParaRPr>
          </a:p>
        </p:txBody>
      </p:sp>
      <p:sp>
        <p:nvSpPr>
          <p:cNvPr id="588840" name="AutoShape 40"/>
          <p:cNvSpPr>
            <a:spLocks noChangeArrowheads="1"/>
          </p:cNvSpPr>
          <p:nvPr/>
        </p:nvSpPr>
        <p:spPr bwMode="auto">
          <a:xfrm>
            <a:off x="5392738" y="3140075"/>
            <a:ext cx="1809750" cy="714375"/>
          </a:xfrm>
          <a:prstGeom prst="roundRect">
            <a:avLst>
              <a:gd name="adj" fmla="val 16667"/>
            </a:avLst>
          </a:prstGeom>
          <a:solidFill>
            <a:srgbClr val="FFEA18"/>
          </a:solidFill>
          <a:ln w="12700">
            <a:solidFill>
              <a:srgbClr val="391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rgbClr val="0F116A"/>
                </a:solidFill>
              </a:rPr>
              <a:t>protein</a:t>
            </a:r>
            <a:endParaRPr lang="en-US" sz="3200" b="1">
              <a:solidFill>
                <a:schemeClr val="tx2"/>
              </a:solidFill>
            </a:endParaRPr>
          </a:p>
        </p:txBody>
      </p:sp>
      <p:sp>
        <p:nvSpPr>
          <p:cNvPr id="588841" name="AutoShape 41"/>
          <p:cNvSpPr>
            <a:spLocks noChangeArrowheads="1"/>
          </p:cNvSpPr>
          <p:nvPr/>
        </p:nvSpPr>
        <p:spPr bwMode="auto">
          <a:xfrm>
            <a:off x="2895600" y="3138488"/>
            <a:ext cx="1247775" cy="714375"/>
          </a:xfrm>
          <a:prstGeom prst="roundRect">
            <a:avLst>
              <a:gd name="adj" fmla="val 16667"/>
            </a:avLst>
          </a:prstGeom>
          <a:solidFill>
            <a:srgbClr val="FFEA18"/>
          </a:solidFill>
          <a:ln w="12700">
            <a:solidFill>
              <a:srgbClr val="391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rgbClr val="0F116A"/>
                </a:solidFill>
              </a:rPr>
              <a:t>RNA</a:t>
            </a:r>
            <a:endParaRPr lang="en-US" sz="3200" b="1">
              <a:solidFill>
                <a:schemeClr val="tx2"/>
              </a:solidFill>
            </a:endParaRPr>
          </a:p>
        </p:txBody>
      </p:sp>
      <p:sp>
        <p:nvSpPr>
          <p:cNvPr id="588842" name="AutoShape 42"/>
          <p:cNvSpPr>
            <a:spLocks noChangeArrowheads="1"/>
          </p:cNvSpPr>
          <p:nvPr/>
        </p:nvSpPr>
        <p:spPr bwMode="auto">
          <a:xfrm>
            <a:off x="390525" y="3140075"/>
            <a:ext cx="1247775" cy="714375"/>
          </a:xfrm>
          <a:prstGeom prst="roundRect">
            <a:avLst>
              <a:gd name="adj" fmla="val 16667"/>
            </a:avLst>
          </a:prstGeom>
          <a:solidFill>
            <a:srgbClr val="FFEA18"/>
          </a:solidFill>
          <a:ln w="12700">
            <a:solidFill>
              <a:srgbClr val="391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rgbClr val="0F116A"/>
                </a:solidFill>
              </a:rPr>
              <a:t>DNA</a:t>
            </a:r>
            <a:endParaRPr lang="en-US" sz="3200" b="1">
              <a:solidFill>
                <a:schemeClr val="tx2"/>
              </a:solidFill>
            </a:endParaRPr>
          </a:p>
        </p:txBody>
      </p:sp>
      <p:sp>
        <p:nvSpPr>
          <p:cNvPr id="588843" name="AutoShape 43"/>
          <p:cNvSpPr>
            <a:spLocks noChangeArrowheads="1"/>
          </p:cNvSpPr>
          <p:nvPr/>
        </p:nvSpPr>
        <p:spPr bwMode="auto">
          <a:xfrm>
            <a:off x="7845425" y="3140075"/>
            <a:ext cx="1120775" cy="714375"/>
          </a:xfrm>
          <a:prstGeom prst="roundRect">
            <a:avLst>
              <a:gd name="adj" fmla="val 16667"/>
            </a:avLst>
          </a:prstGeom>
          <a:solidFill>
            <a:srgbClr val="CC0000"/>
          </a:solidFill>
          <a:ln w="12700">
            <a:solidFill>
              <a:srgbClr val="201A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chemeClr val="bg1"/>
                </a:solidFill>
              </a:rPr>
              <a:t>trait</a:t>
            </a:r>
            <a:endParaRPr lang="en-US" sz="3200" b="1">
              <a:solidFill>
                <a:schemeClr val="bg1"/>
              </a:solidFill>
            </a:endParaRPr>
          </a:p>
        </p:txBody>
      </p:sp>
      <p:sp>
        <p:nvSpPr>
          <p:cNvPr id="588844" name="AutoShape 44"/>
          <p:cNvSpPr>
            <a:spLocks noChangeArrowheads="1"/>
          </p:cNvSpPr>
          <p:nvPr/>
        </p:nvSpPr>
        <p:spPr bwMode="auto">
          <a:xfrm>
            <a:off x="4681538" y="4449763"/>
            <a:ext cx="2433637" cy="1455737"/>
          </a:xfrm>
          <a:prstGeom prst="wedgeEllipseCallout">
            <a:avLst>
              <a:gd name="adj1" fmla="val 86333"/>
              <a:gd name="adj2" fmla="val 36694"/>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rPr>
              <a:t>DNA gets </a:t>
            </a:r>
            <a:br>
              <a:rPr lang="en-US" sz="1800" b="1">
                <a:solidFill>
                  <a:srgbClr val="0F116A"/>
                </a:solidFill>
                <a:latin typeface="Comic Sans MS" pitchFamily="84" charset="0"/>
              </a:rPr>
            </a:br>
            <a:r>
              <a:rPr lang="en-US" sz="1800" b="1">
                <a:solidFill>
                  <a:srgbClr val="0F116A"/>
                </a:solidFill>
                <a:latin typeface="Comic Sans MS" pitchFamily="84" charset="0"/>
              </a:rPr>
              <a:t> all the glory,</a:t>
            </a:r>
            <a:br>
              <a:rPr lang="en-US" sz="1800" b="1">
                <a:solidFill>
                  <a:srgbClr val="0F116A"/>
                </a:solidFill>
                <a:latin typeface="Comic Sans MS" pitchFamily="84" charset="0"/>
              </a:rPr>
            </a:br>
            <a:r>
              <a:rPr lang="en-US" sz="1800" b="1">
                <a:solidFill>
                  <a:srgbClr val="0F116A"/>
                </a:solidFill>
                <a:latin typeface="Comic Sans MS" pitchFamily="84" charset="0"/>
              </a:rPr>
              <a:t> but proteins do </a:t>
            </a:r>
            <a:br>
              <a:rPr lang="en-US" sz="1800" b="1">
                <a:solidFill>
                  <a:srgbClr val="0F116A"/>
                </a:solidFill>
                <a:latin typeface="Comic Sans MS" pitchFamily="84" charset="0"/>
              </a:rPr>
            </a:br>
            <a:r>
              <a:rPr lang="en-US" sz="1800" b="1">
                <a:solidFill>
                  <a:srgbClr val="0F116A"/>
                </a:solidFill>
                <a:latin typeface="Comic Sans MS" pitchFamily="84" charset="0"/>
              </a:rPr>
              <a:t>all the work</a:t>
            </a:r>
            <a:r>
              <a:rPr lang="en-US" sz="1800" b="1" i="1">
                <a:solidFill>
                  <a:srgbClr val="0F116A"/>
                </a:solidFill>
                <a:latin typeface="Comic Sans MS" pitchFamily="84"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8803">
                                            <p:txEl>
                                              <p:pRg st="0" end="0"/>
                                            </p:txEl>
                                          </p:spTgt>
                                        </p:tgtEl>
                                        <p:attrNameLst>
                                          <p:attrName>style.visibility</p:attrName>
                                        </p:attrNameLst>
                                      </p:cBhvr>
                                      <p:to>
                                        <p:strVal val="visible"/>
                                      </p:to>
                                    </p:set>
                                    <p:anim calcmode="lin" valueType="num">
                                      <p:cBhvr additive="base">
                                        <p:cTn id="7" dur="500" fill="hold"/>
                                        <p:tgtEl>
                                          <p:spTgt spid="5888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888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8803">
                                            <p:txEl>
                                              <p:pRg st="1" end="1"/>
                                            </p:txEl>
                                          </p:spTgt>
                                        </p:tgtEl>
                                        <p:attrNameLst>
                                          <p:attrName>style.visibility</p:attrName>
                                        </p:attrNameLst>
                                      </p:cBhvr>
                                      <p:to>
                                        <p:strVal val="visible"/>
                                      </p:to>
                                    </p:set>
                                    <p:anim calcmode="lin" valueType="num">
                                      <p:cBhvr additive="base">
                                        <p:cTn id="13" dur="500" fill="hold"/>
                                        <p:tgtEl>
                                          <p:spTgt spid="5888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888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88842"/>
                                        </p:tgtEl>
                                        <p:attrNameLst>
                                          <p:attrName>style.visibility</p:attrName>
                                        </p:attrNameLst>
                                      </p:cBhvr>
                                      <p:to>
                                        <p:strVal val="visible"/>
                                      </p:to>
                                    </p:set>
                                    <p:animEffect transition="in" filter="wipe(left)">
                                      <p:cBhvr>
                                        <p:cTn id="19" dur="500"/>
                                        <p:tgtEl>
                                          <p:spTgt spid="588842"/>
                                        </p:tgtEl>
                                      </p:cBhvr>
                                    </p:animEffect>
                                  </p:childTnLst>
                                  <p:subTnLst>
                                    <p:audio>
                                      <p:cMediaNode>
                                        <p:cTn display="0" masterRel="sameClick">
                                          <p:stCondLst>
                                            <p:cond evt="begin" delay="0">
                                              <p:tn val="17"/>
                                            </p:cond>
                                          </p:stCondLst>
                                          <p:endCondLst>
                                            <p:cond evt="onStopAudio" delay="0">
                                              <p:tgtEl>
                                                <p:sldTgt/>
                                              </p:tgtEl>
                                            </p:cond>
                                          </p:endCondLst>
                                        </p:cTn>
                                        <p:tgtEl>
                                          <p:sndTgt r:embed="rId4" name="Vibro Up"/>
                                        </p:tgtEl>
                                      </p:cMediaNode>
                                    </p:audio>
                                  </p:subTnLst>
                                </p:cTn>
                              </p:par>
                            </p:childTnLst>
                          </p:cTn>
                        </p:par>
                      </p:childTnLst>
                    </p:cTn>
                  </p:par>
                  <p:par>
                    <p:cTn id="20" fill="hold" nodeType="clickPar">
                      <p:stCondLst>
                        <p:cond delay="indefinite"/>
                      </p:stCondLst>
                      <p:childTnLst>
                        <p:par>
                          <p:cTn id="21" fill="hold" nodeType="withGroup">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588836"/>
                                        </p:tgtEl>
                                        <p:attrNameLst>
                                          <p:attrName>style.visibility</p:attrName>
                                        </p:attrNameLst>
                                      </p:cBhvr>
                                      <p:to>
                                        <p:strVal val="visible"/>
                                      </p:to>
                                    </p:set>
                                    <p:anim calcmode="lin" valueType="num">
                                      <p:cBhvr>
                                        <p:cTn id="24" dur="500" fill="hold"/>
                                        <p:tgtEl>
                                          <p:spTgt spid="588836"/>
                                        </p:tgtEl>
                                        <p:attrNameLst>
                                          <p:attrName>ppt_w</p:attrName>
                                        </p:attrNameLst>
                                      </p:cBhvr>
                                      <p:tavLst>
                                        <p:tav tm="0">
                                          <p:val>
                                            <p:fltVal val="0"/>
                                          </p:val>
                                        </p:tav>
                                        <p:tav tm="100000">
                                          <p:val>
                                            <p:strVal val="#ppt_w"/>
                                          </p:val>
                                        </p:tav>
                                      </p:tavLst>
                                    </p:anim>
                                    <p:anim calcmode="lin" valueType="num">
                                      <p:cBhvr>
                                        <p:cTn id="25" dur="500" fill="hold"/>
                                        <p:tgtEl>
                                          <p:spTgt spid="588836"/>
                                        </p:tgtEl>
                                        <p:attrNameLst>
                                          <p:attrName>ppt_h</p:attrName>
                                        </p:attrNameLst>
                                      </p:cBhvr>
                                      <p:tavLst>
                                        <p:tav tm="0">
                                          <p:val>
                                            <p:fltVal val="0"/>
                                          </p:val>
                                        </p:tav>
                                        <p:tav tm="100000">
                                          <p:val>
                                            <p:strVal val="#ppt_h"/>
                                          </p:val>
                                        </p:tav>
                                      </p:tavLst>
                                    </p:anim>
                                    <p:anim calcmode="lin" valueType="num">
                                      <p:cBhvr>
                                        <p:cTn id="26" dur="500" fill="hold"/>
                                        <p:tgtEl>
                                          <p:spTgt spid="588836"/>
                                        </p:tgtEl>
                                        <p:attrNameLst>
                                          <p:attrName>style.rotation</p:attrName>
                                        </p:attrNameLst>
                                      </p:cBhvr>
                                      <p:tavLst>
                                        <p:tav tm="0">
                                          <p:val>
                                            <p:fltVal val="360"/>
                                          </p:val>
                                        </p:tav>
                                        <p:tav tm="100000">
                                          <p:val>
                                            <p:fltVal val="0"/>
                                          </p:val>
                                        </p:tav>
                                      </p:tavLst>
                                    </p:anim>
                                    <p:animEffect transition="in" filter="fade">
                                      <p:cBhvr>
                                        <p:cTn id="27" dur="500"/>
                                        <p:tgtEl>
                                          <p:spTgt spid="588836"/>
                                        </p:tgtEl>
                                      </p:cBhvr>
                                    </p:animEffect>
                                  </p:childTnLst>
                                  <p:subTnLst>
                                    <p:audio>
                                      <p:cMediaNode>
                                        <p:cTn display="0" masterRel="sameClick">
                                          <p:stCondLst>
                                            <p:cond evt="begin" delay="0">
                                              <p:tn val="22"/>
                                            </p:cond>
                                          </p:stCondLst>
                                          <p:endCondLst>
                                            <p:cond evt="onStopAudio" delay="0">
                                              <p:tgtEl>
                                                <p:sldTgt/>
                                              </p:tgtEl>
                                            </p:cond>
                                          </p:endCondLst>
                                        </p:cTn>
                                        <p:tgtEl>
                                          <p:sndTgt r:embed="rId5" name="Arrow"/>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88839">
                                            <p:txEl>
                                              <p:pRg st="0" end="0"/>
                                            </p:txEl>
                                          </p:spTgt>
                                        </p:tgtEl>
                                        <p:attrNameLst>
                                          <p:attrName>style.visibility</p:attrName>
                                        </p:attrNameLst>
                                      </p:cBhvr>
                                      <p:to>
                                        <p:strVal val="visible"/>
                                      </p:to>
                                    </p:set>
                                    <p:animEffect transition="in" filter="wipe(left)">
                                      <p:cBhvr>
                                        <p:cTn id="32" dur="500"/>
                                        <p:tgtEl>
                                          <p:spTgt spid="588839">
                                            <p:txEl>
                                              <p:pRg st="0" end="0"/>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6" name="Chimes"/>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88832"/>
                                        </p:tgtEl>
                                        <p:attrNameLst>
                                          <p:attrName>style.visibility</p:attrName>
                                        </p:attrNameLst>
                                      </p:cBhvr>
                                      <p:to>
                                        <p:strVal val="visible"/>
                                      </p:to>
                                    </p:set>
                                    <p:animEffect transition="in" filter="wipe(left)">
                                      <p:cBhvr>
                                        <p:cTn id="37" dur="500"/>
                                        <p:tgtEl>
                                          <p:spTgt spid="588832"/>
                                        </p:tgtEl>
                                      </p:cBhvr>
                                    </p:animEffect>
                                  </p:childTnLst>
                                  <p:subTnLst>
                                    <p:audio>
                                      <p:cMediaNode>
                                        <p:cTn display="0" masterRel="sameClick">
                                          <p:stCondLst>
                                            <p:cond evt="begin" delay="0">
                                              <p:tn val="35"/>
                                            </p:cond>
                                          </p:stCondLst>
                                          <p:endCondLst>
                                            <p:cond evt="onStopAudio" delay="0">
                                              <p:tgtEl>
                                                <p:sldTgt/>
                                              </p:tgtEl>
                                            </p:cond>
                                          </p:endCondLst>
                                        </p:cTn>
                                        <p:tgtEl>
                                          <p:sndTgt r:embed="rId5" name="Arrow"/>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88841"/>
                                        </p:tgtEl>
                                        <p:attrNameLst>
                                          <p:attrName>style.visibility</p:attrName>
                                        </p:attrNameLst>
                                      </p:cBhvr>
                                      <p:to>
                                        <p:strVal val="visible"/>
                                      </p:to>
                                    </p:set>
                                    <p:animEffect transition="in" filter="wipe(left)">
                                      <p:cBhvr>
                                        <p:cTn id="42" dur="500"/>
                                        <p:tgtEl>
                                          <p:spTgt spid="588841"/>
                                        </p:tgtEl>
                                      </p:cBhvr>
                                    </p:animEffect>
                                  </p:childTnLst>
                                  <p:subTnLst>
                                    <p:audio>
                                      <p:cMediaNode>
                                        <p:cTn display="0" masterRel="sameClick">
                                          <p:stCondLst>
                                            <p:cond evt="begin" delay="0">
                                              <p:tn val="40"/>
                                            </p:cond>
                                          </p:stCondLst>
                                          <p:endCondLst>
                                            <p:cond evt="onStopAudio" delay="0">
                                              <p:tgtEl>
                                                <p:sldTgt/>
                                              </p:tgtEl>
                                            </p:cond>
                                          </p:endCondLst>
                                        </p:cTn>
                                        <p:tgtEl>
                                          <p:sndTgt r:embed="rId4" name="Vibro Up"/>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88837">
                                            <p:txEl>
                                              <p:pRg st="0" end="0"/>
                                            </p:txEl>
                                          </p:spTgt>
                                        </p:tgtEl>
                                        <p:attrNameLst>
                                          <p:attrName>style.visibility</p:attrName>
                                        </p:attrNameLst>
                                      </p:cBhvr>
                                      <p:to>
                                        <p:strVal val="visible"/>
                                      </p:to>
                                    </p:set>
                                    <p:animEffect transition="in" filter="wipe(left)">
                                      <p:cBhvr>
                                        <p:cTn id="47" dur="500"/>
                                        <p:tgtEl>
                                          <p:spTgt spid="588837">
                                            <p:txEl>
                                              <p:pRg st="0" end="0"/>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6" name="Chimes"/>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88835"/>
                                        </p:tgtEl>
                                        <p:attrNameLst>
                                          <p:attrName>style.visibility</p:attrName>
                                        </p:attrNameLst>
                                      </p:cBhvr>
                                      <p:to>
                                        <p:strVal val="visible"/>
                                      </p:to>
                                    </p:set>
                                    <p:animEffect transition="in" filter="wipe(left)">
                                      <p:cBhvr>
                                        <p:cTn id="52" dur="500"/>
                                        <p:tgtEl>
                                          <p:spTgt spid="588835"/>
                                        </p:tgtEl>
                                      </p:cBhvr>
                                    </p:animEffect>
                                  </p:childTnLst>
                                  <p:subTnLst>
                                    <p:audio>
                                      <p:cMediaNode>
                                        <p:cTn display="0" masterRel="sameClick">
                                          <p:stCondLst>
                                            <p:cond evt="begin" delay="0">
                                              <p:tn val="50"/>
                                            </p:cond>
                                          </p:stCondLst>
                                          <p:endCondLst>
                                            <p:cond evt="onStopAudio" delay="0">
                                              <p:tgtEl>
                                                <p:sldTgt/>
                                              </p:tgtEl>
                                            </p:cond>
                                          </p:endCondLst>
                                        </p:cTn>
                                        <p:tgtEl>
                                          <p:sndTgt r:embed="rId5" name="Arrow"/>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88840"/>
                                        </p:tgtEl>
                                        <p:attrNameLst>
                                          <p:attrName>style.visibility</p:attrName>
                                        </p:attrNameLst>
                                      </p:cBhvr>
                                      <p:to>
                                        <p:strVal val="visible"/>
                                      </p:to>
                                    </p:set>
                                    <p:animEffect transition="in" filter="wipe(left)">
                                      <p:cBhvr>
                                        <p:cTn id="57" dur="500"/>
                                        <p:tgtEl>
                                          <p:spTgt spid="588840"/>
                                        </p:tgtEl>
                                      </p:cBhvr>
                                    </p:animEffect>
                                  </p:childTnLst>
                                  <p:subTnLst>
                                    <p:audio>
                                      <p:cMediaNode>
                                        <p:cTn display="0" masterRel="sameClick">
                                          <p:stCondLst>
                                            <p:cond evt="begin" delay="0">
                                              <p:tn val="55"/>
                                            </p:cond>
                                          </p:stCondLst>
                                          <p:endCondLst>
                                            <p:cond evt="onStopAudio" delay="0">
                                              <p:tgtEl>
                                                <p:sldTgt/>
                                              </p:tgtEl>
                                            </p:cond>
                                          </p:endCondLst>
                                        </p:cTn>
                                        <p:tgtEl>
                                          <p:sndTgt r:embed="rId4" name="Vibro Up"/>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88838">
                                            <p:txEl>
                                              <p:pRg st="0" end="0"/>
                                            </p:txEl>
                                          </p:spTgt>
                                        </p:tgtEl>
                                        <p:attrNameLst>
                                          <p:attrName>style.visibility</p:attrName>
                                        </p:attrNameLst>
                                      </p:cBhvr>
                                      <p:to>
                                        <p:strVal val="visible"/>
                                      </p:to>
                                    </p:set>
                                    <p:animEffect transition="in" filter="wipe(left)">
                                      <p:cBhvr>
                                        <p:cTn id="62" dur="500"/>
                                        <p:tgtEl>
                                          <p:spTgt spid="588838">
                                            <p:txEl>
                                              <p:pRg st="0" end="0"/>
                                            </p:txEl>
                                          </p:spTgt>
                                        </p:tgtEl>
                                      </p:cBhvr>
                                    </p:animEffect>
                                  </p:childTnLst>
                                  <p:subTnLst>
                                    <p:audio>
                                      <p:cMediaNode>
                                        <p:cTn display="0" masterRel="sameClick">
                                          <p:stCondLst>
                                            <p:cond evt="begin" delay="0">
                                              <p:tn val="60"/>
                                            </p:cond>
                                          </p:stCondLst>
                                          <p:endCondLst>
                                            <p:cond evt="onStopAudio" delay="0">
                                              <p:tgtEl>
                                                <p:sldTgt/>
                                              </p:tgtEl>
                                            </p:cond>
                                          </p:endCondLst>
                                        </p:cTn>
                                        <p:tgtEl>
                                          <p:sndTgt r:embed="rId6" name="Chimes"/>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588831"/>
                                        </p:tgtEl>
                                        <p:attrNameLst>
                                          <p:attrName>style.visibility</p:attrName>
                                        </p:attrNameLst>
                                      </p:cBhvr>
                                      <p:to>
                                        <p:strVal val="visible"/>
                                      </p:to>
                                    </p:set>
                                    <p:animEffect transition="in" filter="wipe(left)">
                                      <p:cBhvr>
                                        <p:cTn id="67" dur="500"/>
                                        <p:tgtEl>
                                          <p:spTgt spid="588831"/>
                                        </p:tgtEl>
                                      </p:cBhvr>
                                    </p:animEffect>
                                  </p:childTnLst>
                                  <p:subTnLst>
                                    <p:audio>
                                      <p:cMediaNode>
                                        <p:cTn display="0" masterRel="sameClick">
                                          <p:stCondLst>
                                            <p:cond evt="begin" delay="0">
                                              <p:tn val="65"/>
                                            </p:cond>
                                          </p:stCondLst>
                                          <p:endCondLst>
                                            <p:cond evt="onStopAudio" delay="0">
                                              <p:tgtEl>
                                                <p:sldTgt/>
                                              </p:tgtEl>
                                            </p:cond>
                                          </p:endCondLst>
                                        </p:cTn>
                                        <p:tgtEl>
                                          <p:sndTgt r:embed="rId5" name="Arrow"/>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588843"/>
                                        </p:tgtEl>
                                        <p:attrNameLst>
                                          <p:attrName>style.visibility</p:attrName>
                                        </p:attrNameLst>
                                      </p:cBhvr>
                                      <p:to>
                                        <p:strVal val="visible"/>
                                      </p:to>
                                    </p:set>
                                    <p:animEffect transition="in" filter="wipe(left)">
                                      <p:cBhvr>
                                        <p:cTn id="72" dur="500"/>
                                        <p:tgtEl>
                                          <p:spTgt spid="588843"/>
                                        </p:tgtEl>
                                      </p:cBhvr>
                                    </p:animEffect>
                                  </p:childTnLst>
                                  <p:subTnLst>
                                    <p:audio>
                                      <p:cMediaNode>
                                        <p:cTn display="0" masterRel="sameClick">
                                          <p:stCondLst>
                                            <p:cond evt="begin" delay="0">
                                              <p:tn val="70"/>
                                            </p:cond>
                                          </p:stCondLst>
                                          <p:endCondLst>
                                            <p:cond evt="onStopAudio" delay="0">
                                              <p:tgtEl>
                                                <p:sldTgt/>
                                              </p:tgtEl>
                                            </p:cond>
                                          </p:endCondLst>
                                        </p:cTn>
                                        <p:tgtEl>
                                          <p:sndTgt r:embed="rId4" name="Vibro Up"/>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2" fill="hold" nodeType="clickEffect">
                                  <p:stCondLst>
                                    <p:cond delay="0"/>
                                  </p:stCondLst>
                                  <p:childTnLst>
                                    <p:set>
                                      <p:cBhvr>
                                        <p:cTn id="76" dur="1" fill="hold">
                                          <p:stCondLst>
                                            <p:cond delay="0"/>
                                          </p:stCondLst>
                                        </p:cTn>
                                        <p:tgtEl>
                                          <p:spTgt spid="588833"/>
                                        </p:tgtEl>
                                        <p:attrNameLst>
                                          <p:attrName>style.visibility</p:attrName>
                                        </p:attrNameLst>
                                      </p:cBhvr>
                                      <p:to>
                                        <p:strVal val="visible"/>
                                      </p:to>
                                    </p:set>
                                    <p:animEffect transition="in" filter="wipe(right)">
                                      <p:cBhvr>
                                        <p:cTn id="77" dur="500"/>
                                        <p:tgtEl>
                                          <p:spTgt spid="588833"/>
                                        </p:tgtEl>
                                      </p:cBhvr>
                                    </p:animEffect>
                                  </p:childTnLst>
                                </p:cTn>
                              </p:par>
                            </p:childTnLst>
                          </p:cTn>
                        </p:par>
                        <p:par>
                          <p:cTn id="78" fill="hold" nodeType="afterGroup">
                            <p:stCondLst>
                              <p:cond delay="500"/>
                            </p:stCondLst>
                            <p:childTnLst>
                              <p:par>
                                <p:cTn id="79" presetID="22" presetClass="entr" presetSubtype="2" fill="hold" grpId="0" nodeType="afterEffect">
                                  <p:stCondLst>
                                    <p:cond delay="0"/>
                                  </p:stCondLst>
                                  <p:childTnLst>
                                    <p:set>
                                      <p:cBhvr>
                                        <p:cTn id="80" dur="1" fill="hold">
                                          <p:stCondLst>
                                            <p:cond delay="0"/>
                                          </p:stCondLst>
                                        </p:cTn>
                                        <p:tgtEl>
                                          <p:spTgt spid="588844"/>
                                        </p:tgtEl>
                                        <p:attrNameLst>
                                          <p:attrName>style.visibility</p:attrName>
                                        </p:attrNameLst>
                                      </p:cBhvr>
                                      <p:to>
                                        <p:strVal val="visible"/>
                                      </p:to>
                                    </p:set>
                                    <p:animEffect transition="in" filter="wipe(right)">
                                      <p:cBhvr>
                                        <p:cTn id="81" dur="500"/>
                                        <p:tgtEl>
                                          <p:spTgt spid="588844"/>
                                        </p:tgtEl>
                                      </p:cBhvr>
                                    </p:animEffect>
                                  </p:childTnLst>
                                  <p:subTnLst>
                                    <p:audio>
                                      <p:cMediaNode>
                                        <p:cTn display="0" masterRel="sameClick">
                                          <p:stCondLst>
                                            <p:cond evt="begin" delay="0">
                                              <p:tn val="79"/>
                                            </p:cond>
                                          </p:stCondLst>
                                          <p:endCondLst>
                                            <p:cond evt="onStopAudio" delay="0">
                                              <p:tgtEl>
                                                <p:sldTgt/>
                                              </p:tgtEl>
                                            </p:cond>
                                          </p:endCondLst>
                                        </p:cTn>
                                        <p:tgtEl>
                                          <p:sndTgt r:embed="rId7"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8803" grpId="0" build="p" autoUpdateAnimBg="0"/>
      <p:bldP spid="588831" grpId="0" animBg="1" autoUpdateAnimBg="0"/>
      <p:bldP spid="588832" grpId="0" animBg="1" autoUpdateAnimBg="0"/>
      <p:bldP spid="588835" grpId="0" animBg="1" autoUpdateAnimBg="0"/>
      <p:bldP spid="588836" grpId="0" animBg="1"/>
      <p:bldP spid="588837" grpId="0" build="p" autoUpdateAnimBg="0"/>
      <p:bldP spid="588838" grpId="0" build="p" autoUpdateAnimBg="0"/>
      <p:bldP spid="588839" grpId="0" build="p" autoUpdateAnimBg="0"/>
      <p:bldP spid="588840" grpId="0" animBg="1" autoUpdateAnimBg="0"/>
      <p:bldP spid="588841" grpId="0" animBg="1" autoUpdateAnimBg="0"/>
      <p:bldP spid="588842" grpId="0" animBg="1" autoUpdateAnimBg="0"/>
      <p:bldP spid="588843" grpId="0" animBg="1" autoUpdateAnimBg="0"/>
      <p:bldP spid="588844"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3730" name="Picture 2" descr="growth_hormones"/>
          <p:cNvPicPr>
            <a:picLocks noChangeAspect="1" noChangeArrowheads="1"/>
          </p:cNvPicPr>
          <p:nvPr/>
        </p:nvPicPr>
        <p:blipFill>
          <a:blip r:embed="rId9">
            <a:extLst>
              <a:ext uri="{28A0092B-C50C-407E-A947-70E740481C1C}">
                <a14:useLocalDpi xmlns:a14="http://schemas.microsoft.com/office/drawing/2010/main" val="0"/>
              </a:ext>
            </a:extLst>
          </a:blip>
          <a:srcRect r="46036" b="41022"/>
          <a:stretch>
            <a:fillRect/>
          </a:stretch>
        </p:blipFill>
        <p:spPr bwMode="auto">
          <a:xfrm>
            <a:off x="7710488" y="3902075"/>
            <a:ext cx="143351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3731" name="Oval 3"/>
          <p:cNvSpPr>
            <a:spLocks noChangeArrowheads="1"/>
          </p:cNvSpPr>
          <p:nvPr/>
        </p:nvSpPr>
        <p:spPr bwMode="auto">
          <a:xfrm>
            <a:off x="-609600" y="1295400"/>
            <a:ext cx="5067300" cy="5562600"/>
          </a:xfrm>
          <a:prstGeom prst="ellipse">
            <a:avLst/>
          </a:prstGeom>
          <a:solidFill>
            <a:srgbClr val="FDFF4A"/>
          </a:solidFill>
          <a:ln w="76200">
            <a:solidFill>
              <a:srgbClr val="FFCC00"/>
            </a:solidFill>
            <a:round/>
            <a:headEnd/>
            <a:tailEnd/>
          </a:ln>
        </p:spPr>
        <p:txBody>
          <a:bodyPr/>
          <a:lstStyle/>
          <a:p>
            <a:endParaRPr lang="en-US"/>
          </a:p>
        </p:txBody>
      </p:sp>
      <p:pic>
        <p:nvPicPr>
          <p:cNvPr id="713732"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3763963"/>
            <a:ext cx="2185988" cy="1739900"/>
          </a:xfrm>
          <a:prstGeom prst="rect">
            <a:avLst/>
          </a:prstGeom>
          <a:noFill/>
          <a:extLst>
            <a:ext uri="{909E8E84-426E-40DD-AFC4-6F175D3DCCD1}">
              <a14:hiddenFill xmlns:a14="http://schemas.microsoft.com/office/drawing/2010/main">
                <a:solidFill>
                  <a:srgbClr val="FFFFFF"/>
                </a:solidFill>
              </a14:hiddenFill>
            </a:ext>
          </a:extLst>
        </p:spPr>
      </p:pic>
      <p:sp>
        <p:nvSpPr>
          <p:cNvPr id="713733" name="AutoShape 5"/>
          <p:cNvSpPr>
            <a:spLocks noChangeArrowheads="1"/>
          </p:cNvSpPr>
          <p:nvPr/>
        </p:nvSpPr>
        <p:spPr bwMode="auto">
          <a:xfrm>
            <a:off x="5257800" y="3505200"/>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3734" name="AutoShape 6"/>
          <p:cNvSpPr>
            <a:spLocks noChangeArrowheads="1"/>
          </p:cNvSpPr>
          <p:nvPr/>
        </p:nvSpPr>
        <p:spPr bwMode="auto">
          <a:xfrm>
            <a:off x="3649663" y="3178175"/>
            <a:ext cx="1870075"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mRNA</a:t>
            </a:r>
            <a:endParaRPr lang="en-US" sz="4000" b="1">
              <a:solidFill>
                <a:schemeClr val="tx2"/>
              </a:solidFill>
            </a:endParaRPr>
          </a:p>
        </p:txBody>
      </p:sp>
      <p:sp>
        <p:nvSpPr>
          <p:cNvPr id="713735" name="Rectangle 7"/>
          <p:cNvSpPr>
            <a:spLocks noGrp="1" noChangeArrowheads="1"/>
          </p:cNvSpPr>
          <p:nvPr>
            <p:ph type="title"/>
          </p:nvPr>
        </p:nvSpPr>
        <p:spPr/>
        <p:txBody>
          <a:bodyPr/>
          <a:lstStyle/>
          <a:p>
            <a:r>
              <a:rPr lang="en-US"/>
              <a:t>From gene to protein</a:t>
            </a:r>
          </a:p>
        </p:txBody>
      </p:sp>
      <p:sp>
        <p:nvSpPr>
          <p:cNvPr id="713736" name="AutoShape 8"/>
          <p:cNvSpPr>
            <a:spLocks noChangeArrowheads="1"/>
          </p:cNvSpPr>
          <p:nvPr/>
        </p:nvSpPr>
        <p:spPr bwMode="auto">
          <a:xfrm>
            <a:off x="1828800" y="3505200"/>
            <a:ext cx="1655763" cy="304800"/>
          </a:xfrm>
          <a:prstGeom prst="rightArrow">
            <a:avLst>
              <a:gd name="adj1" fmla="val 50000"/>
              <a:gd name="adj2" fmla="val 13580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3737" name="AutoShape 9"/>
          <p:cNvSpPr>
            <a:spLocks noChangeArrowheads="1"/>
          </p:cNvSpPr>
          <p:nvPr/>
        </p:nvSpPr>
        <p:spPr bwMode="auto">
          <a:xfrm>
            <a:off x="620713" y="3178175"/>
            <a:ext cx="1373187"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DNA</a:t>
            </a:r>
            <a:endParaRPr lang="en-US" sz="4000" b="1">
              <a:solidFill>
                <a:schemeClr val="tx2"/>
              </a:solidFill>
            </a:endParaRPr>
          </a:p>
        </p:txBody>
      </p:sp>
      <p:sp>
        <p:nvSpPr>
          <p:cNvPr id="713738" name="Text Box 10"/>
          <p:cNvSpPr txBox="1">
            <a:spLocks noChangeArrowheads="1"/>
          </p:cNvSpPr>
          <p:nvPr/>
        </p:nvSpPr>
        <p:spPr bwMode="auto">
          <a:xfrm>
            <a:off x="2057400" y="2895600"/>
            <a:ext cx="20462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CC0000"/>
                </a:solidFill>
              </a:rPr>
              <a:t>transcription</a:t>
            </a:r>
            <a:endParaRPr lang="en-US" sz="2400"/>
          </a:p>
        </p:txBody>
      </p:sp>
      <p:sp>
        <p:nvSpPr>
          <p:cNvPr id="713739" name="Text Box 11"/>
          <p:cNvSpPr txBox="1">
            <a:spLocks noChangeArrowheads="1"/>
          </p:cNvSpPr>
          <p:nvPr/>
        </p:nvSpPr>
        <p:spPr bwMode="auto">
          <a:xfrm>
            <a:off x="1414463" y="1263650"/>
            <a:ext cx="13366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0005"/>
                </a:solidFill>
              </a:rPr>
              <a:t>nucleus</a:t>
            </a:r>
            <a:endParaRPr lang="en-US" sz="2400">
              <a:solidFill>
                <a:srgbClr val="006604"/>
              </a:solidFill>
            </a:endParaRPr>
          </a:p>
        </p:txBody>
      </p:sp>
      <p:sp>
        <p:nvSpPr>
          <p:cNvPr id="713740" name="Text Box 12"/>
          <p:cNvSpPr txBox="1">
            <a:spLocks noChangeArrowheads="1"/>
          </p:cNvSpPr>
          <p:nvPr/>
        </p:nvSpPr>
        <p:spPr bwMode="auto">
          <a:xfrm>
            <a:off x="3886200" y="1263650"/>
            <a:ext cx="16922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0005"/>
                </a:solidFill>
              </a:rPr>
              <a:t>cytoplasm</a:t>
            </a:r>
            <a:endParaRPr lang="en-US" sz="2400">
              <a:solidFill>
                <a:srgbClr val="006604"/>
              </a:solidFill>
            </a:endParaRPr>
          </a:p>
        </p:txBody>
      </p:sp>
      <p:grpSp>
        <p:nvGrpSpPr>
          <p:cNvPr id="713741" name="Group 13"/>
          <p:cNvGrpSpPr>
            <a:grpSpLocks/>
          </p:cNvGrpSpPr>
          <p:nvPr/>
        </p:nvGrpSpPr>
        <p:grpSpPr bwMode="auto">
          <a:xfrm>
            <a:off x="3476625" y="4011613"/>
            <a:ext cx="1571625" cy="1781175"/>
            <a:chOff x="5661" y="3964"/>
            <a:chExt cx="2700" cy="3060"/>
          </a:xfrm>
        </p:grpSpPr>
        <p:pic>
          <p:nvPicPr>
            <p:cNvPr id="713742"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3964"/>
              <a:ext cx="2700" cy="1809"/>
            </a:xfrm>
            <a:prstGeom prst="rect">
              <a:avLst/>
            </a:prstGeom>
            <a:noFill/>
            <a:extLst>
              <a:ext uri="{909E8E84-426E-40DD-AFC4-6F175D3DCCD1}">
                <a14:hiddenFill xmlns:a14="http://schemas.microsoft.com/office/drawing/2010/main">
                  <a:solidFill>
                    <a:srgbClr val="FFFFFF"/>
                  </a:solidFill>
                </a14:hiddenFill>
              </a:ext>
            </a:extLst>
          </p:spPr>
        </p:pic>
        <p:pic>
          <p:nvPicPr>
            <p:cNvPr id="713743"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4504"/>
              <a:ext cx="2700" cy="1809"/>
            </a:xfrm>
            <a:prstGeom prst="rect">
              <a:avLst/>
            </a:prstGeom>
            <a:noFill/>
            <a:extLst>
              <a:ext uri="{909E8E84-426E-40DD-AFC4-6F175D3DCCD1}">
                <a14:hiddenFill xmlns:a14="http://schemas.microsoft.com/office/drawing/2010/main">
                  <a:solidFill>
                    <a:srgbClr val="FFFFFF"/>
                  </a:solidFill>
                </a14:hiddenFill>
              </a:ext>
            </a:extLst>
          </p:spPr>
        </p:pic>
        <p:pic>
          <p:nvPicPr>
            <p:cNvPr id="713744"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5215"/>
              <a:ext cx="2700" cy="1809"/>
            </a:xfrm>
            <a:prstGeom prst="rect">
              <a:avLst/>
            </a:prstGeom>
            <a:noFill/>
            <a:extLst>
              <a:ext uri="{909E8E84-426E-40DD-AFC4-6F175D3DCCD1}">
                <a14:hiddenFill xmlns:a14="http://schemas.microsoft.com/office/drawing/2010/main">
                  <a:solidFill>
                    <a:srgbClr val="FFFFFF"/>
                  </a:solidFill>
                </a14:hiddenFill>
              </a:ext>
            </a:extLst>
          </p:spPr>
        </p:pic>
      </p:grpSp>
      <p:pic>
        <p:nvPicPr>
          <p:cNvPr id="713746"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3088" y="4787900"/>
            <a:ext cx="2171700" cy="1454150"/>
          </a:xfrm>
          <a:prstGeom prst="rect">
            <a:avLst/>
          </a:prstGeom>
          <a:noFill/>
          <a:extLst>
            <a:ext uri="{909E8E84-426E-40DD-AFC4-6F175D3DCCD1}">
              <a14:hiddenFill xmlns:a14="http://schemas.microsoft.com/office/drawing/2010/main">
                <a:solidFill>
                  <a:srgbClr val="FFFFFF"/>
                </a:solidFill>
              </a14:hiddenFill>
            </a:ext>
          </a:extLst>
        </p:spPr>
      </p:pic>
      <p:grpSp>
        <p:nvGrpSpPr>
          <p:cNvPr id="713748" name="Group 20"/>
          <p:cNvGrpSpPr>
            <a:grpSpLocks/>
          </p:cNvGrpSpPr>
          <p:nvPr/>
        </p:nvGrpSpPr>
        <p:grpSpPr bwMode="auto">
          <a:xfrm>
            <a:off x="6880225" y="406400"/>
            <a:ext cx="2084388" cy="4546600"/>
            <a:chOff x="4334" y="256"/>
            <a:chExt cx="1313" cy="2864"/>
          </a:xfrm>
        </p:grpSpPr>
        <p:grpSp>
          <p:nvGrpSpPr>
            <p:cNvPr id="713749" name="Group 21"/>
            <p:cNvGrpSpPr>
              <a:grpSpLocks/>
            </p:cNvGrpSpPr>
            <p:nvPr/>
          </p:nvGrpSpPr>
          <p:grpSpPr bwMode="auto">
            <a:xfrm>
              <a:off x="4334" y="1056"/>
              <a:ext cx="1296" cy="2064"/>
              <a:chOff x="4032" y="912"/>
              <a:chExt cx="1296" cy="2064"/>
            </a:xfrm>
          </p:grpSpPr>
          <p:grpSp>
            <p:nvGrpSpPr>
              <p:cNvPr id="713750" name="Group 22"/>
              <p:cNvGrpSpPr>
                <a:grpSpLocks/>
              </p:cNvGrpSpPr>
              <p:nvPr/>
            </p:nvGrpSpPr>
            <p:grpSpPr bwMode="auto">
              <a:xfrm>
                <a:off x="4032" y="1207"/>
                <a:ext cx="1280" cy="1769"/>
                <a:chOff x="4032" y="1207"/>
                <a:chExt cx="1280" cy="1769"/>
              </a:xfrm>
            </p:grpSpPr>
            <p:sp>
              <p:nvSpPr>
                <p:cNvPr id="713751" name="Oval 23"/>
                <p:cNvSpPr>
                  <a:spLocks noChangeArrowheads="1"/>
                </p:cNvSpPr>
                <p:nvPr/>
              </p:nvSpPr>
              <p:spPr bwMode="auto">
                <a:xfrm>
                  <a:off x="4640" y="2314"/>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3752" name="Oval 24"/>
                <p:cNvSpPr>
                  <a:spLocks noChangeArrowheads="1"/>
                </p:cNvSpPr>
                <p:nvPr/>
              </p:nvSpPr>
              <p:spPr bwMode="auto">
                <a:xfrm>
                  <a:off x="4832" y="1978"/>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3753" name="Oval 25"/>
                <p:cNvSpPr>
                  <a:spLocks noChangeArrowheads="1"/>
                </p:cNvSpPr>
                <p:nvPr/>
              </p:nvSpPr>
              <p:spPr bwMode="auto">
                <a:xfrm>
                  <a:off x="4928" y="168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3754" name="Oval 26"/>
                <p:cNvSpPr>
                  <a:spLocks noChangeArrowheads="1"/>
                </p:cNvSpPr>
                <p:nvPr/>
              </p:nvSpPr>
              <p:spPr bwMode="auto">
                <a:xfrm>
                  <a:off x="4608" y="1495"/>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3755" name="Oval 27"/>
                <p:cNvSpPr>
                  <a:spLocks noChangeArrowheads="1"/>
                </p:cNvSpPr>
                <p:nvPr/>
              </p:nvSpPr>
              <p:spPr bwMode="auto">
                <a:xfrm>
                  <a:off x="4784" y="120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713756" name="Oval 28"/>
                <p:cNvSpPr>
                  <a:spLocks noChangeArrowheads="1"/>
                </p:cNvSpPr>
                <p:nvPr/>
              </p:nvSpPr>
              <p:spPr bwMode="auto">
                <a:xfrm>
                  <a:off x="4032" y="264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713757" name="Oval 29"/>
                <p:cNvSpPr>
                  <a:spLocks noChangeArrowheads="1"/>
                </p:cNvSpPr>
                <p:nvPr/>
              </p:nvSpPr>
              <p:spPr bwMode="auto">
                <a:xfrm>
                  <a:off x="4320" y="2458"/>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grpSp>
          <p:sp>
            <p:nvSpPr>
              <p:cNvPr id="713758" name="Oval 30"/>
              <p:cNvSpPr>
                <a:spLocks noChangeArrowheads="1"/>
              </p:cNvSpPr>
              <p:nvPr/>
            </p:nvSpPr>
            <p:spPr bwMode="auto">
              <a:xfrm>
                <a:off x="4944" y="912"/>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grpSp>
        <p:sp>
          <p:nvSpPr>
            <p:cNvPr id="713759" name="Oval 31"/>
            <p:cNvSpPr>
              <a:spLocks noChangeArrowheads="1"/>
            </p:cNvSpPr>
            <p:nvPr/>
          </p:nvSpPr>
          <p:spPr bwMode="auto">
            <a:xfrm>
              <a:off x="5196" y="731"/>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713760" name="Oval 32"/>
            <p:cNvSpPr>
              <a:spLocks noChangeArrowheads="1"/>
            </p:cNvSpPr>
            <p:nvPr/>
          </p:nvSpPr>
          <p:spPr bwMode="auto">
            <a:xfrm>
              <a:off x="5263" y="406"/>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713761" name="Oval 33"/>
            <p:cNvSpPr>
              <a:spLocks noChangeArrowheads="1"/>
            </p:cNvSpPr>
            <p:nvPr/>
          </p:nvSpPr>
          <p:spPr bwMode="auto">
            <a:xfrm>
              <a:off x="4914" y="256"/>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grpSp>
      <p:sp>
        <p:nvSpPr>
          <p:cNvPr id="713763" name="AutoShape 35"/>
          <p:cNvSpPr>
            <a:spLocks noChangeArrowheads="1"/>
          </p:cNvSpPr>
          <p:nvPr/>
        </p:nvSpPr>
        <p:spPr bwMode="auto">
          <a:xfrm rot="-16200000">
            <a:off x="7219156" y="4523582"/>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13765" name="Picture 3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9725" y="3398838"/>
            <a:ext cx="1974850" cy="2241550"/>
          </a:xfrm>
          <a:prstGeom prst="rect">
            <a:avLst/>
          </a:prstGeom>
          <a:noFill/>
          <a:extLst>
            <a:ext uri="{909E8E84-426E-40DD-AFC4-6F175D3DCCD1}">
              <a14:hiddenFill xmlns:a14="http://schemas.microsoft.com/office/drawing/2010/main">
                <a:solidFill>
                  <a:srgbClr val="FFFFFF"/>
                </a:solidFill>
              </a14:hiddenFill>
            </a:ext>
          </a:extLst>
        </p:spPr>
      </p:pic>
      <p:grpSp>
        <p:nvGrpSpPr>
          <p:cNvPr id="713766" name="Group 38"/>
          <p:cNvGrpSpPr>
            <a:grpSpLocks/>
          </p:cNvGrpSpPr>
          <p:nvPr/>
        </p:nvGrpSpPr>
        <p:grpSpPr bwMode="auto">
          <a:xfrm>
            <a:off x="4802188" y="4991100"/>
            <a:ext cx="1736725" cy="1054100"/>
            <a:chOff x="3381" y="1298"/>
            <a:chExt cx="1094" cy="664"/>
          </a:xfrm>
        </p:grpSpPr>
        <p:grpSp>
          <p:nvGrpSpPr>
            <p:cNvPr id="713767" name="Group 39"/>
            <p:cNvGrpSpPr>
              <a:grpSpLocks/>
            </p:cNvGrpSpPr>
            <p:nvPr/>
          </p:nvGrpSpPr>
          <p:grpSpPr bwMode="auto">
            <a:xfrm flipV="1">
              <a:off x="3381" y="1298"/>
              <a:ext cx="1080" cy="664"/>
              <a:chOff x="9801" y="1444"/>
              <a:chExt cx="2340" cy="1440"/>
            </a:xfrm>
          </p:grpSpPr>
          <p:sp>
            <p:nvSpPr>
              <p:cNvPr id="713768" name="Oval 40"/>
              <p:cNvSpPr>
                <a:spLocks noChangeArrowheads="1"/>
              </p:cNvSpPr>
              <p:nvPr/>
            </p:nvSpPr>
            <p:spPr bwMode="auto">
              <a:xfrm>
                <a:off x="9801" y="1984"/>
                <a:ext cx="2340" cy="900"/>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3769" name="Oval 41"/>
              <p:cNvSpPr>
                <a:spLocks noChangeArrowheads="1"/>
              </p:cNvSpPr>
              <p:nvPr/>
            </p:nvSpPr>
            <p:spPr bwMode="auto">
              <a:xfrm>
                <a:off x="10251" y="1444"/>
                <a:ext cx="1440" cy="900"/>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13770" name="Text Box 42"/>
            <p:cNvSpPr txBox="1">
              <a:spLocks noChangeArrowheads="1"/>
            </p:cNvSpPr>
            <p:nvPr/>
          </p:nvSpPr>
          <p:spPr bwMode="auto">
            <a:xfrm>
              <a:off x="3495" y="1370"/>
              <a:ext cx="980"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rgbClr val="40458C"/>
                  </a:solidFill>
                  <a:miter lim="800000"/>
                  <a:headEnd/>
                  <a:tailEnd/>
                </a14:hiddenLine>
              </a:ext>
              <a:ext uri="{AF507438-7753-43E0-B8FC-AC1667EBCBE1}">
                <a14:hiddenEffects xmlns:a14="http://schemas.microsoft.com/office/drawing/2010/main">
                  <a:effectLst>
                    <a:outerShdw dist="35921" dir="2700000" algn="ctr" rotWithShape="0">
                      <a:srgbClr val="B7C1EB"/>
                    </a:outerShdw>
                  </a:effectLst>
                </a14:hiddenEffects>
              </a:ext>
            </a:extLst>
          </p:spPr>
          <p:txBody>
            <a:bodyPr wrap="none" anchor="ctr">
              <a:spAutoFit/>
            </a:bodyPr>
            <a:lstStyle/>
            <a:p>
              <a:r>
                <a:rPr lang="en-US" sz="2400" b="1">
                  <a:solidFill>
                    <a:srgbClr val="000005"/>
                  </a:solidFill>
                </a:rPr>
                <a:t>ribosome</a:t>
              </a:r>
              <a:endParaRPr lang="en-US" sz="2400"/>
            </a:p>
          </p:txBody>
        </p:sp>
      </p:grpSp>
      <p:pic>
        <p:nvPicPr>
          <p:cNvPr id="713745" name="Picture 17" descr="penguin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flipH="1">
            <a:off x="6418263" y="5235575"/>
            <a:ext cx="1471612" cy="1495425"/>
          </a:xfrm>
          <a:prstGeom prst="rect">
            <a:avLst/>
          </a:prstGeom>
          <a:noFill/>
          <a:extLst>
            <a:ext uri="{909E8E84-426E-40DD-AFC4-6F175D3DCCD1}">
              <a14:hiddenFill xmlns:a14="http://schemas.microsoft.com/office/drawing/2010/main">
                <a:solidFill>
                  <a:srgbClr val="FFFFFF"/>
                </a:solidFill>
              </a14:hiddenFill>
            </a:ext>
          </a:extLst>
        </p:spPr>
      </p:pic>
      <p:sp>
        <p:nvSpPr>
          <p:cNvPr id="713747" name="AutoShape 19"/>
          <p:cNvSpPr>
            <a:spLocks noChangeArrowheads="1"/>
          </p:cNvSpPr>
          <p:nvPr/>
        </p:nvSpPr>
        <p:spPr bwMode="auto">
          <a:xfrm>
            <a:off x="7354888" y="5700713"/>
            <a:ext cx="1303337" cy="742950"/>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4400" b="1">
                <a:solidFill>
                  <a:srgbClr val="0F116A"/>
                </a:solidFill>
              </a:rPr>
              <a:t>trait</a:t>
            </a:r>
            <a:endParaRPr lang="en-US" sz="4000" b="1">
              <a:solidFill>
                <a:schemeClr val="tx2"/>
              </a:solidFill>
            </a:endParaRPr>
          </a:p>
        </p:txBody>
      </p:sp>
      <p:pic>
        <p:nvPicPr>
          <p:cNvPr id="713771" name="Picture 4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78225" y="5294313"/>
            <a:ext cx="2438400" cy="1563687"/>
          </a:xfrm>
          <a:prstGeom prst="rect">
            <a:avLst/>
          </a:prstGeom>
          <a:noFill/>
          <a:extLst>
            <a:ext uri="{909E8E84-426E-40DD-AFC4-6F175D3DCCD1}">
              <a14:hiddenFill xmlns:a14="http://schemas.microsoft.com/office/drawing/2010/main">
                <a:solidFill>
                  <a:srgbClr val="FFFFFF"/>
                </a:solidFill>
              </a14:hiddenFill>
            </a:ext>
          </a:extLst>
        </p:spPr>
      </p:pic>
      <p:sp>
        <p:nvSpPr>
          <p:cNvPr id="713762" name="AutoShape 34"/>
          <p:cNvSpPr>
            <a:spLocks noChangeArrowheads="1"/>
          </p:cNvSpPr>
          <p:nvPr/>
        </p:nvSpPr>
        <p:spPr bwMode="auto">
          <a:xfrm>
            <a:off x="7000875" y="3178175"/>
            <a:ext cx="2055813"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protein</a:t>
            </a:r>
            <a:endParaRPr lang="en-US" sz="4000" b="1">
              <a:solidFill>
                <a:schemeClr val="tx2"/>
              </a:solidFill>
            </a:endParaRPr>
          </a:p>
        </p:txBody>
      </p:sp>
      <p:sp>
        <p:nvSpPr>
          <p:cNvPr id="713764" name="Text Box 36"/>
          <p:cNvSpPr txBox="1">
            <a:spLocks noChangeArrowheads="1"/>
          </p:cNvSpPr>
          <p:nvPr/>
        </p:nvSpPr>
        <p:spPr bwMode="auto">
          <a:xfrm>
            <a:off x="5562600" y="2895600"/>
            <a:ext cx="17414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CC0000"/>
                </a:solidFill>
              </a:rPr>
              <a:t>translation</a:t>
            </a:r>
            <a:endParaRPr lang="en-US" sz="2400">
              <a:solidFill>
                <a:srgbClr val="006604"/>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3737"/>
                                        </p:tgtEl>
                                        <p:attrNameLst>
                                          <p:attrName>style.visibility</p:attrName>
                                        </p:attrNameLst>
                                      </p:cBhvr>
                                      <p:to>
                                        <p:strVal val="visible"/>
                                      </p:to>
                                    </p:set>
                                    <p:animEffect transition="in" filter="wipe(left)">
                                      <p:cBhvr>
                                        <p:cTn id="7" dur="500"/>
                                        <p:tgtEl>
                                          <p:spTgt spid="713737"/>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13746"/>
                                        </p:tgtEl>
                                        <p:attrNameLst>
                                          <p:attrName>style.visibility</p:attrName>
                                        </p:attrNameLst>
                                      </p:cBhvr>
                                      <p:to>
                                        <p:strVal val="visible"/>
                                      </p:to>
                                    </p:set>
                                    <p:animEffect transition="in" filter="wipe(left)">
                                      <p:cBhvr>
                                        <p:cTn id="12" dur="500"/>
                                        <p:tgtEl>
                                          <p:spTgt spid="713746"/>
                                        </p:tgtEl>
                                      </p:cBhvr>
                                    </p:animEffect>
                                  </p:childTnLst>
                                  <p:subTnLst>
                                    <p:audio>
                                      <p:cMediaNode>
                                        <p:cTn display="0" masterRel="sameClick">
                                          <p:stCondLst>
                                            <p:cond evt="begin" delay="0">
                                              <p:tn val="10"/>
                                            </p:cond>
                                          </p:stCondLst>
                                          <p:endCondLst>
                                            <p:cond evt="onStopAudio" delay="0">
                                              <p:tgtEl>
                                                <p:sldTgt/>
                                              </p:tgtEl>
                                            </p:cond>
                                          </p:endCondLst>
                                        </p:cTn>
                                        <p:tgtEl>
                                          <p:sndTgt r:embed="rId4"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34" presetClass="entr" presetSubtype="0" fill="hold" grpId="0" nodeType="clickEffect">
                                  <p:stCondLst>
                                    <p:cond delay="0"/>
                                  </p:stCondLst>
                                  <p:childTnLst>
                                    <p:set>
                                      <p:cBhvr>
                                        <p:cTn id="16" dur="1" fill="hold">
                                          <p:stCondLst>
                                            <p:cond delay="0"/>
                                          </p:stCondLst>
                                        </p:cTn>
                                        <p:tgtEl>
                                          <p:spTgt spid="713736"/>
                                        </p:tgtEl>
                                        <p:attrNameLst>
                                          <p:attrName>style.visibility</p:attrName>
                                        </p:attrNameLst>
                                      </p:cBhvr>
                                      <p:to>
                                        <p:strVal val="visible"/>
                                      </p:to>
                                    </p:set>
                                    <p:anim from="(-#ppt_w/2)" to="(#ppt_x)" calcmode="lin" valueType="num">
                                      <p:cBhvr>
                                        <p:cTn id="17" dur="600" fill="hold">
                                          <p:stCondLst>
                                            <p:cond delay="0"/>
                                          </p:stCondLst>
                                        </p:cTn>
                                        <p:tgtEl>
                                          <p:spTgt spid="713736"/>
                                        </p:tgtEl>
                                        <p:attrNameLst>
                                          <p:attrName>ppt_x</p:attrName>
                                        </p:attrNameLst>
                                      </p:cBhvr>
                                    </p:anim>
                                    <p:anim from="0" to="-1.0" calcmode="lin" valueType="num">
                                      <p:cBhvr>
                                        <p:cTn id="18" dur="200" decel="50000" autoRev="1" fill="hold">
                                          <p:stCondLst>
                                            <p:cond delay="600"/>
                                          </p:stCondLst>
                                        </p:cTn>
                                        <p:tgtEl>
                                          <p:spTgt spid="713736"/>
                                        </p:tgtEl>
                                        <p:attrNameLst>
                                          <p:attrName>xshear</p:attrName>
                                        </p:attrNameLst>
                                      </p:cBhvr>
                                    </p:anim>
                                    <p:animScale>
                                      <p:cBhvr>
                                        <p:cTn id="19" dur="200" decel="100000" autoRev="1" fill="hold">
                                          <p:stCondLst>
                                            <p:cond delay="600"/>
                                          </p:stCondLst>
                                        </p:cTn>
                                        <p:tgtEl>
                                          <p:spTgt spid="713736"/>
                                        </p:tgtEl>
                                      </p:cBhvr>
                                      <p:from x="100000" y="100000"/>
                                      <p:to x="80000" y="100000"/>
                                    </p:animScale>
                                    <p:anim by="(#ppt_h/3+#ppt_w*0.1)" calcmode="lin" valueType="num">
                                      <p:cBhvr additive="sum">
                                        <p:cTn id="20" dur="200" decel="100000" autoRev="1" fill="hold">
                                          <p:stCondLst>
                                            <p:cond delay="600"/>
                                          </p:stCondLst>
                                        </p:cTn>
                                        <p:tgtEl>
                                          <p:spTgt spid="713736"/>
                                        </p:tgtEl>
                                        <p:attrNameLst>
                                          <p:attrName>ppt_x</p:attrName>
                                        </p:attrNameLst>
                                      </p:cBhvr>
                                    </p:anim>
                                  </p:childTnLst>
                                  <p:subTnLst>
                                    <p:audio>
                                      <p:cMediaNode>
                                        <p:cTn display="0" masterRel="sameClick">
                                          <p:stCondLst>
                                            <p:cond evt="begin" delay="0">
                                              <p:tn val="15"/>
                                            </p:cond>
                                          </p:stCondLst>
                                          <p:endCondLst>
                                            <p:cond evt="onStopAudio" delay="0">
                                              <p:tgtEl>
                                                <p:sldTgt/>
                                              </p:tgtEl>
                                            </p:cond>
                                          </p:endCondLst>
                                        </p:cTn>
                                        <p:tgtEl>
                                          <p:sndTgt r:embed="rId5" name="Arrow"/>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13734"/>
                                        </p:tgtEl>
                                        <p:attrNameLst>
                                          <p:attrName>style.visibility</p:attrName>
                                        </p:attrNameLst>
                                      </p:cBhvr>
                                      <p:to>
                                        <p:strVal val="visible"/>
                                      </p:to>
                                    </p:set>
                                    <p:animEffect transition="in" filter="wipe(left)">
                                      <p:cBhvr>
                                        <p:cTn id="25" dur="500"/>
                                        <p:tgtEl>
                                          <p:spTgt spid="713734"/>
                                        </p:tgtEl>
                                      </p:cBhvr>
                                    </p:animEffect>
                                  </p:childTnLst>
                                  <p:subTnLst>
                                    <p:audio>
                                      <p:cMediaNode>
                                        <p:cTn display="0" masterRel="sameClick">
                                          <p:stCondLst>
                                            <p:cond evt="begin" delay="0">
                                              <p:tn val="23"/>
                                            </p:cond>
                                          </p:stCondLst>
                                          <p:endCondLst>
                                            <p:cond evt="onStopAudio" delay="0">
                                              <p:tgtEl>
                                                <p:sldTgt/>
                                              </p:tgtEl>
                                            </p:cond>
                                          </p:endCondLst>
                                        </p:cTn>
                                        <p:tgtEl>
                                          <p:sndTgt r:embed="rId3" name="Chimes"/>
                                        </p:tgtEl>
                                      </p:cMediaNode>
                                    </p:audio>
                                  </p:subTnLst>
                                </p:cTn>
                              </p:par>
                            </p:childTnLst>
                          </p:cTn>
                        </p:par>
                      </p:childTnLst>
                    </p:cTn>
                  </p:par>
                  <p:par>
                    <p:cTn id="26" fill="hold" nodeType="clickPar">
                      <p:stCondLst>
                        <p:cond delay="indefinite"/>
                      </p:stCondLst>
                      <p:childTnLst>
                        <p:par>
                          <p:cTn id="27" fill="hold" nodeType="withGroup">
                            <p:stCondLst>
                              <p:cond delay="0"/>
                            </p:stCondLst>
                            <p:childTnLst>
                              <p:par>
                                <p:cTn id="28" presetID="34" presetClass="entr" presetSubtype="0" fill="hold" nodeType="clickEffect">
                                  <p:stCondLst>
                                    <p:cond delay="0"/>
                                  </p:stCondLst>
                                  <p:childTnLst>
                                    <p:set>
                                      <p:cBhvr>
                                        <p:cTn id="29" dur="1" fill="hold">
                                          <p:stCondLst>
                                            <p:cond delay="0"/>
                                          </p:stCondLst>
                                        </p:cTn>
                                        <p:tgtEl>
                                          <p:spTgt spid="713741"/>
                                        </p:tgtEl>
                                        <p:attrNameLst>
                                          <p:attrName>style.visibility</p:attrName>
                                        </p:attrNameLst>
                                      </p:cBhvr>
                                      <p:to>
                                        <p:strVal val="visible"/>
                                      </p:to>
                                    </p:set>
                                    <p:anim from="(-#ppt_w/2)" to="(#ppt_x)" calcmode="lin" valueType="num">
                                      <p:cBhvr>
                                        <p:cTn id="30" dur="600" fill="hold">
                                          <p:stCondLst>
                                            <p:cond delay="0"/>
                                          </p:stCondLst>
                                        </p:cTn>
                                        <p:tgtEl>
                                          <p:spTgt spid="713741"/>
                                        </p:tgtEl>
                                        <p:attrNameLst>
                                          <p:attrName>ppt_x</p:attrName>
                                        </p:attrNameLst>
                                      </p:cBhvr>
                                    </p:anim>
                                    <p:anim from="0" to="-1.0" calcmode="lin" valueType="num">
                                      <p:cBhvr>
                                        <p:cTn id="31" dur="200" decel="50000" autoRev="1" fill="hold">
                                          <p:stCondLst>
                                            <p:cond delay="600"/>
                                          </p:stCondLst>
                                        </p:cTn>
                                        <p:tgtEl>
                                          <p:spTgt spid="713741"/>
                                        </p:tgtEl>
                                        <p:attrNameLst>
                                          <p:attrName>xshear</p:attrName>
                                        </p:attrNameLst>
                                      </p:cBhvr>
                                    </p:anim>
                                    <p:animScale>
                                      <p:cBhvr>
                                        <p:cTn id="32" dur="200" decel="100000" autoRev="1" fill="hold">
                                          <p:stCondLst>
                                            <p:cond delay="600"/>
                                          </p:stCondLst>
                                        </p:cTn>
                                        <p:tgtEl>
                                          <p:spTgt spid="713741"/>
                                        </p:tgtEl>
                                      </p:cBhvr>
                                      <p:from x="100000" y="100000"/>
                                      <p:to x="80000" y="100000"/>
                                    </p:animScale>
                                    <p:anim by="(#ppt_h/3+#ppt_w*0.1)" calcmode="lin" valueType="num">
                                      <p:cBhvr additive="sum">
                                        <p:cTn id="33" dur="200" decel="100000" autoRev="1" fill="hold">
                                          <p:stCondLst>
                                            <p:cond delay="600"/>
                                          </p:stCondLst>
                                        </p:cTn>
                                        <p:tgtEl>
                                          <p:spTgt spid="713741"/>
                                        </p:tgtEl>
                                        <p:attrNameLst>
                                          <p:attrName>ppt_x</p:attrName>
                                        </p:attrNameLst>
                                      </p:cBhvr>
                                    </p:anim>
                                  </p:childTnLst>
                                  <p:subTnLst>
                                    <p:audio>
                                      <p:cMediaNode>
                                        <p:cTn display="0" masterRel="sameClick">
                                          <p:stCondLst>
                                            <p:cond evt="begin" delay="0">
                                              <p:tn val="28"/>
                                            </p:cond>
                                          </p:stCondLst>
                                          <p:endCondLst>
                                            <p:cond evt="onStopAudio" delay="0">
                                              <p:tgtEl>
                                                <p:sldTgt/>
                                              </p:tgtEl>
                                            </p:cond>
                                          </p:endCondLst>
                                        </p:cTn>
                                        <p:tgtEl>
                                          <p:sndTgt r:embed="rId4" name="Pencil Check"/>
                                        </p:tgtEl>
                                      </p:cMediaNode>
                                    </p:audio>
                                  </p:sub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713738"/>
                                        </p:tgtEl>
                                        <p:attrNameLst>
                                          <p:attrName>style.visibility</p:attrName>
                                        </p:attrNameLst>
                                      </p:cBhvr>
                                      <p:to>
                                        <p:strVal val="visible"/>
                                      </p:to>
                                    </p:set>
                                    <p:animEffect transition="in" filter="wipe(left)">
                                      <p:cBhvr>
                                        <p:cTn id="38" dur="500"/>
                                        <p:tgtEl>
                                          <p:spTgt spid="713738"/>
                                        </p:tgtEl>
                                      </p:cBhvr>
                                    </p:animEffect>
                                  </p:childTnLst>
                                  <p:subTnLst>
                                    <p:audio>
                                      <p:cMediaNode>
                                        <p:cTn display="0" masterRel="sameClick">
                                          <p:stCondLst>
                                            <p:cond evt="begin" delay="0">
                                              <p:tn val="36"/>
                                            </p:cond>
                                          </p:stCondLst>
                                          <p:endCondLst>
                                            <p:cond evt="onStopAudio" delay="0">
                                              <p:tgtEl>
                                                <p:sldTgt/>
                                              </p:tgtEl>
                                            </p:cond>
                                          </p:endCondLst>
                                        </p:cTn>
                                        <p:tgtEl>
                                          <p:sndTgt r:embed="rId4" name="Pencil Check"/>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34" presetClass="entr" presetSubtype="0" fill="hold" grpId="0" nodeType="clickEffect">
                                  <p:stCondLst>
                                    <p:cond delay="0"/>
                                  </p:stCondLst>
                                  <p:childTnLst>
                                    <p:set>
                                      <p:cBhvr>
                                        <p:cTn id="42" dur="1" fill="hold">
                                          <p:stCondLst>
                                            <p:cond delay="0"/>
                                          </p:stCondLst>
                                        </p:cTn>
                                        <p:tgtEl>
                                          <p:spTgt spid="713733"/>
                                        </p:tgtEl>
                                        <p:attrNameLst>
                                          <p:attrName>style.visibility</p:attrName>
                                        </p:attrNameLst>
                                      </p:cBhvr>
                                      <p:to>
                                        <p:strVal val="visible"/>
                                      </p:to>
                                    </p:set>
                                    <p:anim from="(-#ppt_w/2)" to="(#ppt_x)" calcmode="lin" valueType="num">
                                      <p:cBhvr>
                                        <p:cTn id="43" dur="600" fill="hold">
                                          <p:stCondLst>
                                            <p:cond delay="0"/>
                                          </p:stCondLst>
                                        </p:cTn>
                                        <p:tgtEl>
                                          <p:spTgt spid="713733"/>
                                        </p:tgtEl>
                                        <p:attrNameLst>
                                          <p:attrName>ppt_x</p:attrName>
                                        </p:attrNameLst>
                                      </p:cBhvr>
                                    </p:anim>
                                    <p:anim from="0" to="-1.0" calcmode="lin" valueType="num">
                                      <p:cBhvr>
                                        <p:cTn id="44" dur="200" decel="50000" autoRev="1" fill="hold">
                                          <p:stCondLst>
                                            <p:cond delay="600"/>
                                          </p:stCondLst>
                                        </p:cTn>
                                        <p:tgtEl>
                                          <p:spTgt spid="713733"/>
                                        </p:tgtEl>
                                        <p:attrNameLst>
                                          <p:attrName>xshear</p:attrName>
                                        </p:attrNameLst>
                                      </p:cBhvr>
                                    </p:anim>
                                    <p:animScale>
                                      <p:cBhvr>
                                        <p:cTn id="45" dur="200" decel="100000" autoRev="1" fill="hold">
                                          <p:stCondLst>
                                            <p:cond delay="600"/>
                                          </p:stCondLst>
                                        </p:cTn>
                                        <p:tgtEl>
                                          <p:spTgt spid="713733"/>
                                        </p:tgtEl>
                                      </p:cBhvr>
                                      <p:from x="100000" y="100000"/>
                                      <p:to x="80000" y="100000"/>
                                    </p:animScale>
                                    <p:anim by="(#ppt_h/3+#ppt_w*0.1)" calcmode="lin" valueType="num">
                                      <p:cBhvr additive="sum">
                                        <p:cTn id="46" dur="200" decel="100000" autoRev="1" fill="hold">
                                          <p:stCondLst>
                                            <p:cond delay="600"/>
                                          </p:stCondLst>
                                        </p:cTn>
                                        <p:tgtEl>
                                          <p:spTgt spid="713733"/>
                                        </p:tgtEl>
                                        <p:attrNameLst>
                                          <p:attrName>ppt_x</p:attrName>
                                        </p:attrNameLst>
                                      </p:cBhvr>
                                    </p:anim>
                                  </p:childTnLst>
                                  <p:subTnLst>
                                    <p:audio>
                                      <p:cMediaNode>
                                        <p:cTn display="0" masterRel="sameClick">
                                          <p:stCondLst>
                                            <p:cond evt="begin" delay="0">
                                              <p:tn val="41"/>
                                            </p:cond>
                                          </p:stCondLst>
                                          <p:endCondLst>
                                            <p:cond evt="onStopAudio" delay="0">
                                              <p:tgtEl>
                                                <p:sldTgt/>
                                              </p:tgtEl>
                                            </p:cond>
                                          </p:endCondLst>
                                        </p:cTn>
                                        <p:tgtEl>
                                          <p:sndTgt r:embed="rId5" name="Arrow"/>
                                        </p:tgtEl>
                                      </p:cMediaNode>
                                    </p:audio>
                                  </p:sub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713762"/>
                                        </p:tgtEl>
                                        <p:attrNameLst>
                                          <p:attrName>style.visibility</p:attrName>
                                        </p:attrNameLst>
                                      </p:cBhvr>
                                      <p:to>
                                        <p:strVal val="visible"/>
                                      </p:to>
                                    </p:set>
                                    <p:animEffect transition="in" filter="wipe(left)">
                                      <p:cBhvr>
                                        <p:cTn id="51" dur="500"/>
                                        <p:tgtEl>
                                          <p:spTgt spid="713762"/>
                                        </p:tgtEl>
                                      </p:cBhvr>
                                    </p:animEffect>
                                  </p:childTnLst>
                                  <p:subTnLst>
                                    <p:audio>
                                      <p:cMediaNode>
                                        <p:cTn display="0" masterRel="sameClick">
                                          <p:stCondLst>
                                            <p:cond evt="begin" delay="0">
                                              <p:tn val="49"/>
                                            </p:cond>
                                          </p:stCondLst>
                                          <p:endCondLst>
                                            <p:cond evt="onStopAudio" delay="0">
                                              <p:tgtEl>
                                                <p:sldTgt/>
                                              </p:tgtEl>
                                            </p:cond>
                                          </p:endCondLst>
                                        </p:cTn>
                                        <p:tgtEl>
                                          <p:sndTgt r:embed="rId3" name="Chimes"/>
                                        </p:tgtEl>
                                      </p:cMediaNode>
                                    </p:audio>
                                  </p:sub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8" fill="hold" nodeType="clickEffect">
                                  <p:stCondLst>
                                    <p:cond delay="0"/>
                                  </p:stCondLst>
                                  <p:childTnLst>
                                    <p:set>
                                      <p:cBhvr>
                                        <p:cTn id="55" dur="1" fill="hold">
                                          <p:stCondLst>
                                            <p:cond delay="0"/>
                                          </p:stCondLst>
                                        </p:cTn>
                                        <p:tgtEl>
                                          <p:spTgt spid="713766"/>
                                        </p:tgtEl>
                                        <p:attrNameLst>
                                          <p:attrName>style.visibility</p:attrName>
                                        </p:attrNameLst>
                                      </p:cBhvr>
                                      <p:to>
                                        <p:strVal val="visible"/>
                                      </p:to>
                                    </p:set>
                                    <p:animEffect transition="in" filter="slide(fromLeft)">
                                      <p:cBhvr>
                                        <p:cTn id="56" dur="500"/>
                                        <p:tgtEl>
                                          <p:spTgt spid="713766"/>
                                        </p:tgtEl>
                                      </p:cBhvr>
                                    </p:animEffect>
                                  </p:childTnLst>
                                  <p:subTnLst>
                                    <p:audio>
                                      <p:cMediaNode>
                                        <p:cTn display="0" masterRel="sameClick">
                                          <p:stCondLst>
                                            <p:cond evt="begin" delay="0">
                                              <p:tn val="54"/>
                                            </p:cond>
                                          </p:stCondLst>
                                          <p:endCondLst>
                                            <p:cond evt="onStopAudio" delay="0">
                                              <p:tgtEl>
                                                <p:sldTgt/>
                                              </p:tgtEl>
                                            </p:cond>
                                          </p:endCondLst>
                                        </p:cTn>
                                        <p:tgtEl>
                                          <p:sndTgt r:embed="rId6" name="Vibro Up"/>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4" fill="hold" nodeType="clickEffect">
                                  <p:stCondLst>
                                    <p:cond delay="0"/>
                                  </p:stCondLst>
                                  <p:childTnLst>
                                    <p:set>
                                      <p:cBhvr>
                                        <p:cTn id="60" dur="1" fill="hold">
                                          <p:stCondLst>
                                            <p:cond delay="0"/>
                                          </p:stCondLst>
                                        </p:cTn>
                                        <p:tgtEl>
                                          <p:spTgt spid="713765"/>
                                        </p:tgtEl>
                                        <p:attrNameLst>
                                          <p:attrName>style.visibility</p:attrName>
                                        </p:attrNameLst>
                                      </p:cBhvr>
                                      <p:to>
                                        <p:strVal val="visible"/>
                                      </p:to>
                                    </p:set>
                                    <p:animEffect transition="in" filter="wipe(down)">
                                      <p:cBhvr>
                                        <p:cTn id="61" dur="500"/>
                                        <p:tgtEl>
                                          <p:spTgt spid="713765"/>
                                        </p:tgtEl>
                                      </p:cBhvr>
                                    </p:animEffect>
                                  </p:childTnLst>
                                  <p:subTnLst>
                                    <p:audio>
                                      <p:cMediaNode>
                                        <p:cTn display="0" masterRel="sameClick">
                                          <p:stCondLst>
                                            <p:cond evt="begin" delay="0">
                                              <p:tn val="59"/>
                                            </p:cond>
                                          </p:stCondLst>
                                          <p:endCondLst>
                                            <p:cond evt="onStopAudio" delay="0">
                                              <p:tgtEl>
                                                <p:sldTgt/>
                                              </p:tgtEl>
                                            </p:cond>
                                          </p:endCondLst>
                                        </p:cTn>
                                        <p:tgtEl>
                                          <p:sndTgt r:embed="rId4" name="Pencil Check"/>
                                        </p:tgtEl>
                                      </p:cMediaNode>
                                    </p:audio>
                                  </p:sub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12" fill="hold" nodeType="clickEffect">
                                  <p:stCondLst>
                                    <p:cond delay="0"/>
                                  </p:stCondLst>
                                  <p:childTnLst>
                                    <p:set>
                                      <p:cBhvr>
                                        <p:cTn id="65" dur="1" fill="hold">
                                          <p:stCondLst>
                                            <p:cond delay="0"/>
                                          </p:stCondLst>
                                        </p:cTn>
                                        <p:tgtEl>
                                          <p:spTgt spid="713771"/>
                                        </p:tgtEl>
                                        <p:attrNameLst>
                                          <p:attrName>style.visibility</p:attrName>
                                        </p:attrNameLst>
                                      </p:cBhvr>
                                      <p:to>
                                        <p:strVal val="visible"/>
                                      </p:to>
                                    </p:set>
                                    <p:anim calcmode="lin" valueType="num">
                                      <p:cBhvr additive="base">
                                        <p:cTn id="66" dur="1000" fill="hold"/>
                                        <p:tgtEl>
                                          <p:spTgt spid="713771"/>
                                        </p:tgtEl>
                                        <p:attrNameLst>
                                          <p:attrName>ppt_x</p:attrName>
                                        </p:attrNameLst>
                                      </p:cBhvr>
                                      <p:tavLst>
                                        <p:tav tm="0">
                                          <p:val>
                                            <p:strVal val="0-#ppt_w/2"/>
                                          </p:val>
                                        </p:tav>
                                        <p:tav tm="100000">
                                          <p:val>
                                            <p:strVal val="#ppt_x"/>
                                          </p:val>
                                        </p:tav>
                                      </p:tavLst>
                                    </p:anim>
                                    <p:anim calcmode="lin" valueType="num">
                                      <p:cBhvr additive="base">
                                        <p:cTn id="67" dur="1000" fill="hold"/>
                                        <p:tgtEl>
                                          <p:spTgt spid="71377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64"/>
                                            </p:cond>
                                          </p:stCondLst>
                                          <p:endCondLst>
                                            <p:cond evt="onStopAudio" delay="0">
                                              <p:tgtEl>
                                                <p:sldTgt/>
                                              </p:tgtEl>
                                            </p:cond>
                                          </p:endCondLst>
                                        </p:cTn>
                                        <p:tgtEl>
                                          <p:sndTgt r:embed="rId7" name="Whoosh"/>
                                        </p:tgtEl>
                                      </p:cMediaNode>
                                    </p:audio>
                                  </p:subTnLst>
                                </p:cTn>
                              </p:par>
                            </p:childTnLst>
                          </p:cTn>
                        </p:par>
                        <p:par>
                          <p:cTn id="68" fill="hold" nodeType="afterGroup">
                            <p:stCondLst>
                              <p:cond delay="1000"/>
                            </p:stCondLst>
                            <p:childTnLst>
                              <p:par>
                                <p:cTn id="69" presetID="2" presetClass="exit" presetSubtype="6" fill="hold" nodeType="afterEffect">
                                  <p:stCondLst>
                                    <p:cond delay="2000"/>
                                  </p:stCondLst>
                                  <p:childTnLst>
                                    <p:anim calcmode="lin" valueType="num">
                                      <p:cBhvr additive="base">
                                        <p:cTn id="70" dur="1000"/>
                                        <p:tgtEl>
                                          <p:spTgt spid="713771"/>
                                        </p:tgtEl>
                                        <p:attrNameLst>
                                          <p:attrName>ppt_x</p:attrName>
                                        </p:attrNameLst>
                                      </p:cBhvr>
                                      <p:tavLst>
                                        <p:tav tm="0">
                                          <p:val>
                                            <p:strVal val="ppt_x"/>
                                          </p:val>
                                        </p:tav>
                                        <p:tav tm="100000">
                                          <p:val>
                                            <p:strVal val="1+ppt_w/2"/>
                                          </p:val>
                                        </p:tav>
                                      </p:tavLst>
                                    </p:anim>
                                    <p:anim calcmode="lin" valueType="num">
                                      <p:cBhvr additive="base">
                                        <p:cTn id="71" dur="1000"/>
                                        <p:tgtEl>
                                          <p:spTgt spid="713771"/>
                                        </p:tgtEl>
                                        <p:attrNameLst>
                                          <p:attrName>ppt_y</p:attrName>
                                        </p:attrNameLst>
                                      </p:cBhvr>
                                      <p:tavLst>
                                        <p:tav tm="0">
                                          <p:val>
                                            <p:strVal val="ppt_y"/>
                                          </p:val>
                                        </p:tav>
                                        <p:tav tm="100000">
                                          <p:val>
                                            <p:strVal val="1+ppt_h/2"/>
                                          </p:val>
                                        </p:tav>
                                      </p:tavLst>
                                    </p:anim>
                                    <p:set>
                                      <p:cBhvr>
                                        <p:cTn id="72" dur="1" fill="hold">
                                          <p:stCondLst>
                                            <p:cond delay="999"/>
                                          </p:stCondLst>
                                        </p:cTn>
                                        <p:tgtEl>
                                          <p:spTgt spid="713771"/>
                                        </p:tgtEl>
                                        <p:attrNameLst>
                                          <p:attrName>style.visibility</p:attrName>
                                        </p:attrNameLst>
                                      </p:cBhvr>
                                      <p:to>
                                        <p:strVal val="hidden"/>
                                      </p:to>
                                    </p:set>
                                  </p:childTnLst>
                                  <p:subTnLst>
                                    <p:audio>
                                      <p:cMediaNode>
                                        <p:cTn display="0" masterRel="sameClick">
                                          <p:stCondLst>
                                            <p:cond evt="begin" delay="0">
                                              <p:tn val="69"/>
                                            </p:cond>
                                          </p:stCondLst>
                                          <p:endCondLst>
                                            <p:cond evt="onStopAudio" delay="0">
                                              <p:tgtEl>
                                                <p:sldTgt/>
                                              </p:tgtEl>
                                            </p:cond>
                                          </p:endCondLst>
                                        </p:cTn>
                                        <p:tgtEl>
                                          <p:sndTgt r:embed="rId4" name="Pencil Check"/>
                                        </p:tgtEl>
                                      </p:cMediaNode>
                                    </p:audio>
                                  </p:subTnLst>
                                </p:cTn>
                              </p:par>
                            </p:childTnLst>
                          </p:cTn>
                        </p:par>
                        <p:par>
                          <p:cTn id="73" fill="hold" nodeType="afterGroup">
                            <p:stCondLst>
                              <p:cond delay="4000"/>
                            </p:stCondLst>
                            <p:childTnLst>
                              <p:par>
                                <p:cTn id="74" presetID="2" presetClass="entr" presetSubtype="12" fill="hold" nodeType="afterEffect">
                                  <p:stCondLst>
                                    <p:cond delay="0"/>
                                  </p:stCondLst>
                                  <p:childTnLst>
                                    <p:set>
                                      <p:cBhvr>
                                        <p:cTn id="75" dur="1" fill="hold">
                                          <p:stCondLst>
                                            <p:cond delay="0"/>
                                          </p:stCondLst>
                                        </p:cTn>
                                        <p:tgtEl>
                                          <p:spTgt spid="713771"/>
                                        </p:tgtEl>
                                        <p:attrNameLst>
                                          <p:attrName>style.visibility</p:attrName>
                                        </p:attrNameLst>
                                      </p:cBhvr>
                                      <p:to>
                                        <p:strVal val="visible"/>
                                      </p:to>
                                    </p:set>
                                    <p:anim calcmode="lin" valueType="num">
                                      <p:cBhvr additive="base">
                                        <p:cTn id="76" dur="2000" fill="hold"/>
                                        <p:tgtEl>
                                          <p:spTgt spid="713771"/>
                                        </p:tgtEl>
                                        <p:attrNameLst>
                                          <p:attrName>ppt_x</p:attrName>
                                        </p:attrNameLst>
                                      </p:cBhvr>
                                      <p:tavLst>
                                        <p:tav tm="0">
                                          <p:val>
                                            <p:strVal val="0-#ppt_w/2"/>
                                          </p:val>
                                        </p:tav>
                                        <p:tav tm="100000">
                                          <p:val>
                                            <p:strVal val="#ppt_x"/>
                                          </p:val>
                                        </p:tav>
                                      </p:tavLst>
                                    </p:anim>
                                    <p:anim calcmode="lin" valueType="num">
                                      <p:cBhvr additive="base">
                                        <p:cTn id="77" dur="2000" fill="hold"/>
                                        <p:tgtEl>
                                          <p:spTgt spid="71377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74"/>
                                            </p:cond>
                                          </p:stCondLst>
                                          <p:endCondLst>
                                            <p:cond evt="onStopAudio" delay="0">
                                              <p:tgtEl>
                                                <p:sldTgt/>
                                              </p:tgtEl>
                                            </p:cond>
                                          </p:endCondLst>
                                        </p:cTn>
                                        <p:tgtEl>
                                          <p:sndTgt r:embed="rId7" name="Whoosh"/>
                                        </p:tgtEl>
                                      </p:cMediaNode>
                                    </p:audio>
                                  </p:subTnLst>
                                </p:cTn>
                              </p:par>
                            </p:childTnLst>
                          </p:cTn>
                        </p:par>
                        <p:par>
                          <p:cTn id="78" fill="hold" nodeType="afterGroup">
                            <p:stCondLst>
                              <p:cond delay="6000"/>
                            </p:stCondLst>
                            <p:childTnLst>
                              <p:par>
                                <p:cTn id="79" presetID="2" presetClass="exit" presetSubtype="6" fill="hold" nodeType="afterEffect">
                                  <p:stCondLst>
                                    <p:cond delay="1000"/>
                                  </p:stCondLst>
                                  <p:childTnLst>
                                    <p:anim calcmode="lin" valueType="num">
                                      <p:cBhvr additive="base">
                                        <p:cTn id="80" dur="2000"/>
                                        <p:tgtEl>
                                          <p:spTgt spid="713771"/>
                                        </p:tgtEl>
                                        <p:attrNameLst>
                                          <p:attrName>ppt_x</p:attrName>
                                        </p:attrNameLst>
                                      </p:cBhvr>
                                      <p:tavLst>
                                        <p:tav tm="0">
                                          <p:val>
                                            <p:strVal val="ppt_x"/>
                                          </p:val>
                                        </p:tav>
                                        <p:tav tm="100000">
                                          <p:val>
                                            <p:strVal val="1+ppt_w/2"/>
                                          </p:val>
                                        </p:tav>
                                      </p:tavLst>
                                    </p:anim>
                                    <p:anim calcmode="lin" valueType="num">
                                      <p:cBhvr additive="base">
                                        <p:cTn id="81" dur="2000"/>
                                        <p:tgtEl>
                                          <p:spTgt spid="713771"/>
                                        </p:tgtEl>
                                        <p:attrNameLst>
                                          <p:attrName>ppt_y</p:attrName>
                                        </p:attrNameLst>
                                      </p:cBhvr>
                                      <p:tavLst>
                                        <p:tav tm="0">
                                          <p:val>
                                            <p:strVal val="ppt_y"/>
                                          </p:val>
                                        </p:tav>
                                        <p:tav tm="100000">
                                          <p:val>
                                            <p:strVal val="1+ppt_h/2"/>
                                          </p:val>
                                        </p:tav>
                                      </p:tavLst>
                                    </p:anim>
                                    <p:set>
                                      <p:cBhvr>
                                        <p:cTn id="82" dur="1" fill="hold">
                                          <p:stCondLst>
                                            <p:cond delay="1999"/>
                                          </p:stCondLst>
                                        </p:cTn>
                                        <p:tgtEl>
                                          <p:spTgt spid="713771"/>
                                        </p:tgtEl>
                                        <p:attrNameLst>
                                          <p:attrName>style.visibility</p:attrName>
                                        </p:attrNameLst>
                                      </p:cBhvr>
                                      <p:to>
                                        <p:strVal val="hidden"/>
                                      </p:to>
                                    </p:set>
                                  </p:childTnLst>
                                  <p:subTnLst>
                                    <p:audio>
                                      <p:cMediaNode>
                                        <p:cTn display="0" masterRel="sameClick">
                                          <p:stCondLst>
                                            <p:cond evt="begin" delay="0">
                                              <p:tn val="79"/>
                                            </p:cond>
                                          </p:stCondLst>
                                          <p:endCondLst>
                                            <p:cond evt="onStopAudio" delay="0">
                                              <p:tgtEl>
                                                <p:sldTgt/>
                                              </p:tgtEl>
                                            </p:cond>
                                          </p:endCondLst>
                                        </p:cTn>
                                        <p:tgtEl>
                                          <p:sndTgt r:embed="rId4" name="Pencil Check"/>
                                        </p:tgtEl>
                                      </p:cMediaNode>
                                    </p:audio>
                                  </p:subTnLst>
                                </p:cTn>
                              </p:par>
                            </p:childTnLst>
                          </p:cTn>
                        </p:par>
                        <p:par>
                          <p:cTn id="83" fill="hold" nodeType="afterGroup">
                            <p:stCondLst>
                              <p:cond delay="9000"/>
                            </p:stCondLst>
                            <p:childTnLst>
                              <p:par>
                                <p:cTn id="84" presetID="2" presetClass="entr" presetSubtype="12" fill="hold" nodeType="afterEffect">
                                  <p:stCondLst>
                                    <p:cond delay="0"/>
                                  </p:stCondLst>
                                  <p:childTnLst>
                                    <p:set>
                                      <p:cBhvr>
                                        <p:cTn id="85" dur="1" fill="hold">
                                          <p:stCondLst>
                                            <p:cond delay="0"/>
                                          </p:stCondLst>
                                        </p:cTn>
                                        <p:tgtEl>
                                          <p:spTgt spid="713771"/>
                                        </p:tgtEl>
                                        <p:attrNameLst>
                                          <p:attrName>style.visibility</p:attrName>
                                        </p:attrNameLst>
                                      </p:cBhvr>
                                      <p:to>
                                        <p:strVal val="visible"/>
                                      </p:to>
                                    </p:set>
                                    <p:anim calcmode="lin" valueType="num">
                                      <p:cBhvr additive="base">
                                        <p:cTn id="86" dur="2000" fill="hold"/>
                                        <p:tgtEl>
                                          <p:spTgt spid="713771"/>
                                        </p:tgtEl>
                                        <p:attrNameLst>
                                          <p:attrName>ppt_x</p:attrName>
                                        </p:attrNameLst>
                                      </p:cBhvr>
                                      <p:tavLst>
                                        <p:tav tm="0">
                                          <p:val>
                                            <p:strVal val="0-#ppt_w/2"/>
                                          </p:val>
                                        </p:tav>
                                        <p:tav tm="100000">
                                          <p:val>
                                            <p:strVal val="#ppt_x"/>
                                          </p:val>
                                        </p:tav>
                                      </p:tavLst>
                                    </p:anim>
                                    <p:anim calcmode="lin" valueType="num">
                                      <p:cBhvr additive="base">
                                        <p:cTn id="87" dur="2000" fill="hold"/>
                                        <p:tgtEl>
                                          <p:spTgt spid="71377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84"/>
                                            </p:cond>
                                          </p:stCondLst>
                                          <p:endCondLst>
                                            <p:cond evt="onStopAudio" delay="0">
                                              <p:tgtEl>
                                                <p:sldTgt/>
                                              </p:tgtEl>
                                            </p:cond>
                                          </p:endCondLst>
                                        </p:cTn>
                                        <p:tgtEl>
                                          <p:sndTgt r:embed="rId7" name="Whoosh"/>
                                        </p:tgtEl>
                                      </p:cMediaNode>
                                    </p:audio>
                                  </p:subTnLst>
                                </p:cTn>
                              </p:par>
                            </p:childTnLst>
                          </p:cTn>
                        </p:par>
                        <p:par>
                          <p:cTn id="88" fill="hold" nodeType="afterGroup">
                            <p:stCondLst>
                              <p:cond delay="11000"/>
                            </p:stCondLst>
                            <p:childTnLst>
                              <p:par>
                                <p:cTn id="89" presetID="2" presetClass="exit" presetSubtype="6" fill="hold" nodeType="afterEffect">
                                  <p:stCondLst>
                                    <p:cond delay="1000"/>
                                  </p:stCondLst>
                                  <p:childTnLst>
                                    <p:anim calcmode="lin" valueType="num">
                                      <p:cBhvr additive="base">
                                        <p:cTn id="90" dur="2000"/>
                                        <p:tgtEl>
                                          <p:spTgt spid="713771"/>
                                        </p:tgtEl>
                                        <p:attrNameLst>
                                          <p:attrName>ppt_x</p:attrName>
                                        </p:attrNameLst>
                                      </p:cBhvr>
                                      <p:tavLst>
                                        <p:tav tm="0">
                                          <p:val>
                                            <p:strVal val="ppt_x"/>
                                          </p:val>
                                        </p:tav>
                                        <p:tav tm="100000">
                                          <p:val>
                                            <p:strVal val="1+ppt_w/2"/>
                                          </p:val>
                                        </p:tav>
                                      </p:tavLst>
                                    </p:anim>
                                    <p:anim calcmode="lin" valueType="num">
                                      <p:cBhvr additive="base">
                                        <p:cTn id="91" dur="2000"/>
                                        <p:tgtEl>
                                          <p:spTgt spid="713771"/>
                                        </p:tgtEl>
                                        <p:attrNameLst>
                                          <p:attrName>ppt_y</p:attrName>
                                        </p:attrNameLst>
                                      </p:cBhvr>
                                      <p:tavLst>
                                        <p:tav tm="0">
                                          <p:val>
                                            <p:strVal val="ppt_y"/>
                                          </p:val>
                                        </p:tav>
                                        <p:tav tm="100000">
                                          <p:val>
                                            <p:strVal val="1+ppt_h/2"/>
                                          </p:val>
                                        </p:tav>
                                      </p:tavLst>
                                    </p:anim>
                                    <p:set>
                                      <p:cBhvr>
                                        <p:cTn id="92" dur="1" fill="hold">
                                          <p:stCondLst>
                                            <p:cond delay="1999"/>
                                          </p:stCondLst>
                                        </p:cTn>
                                        <p:tgtEl>
                                          <p:spTgt spid="713771"/>
                                        </p:tgtEl>
                                        <p:attrNameLst>
                                          <p:attrName>style.visibility</p:attrName>
                                        </p:attrNameLst>
                                      </p:cBhvr>
                                      <p:to>
                                        <p:strVal val="hidden"/>
                                      </p:to>
                                    </p:set>
                                  </p:childTnLst>
                                  <p:subTnLst>
                                    <p:audio>
                                      <p:cMediaNode>
                                        <p:cTn display="0" masterRel="sameClick">
                                          <p:stCondLst>
                                            <p:cond evt="begin" delay="0">
                                              <p:tn val="89"/>
                                            </p:cond>
                                          </p:stCondLst>
                                          <p:endCondLst>
                                            <p:cond evt="onStopAudio" delay="0">
                                              <p:tgtEl>
                                                <p:sldTgt/>
                                              </p:tgtEl>
                                            </p:cond>
                                          </p:endCondLst>
                                        </p:cTn>
                                        <p:tgtEl>
                                          <p:sndTgt r:embed="rId4" name="Pencil Check"/>
                                        </p:tgtEl>
                                      </p:cMediaNode>
                                    </p:audio>
                                  </p:subTnLst>
                                </p:cTn>
                              </p:par>
                            </p:childTnLst>
                          </p:cTn>
                        </p:par>
                        <p:par>
                          <p:cTn id="93" fill="hold" nodeType="afterGroup">
                            <p:stCondLst>
                              <p:cond delay="14000"/>
                            </p:stCondLst>
                            <p:childTnLst>
                              <p:par>
                                <p:cTn id="94" presetID="2" presetClass="entr" presetSubtype="12" fill="hold" nodeType="afterEffect">
                                  <p:stCondLst>
                                    <p:cond delay="0"/>
                                  </p:stCondLst>
                                  <p:childTnLst>
                                    <p:set>
                                      <p:cBhvr>
                                        <p:cTn id="95" dur="1" fill="hold">
                                          <p:stCondLst>
                                            <p:cond delay="0"/>
                                          </p:stCondLst>
                                        </p:cTn>
                                        <p:tgtEl>
                                          <p:spTgt spid="713771"/>
                                        </p:tgtEl>
                                        <p:attrNameLst>
                                          <p:attrName>style.visibility</p:attrName>
                                        </p:attrNameLst>
                                      </p:cBhvr>
                                      <p:to>
                                        <p:strVal val="visible"/>
                                      </p:to>
                                    </p:set>
                                    <p:anim calcmode="lin" valueType="num">
                                      <p:cBhvr additive="base">
                                        <p:cTn id="96" dur="2000" fill="hold"/>
                                        <p:tgtEl>
                                          <p:spTgt spid="713771"/>
                                        </p:tgtEl>
                                        <p:attrNameLst>
                                          <p:attrName>ppt_x</p:attrName>
                                        </p:attrNameLst>
                                      </p:cBhvr>
                                      <p:tavLst>
                                        <p:tav tm="0">
                                          <p:val>
                                            <p:strVal val="0-#ppt_w/2"/>
                                          </p:val>
                                        </p:tav>
                                        <p:tav tm="100000">
                                          <p:val>
                                            <p:strVal val="#ppt_x"/>
                                          </p:val>
                                        </p:tav>
                                      </p:tavLst>
                                    </p:anim>
                                    <p:anim calcmode="lin" valueType="num">
                                      <p:cBhvr additive="base">
                                        <p:cTn id="97" dur="2000" fill="hold"/>
                                        <p:tgtEl>
                                          <p:spTgt spid="71377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4"/>
                                            </p:cond>
                                          </p:stCondLst>
                                          <p:endCondLst>
                                            <p:cond evt="onStopAudio" delay="0">
                                              <p:tgtEl>
                                                <p:sldTgt/>
                                              </p:tgtEl>
                                            </p:cond>
                                          </p:endCondLst>
                                        </p:cTn>
                                        <p:tgtEl>
                                          <p:sndTgt r:embed="rId7" name="Whoosh"/>
                                        </p:tgtEl>
                                      </p:cMediaNode>
                                    </p:audio>
                                  </p:subTnLst>
                                </p:cTn>
                              </p:par>
                            </p:childTnLst>
                          </p:cTn>
                        </p:par>
                        <p:par>
                          <p:cTn id="98" fill="hold" nodeType="afterGroup">
                            <p:stCondLst>
                              <p:cond delay="16000"/>
                            </p:stCondLst>
                            <p:childTnLst>
                              <p:par>
                                <p:cTn id="99" presetID="12" presetClass="entr" presetSubtype="4" fill="hold" nodeType="afterEffect">
                                  <p:stCondLst>
                                    <p:cond delay="0"/>
                                  </p:stCondLst>
                                  <p:childTnLst>
                                    <p:set>
                                      <p:cBhvr>
                                        <p:cTn id="100" dur="1" fill="hold">
                                          <p:stCondLst>
                                            <p:cond delay="0"/>
                                          </p:stCondLst>
                                        </p:cTn>
                                        <p:tgtEl>
                                          <p:spTgt spid="713748"/>
                                        </p:tgtEl>
                                        <p:attrNameLst>
                                          <p:attrName>style.visibility</p:attrName>
                                        </p:attrNameLst>
                                      </p:cBhvr>
                                      <p:to>
                                        <p:strVal val="visible"/>
                                      </p:to>
                                    </p:set>
                                    <p:animEffect transition="in" filter="slide(fromBottom)">
                                      <p:cBhvr>
                                        <p:cTn id="101" dur="500"/>
                                        <p:tgtEl>
                                          <p:spTgt spid="713748"/>
                                        </p:tgtEl>
                                      </p:cBhvr>
                                    </p:animEffect>
                                  </p:childTnLst>
                                  <p:subTnLst>
                                    <p:audio>
                                      <p:cMediaNode>
                                        <p:cTn display="0" masterRel="sameClick">
                                          <p:stCondLst>
                                            <p:cond evt="begin" delay="0">
                                              <p:tn val="99"/>
                                            </p:cond>
                                          </p:stCondLst>
                                          <p:endCondLst>
                                            <p:cond evt="onStopAudio" delay="0">
                                              <p:tgtEl>
                                                <p:sldTgt/>
                                              </p:tgtEl>
                                            </p:cond>
                                          </p:endCondLst>
                                        </p:cTn>
                                        <p:tgtEl>
                                          <p:sndTgt r:embed="rId4" name="Pencil Check"/>
                                        </p:tgtEl>
                                      </p:cMediaNode>
                                    </p:audio>
                                  </p:subTnLst>
                                </p:cTn>
                              </p:par>
                            </p:childTnLst>
                          </p:cTn>
                        </p:par>
                      </p:childTnLst>
                    </p:cTn>
                  </p:par>
                  <p:par>
                    <p:cTn id="102" fill="hold" nodeType="clickPar">
                      <p:stCondLst>
                        <p:cond delay="indefinite"/>
                      </p:stCondLst>
                      <p:childTnLst>
                        <p:par>
                          <p:cTn id="103" fill="hold" nodeType="withGroup">
                            <p:stCondLst>
                              <p:cond delay="0"/>
                            </p:stCondLst>
                            <p:childTnLst>
                              <p:par>
                                <p:cTn id="104" presetID="22" presetClass="entr" presetSubtype="8" fill="hold" nodeType="clickEffect">
                                  <p:stCondLst>
                                    <p:cond delay="0"/>
                                  </p:stCondLst>
                                  <p:childTnLst>
                                    <p:set>
                                      <p:cBhvr>
                                        <p:cTn id="105" dur="1" fill="hold">
                                          <p:stCondLst>
                                            <p:cond delay="0"/>
                                          </p:stCondLst>
                                        </p:cTn>
                                        <p:tgtEl>
                                          <p:spTgt spid="713730"/>
                                        </p:tgtEl>
                                        <p:attrNameLst>
                                          <p:attrName>style.visibility</p:attrName>
                                        </p:attrNameLst>
                                      </p:cBhvr>
                                      <p:to>
                                        <p:strVal val="visible"/>
                                      </p:to>
                                    </p:set>
                                    <p:animEffect transition="in" filter="wipe(left)">
                                      <p:cBhvr>
                                        <p:cTn id="106" dur="500"/>
                                        <p:tgtEl>
                                          <p:spTgt spid="713730"/>
                                        </p:tgtEl>
                                      </p:cBhvr>
                                    </p:animEffect>
                                  </p:childTnLst>
                                  <p:subTnLst>
                                    <p:audio>
                                      <p:cMediaNode>
                                        <p:cTn display="0" masterRel="sameClick">
                                          <p:stCondLst>
                                            <p:cond evt="begin" delay="0">
                                              <p:tn val="104"/>
                                            </p:cond>
                                          </p:stCondLst>
                                          <p:endCondLst>
                                            <p:cond evt="onStopAudio" delay="0">
                                              <p:tgtEl>
                                                <p:sldTgt/>
                                              </p:tgtEl>
                                            </p:cond>
                                          </p:endCondLst>
                                        </p:cTn>
                                        <p:tgtEl>
                                          <p:sndTgt r:embed="rId4" name="Pencil Check"/>
                                        </p:tgtEl>
                                      </p:cMediaNode>
                                    </p:audio>
                                  </p:subTnLst>
                                </p:cTn>
                              </p:par>
                            </p:childTnLst>
                          </p:cTn>
                        </p:par>
                      </p:childTnLst>
                    </p:cTn>
                  </p:par>
                  <p:par>
                    <p:cTn id="107" fill="hold" nodeType="clickPar">
                      <p:stCondLst>
                        <p:cond delay="indefinite"/>
                      </p:stCondLst>
                      <p:childTnLst>
                        <p:par>
                          <p:cTn id="108" fill="hold" nodeType="withGroup">
                            <p:stCondLst>
                              <p:cond delay="0"/>
                            </p:stCondLst>
                            <p:childTnLst>
                              <p:par>
                                <p:cTn id="109" presetID="22" presetClass="entr" presetSubtype="8" fill="hold" grpId="0" nodeType="clickEffect">
                                  <p:stCondLst>
                                    <p:cond delay="0"/>
                                  </p:stCondLst>
                                  <p:childTnLst>
                                    <p:set>
                                      <p:cBhvr>
                                        <p:cTn id="110" dur="1" fill="hold">
                                          <p:stCondLst>
                                            <p:cond delay="0"/>
                                          </p:stCondLst>
                                        </p:cTn>
                                        <p:tgtEl>
                                          <p:spTgt spid="713764"/>
                                        </p:tgtEl>
                                        <p:attrNameLst>
                                          <p:attrName>style.visibility</p:attrName>
                                        </p:attrNameLst>
                                      </p:cBhvr>
                                      <p:to>
                                        <p:strVal val="visible"/>
                                      </p:to>
                                    </p:set>
                                    <p:animEffect transition="in" filter="wipe(left)">
                                      <p:cBhvr>
                                        <p:cTn id="111" dur="500"/>
                                        <p:tgtEl>
                                          <p:spTgt spid="713764"/>
                                        </p:tgtEl>
                                      </p:cBhvr>
                                    </p:animEffect>
                                  </p:childTnLst>
                                  <p:subTnLst>
                                    <p:audio>
                                      <p:cMediaNode>
                                        <p:cTn display="0" masterRel="sameClick">
                                          <p:stCondLst>
                                            <p:cond evt="begin" delay="0">
                                              <p:tn val="109"/>
                                            </p:cond>
                                          </p:stCondLst>
                                          <p:endCondLst>
                                            <p:cond evt="onStopAudio" delay="0">
                                              <p:tgtEl>
                                                <p:sldTgt/>
                                              </p:tgtEl>
                                            </p:cond>
                                          </p:endCondLst>
                                        </p:cTn>
                                        <p:tgtEl>
                                          <p:sndTgt r:embed="rId7" name="Whoosh"/>
                                        </p:tgtEl>
                                      </p:cMediaNode>
                                    </p:audio>
                                  </p:subTnLst>
                                </p:cTn>
                              </p:par>
                            </p:childTnLst>
                          </p:cTn>
                        </p:par>
                      </p:childTnLst>
                    </p:cTn>
                  </p:par>
                  <p:par>
                    <p:cTn id="112" fill="hold" nodeType="clickPar">
                      <p:stCondLst>
                        <p:cond delay="indefinite"/>
                      </p:stCondLst>
                      <p:childTnLst>
                        <p:par>
                          <p:cTn id="113" fill="hold" nodeType="withGroup">
                            <p:stCondLst>
                              <p:cond delay="0"/>
                            </p:stCondLst>
                            <p:childTnLst>
                              <p:par>
                                <p:cTn id="114" presetID="22" presetClass="entr" presetSubtype="1" fill="hold" grpId="0" nodeType="clickEffect">
                                  <p:stCondLst>
                                    <p:cond delay="0"/>
                                  </p:stCondLst>
                                  <p:childTnLst>
                                    <p:set>
                                      <p:cBhvr>
                                        <p:cTn id="115" dur="1" fill="hold">
                                          <p:stCondLst>
                                            <p:cond delay="0"/>
                                          </p:stCondLst>
                                        </p:cTn>
                                        <p:tgtEl>
                                          <p:spTgt spid="713763"/>
                                        </p:tgtEl>
                                        <p:attrNameLst>
                                          <p:attrName>style.visibility</p:attrName>
                                        </p:attrNameLst>
                                      </p:cBhvr>
                                      <p:to>
                                        <p:strVal val="visible"/>
                                      </p:to>
                                    </p:set>
                                    <p:animEffect transition="in" filter="wipe(up)">
                                      <p:cBhvr>
                                        <p:cTn id="116" dur="500"/>
                                        <p:tgtEl>
                                          <p:spTgt spid="713763"/>
                                        </p:tgtEl>
                                      </p:cBhvr>
                                    </p:animEffect>
                                  </p:childTnLst>
                                  <p:subTnLst>
                                    <p:audio>
                                      <p:cMediaNode>
                                        <p:cTn display="0" masterRel="sameClick">
                                          <p:stCondLst>
                                            <p:cond evt="begin" delay="0">
                                              <p:tn val="114"/>
                                            </p:cond>
                                          </p:stCondLst>
                                          <p:endCondLst>
                                            <p:cond evt="onStopAudio" delay="0">
                                              <p:tgtEl>
                                                <p:sldTgt/>
                                              </p:tgtEl>
                                            </p:cond>
                                          </p:endCondLst>
                                        </p:cTn>
                                        <p:tgtEl>
                                          <p:sndTgt r:embed="rId5" name="Arrow"/>
                                        </p:tgtEl>
                                      </p:cMediaNode>
                                    </p:audio>
                                  </p:subTnLst>
                                </p:cTn>
                              </p:par>
                            </p:childTnLst>
                          </p:cTn>
                        </p:par>
                      </p:childTnLst>
                    </p:cTn>
                  </p:par>
                  <p:par>
                    <p:cTn id="117" fill="hold" nodeType="clickPar">
                      <p:stCondLst>
                        <p:cond delay="indefinite"/>
                      </p:stCondLst>
                      <p:childTnLst>
                        <p:par>
                          <p:cTn id="118" fill="hold" nodeType="withGroup">
                            <p:stCondLst>
                              <p:cond delay="0"/>
                            </p:stCondLst>
                            <p:childTnLst>
                              <p:par>
                                <p:cTn id="119" presetID="22" presetClass="entr" presetSubtype="1" fill="hold" grpId="0" nodeType="clickEffect">
                                  <p:stCondLst>
                                    <p:cond delay="0"/>
                                  </p:stCondLst>
                                  <p:childTnLst>
                                    <p:set>
                                      <p:cBhvr>
                                        <p:cTn id="120" dur="1" fill="hold">
                                          <p:stCondLst>
                                            <p:cond delay="0"/>
                                          </p:stCondLst>
                                        </p:cTn>
                                        <p:tgtEl>
                                          <p:spTgt spid="713747"/>
                                        </p:tgtEl>
                                        <p:attrNameLst>
                                          <p:attrName>style.visibility</p:attrName>
                                        </p:attrNameLst>
                                      </p:cBhvr>
                                      <p:to>
                                        <p:strVal val="visible"/>
                                      </p:to>
                                    </p:set>
                                    <p:animEffect transition="in" filter="wipe(up)">
                                      <p:cBhvr>
                                        <p:cTn id="121" dur="500"/>
                                        <p:tgtEl>
                                          <p:spTgt spid="713747"/>
                                        </p:tgtEl>
                                      </p:cBhvr>
                                    </p:animEffect>
                                  </p:childTnLst>
                                  <p:subTnLst>
                                    <p:audio>
                                      <p:cMediaNode>
                                        <p:cTn display="0" masterRel="sameClick">
                                          <p:stCondLst>
                                            <p:cond evt="begin" delay="0">
                                              <p:tn val="119"/>
                                            </p:cond>
                                          </p:stCondLst>
                                          <p:endCondLst>
                                            <p:cond evt="onStopAudio" delay="0">
                                              <p:tgtEl>
                                                <p:sldTgt/>
                                              </p:tgtEl>
                                            </p:cond>
                                          </p:endCondLst>
                                        </p:cTn>
                                        <p:tgtEl>
                                          <p:sndTgt r:embed="rId3" name="Chimes"/>
                                        </p:tgtEl>
                                      </p:cMediaNode>
                                    </p:audio>
                                  </p:subTnLst>
                                </p:cTn>
                              </p:par>
                            </p:childTnLst>
                          </p:cTn>
                        </p:par>
                      </p:childTnLst>
                    </p:cTn>
                  </p:par>
                  <p:par>
                    <p:cTn id="122" fill="hold" nodeType="clickPar">
                      <p:stCondLst>
                        <p:cond delay="indefinite"/>
                      </p:stCondLst>
                      <p:childTnLst>
                        <p:par>
                          <p:cTn id="123" fill="hold" nodeType="withGroup">
                            <p:stCondLst>
                              <p:cond delay="0"/>
                            </p:stCondLst>
                            <p:childTnLst>
                              <p:par>
                                <p:cTn id="124" presetID="22" presetClass="entr" presetSubtype="8" fill="hold" nodeType="clickEffect">
                                  <p:stCondLst>
                                    <p:cond delay="0"/>
                                  </p:stCondLst>
                                  <p:childTnLst>
                                    <p:set>
                                      <p:cBhvr>
                                        <p:cTn id="125" dur="1" fill="hold">
                                          <p:stCondLst>
                                            <p:cond delay="0"/>
                                          </p:stCondLst>
                                        </p:cTn>
                                        <p:tgtEl>
                                          <p:spTgt spid="713745"/>
                                        </p:tgtEl>
                                        <p:attrNameLst>
                                          <p:attrName>style.visibility</p:attrName>
                                        </p:attrNameLst>
                                      </p:cBhvr>
                                      <p:to>
                                        <p:strVal val="visible"/>
                                      </p:to>
                                    </p:set>
                                    <p:animEffect transition="in" filter="wipe(left)">
                                      <p:cBhvr>
                                        <p:cTn id="126" dur="500"/>
                                        <p:tgtEl>
                                          <p:spTgt spid="713745"/>
                                        </p:tgtEl>
                                      </p:cBhvr>
                                    </p:animEffect>
                                  </p:childTnLst>
                                  <p:subTnLst>
                                    <p:audio>
                                      <p:cMediaNode>
                                        <p:cTn display="0" masterRel="sameClick">
                                          <p:stCondLst>
                                            <p:cond evt="begin" delay="0">
                                              <p:tn val="124"/>
                                            </p:cond>
                                          </p:stCondLst>
                                          <p:endCondLst>
                                            <p:cond evt="onStopAudio" delay="0">
                                              <p:tgtEl>
                                                <p:sldTgt/>
                                              </p:tgtEl>
                                            </p:cond>
                                          </p:endCondLst>
                                        </p:cTn>
                                        <p:tgtEl>
                                          <p:sndTgt r:embed="rId8"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3733" grpId="0" animBg="1"/>
      <p:bldP spid="713734" grpId="0" animBg="1"/>
      <p:bldP spid="713736" grpId="0" animBg="1"/>
      <p:bldP spid="713737" grpId="0" animBg="1" autoUpdateAnimBg="0"/>
      <p:bldP spid="713738" grpId="0"/>
      <p:bldP spid="713763" grpId="0" animBg="1"/>
      <p:bldP spid="713747" grpId="0" animBg="1"/>
      <p:bldP spid="713762" grpId="0" animBg="1"/>
      <p:bldP spid="713764"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00748" name="Picture 12" descr="15_04b"/>
          <p:cNvPicPr>
            <a:picLocks noChangeAspect="1" noChangeArrowheads="1"/>
          </p:cNvPicPr>
          <p:nvPr/>
        </p:nvPicPr>
        <p:blipFill>
          <a:blip r:embed="rId5">
            <a:extLst>
              <a:ext uri="{28A0092B-C50C-407E-A947-70E740481C1C}">
                <a14:useLocalDpi xmlns:a14="http://schemas.microsoft.com/office/drawing/2010/main" val="0"/>
              </a:ext>
            </a:extLst>
          </a:blip>
          <a:srcRect l="29250" t="33000" r="30376" b="3000"/>
          <a:stretch>
            <a:fillRect/>
          </a:stretch>
        </p:blipFill>
        <p:spPr bwMode="auto">
          <a:xfrm>
            <a:off x="6935788" y="369888"/>
            <a:ext cx="2208212" cy="262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0749" name="Freeform 13"/>
          <p:cNvSpPr>
            <a:spLocks/>
          </p:cNvSpPr>
          <p:nvPr/>
        </p:nvSpPr>
        <p:spPr bwMode="auto">
          <a:xfrm>
            <a:off x="6851650" y="2827338"/>
            <a:ext cx="341313" cy="288925"/>
          </a:xfrm>
          <a:custGeom>
            <a:avLst/>
            <a:gdLst>
              <a:gd name="T0" fmla="*/ 14 w 215"/>
              <a:gd name="T1" fmla="*/ 0 h 182"/>
              <a:gd name="T2" fmla="*/ 128 w 215"/>
              <a:gd name="T3" fmla="*/ 27 h 182"/>
              <a:gd name="T4" fmla="*/ 215 w 215"/>
              <a:gd name="T5" fmla="*/ 95 h 182"/>
              <a:gd name="T6" fmla="*/ 209 w 215"/>
              <a:gd name="T7" fmla="*/ 182 h 182"/>
              <a:gd name="T8" fmla="*/ 0 w 215"/>
              <a:gd name="T9" fmla="*/ 169 h 182"/>
              <a:gd name="T10" fmla="*/ 14 w 215"/>
              <a:gd name="T11" fmla="*/ 0 h 182"/>
            </a:gdLst>
            <a:ahLst/>
            <a:cxnLst>
              <a:cxn ang="0">
                <a:pos x="T0" y="T1"/>
              </a:cxn>
              <a:cxn ang="0">
                <a:pos x="T2" y="T3"/>
              </a:cxn>
              <a:cxn ang="0">
                <a:pos x="T4" y="T5"/>
              </a:cxn>
              <a:cxn ang="0">
                <a:pos x="T6" y="T7"/>
              </a:cxn>
              <a:cxn ang="0">
                <a:pos x="T8" y="T9"/>
              </a:cxn>
              <a:cxn ang="0">
                <a:pos x="T10" y="T11"/>
              </a:cxn>
            </a:cxnLst>
            <a:rect l="0" t="0" r="r" b="b"/>
            <a:pathLst>
              <a:path w="215" h="182">
                <a:moveTo>
                  <a:pt x="14" y="0"/>
                </a:moveTo>
                <a:lnTo>
                  <a:pt x="128" y="27"/>
                </a:lnTo>
                <a:lnTo>
                  <a:pt x="215" y="95"/>
                </a:lnTo>
                <a:cubicBezTo>
                  <a:pt x="213" y="124"/>
                  <a:pt x="211" y="153"/>
                  <a:pt x="209" y="182"/>
                </a:cubicBezTo>
                <a:lnTo>
                  <a:pt x="0" y="169"/>
                </a:lnTo>
                <a:lnTo>
                  <a:pt x="14" y="0"/>
                </a:lnTo>
                <a:close/>
              </a:path>
            </a:pathLst>
          </a:custGeom>
          <a:solidFill>
            <a:schemeClr val="bg1"/>
          </a:solid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38" name="Rectangle 2"/>
          <p:cNvSpPr>
            <a:spLocks noGrp="1" noChangeArrowheads="1"/>
          </p:cNvSpPr>
          <p:nvPr>
            <p:ph type="title"/>
          </p:nvPr>
        </p:nvSpPr>
        <p:spPr/>
        <p:txBody>
          <a:bodyPr/>
          <a:lstStyle/>
          <a:p>
            <a:r>
              <a:rPr lang="en-US"/>
              <a:t>Transfer RNA structure</a:t>
            </a:r>
          </a:p>
        </p:txBody>
      </p:sp>
      <p:sp>
        <p:nvSpPr>
          <p:cNvPr id="500739" name="Rectangle 3" descr="Rectangle: Click to edit Master text styles&#10;Second level&#10;Third level&#10;Fourth level&#10;Fifth level"/>
          <p:cNvSpPr>
            <a:spLocks noGrp="1" noChangeArrowheads="1"/>
          </p:cNvSpPr>
          <p:nvPr>
            <p:ph type="body" idx="1"/>
          </p:nvPr>
        </p:nvSpPr>
        <p:spPr>
          <a:xfrm>
            <a:off x="688975" y="1371600"/>
            <a:ext cx="8226425" cy="1600200"/>
          </a:xfrm>
        </p:spPr>
        <p:txBody>
          <a:bodyPr/>
          <a:lstStyle/>
          <a:p>
            <a:r>
              <a:rPr lang="en-US"/>
              <a:t>“Clover leaf” structure</a:t>
            </a:r>
          </a:p>
          <a:p>
            <a:pPr lvl="1"/>
            <a:r>
              <a:rPr lang="en-US" u="sng">
                <a:solidFill>
                  <a:srgbClr val="CC0000"/>
                </a:solidFill>
              </a:rPr>
              <a:t>anticodon</a:t>
            </a:r>
            <a:r>
              <a:rPr lang="en-US"/>
              <a:t> on “clover leaf” end</a:t>
            </a:r>
          </a:p>
          <a:p>
            <a:pPr lvl="1"/>
            <a:r>
              <a:rPr lang="en-US"/>
              <a:t>amino acid attached on 3</a:t>
            </a:r>
            <a:r>
              <a:rPr lang="en-US">
                <a:latin typeface="MathematicalPi 1" charset="0"/>
                <a:sym typeface="Symbol" pitchFamily="84" charset="2"/>
              </a:rPr>
              <a:t></a:t>
            </a:r>
            <a:r>
              <a:rPr lang="en-US"/>
              <a:t> end</a:t>
            </a:r>
          </a:p>
        </p:txBody>
      </p:sp>
      <p:pic>
        <p:nvPicPr>
          <p:cNvPr id="500740" name="Picture 4"/>
          <p:cNvPicPr>
            <a:picLocks noChangeAspect="1" noChangeArrowheads="1"/>
          </p:cNvPicPr>
          <p:nvPr/>
        </p:nvPicPr>
        <p:blipFill>
          <a:blip r:embed="rId6">
            <a:extLst>
              <a:ext uri="{28A0092B-C50C-407E-A947-70E740481C1C}">
                <a14:useLocalDpi xmlns:a14="http://schemas.microsoft.com/office/drawing/2010/main" val="0"/>
              </a:ext>
            </a:extLst>
          </a:blip>
          <a:srcRect b="10800"/>
          <a:stretch>
            <a:fillRect/>
          </a:stretch>
        </p:blipFill>
        <p:spPr bwMode="auto">
          <a:xfrm>
            <a:off x="160338" y="2971800"/>
            <a:ext cx="3352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0741" name="Picture 5" descr="17-13b-TransferTRNAstruc-L"/>
          <p:cNvPicPr>
            <a:picLocks noChangeAspect="1" noChangeArrowheads="1"/>
          </p:cNvPicPr>
          <p:nvPr/>
        </p:nvPicPr>
        <p:blipFill>
          <a:blip r:embed="rId7">
            <a:extLst>
              <a:ext uri="{28A0092B-C50C-407E-A947-70E740481C1C}">
                <a14:useLocalDpi xmlns:a14="http://schemas.microsoft.com/office/drawing/2010/main" val="0"/>
              </a:ext>
            </a:extLst>
          </a:blip>
          <a:srcRect b="4800"/>
          <a:stretch>
            <a:fillRect/>
          </a:stretch>
        </p:blipFill>
        <p:spPr bwMode="auto">
          <a:xfrm>
            <a:off x="3513138" y="2967038"/>
            <a:ext cx="3962400" cy="3897312"/>
          </a:xfrm>
          <a:prstGeom prst="rect">
            <a:avLst/>
          </a:prstGeom>
          <a:noFill/>
          <a:extLst>
            <a:ext uri="{909E8E84-426E-40DD-AFC4-6F175D3DCCD1}">
              <a14:hiddenFill xmlns:a14="http://schemas.microsoft.com/office/drawing/2010/main">
                <a:solidFill>
                  <a:srgbClr val="FFFFFF"/>
                </a:solidFill>
              </a14:hiddenFill>
            </a:ext>
          </a:extLst>
        </p:spPr>
      </p:pic>
      <p:sp>
        <p:nvSpPr>
          <p:cNvPr id="500742" name="Oval 6"/>
          <p:cNvSpPr>
            <a:spLocks noChangeArrowheads="1"/>
          </p:cNvSpPr>
          <p:nvPr/>
        </p:nvSpPr>
        <p:spPr bwMode="auto">
          <a:xfrm>
            <a:off x="268288" y="2978150"/>
            <a:ext cx="1905000" cy="815975"/>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43" name="Oval 7"/>
          <p:cNvSpPr>
            <a:spLocks noChangeArrowheads="1"/>
          </p:cNvSpPr>
          <p:nvPr/>
        </p:nvSpPr>
        <p:spPr bwMode="auto">
          <a:xfrm>
            <a:off x="5354638" y="3203575"/>
            <a:ext cx="1749425" cy="990600"/>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44" name="Oval 8"/>
          <p:cNvSpPr>
            <a:spLocks noChangeArrowheads="1"/>
          </p:cNvSpPr>
          <p:nvPr/>
        </p:nvSpPr>
        <p:spPr bwMode="auto">
          <a:xfrm>
            <a:off x="1331913" y="6230938"/>
            <a:ext cx="1066800" cy="609600"/>
          </a:xfrm>
          <a:prstGeom prst="ellipse">
            <a:avLst/>
          </a:prstGeom>
          <a:noFill/>
          <a:ln w="38100">
            <a:solidFill>
              <a:srgbClr val="008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45" name="Oval 9"/>
          <p:cNvSpPr>
            <a:spLocks noChangeArrowheads="1"/>
          </p:cNvSpPr>
          <p:nvPr/>
        </p:nvSpPr>
        <p:spPr bwMode="auto">
          <a:xfrm>
            <a:off x="4351338" y="5807075"/>
            <a:ext cx="1219200" cy="609600"/>
          </a:xfrm>
          <a:prstGeom prst="ellipse">
            <a:avLst/>
          </a:prstGeom>
          <a:noFill/>
          <a:ln w="38100">
            <a:solidFill>
              <a:srgbClr val="008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46" name="Oval 10"/>
          <p:cNvSpPr>
            <a:spLocks noChangeArrowheads="1"/>
          </p:cNvSpPr>
          <p:nvPr/>
        </p:nvSpPr>
        <p:spPr bwMode="auto">
          <a:xfrm>
            <a:off x="5975350" y="5678488"/>
            <a:ext cx="1219200" cy="812800"/>
          </a:xfrm>
          <a:prstGeom prst="ellipse">
            <a:avLst/>
          </a:prstGeom>
          <a:noFill/>
          <a:ln w="38100">
            <a:solidFill>
              <a:srgbClr val="008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47" name="Oval 11"/>
          <p:cNvSpPr>
            <a:spLocks noChangeArrowheads="1"/>
          </p:cNvSpPr>
          <p:nvPr/>
        </p:nvSpPr>
        <p:spPr bwMode="auto">
          <a:xfrm>
            <a:off x="6256338" y="4130675"/>
            <a:ext cx="1143000" cy="685800"/>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750" name="Oval 14"/>
          <p:cNvSpPr>
            <a:spLocks noChangeArrowheads="1"/>
          </p:cNvSpPr>
          <p:nvPr/>
        </p:nvSpPr>
        <p:spPr bwMode="auto">
          <a:xfrm>
            <a:off x="7107238" y="2327275"/>
            <a:ext cx="1081087" cy="661988"/>
          </a:xfrm>
          <a:prstGeom prst="ellipse">
            <a:avLst/>
          </a:prstGeom>
          <a:noFill/>
          <a:ln w="38100">
            <a:solidFill>
              <a:srgbClr val="008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0739">
                                            <p:txEl>
                                              <p:pRg st="1" end="1"/>
                                            </p:txEl>
                                          </p:spTgt>
                                        </p:tgtEl>
                                        <p:attrNameLst>
                                          <p:attrName>style.visibility</p:attrName>
                                        </p:attrNameLst>
                                      </p:cBhvr>
                                      <p:to>
                                        <p:strVal val="visible"/>
                                      </p:to>
                                    </p:set>
                                    <p:anim calcmode="lin" valueType="num">
                                      <p:cBhvr additive="base">
                                        <p:cTn id="7" dur="500" fill="hold"/>
                                        <p:tgtEl>
                                          <p:spTgt spid="50073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07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00744"/>
                                        </p:tgtEl>
                                        <p:attrNameLst>
                                          <p:attrName>style.visibility</p:attrName>
                                        </p:attrNameLst>
                                      </p:cBhvr>
                                      <p:to>
                                        <p:strVal val="visible"/>
                                      </p:to>
                                    </p:set>
                                    <p:animEffect transition="in" filter="wipe(left)">
                                      <p:cBhvr>
                                        <p:cTn id="13" dur="500"/>
                                        <p:tgtEl>
                                          <p:spTgt spid="500744"/>
                                        </p:tgtEl>
                                      </p:cBhvr>
                                    </p:animEffect>
                                  </p:childTnLst>
                                  <p:subTnLst>
                                    <p:audio>
                                      <p:cMediaNode>
                                        <p:cTn display="0" masterRel="sameClick">
                                          <p:stCondLst>
                                            <p:cond evt="begin" delay="0">
                                              <p:tn val="11"/>
                                            </p:cond>
                                          </p:stCondLst>
                                          <p:endCondLst>
                                            <p:cond evt="onStopAudio" delay="0">
                                              <p:tgtEl>
                                                <p:sldTgt/>
                                              </p:tgtEl>
                                            </p:cond>
                                          </p:endCondLst>
                                        </p:cTn>
                                        <p:tgtEl>
                                          <p:sndTgt r:embed="rId4" name="Vibro Up"/>
                                        </p:tgtEl>
                                      </p:cMediaNode>
                                    </p:audio>
                                  </p:subTnLst>
                                </p:cTn>
                              </p:par>
                            </p:childTnLst>
                          </p:cTn>
                        </p:par>
                        <p:par>
                          <p:cTn id="14" fill="hold" nodeType="afterGroup">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500745"/>
                                        </p:tgtEl>
                                        <p:attrNameLst>
                                          <p:attrName>style.visibility</p:attrName>
                                        </p:attrNameLst>
                                      </p:cBhvr>
                                      <p:to>
                                        <p:strVal val="visible"/>
                                      </p:to>
                                    </p:set>
                                    <p:animEffect transition="in" filter="wipe(left)">
                                      <p:cBhvr>
                                        <p:cTn id="17" dur="500"/>
                                        <p:tgtEl>
                                          <p:spTgt spid="500745"/>
                                        </p:tgtEl>
                                      </p:cBhvr>
                                    </p:animEffect>
                                  </p:childTnLst>
                                </p:cTn>
                              </p:par>
                            </p:childTnLst>
                          </p:cTn>
                        </p:par>
                        <p:par>
                          <p:cTn id="18" fill="hold" nodeType="afterGroup">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500746"/>
                                        </p:tgtEl>
                                        <p:attrNameLst>
                                          <p:attrName>style.visibility</p:attrName>
                                        </p:attrNameLst>
                                      </p:cBhvr>
                                      <p:to>
                                        <p:strVal val="visible"/>
                                      </p:to>
                                    </p:set>
                                    <p:animEffect transition="in" filter="wipe(left)">
                                      <p:cBhvr>
                                        <p:cTn id="21" dur="500"/>
                                        <p:tgtEl>
                                          <p:spTgt spid="500746"/>
                                        </p:tgtEl>
                                      </p:cBhvr>
                                    </p:animEffect>
                                  </p:childTnLst>
                                </p:cTn>
                              </p:par>
                            </p:childTnLst>
                          </p:cTn>
                        </p:par>
                        <p:par>
                          <p:cTn id="22" fill="hold" nodeType="afterGroup">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500750"/>
                                        </p:tgtEl>
                                        <p:attrNameLst>
                                          <p:attrName>style.visibility</p:attrName>
                                        </p:attrNameLst>
                                      </p:cBhvr>
                                      <p:to>
                                        <p:strVal val="visible"/>
                                      </p:to>
                                    </p:set>
                                    <p:animEffect transition="in" filter="wipe(left)">
                                      <p:cBhvr>
                                        <p:cTn id="25" dur="500"/>
                                        <p:tgtEl>
                                          <p:spTgt spid="50075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500739">
                                            <p:txEl>
                                              <p:pRg st="2" end="2"/>
                                            </p:txEl>
                                          </p:spTgt>
                                        </p:tgtEl>
                                        <p:attrNameLst>
                                          <p:attrName>style.visibility</p:attrName>
                                        </p:attrNameLst>
                                      </p:cBhvr>
                                      <p:to>
                                        <p:strVal val="visible"/>
                                      </p:to>
                                    </p:set>
                                    <p:anim calcmode="lin" valueType="num">
                                      <p:cBhvr additive="base">
                                        <p:cTn id="30" dur="500" fill="hold"/>
                                        <p:tgtEl>
                                          <p:spTgt spid="500739">
                                            <p:txEl>
                                              <p:pRg st="2" end="2"/>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5007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8"/>
                                            </p:cond>
                                          </p:stCondLst>
                                          <p:endCondLst>
                                            <p:cond evt="onStopAudio" delay="0">
                                              <p:tgtEl>
                                                <p:sldTgt/>
                                              </p:tgtEl>
                                            </p:cond>
                                          </p:endCondLst>
                                        </p:cTn>
                                        <p:tgtEl>
                                          <p:sndTgt r:embed="rId3" name="Whoosh"/>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500742"/>
                                        </p:tgtEl>
                                        <p:attrNameLst>
                                          <p:attrName>style.visibility</p:attrName>
                                        </p:attrNameLst>
                                      </p:cBhvr>
                                      <p:to>
                                        <p:strVal val="visible"/>
                                      </p:to>
                                    </p:set>
                                    <p:animEffect transition="in" filter="wipe(left)">
                                      <p:cBhvr>
                                        <p:cTn id="36" dur="500"/>
                                        <p:tgtEl>
                                          <p:spTgt spid="500742"/>
                                        </p:tgtEl>
                                      </p:cBhvr>
                                    </p:animEffect>
                                  </p:childTnLst>
                                  <p:subTnLst>
                                    <p:audio>
                                      <p:cMediaNode>
                                        <p:cTn display="0" masterRel="sameClick">
                                          <p:stCondLst>
                                            <p:cond evt="begin" delay="0">
                                              <p:tn val="34"/>
                                            </p:cond>
                                          </p:stCondLst>
                                          <p:endCondLst>
                                            <p:cond evt="onStopAudio" delay="0">
                                              <p:tgtEl>
                                                <p:sldTgt/>
                                              </p:tgtEl>
                                            </p:cond>
                                          </p:endCondLst>
                                        </p:cTn>
                                        <p:tgtEl>
                                          <p:sndTgt r:embed="rId4" name="Vibro Up"/>
                                        </p:tgtEl>
                                      </p:cMediaNode>
                                    </p:audio>
                                  </p:subTnLst>
                                </p:cTn>
                              </p:par>
                            </p:childTnLst>
                          </p:cTn>
                        </p:par>
                        <p:par>
                          <p:cTn id="37" fill="hold" nodeType="afterGroup">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500743"/>
                                        </p:tgtEl>
                                        <p:attrNameLst>
                                          <p:attrName>style.visibility</p:attrName>
                                        </p:attrNameLst>
                                      </p:cBhvr>
                                      <p:to>
                                        <p:strVal val="visible"/>
                                      </p:to>
                                    </p:set>
                                    <p:animEffect transition="in" filter="wipe(left)">
                                      <p:cBhvr>
                                        <p:cTn id="40" dur="500"/>
                                        <p:tgtEl>
                                          <p:spTgt spid="500743"/>
                                        </p:tgtEl>
                                      </p:cBhvr>
                                    </p:animEffect>
                                  </p:childTnLst>
                                </p:cTn>
                              </p:par>
                            </p:childTnLst>
                          </p:cTn>
                        </p:par>
                        <p:par>
                          <p:cTn id="41" fill="hold" nodeType="afterGroup">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500747"/>
                                        </p:tgtEl>
                                        <p:attrNameLst>
                                          <p:attrName>style.visibility</p:attrName>
                                        </p:attrNameLst>
                                      </p:cBhvr>
                                      <p:to>
                                        <p:strVal val="visible"/>
                                      </p:to>
                                    </p:set>
                                    <p:animEffect transition="in" filter="wipe(left)">
                                      <p:cBhvr>
                                        <p:cTn id="44" dur="500"/>
                                        <p:tgtEl>
                                          <p:spTgt spid="500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739" grpId="0" build="p" autoUpdateAnimBg="0"/>
      <p:bldP spid="500742" grpId="0" animBg="1"/>
      <p:bldP spid="500743" grpId="0" animBg="1"/>
      <p:bldP spid="500744" grpId="0" animBg="1"/>
      <p:bldP spid="500745" grpId="0" animBg="1"/>
      <p:bldP spid="500746" grpId="0" animBg="1"/>
      <p:bldP spid="500747" grpId="0" animBg="1"/>
      <p:bldP spid="500750"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4835" name="Rectangle 3"/>
          <p:cNvSpPr>
            <a:spLocks noGrp="1" noChangeArrowheads="1"/>
          </p:cNvSpPr>
          <p:nvPr>
            <p:ph type="title"/>
          </p:nvPr>
        </p:nvSpPr>
        <p:spPr>
          <a:xfrm>
            <a:off x="609600" y="685800"/>
            <a:ext cx="7772400" cy="685800"/>
          </a:xfrm>
        </p:spPr>
        <p:txBody>
          <a:bodyPr/>
          <a:lstStyle/>
          <a:p>
            <a:r>
              <a:rPr lang="en-US"/>
              <a:t>Loading tRNA </a:t>
            </a:r>
          </a:p>
        </p:txBody>
      </p:sp>
      <p:sp>
        <p:nvSpPr>
          <p:cNvPr id="504836" name="Rectangle 4" descr="Rectangle: Click to edit Master text styles&#10;Second level&#10;Third level&#10;Fourth level&#10;Fifth level"/>
          <p:cNvSpPr>
            <a:spLocks noGrp="1" noChangeArrowheads="1"/>
          </p:cNvSpPr>
          <p:nvPr>
            <p:ph type="body" idx="1"/>
          </p:nvPr>
        </p:nvSpPr>
        <p:spPr>
          <a:xfrm>
            <a:off x="609600" y="1354138"/>
            <a:ext cx="8334375" cy="2644775"/>
          </a:xfrm>
        </p:spPr>
        <p:txBody>
          <a:bodyPr/>
          <a:lstStyle/>
          <a:p>
            <a:r>
              <a:rPr lang="en-US" sz="2600" u="sng">
                <a:solidFill>
                  <a:srgbClr val="CC0000"/>
                </a:solidFill>
              </a:rPr>
              <a:t>Aminoacyl tRNA synthetase</a:t>
            </a:r>
            <a:r>
              <a:rPr lang="en-US" sz="2600"/>
              <a:t> </a:t>
            </a:r>
          </a:p>
          <a:p>
            <a:pPr lvl="1"/>
            <a:r>
              <a:rPr lang="en-US" sz="2400"/>
              <a:t>enzyme which bonds amino acid to tRNA</a:t>
            </a:r>
          </a:p>
          <a:p>
            <a:pPr lvl="1"/>
            <a:r>
              <a:rPr lang="en-US" sz="2400"/>
              <a:t>bond requires energy</a:t>
            </a:r>
          </a:p>
          <a:p>
            <a:pPr marL="1085850" lvl="2"/>
            <a:r>
              <a:rPr lang="en-US" sz="2000"/>
              <a:t>ATP </a:t>
            </a:r>
            <a:r>
              <a:rPr lang="en-US" sz="2000">
                <a:sym typeface="Symbol" pitchFamily="84" charset="2"/>
              </a:rPr>
              <a:t> </a:t>
            </a:r>
            <a:r>
              <a:rPr lang="en-US" sz="2000"/>
              <a:t>AMP</a:t>
            </a:r>
          </a:p>
          <a:p>
            <a:pPr marL="1085850" lvl="2"/>
            <a:r>
              <a:rPr lang="en-US" sz="2000"/>
              <a:t>bond is unstable</a:t>
            </a:r>
          </a:p>
          <a:p>
            <a:pPr marL="1085850" lvl="2"/>
            <a:r>
              <a:rPr lang="en-US" sz="2000"/>
              <a:t>so it can release amino acid at ribosome easily</a:t>
            </a:r>
          </a:p>
        </p:txBody>
      </p:sp>
      <p:pic>
        <p:nvPicPr>
          <p:cNvPr id="504838" name="Picture 6" descr="15_14"/>
          <p:cNvPicPr>
            <a:picLocks noChangeAspect="1" noChangeArrowheads="1"/>
          </p:cNvPicPr>
          <p:nvPr/>
        </p:nvPicPr>
        <p:blipFill>
          <a:blip r:embed="rId4">
            <a:extLst>
              <a:ext uri="{28A0092B-C50C-407E-A947-70E740481C1C}">
                <a14:useLocalDpi xmlns:a14="http://schemas.microsoft.com/office/drawing/2010/main" val="0"/>
              </a:ext>
            </a:extLst>
          </a:blip>
          <a:srcRect t="28500" b="22501"/>
          <a:stretch>
            <a:fillRect/>
          </a:stretch>
        </p:blipFill>
        <p:spPr bwMode="auto">
          <a:xfrm>
            <a:off x="1098550" y="4025900"/>
            <a:ext cx="720407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4839" name="Rectangle 7"/>
          <p:cNvSpPr>
            <a:spLocks noChangeArrowheads="1"/>
          </p:cNvSpPr>
          <p:nvPr/>
        </p:nvSpPr>
        <p:spPr bwMode="auto">
          <a:xfrm>
            <a:off x="749300" y="5068888"/>
            <a:ext cx="9493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activating</a:t>
            </a:r>
          </a:p>
          <a:p>
            <a:pPr algn="l">
              <a:lnSpc>
                <a:spcPct val="85000"/>
              </a:lnSpc>
            </a:pPr>
            <a:r>
              <a:rPr lang="en-US" b="1">
                <a:solidFill>
                  <a:srgbClr val="000000"/>
                </a:solidFill>
              </a:rPr>
              <a:t>enzyme</a:t>
            </a:r>
            <a:endParaRPr lang="en-US" b="1"/>
          </a:p>
        </p:txBody>
      </p:sp>
      <p:sp>
        <p:nvSpPr>
          <p:cNvPr id="504840" name="Rectangle 8"/>
          <p:cNvSpPr>
            <a:spLocks noChangeArrowheads="1"/>
          </p:cNvSpPr>
          <p:nvPr/>
        </p:nvSpPr>
        <p:spPr bwMode="auto">
          <a:xfrm>
            <a:off x="2233613" y="6191250"/>
            <a:ext cx="971550"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anticodon</a:t>
            </a:r>
            <a:endParaRPr lang="en-US" b="1"/>
          </a:p>
        </p:txBody>
      </p:sp>
      <p:sp>
        <p:nvSpPr>
          <p:cNvPr id="504841" name="Rectangle 9"/>
          <p:cNvSpPr>
            <a:spLocks noChangeArrowheads="1"/>
          </p:cNvSpPr>
          <p:nvPr/>
        </p:nvSpPr>
        <p:spPr bwMode="auto">
          <a:xfrm>
            <a:off x="5967413" y="6442075"/>
            <a:ext cx="227965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85000"/>
              </a:lnSpc>
            </a:pPr>
            <a:r>
              <a:rPr lang="en-US" b="1">
                <a:solidFill>
                  <a:srgbClr val="000000"/>
                </a:solidFill>
              </a:rPr>
              <a:t>tRNA</a:t>
            </a:r>
            <a:r>
              <a:rPr lang="en-US" b="1" baseline="30000">
                <a:solidFill>
                  <a:srgbClr val="000000"/>
                </a:solidFill>
              </a:rPr>
              <a:t>Trp </a:t>
            </a:r>
            <a:r>
              <a:rPr lang="en-US" b="1">
                <a:solidFill>
                  <a:srgbClr val="000000"/>
                </a:solidFill>
              </a:rPr>
              <a:t>binds to UGG condon of mRNA </a:t>
            </a:r>
            <a:endParaRPr lang="en-US" b="1"/>
          </a:p>
        </p:txBody>
      </p:sp>
      <p:sp>
        <p:nvSpPr>
          <p:cNvPr id="504842" name="Rectangle 10"/>
          <p:cNvSpPr>
            <a:spLocks noChangeArrowheads="1"/>
          </p:cNvSpPr>
          <p:nvPr/>
        </p:nvSpPr>
        <p:spPr bwMode="auto">
          <a:xfrm>
            <a:off x="2157413" y="4367213"/>
            <a:ext cx="32702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Trp</a:t>
            </a:r>
            <a:endParaRPr lang="en-US" b="1"/>
          </a:p>
        </p:txBody>
      </p:sp>
      <p:sp>
        <p:nvSpPr>
          <p:cNvPr id="504843" name="Rectangle 11"/>
          <p:cNvSpPr>
            <a:spLocks noChangeArrowheads="1"/>
          </p:cNvSpPr>
          <p:nvPr/>
        </p:nvSpPr>
        <p:spPr bwMode="auto">
          <a:xfrm>
            <a:off x="4198938" y="4430713"/>
            <a:ext cx="32702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Trp</a:t>
            </a:r>
            <a:endParaRPr lang="en-US" b="1"/>
          </a:p>
        </p:txBody>
      </p:sp>
      <p:sp>
        <p:nvSpPr>
          <p:cNvPr id="504844" name="Rectangle 12"/>
          <p:cNvSpPr>
            <a:spLocks noChangeArrowheads="1"/>
          </p:cNvSpPr>
          <p:nvPr/>
        </p:nvSpPr>
        <p:spPr bwMode="auto">
          <a:xfrm>
            <a:off x="7218363" y="4419600"/>
            <a:ext cx="32702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Trp</a:t>
            </a:r>
            <a:endParaRPr lang="en-US" b="1"/>
          </a:p>
        </p:txBody>
      </p:sp>
      <p:sp>
        <p:nvSpPr>
          <p:cNvPr id="504845" name="Rectangle 13"/>
          <p:cNvSpPr>
            <a:spLocks noChangeArrowheads="1"/>
          </p:cNvSpPr>
          <p:nvPr/>
        </p:nvSpPr>
        <p:spPr bwMode="auto">
          <a:xfrm>
            <a:off x="7521575" y="6121400"/>
            <a:ext cx="620713"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mRNA</a:t>
            </a:r>
            <a:endParaRPr lang="en-US" b="1"/>
          </a:p>
        </p:txBody>
      </p:sp>
      <p:sp>
        <p:nvSpPr>
          <p:cNvPr id="504846" name="Rectangle 14"/>
          <p:cNvSpPr>
            <a:spLocks noChangeArrowheads="1"/>
          </p:cNvSpPr>
          <p:nvPr/>
        </p:nvSpPr>
        <p:spPr bwMode="auto">
          <a:xfrm>
            <a:off x="6604000" y="5994400"/>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A</a:t>
            </a:r>
            <a:endParaRPr lang="en-US" sz="1200" b="1"/>
          </a:p>
        </p:txBody>
      </p:sp>
      <p:sp>
        <p:nvSpPr>
          <p:cNvPr id="504847" name="Rectangle 15"/>
          <p:cNvSpPr>
            <a:spLocks noChangeArrowheads="1"/>
          </p:cNvSpPr>
          <p:nvPr/>
        </p:nvSpPr>
        <p:spPr bwMode="auto">
          <a:xfrm>
            <a:off x="6738938" y="5994400"/>
            <a:ext cx="10953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C</a:t>
            </a:r>
            <a:endParaRPr lang="en-US" sz="1200" b="1"/>
          </a:p>
        </p:txBody>
      </p:sp>
      <p:sp>
        <p:nvSpPr>
          <p:cNvPr id="504848" name="Rectangle 16"/>
          <p:cNvSpPr>
            <a:spLocks noChangeArrowheads="1"/>
          </p:cNvSpPr>
          <p:nvPr/>
        </p:nvSpPr>
        <p:spPr bwMode="auto">
          <a:xfrm>
            <a:off x="6892925" y="5994400"/>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C</a:t>
            </a:r>
            <a:endParaRPr lang="en-US" sz="1200" b="1"/>
          </a:p>
        </p:txBody>
      </p:sp>
      <p:sp>
        <p:nvSpPr>
          <p:cNvPr id="504849" name="Rectangle 17"/>
          <p:cNvSpPr>
            <a:spLocks noChangeArrowheads="1"/>
          </p:cNvSpPr>
          <p:nvPr/>
        </p:nvSpPr>
        <p:spPr bwMode="auto">
          <a:xfrm>
            <a:off x="6605588" y="6129338"/>
            <a:ext cx="10953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U</a:t>
            </a:r>
            <a:endParaRPr lang="en-US" sz="1200" b="1"/>
          </a:p>
        </p:txBody>
      </p:sp>
      <p:sp>
        <p:nvSpPr>
          <p:cNvPr id="504850" name="Rectangle 18"/>
          <p:cNvSpPr>
            <a:spLocks noChangeArrowheads="1"/>
          </p:cNvSpPr>
          <p:nvPr/>
        </p:nvSpPr>
        <p:spPr bwMode="auto">
          <a:xfrm>
            <a:off x="6738938" y="6129338"/>
            <a:ext cx="119062"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G</a:t>
            </a:r>
            <a:endParaRPr lang="en-US" sz="1200" b="1"/>
          </a:p>
        </p:txBody>
      </p:sp>
      <p:sp>
        <p:nvSpPr>
          <p:cNvPr id="504851" name="Rectangle 19"/>
          <p:cNvSpPr>
            <a:spLocks noChangeArrowheads="1"/>
          </p:cNvSpPr>
          <p:nvPr/>
        </p:nvSpPr>
        <p:spPr bwMode="auto">
          <a:xfrm>
            <a:off x="6877050" y="6129338"/>
            <a:ext cx="119063"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G</a:t>
            </a:r>
            <a:endParaRPr lang="en-US" sz="1200" b="1"/>
          </a:p>
        </p:txBody>
      </p:sp>
      <p:sp>
        <p:nvSpPr>
          <p:cNvPr id="504852" name="Rectangle 20"/>
          <p:cNvSpPr>
            <a:spLocks noChangeArrowheads="1"/>
          </p:cNvSpPr>
          <p:nvPr/>
        </p:nvSpPr>
        <p:spPr bwMode="auto">
          <a:xfrm>
            <a:off x="2622550" y="4413250"/>
            <a:ext cx="36988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C=O</a:t>
            </a:r>
            <a:endParaRPr lang="en-US" sz="1400" b="1"/>
          </a:p>
        </p:txBody>
      </p:sp>
      <p:sp>
        <p:nvSpPr>
          <p:cNvPr id="504853" name="Rectangle 21"/>
          <p:cNvSpPr>
            <a:spLocks noChangeArrowheads="1"/>
          </p:cNvSpPr>
          <p:nvPr/>
        </p:nvSpPr>
        <p:spPr bwMode="auto">
          <a:xfrm>
            <a:off x="2619375" y="4676775"/>
            <a:ext cx="2667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OH</a:t>
            </a:r>
            <a:endParaRPr lang="en-US" sz="1400" b="1"/>
          </a:p>
        </p:txBody>
      </p:sp>
      <p:sp>
        <p:nvSpPr>
          <p:cNvPr id="504854" name="Rectangle 22"/>
          <p:cNvSpPr>
            <a:spLocks noChangeArrowheads="1"/>
          </p:cNvSpPr>
          <p:nvPr/>
        </p:nvSpPr>
        <p:spPr bwMode="auto">
          <a:xfrm>
            <a:off x="2547938" y="4846638"/>
            <a:ext cx="2667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OH</a:t>
            </a:r>
            <a:endParaRPr lang="en-US" sz="1400" b="1"/>
          </a:p>
        </p:txBody>
      </p:sp>
      <p:sp>
        <p:nvSpPr>
          <p:cNvPr id="504855" name="Rectangle 23"/>
          <p:cNvSpPr>
            <a:spLocks noChangeArrowheads="1"/>
          </p:cNvSpPr>
          <p:nvPr/>
        </p:nvSpPr>
        <p:spPr bwMode="auto">
          <a:xfrm>
            <a:off x="5186363" y="4646613"/>
            <a:ext cx="382587"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H</a:t>
            </a:r>
            <a:r>
              <a:rPr lang="en-US" b="1" baseline="-25000">
                <a:solidFill>
                  <a:srgbClr val="000000"/>
                </a:solidFill>
              </a:rPr>
              <a:t>2</a:t>
            </a:r>
            <a:r>
              <a:rPr lang="en-US" b="1">
                <a:solidFill>
                  <a:srgbClr val="000000"/>
                </a:solidFill>
              </a:rPr>
              <a:t>O</a:t>
            </a:r>
            <a:endParaRPr lang="en-US" b="1"/>
          </a:p>
        </p:txBody>
      </p:sp>
      <p:sp>
        <p:nvSpPr>
          <p:cNvPr id="504856" name="Rectangle 24"/>
          <p:cNvSpPr>
            <a:spLocks noChangeArrowheads="1"/>
          </p:cNvSpPr>
          <p:nvPr/>
        </p:nvSpPr>
        <p:spPr bwMode="auto">
          <a:xfrm>
            <a:off x="4687888" y="4818063"/>
            <a:ext cx="138112"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O</a:t>
            </a:r>
            <a:endParaRPr lang="en-US" sz="1400" b="1"/>
          </a:p>
        </p:txBody>
      </p:sp>
      <p:sp>
        <p:nvSpPr>
          <p:cNvPr id="504857" name="Line 25"/>
          <p:cNvSpPr>
            <a:spLocks noChangeShapeType="1"/>
          </p:cNvSpPr>
          <p:nvPr/>
        </p:nvSpPr>
        <p:spPr bwMode="auto">
          <a:xfrm flipV="1">
            <a:off x="2189163" y="5613400"/>
            <a:ext cx="431800" cy="342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04858" name="Group 26"/>
          <p:cNvGrpSpPr>
            <a:grpSpLocks/>
          </p:cNvGrpSpPr>
          <p:nvPr/>
        </p:nvGrpSpPr>
        <p:grpSpPr bwMode="auto">
          <a:xfrm>
            <a:off x="2962275" y="5800725"/>
            <a:ext cx="266700" cy="442913"/>
            <a:chOff x="1624" y="2583"/>
            <a:chExt cx="196" cy="326"/>
          </a:xfrm>
        </p:grpSpPr>
        <p:sp>
          <p:nvSpPr>
            <p:cNvPr id="504859" name="Freeform 27"/>
            <p:cNvSpPr>
              <a:spLocks/>
            </p:cNvSpPr>
            <p:nvPr/>
          </p:nvSpPr>
          <p:spPr bwMode="auto">
            <a:xfrm>
              <a:off x="1624" y="2583"/>
              <a:ext cx="196" cy="228"/>
            </a:xfrm>
            <a:custGeom>
              <a:avLst/>
              <a:gdLst>
                <a:gd name="T0" fmla="*/ 171 w 196"/>
                <a:gd name="T1" fmla="*/ 0 h 228"/>
                <a:gd name="T2" fmla="*/ 188 w 196"/>
                <a:gd name="T3" fmla="*/ 16 h 228"/>
                <a:gd name="T4" fmla="*/ 196 w 196"/>
                <a:gd name="T5" fmla="*/ 25 h 228"/>
                <a:gd name="T6" fmla="*/ 188 w 196"/>
                <a:gd name="T7" fmla="*/ 41 h 228"/>
                <a:gd name="T8" fmla="*/ 147 w 196"/>
                <a:gd name="T9" fmla="*/ 98 h 228"/>
                <a:gd name="T10" fmla="*/ 139 w 196"/>
                <a:gd name="T11" fmla="*/ 106 h 228"/>
                <a:gd name="T12" fmla="*/ 131 w 196"/>
                <a:gd name="T13" fmla="*/ 131 h 228"/>
                <a:gd name="T14" fmla="*/ 147 w 196"/>
                <a:gd name="T15" fmla="*/ 155 h 228"/>
                <a:gd name="T16" fmla="*/ 155 w 196"/>
                <a:gd name="T17" fmla="*/ 163 h 228"/>
                <a:gd name="T18" fmla="*/ 139 w 196"/>
                <a:gd name="T19" fmla="*/ 163 h 228"/>
                <a:gd name="T20" fmla="*/ 114 w 196"/>
                <a:gd name="T21" fmla="*/ 155 h 228"/>
                <a:gd name="T22" fmla="*/ 98 w 196"/>
                <a:gd name="T23" fmla="*/ 163 h 228"/>
                <a:gd name="T24" fmla="*/ 90 w 196"/>
                <a:gd name="T25" fmla="*/ 171 h 228"/>
                <a:gd name="T26" fmla="*/ 57 w 196"/>
                <a:gd name="T27" fmla="*/ 212 h 228"/>
                <a:gd name="T28" fmla="*/ 49 w 196"/>
                <a:gd name="T29" fmla="*/ 220 h 228"/>
                <a:gd name="T30" fmla="*/ 33 w 196"/>
                <a:gd name="T31" fmla="*/ 228 h 228"/>
                <a:gd name="T32" fmla="*/ 17 w 196"/>
                <a:gd name="T33" fmla="*/ 220 h 228"/>
                <a:gd name="T34" fmla="*/ 0 w 196"/>
                <a:gd name="T35"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228">
                  <a:moveTo>
                    <a:pt x="171" y="0"/>
                  </a:moveTo>
                  <a:lnTo>
                    <a:pt x="188" y="16"/>
                  </a:lnTo>
                  <a:lnTo>
                    <a:pt x="196" y="25"/>
                  </a:lnTo>
                  <a:lnTo>
                    <a:pt x="188" y="41"/>
                  </a:lnTo>
                  <a:lnTo>
                    <a:pt x="147" y="98"/>
                  </a:lnTo>
                  <a:lnTo>
                    <a:pt x="139" y="106"/>
                  </a:lnTo>
                  <a:lnTo>
                    <a:pt x="131" y="131"/>
                  </a:lnTo>
                  <a:lnTo>
                    <a:pt x="147" y="155"/>
                  </a:lnTo>
                  <a:lnTo>
                    <a:pt x="155" y="163"/>
                  </a:lnTo>
                  <a:lnTo>
                    <a:pt x="139" y="163"/>
                  </a:lnTo>
                  <a:lnTo>
                    <a:pt x="114" y="155"/>
                  </a:lnTo>
                  <a:lnTo>
                    <a:pt x="98" y="163"/>
                  </a:lnTo>
                  <a:lnTo>
                    <a:pt x="90" y="171"/>
                  </a:lnTo>
                  <a:lnTo>
                    <a:pt x="57" y="212"/>
                  </a:lnTo>
                  <a:lnTo>
                    <a:pt x="49" y="220"/>
                  </a:lnTo>
                  <a:lnTo>
                    <a:pt x="33" y="228"/>
                  </a:lnTo>
                  <a:lnTo>
                    <a:pt x="17" y="220"/>
                  </a:lnTo>
                  <a:lnTo>
                    <a:pt x="0" y="21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4860" name="Line 28"/>
            <p:cNvSpPr>
              <a:spLocks noChangeShapeType="1"/>
            </p:cNvSpPr>
            <p:nvPr/>
          </p:nvSpPr>
          <p:spPr bwMode="auto">
            <a:xfrm>
              <a:off x="1779" y="2746"/>
              <a:ext cx="41" cy="16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04862" name="Rectangle 30"/>
          <p:cNvSpPr>
            <a:spLocks noChangeArrowheads="1"/>
          </p:cNvSpPr>
          <p:nvPr/>
        </p:nvSpPr>
        <p:spPr bwMode="auto">
          <a:xfrm>
            <a:off x="1452563" y="5894388"/>
            <a:ext cx="73342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b="1">
                <a:solidFill>
                  <a:srgbClr val="000000"/>
                </a:solidFill>
              </a:rPr>
              <a:t>tRNA</a:t>
            </a:r>
            <a:r>
              <a:rPr lang="en-US" b="1" baseline="30000">
                <a:solidFill>
                  <a:srgbClr val="000000"/>
                </a:solidFill>
              </a:rPr>
              <a:t>Trp</a:t>
            </a:r>
            <a:endParaRPr lang="en-US" b="1"/>
          </a:p>
        </p:txBody>
      </p:sp>
      <p:sp>
        <p:nvSpPr>
          <p:cNvPr id="504863" name="Rectangle 31"/>
          <p:cNvSpPr>
            <a:spLocks noChangeArrowheads="1"/>
          </p:cNvSpPr>
          <p:nvPr/>
        </p:nvSpPr>
        <p:spPr bwMode="auto">
          <a:xfrm>
            <a:off x="3695700" y="6224588"/>
            <a:ext cx="211455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85000"/>
              </a:lnSpc>
            </a:pPr>
            <a:r>
              <a:rPr lang="en-US" b="1">
                <a:solidFill>
                  <a:srgbClr val="000000"/>
                </a:solidFill>
              </a:rPr>
              <a:t>tryptophan attached to tRNA</a:t>
            </a:r>
            <a:r>
              <a:rPr lang="en-US" b="1" baseline="30000">
                <a:solidFill>
                  <a:srgbClr val="000000"/>
                </a:solidFill>
              </a:rPr>
              <a:t>Trp</a:t>
            </a:r>
            <a:endParaRPr lang="en-US" b="1"/>
          </a:p>
        </p:txBody>
      </p:sp>
      <p:sp>
        <p:nvSpPr>
          <p:cNvPr id="504864" name="Rectangle 32"/>
          <p:cNvSpPr>
            <a:spLocks noChangeArrowheads="1"/>
          </p:cNvSpPr>
          <p:nvPr/>
        </p:nvSpPr>
        <p:spPr bwMode="auto">
          <a:xfrm>
            <a:off x="4676775" y="4498975"/>
            <a:ext cx="36988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C=O</a:t>
            </a:r>
            <a:endParaRPr lang="en-US" sz="1400" b="1"/>
          </a:p>
        </p:txBody>
      </p:sp>
      <p:sp>
        <p:nvSpPr>
          <p:cNvPr id="504865" name="Rectangle 33"/>
          <p:cNvSpPr>
            <a:spLocks noChangeArrowheads="1"/>
          </p:cNvSpPr>
          <p:nvPr/>
        </p:nvSpPr>
        <p:spPr bwMode="auto">
          <a:xfrm>
            <a:off x="7235825" y="4994275"/>
            <a:ext cx="138113"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O</a:t>
            </a:r>
            <a:endParaRPr lang="en-US" sz="1400" b="1"/>
          </a:p>
        </p:txBody>
      </p:sp>
      <p:sp>
        <p:nvSpPr>
          <p:cNvPr id="504866" name="Rectangle 34"/>
          <p:cNvSpPr>
            <a:spLocks noChangeArrowheads="1"/>
          </p:cNvSpPr>
          <p:nvPr/>
        </p:nvSpPr>
        <p:spPr bwMode="auto">
          <a:xfrm rot="2707658">
            <a:off x="7454107" y="4880769"/>
            <a:ext cx="36988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C=O</a:t>
            </a:r>
            <a:endParaRPr lang="en-US" sz="14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4836">
                                            <p:txEl>
                                              <p:pRg st="1" end="1"/>
                                            </p:txEl>
                                          </p:spTgt>
                                        </p:tgtEl>
                                        <p:attrNameLst>
                                          <p:attrName>style.visibility</p:attrName>
                                        </p:attrNameLst>
                                      </p:cBhvr>
                                      <p:to>
                                        <p:strVal val="visible"/>
                                      </p:to>
                                    </p:set>
                                    <p:anim calcmode="lin" valueType="num">
                                      <p:cBhvr additive="base">
                                        <p:cTn id="7" dur="500" fill="hold"/>
                                        <p:tgtEl>
                                          <p:spTgt spid="504836">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483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4836">
                                            <p:txEl>
                                              <p:pRg st="2" end="2"/>
                                            </p:txEl>
                                          </p:spTgt>
                                        </p:tgtEl>
                                        <p:attrNameLst>
                                          <p:attrName>style.visibility</p:attrName>
                                        </p:attrNameLst>
                                      </p:cBhvr>
                                      <p:to>
                                        <p:strVal val="visible"/>
                                      </p:to>
                                    </p:set>
                                    <p:anim calcmode="lin" valueType="num">
                                      <p:cBhvr additive="base">
                                        <p:cTn id="13" dur="500" fill="hold"/>
                                        <p:tgtEl>
                                          <p:spTgt spid="50483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483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4836">
                                            <p:txEl>
                                              <p:pRg st="3" end="3"/>
                                            </p:txEl>
                                          </p:spTgt>
                                        </p:tgtEl>
                                        <p:attrNameLst>
                                          <p:attrName>style.visibility</p:attrName>
                                        </p:attrNameLst>
                                      </p:cBhvr>
                                      <p:to>
                                        <p:strVal val="visible"/>
                                      </p:to>
                                    </p:set>
                                    <p:anim calcmode="lin" valueType="num">
                                      <p:cBhvr additive="base">
                                        <p:cTn id="19" dur="500" fill="hold"/>
                                        <p:tgtEl>
                                          <p:spTgt spid="50483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483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4836">
                                            <p:txEl>
                                              <p:pRg st="4" end="4"/>
                                            </p:txEl>
                                          </p:spTgt>
                                        </p:tgtEl>
                                        <p:attrNameLst>
                                          <p:attrName>style.visibility</p:attrName>
                                        </p:attrNameLst>
                                      </p:cBhvr>
                                      <p:to>
                                        <p:strVal val="visible"/>
                                      </p:to>
                                    </p:set>
                                    <p:anim calcmode="lin" valueType="num">
                                      <p:cBhvr additive="base">
                                        <p:cTn id="25" dur="500" fill="hold"/>
                                        <p:tgtEl>
                                          <p:spTgt spid="50483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0483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4836">
                                            <p:txEl>
                                              <p:pRg st="5" end="5"/>
                                            </p:txEl>
                                          </p:spTgt>
                                        </p:tgtEl>
                                        <p:attrNameLst>
                                          <p:attrName>style.visibility</p:attrName>
                                        </p:attrNameLst>
                                      </p:cBhvr>
                                      <p:to>
                                        <p:strVal val="visible"/>
                                      </p:to>
                                    </p:set>
                                    <p:anim calcmode="lin" valueType="num">
                                      <p:cBhvr additive="base">
                                        <p:cTn id="31" dur="500" fill="hold"/>
                                        <p:tgtEl>
                                          <p:spTgt spid="504836">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0483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4836"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06885" name="Picture 5"/>
          <p:cNvPicPr>
            <a:picLocks noChangeAspect="1" noChangeArrowheads="1"/>
          </p:cNvPicPr>
          <p:nvPr/>
        </p:nvPicPr>
        <p:blipFill>
          <a:blip r:embed="rId4">
            <a:extLst>
              <a:ext uri="{28A0092B-C50C-407E-A947-70E740481C1C}">
                <a14:useLocalDpi xmlns:a14="http://schemas.microsoft.com/office/drawing/2010/main" val="0"/>
              </a:ext>
            </a:extLst>
          </a:blip>
          <a:srcRect l="1125" t="12387" r="13499" b="15485"/>
          <a:stretch>
            <a:fillRect/>
          </a:stretch>
        </p:blipFill>
        <p:spPr bwMode="auto">
          <a:xfrm>
            <a:off x="5102225" y="4375150"/>
            <a:ext cx="3881438" cy="2382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6883" name="Rectangle 3"/>
          <p:cNvSpPr>
            <a:spLocks noGrp="1" noChangeArrowheads="1"/>
          </p:cNvSpPr>
          <p:nvPr>
            <p:ph type="title"/>
          </p:nvPr>
        </p:nvSpPr>
        <p:spPr/>
        <p:txBody>
          <a:bodyPr/>
          <a:lstStyle/>
          <a:p>
            <a:r>
              <a:rPr lang="en-US"/>
              <a:t>Ribosomes </a:t>
            </a:r>
          </a:p>
        </p:txBody>
      </p:sp>
      <p:sp>
        <p:nvSpPr>
          <p:cNvPr id="506884" name="Rectangle 4" descr="Rectangle: Click to edit Master text styles&#10;Second level&#10;Third level&#10;Fourth level&#10;Fifth level"/>
          <p:cNvSpPr>
            <a:spLocks noGrp="1" noChangeArrowheads="1"/>
          </p:cNvSpPr>
          <p:nvPr>
            <p:ph type="body" idx="1"/>
          </p:nvPr>
        </p:nvSpPr>
        <p:spPr>
          <a:xfrm>
            <a:off x="838200" y="1371600"/>
            <a:ext cx="6800850" cy="5029200"/>
          </a:xfrm>
        </p:spPr>
        <p:txBody>
          <a:bodyPr/>
          <a:lstStyle/>
          <a:p>
            <a:r>
              <a:rPr lang="en-US"/>
              <a:t>Facilitate coupling of </a:t>
            </a:r>
            <a:br>
              <a:rPr lang="en-US"/>
            </a:br>
            <a:r>
              <a:rPr lang="en-US"/>
              <a:t>tRNA anticodon to </a:t>
            </a:r>
            <a:br>
              <a:rPr lang="en-US"/>
            </a:br>
            <a:r>
              <a:rPr lang="en-US"/>
              <a:t>mRNA codon</a:t>
            </a:r>
          </a:p>
          <a:p>
            <a:pPr lvl="1"/>
            <a:r>
              <a:rPr lang="en-US"/>
              <a:t>organelle or enzyme?</a:t>
            </a:r>
          </a:p>
          <a:p>
            <a:r>
              <a:rPr lang="en-US"/>
              <a:t>Structure</a:t>
            </a:r>
          </a:p>
          <a:p>
            <a:pPr lvl="1"/>
            <a:r>
              <a:rPr lang="en-US"/>
              <a:t>ribosomal RNA (</a:t>
            </a:r>
            <a:r>
              <a:rPr lang="en-US">
                <a:solidFill>
                  <a:schemeClr val="tx2"/>
                </a:solidFill>
              </a:rPr>
              <a:t>rRNA</a:t>
            </a:r>
            <a:r>
              <a:rPr lang="en-US"/>
              <a:t>) &amp; proteins</a:t>
            </a:r>
          </a:p>
          <a:p>
            <a:pPr lvl="1"/>
            <a:r>
              <a:rPr lang="en-US"/>
              <a:t>2 subunits</a:t>
            </a:r>
          </a:p>
          <a:p>
            <a:pPr marL="1085850" lvl="2"/>
            <a:r>
              <a:rPr lang="en-US"/>
              <a:t>large</a:t>
            </a:r>
          </a:p>
          <a:p>
            <a:pPr marL="1085850" lvl="2"/>
            <a:r>
              <a:rPr lang="en-US"/>
              <a:t>small</a:t>
            </a:r>
          </a:p>
        </p:txBody>
      </p:sp>
      <p:sp>
        <p:nvSpPr>
          <p:cNvPr id="506886" name="Rectangle 6"/>
          <p:cNvSpPr>
            <a:spLocks noChangeArrowheads="1"/>
          </p:cNvSpPr>
          <p:nvPr/>
        </p:nvSpPr>
        <p:spPr bwMode="auto">
          <a:xfrm>
            <a:off x="7773988" y="5545138"/>
            <a:ext cx="354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2000" b="1">
                <a:solidFill>
                  <a:srgbClr val="000000"/>
                </a:solidFill>
              </a:rPr>
              <a:t>E</a:t>
            </a:r>
          </a:p>
        </p:txBody>
      </p:sp>
      <p:sp>
        <p:nvSpPr>
          <p:cNvPr id="506887" name="Rectangle 7"/>
          <p:cNvSpPr>
            <a:spLocks noChangeArrowheads="1"/>
          </p:cNvSpPr>
          <p:nvPr/>
        </p:nvSpPr>
        <p:spPr bwMode="auto">
          <a:xfrm>
            <a:off x="8075613" y="5545138"/>
            <a:ext cx="354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2000" b="1">
                <a:solidFill>
                  <a:srgbClr val="000000"/>
                </a:solidFill>
              </a:rPr>
              <a:t>P</a:t>
            </a:r>
          </a:p>
        </p:txBody>
      </p:sp>
      <p:sp>
        <p:nvSpPr>
          <p:cNvPr id="506888" name="Rectangle 8"/>
          <p:cNvSpPr>
            <a:spLocks noChangeArrowheads="1"/>
          </p:cNvSpPr>
          <p:nvPr/>
        </p:nvSpPr>
        <p:spPr bwMode="auto">
          <a:xfrm>
            <a:off x="8375650" y="5546725"/>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2000" b="1">
                <a:solidFill>
                  <a:srgbClr val="000000"/>
                </a:solidFill>
              </a:rPr>
              <a:t>A</a:t>
            </a:r>
          </a:p>
        </p:txBody>
      </p:sp>
      <p:pic>
        <p:nvPicPr>
          <p:cNvPr id="506889" name="Picture 9" descr="15_03"/>
          <p:cNvPicPr>
            <a:picLocks noChangeAspect="1" noChangeArrowheads="1"/>
          </p:cNvPicPr>
          <p:nvPr/>
        </p:nvPicPr>
        <p:blipFill>
          <a:blip r:embed="rId5">
            <a:extLst>
              <a:ext uri="{28A0092B-C50C-407E-A947-70E740481C1C}">
                <a14:useLocalDpi xmlns:a14="http://schemas.microsoft.com/office/drawing/2010/main" val="0"/>
              </a:ext>
            </a:extLst>
          </a:blip>
          <a:srcRect l="7875" t="3000" r="9000"/>
          <a:stretch>
            <a:fillRect/>
          </a:stretch>
        </p:blipFill>
        <p:spPr bwMode="auto">
          <a:xfrm>
            <a:off x="5421313" y="385763"/>
            <a:ext cx="3659187" cy="320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6884">
                                            <p:txEl>
                                              <p:pRg st="0" end="0"/>
                                            </p:txEl>
                                          </p:spTgt>
                                        </p:tgtEl>
                                        <p:attrNameLst>
                                          <p:attrName>style.visibility</p:attrName>
                                        </p:attrNameLst>
                                      </p:cBhvr>
                                      <p:to>
                                        <p:strVal val="visible"/>
                                      </p:to>
                                    </p:set>
                                    <p:anim calcmode="lin" valueType="num">
                                      <p:cBhvr additive="base">
                                        <p:cTn id="7" dur="500" fill="hold"/>
                                        <p:tgtEl>
                                          <p:spTgt spid="50688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688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6884">
                                            <p:txEl>
                                              <p:pRg st="1" end="1"/>
                                            </p:txEl>
                                          </p:spTgt>
                                        </p:tgtEl>
                                        <p:attrNameLst>
                                          <p:attrName>style.visibility</p:attrName>
                                        </p:attrNameLst>
                                      </p:cBhvr>
                                      <p:to>
                                        <p:strVal val="visible"/>
                                      </p:to>
                                    </p:set>
                                    <p:anim calcmode="lin" valueType="num">
                                      <p:cBhvr additive="base">
                                        <p:cTn id="13" dur="500" fill="hold"/>
                                        <p:tgtEl>
                                          <p:spTgt spid="50688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688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6884">
                                            <p:txEl>
                                              <p:pRg st="3" end="3"/>
                                            </p:txEl>
                                          </p:spTgt>
                                        </p:tgtEl>
                                        <p:attrNameLst>
                                          <p:attrName>style.visibility</p:attrName>
                                        </p:attrNameLst>
                                      </p:cBhvr>
                                      <p:to>
                                        <p:strVal val="visible"/>
                                      </p:to>
                                    </p:set>
                                    <p:anim calcmode="lin" valueType="num">
                                      <p:cBhvr additive="base">
                                        <p:cTn id="19" dur="500" fill="hold"/>
                                        <p:tgtEl>
                                          <p:spTgt spid="506884">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688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6884">
                                            <p:txEl>
                                              <p:pRg st="4" end="4"/>
                                            </p:txEl>
                                          </p:spTgt>
                                        </p:tgtEl>
                                        <p:attrNameLst>
                                          <p:attrName>style.visibility</p:attrName>
                                        </p:attrNameLst>
                                      </p:cBhvr>
                                      <p:to>
                                        <p:strVal val="visible"/>
                                      </p:to>
                                    </p:set>
                                    <p:anim calcmode="lin" valueType="num">
                                      <p:cBhvr additive="base">
                                        <p:cTn id="25" dur="500" fill="hold"/>
                                        <p:tgtEl>
                                          <p:spTgt spid="506884">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0688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6884">
                                            <p:txEl>
                                              <p:pRg st="5" end="5"/>
                                            </p:txEl>
                                          </p:spTgt>
                                        </p:tgtEl>
                                        <p:attrNameLst>
                                          <p:attrName>style.visibility</p:attrName>
                                        </p:attrNameLst>
                                      </p:cBhvr>
                                      <p:to>
                                        <p:strVal val="visible"/>
                                      </p:to>
                                    </p:set>
                                    <p:anim calcmode="lin" valueType="num">
                                      <p:cBhvr additive="base">
                                        <p:cTn id="31" dur="500" fill="hold"/>
                                        <p:tgtEl>
                                          <p:spTgt spid="506884">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06884">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06884">
                                            <p:txEl>
                                              <p:pRg st="6" end="6"/>
                                            </p:txEl>
                                          </p:spTgt>
                                        </p:tgtEl>
                                        <p:attrNameLst>
                                          <p:attrName>style.visibility</p:attrName>
                                        </p:attrNameLst>
                                      </p:cBhvr>
                                      <p:to>
                                        <p:strVal val="visible"/>
                                      </p:to>
                                    </p:set>
                                    <p:anim calcmode="lin" valueType="num">
                                      <p:cBhvr additive="base">
                                        <p:cTn id="37" dur="500" fill="hold"/>
                                        <p:tgtEl>
                                          <p:spTgt spid="506884">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06884">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4"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1" name="Rectangle 3"/>
          <p:cNvSpPr>
            <a:spLocks noGrp="1" noChangeArrowheads="1"/>
          </p:cNvSpPr>
          <p:nvPr>
            <p:ph type="title"/>
          </p:nvPr>
        </p:nvSpPr>
        <p:spPr/>
        <p:txBody>
          <a:bodyPr/>
          <a:lstStyle/>
          <a:p>
            <a:r>
              <a:rPr lang="en-US"/>
              <a:t>Ribosomes </a:t>
            </a:r>
          </a:p>
        </p:txBody>
      </p:sp>
      <p:pic>
        <p:nvPicPr>
          <p:cNvPr id="508935" name="Picture 7" descr="15_15d"/>
          <p:cNvPicPr>
            <a:picLocks noChangeAspect="1" noChangeArrowheads="1"/>
          </p:cNvPicPr>
          <p:nvPr/>
        </p:nvPicPr>
        <p:blipFill>
          <a:blip r:embed="rId5">
            <a:extLst>
              <a:ext uri="{28A0092B-C50C-407E-A947-70E740481C1C}">
                <a14:useLocalDpi xmlns:a14="http://schemas.microsoft.com/office/drawing/2010/main" val="0"/>
              </a:ext>
            </a:extLst>
          </a:blip>
          <a:srcRect l="20250" t="17999" r="21375" b="1500"/>
          <a:stretch>
            <a:fillRect/>
          </a:stretch>
        </p:blipFill>
        <p:spPr bwMode="auto">
          <a:xfrm>
            <a:off x="6151563" y="3803650"/>
            <a:ext cx="2878137" cy="297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8936" name="Rectangle 8"/>
          <p:cNvSpPr>
            <a:spLocks noChangeArrowheads="1"/>
          </p:cNvSpPr>
          <p:nvPr/>
        </p:nvSpPr>
        <p:spPr bwMode="auto">
          <a:xfrm>
            <a:off x="7620000" y="4087813"/>
            <a:ext cx="30638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Met</a:t>
            </a:r>
            <a:endParaRPr lang="en-US" sz="1400" b="1"/>
          </a:p>
        </p:txBody>
      </p:sp>
      <p:sp>
        <p:nvSpPr>
          <p:cNvPr id="508940" name="Rectangle 12"/>
          <p:cNvSpPr>
            <a:spLocks noChangeArrowheads="1"/>
          </p:cNvSpPr>
          <p:nvPr/>
        </p:nvSpPr>
        <p:spPr bwMode="auto">
          <a:xfrm>
            <a:off x="6173788" y="5726113"/>
            <a:ext cx="14128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5'</a:t>
            </a:r>
            <a:endParaRPr lang="en-US" sz="1400" b="1"/>
          </a:p>
        </p:txBody>
      </p:sp>
      <p:sp>
        <p:nvSpPr>
          <p:cNvPr id="508941" name="Rectangle 13"/>
          <p:cNvSpPr>
            <a:spLocks noChangeArrowheads="1"/>
          </p:cNvSpPr>
          <p:nvPr/>
        </p:nvSpPr>
        <p:spPr bwMode="auto">
          <a:xfrm>
            <a:off x="8891588" y="6002338"/>
            <a:ext cx="14128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400" b="1">
                <a:solidFill>
                  <a:srgbClr val="000000"/>
                </a:solidFill>
              </a:rPr>
              <a:t>3'</a:t>
            </a:r>
            <a:endParaRPr lang="en-US" sz="1400" b="1"/>
          </a:p>
        </p:txBody>
      </p:sp>
      <p:sp>
        <p:nvSpPr>
          <p:cNvPr id="508942" name="Rectangle 14"/>
          <p:cNvSpPr>
            <a:spLocks noChangeArrowheads="1"/>
          </p:cNvSpPr>
          <p:nvPr/>
        </p:nvSpPr>
        <p:spPr bwMode="auto">
          <a:xfrm>
            <a:off x="7116763" y="5675313"/>
            <a:ext cx="10953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U</a:t>
            </a:r>
            <a:endParaRPr lang="en-US" sz="1200" b="1"/>
          </a:p>
        </p:txBody>
      </p:sp>
      <p:sp>
        <p:nvSpPr>
          <p:cNvPr id="508943" name="Rectangle 15"/>
          <p:cNvSpPr>
            <a:spLocks noChangeArrowheads="1"/>
          </p:cNvSpPr>
          <p:nvPr/>
        </p:nvSpPr>
        <p:spPr bwMode="auto">
          <a:xfrm>
            <a:off x="7299325" y="5799138"/>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U</a:t>
            </a:r>
            <a:endParaRPr lang="en-US" sz="1200" b="1"/>
          </a:p>
        </p:txBody>
      </p:sp>
      <p:sp>
        <p:nvSpPr>
          <p:cNvPr id="508944" name="Rectangle 16"/>
          <p:cNvSpPr>
            <a:spLocks noChangeArrowheads="1"/>
          </p:cNvSpPr>
          <p:nvPr/>
        </p:nvSpPr>
        <p:spPr bwMode="auto">
          <a:xfrm>
            <a:off x="7296150" y="5649913"/>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A</a:t>
            </a:r>
            <a:endParaRPr lang="en-US" sz="1200" b="1"/>
          </a:p>
        </p:txBody>
      </p:sp>
      <p:sp>
        <p:nvSpPr>
          <p:cNvPr id="508945" name="Rectangle 17"/>
          <p:cNvSpPr>
            <a:spLocks noChangeArrowheads="1"/>
          </p:cNvSpPr>
          <p:nvPr/>
        </p:nvSpPr>
        <p:spPr bwMode="auto">
          <a:xfrm>
            <a:off x="7467600" y="5637213"/>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C</a:t>
            </a:r>
            <a:endParaRPr lang="en-US" sz="1200" b="1"/>
          </a:p>
        </p:txBody>
      </p:sp>
      <p:sp>
        <p:nvSpPr>
          <p:cNvPr id="508946" name="Rectangle 18"/>
          <p:cNvSpPr>
            <a:spLocks noChangeArrowheads="1"/>
          </p:cNvSpPr>
          <p:nvPr/>
        </p:nvSpPr>
        <p:spPr bwMode="auto">
          <a:xfrm>
            <a:off x="7112000" y="5846763"/>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A</a:t>
            </a:r>
            <a:endParaRPr lang="en-US" sz="1200" b="1"/>
          </a:p>
        </p:txBody>
      </p:sp>
      <p:sp>
        <p:nvSpPr>
          <p:cNvPr id="508947" name="Rectangle 19"/>
          <p:cNvSpPr>
            <a:spLocks noChangeArrowheads="1"/>
          </p:cNvSpPr>
          <p:nvPr/>
        </p:nvSpPr>
        <p:spPr bwMode="auto">
          <a:xfrm>
            <a:off x="7493000" y="5780088"/>
            <a:ext cx="119063"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G</a:t>
            </a:r>
            <a:endParaRPr lang="en-US" sz="1200" b="1"/>
          </a:p>
        </p:txBody>
      </p:sp>
      <p:sp>
        <p:nvSpPr>
          <p:cNvPr id="508951" name="Oval 23"/>
          <p:cNvSpPr>
            <a:spLocks noChangeArrowheads="1"/>
          </p:cNvSpPr>
          <p:nvPr/>
        </p:nvSpPr>
        <p:spPr bwMode="auto">
          <a:xfrm>
            <a:off x="7781925" y="6092825"/>
            <a:ext cx="374650" cy="374650"/>
          </a:xfrm>
          <a:prstGeom prst="ellipse">
            <a:avLst/>
          </a:prstGeom>
          <a:solidFill>
            <a:srgbClr val="CC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A</a:t>
            </a:r>
            <a:endParaRPr lang="en-US" sz="2400">
              <a:solidFill>
                <a:schemeClr val="bg1"/>
              </a:solidFill>
            </a:endParaRPr>
          </a:p>
        </p:txBody>
      </p:sp>
      <p:sp>
        <p:nvSpPr>
          <p:cNvPr id="508952" name="Oval 24"/>
          <p:cNvSpPr>
            <a:spLocks noChangeArrowheads="1"/>
          </p:cNvSpPr>
          <p:nvPr/>
        </p:nvSpPr>
        <p:spPr bwMode="auto">
          <a:xfrm>
            <a:off x="7213600" y="6092825"/>
            <a:ext cx="374650" cy="374650"/>
          </a:xfrm>
          <a:prstGeom prst="ellipse">
            <a:avLst/>
          </a:prstGeom>
          <a:solidFill>
            <a:srgbClr val="CC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P</a:t>
            </a:r>
            <a:endParaRPr lang="en-US" sz="2400">
              <a:solidFill>
                <a:schemeClr val="bg1"/>
              </a:solidFill>
            </a:endParaRPr>
          </a:p>
        </p:txBody>
      </p:sp>
      <p:sp>
        <p:nvSpPr>
          <p:cNvPr id="508953" name="Oval 25"/>
          <p:cNvSpPr>
            <a:spLocks noChangeArrowheads="1"/>
          </p:cNvSpPr>
          <p:nvPr/>
        </p:nvSpPr>
        <p:spPr bwMode="auto">
          <a:xfrm>
            <a:off x="6646863" y="6092825"/>
            <a:ext cx="374650" cy="374650"/>
          </a:xfrm>
          <a:prstGeom prst="ellipse">
            <a:avLst/>
          </a:prstGeom>
          <a:solidFill>
            <a:srgbClr val="CC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E</a:t>
            </a:r>
            <a:endParaRPr lang="en-US" sz="2400">
              <a:solidFill>
                <a:schemeClr val="bg1"/>
              </a:solidFill>
            </a:endParaRPr>
          </a:p>
        </p:txBody>
      </p:sp>
      <p:sp>
        <p:nvSpPr>
          <p:cNvPr id="508932" name="Rectangle 4" descr="Rectangle: Click to edit Master text styles&#10;Second level&#10;Third level&#10;Fourth level&#10;Fifth level"/>
          <p:cNvSpPr>
            <a:spLocks noGrp="1" noChangeArrowheads="1"/>
          </p:cNvSpPr>
          <p:nvPr>
            <p:ph type="body" idx="1"/>
          </p:nvPr>
        </p:nvSpPr>
        <p:spPr>
          <a:xfrm>
            <a:off x="838200" y="1371600"/>
            <a:ext cx="7772400" cy="5181600"/>
          </a:xfrm>
        </p:spPr>
        <p:txBody>
          <a:bodyPr/>
          <a:lstStyle/>
          <a:p>
            <a:r>
              <a:rPr lang="en-US" u="sng">
                <a:solidFill>
                  <a:srgbClr val="CC0000"/>
                </a:solidFill>
              </a:rPr>
              <a:t>A site</a:t>
            </a:r>
            <a:r>
              <a:rPr lang="en-US"/>
              <a:t> (aminoacyl-tRNA site) </a:t>
            </a:r>
          </a:p>
          <a:p>
            <a:pPr lvl="1"/>
            <a:r>
              <a:rPr lang="en-US"/>
              <a:t>holds tRNA carrying next </a:t>
            </a:r>
            <a:r>
              <a:rPr lang="en-US" u="sng">
                <a:solidFill>
                  <a:schemeClr val="tx2"/>
                </a:solidFill>
              </a:rPr>
              <a:t>amino acid</a:t>
            </a:r>
            <a:r>
              <a:rPr lang="en-US"/>
              <a:t> to be added to chain </a:t>
            </a:r>
          </a:p>
          <a:p>
            <a:r>
              <a:rPr lang="en-US" u="sng">
                <a:solidFill>
                  <a:srgbClr val="CC0000"/>
                </a:solidFill>
              </a:rPr>
              <a:t>P site</a:t>
            </a:r>
            <a:r>
              <a:rPr lang="en-US"/>
              <a:t> (peptidyl-tRNA site) </a:t>
            </a:r>
          </a:p>
          <a:p>
            <a:pPr lvl="1"/>
            <a:r>
              <a:rPr lang="en-US"/>
              <a:t>holds tRNA carrying growing </a:t>
            </a:r>
            <a:r>
              <a:rPr lang="en-US" u="sng">
                <a:solidFill>
                  <a:schemeClr val="tx2"/>
                </a:solidFill>
              </a:rPr>
              <a:t>polypeptide</a:t>
            </a:r>
            <a:r>
              <a:rPr lang="en-US"/>
              <a:t> chain</a:t>
            </a:r>
          </a:p>
          <a:p>
            <a:r>
              <a:rPr lang="en-US" u="sng">
                <a:solidFill>
                  <a:srgbClr val="CC0000"/>
                </a:solidFill>
              </a:rPr>
              <a:t>E site</a:t>
            </a:r>
            <a:r>
              <a:rPr lang="en-US"/>
              <a:t> (exit site)</a:t>
            </a:r>
          </a:p>
          <a:p>
            <a:pPr lvl="1"/>
            <a:r>
              <a:rPr lang="en-US" u="sng">
                <a:solidFill>
                  <a:schemeClr val="tx2"/>
                </a:solidFill>
              </a:rPr>
              <a:t>empty</a:t>
            </a:r>
            <a:r>
              <a:rPr lang="en-US"/>
              <a:t> tRNA </a:t>
            </a:r>
            <a:br>
              <a:rPr lang="en-US"/>
            </a:br>
            <a:r>
              <a:rPr lang="en-US"/>
              <a:t>leaves ribosome </a:t>
            </a:r>
            <a:br>
              <a:rPr lang="en-US"/>
            </a:br>
            <a:r>
              <a:rPr lang="en-US"/>
              <a:t>from </a:t>
            </a:r>
            <a:r>
              <a:rPr lang="en-US" u="sng">
                <a:solidFill>
                  <a:schemeClr val="tx2"/>
                </a:solidFill>
              </a:rPr>
              <a:t>exit</a:t>
            </a:r>
            <a:r>
              <a:rPr lang="en-US"/>
              <a:t> site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8932">
                                            <p:txEl>
                                              <p:pRg st="0" end="0"/>
                                            </p:txEl>
                                          </p:spTgt>
                                        </p:tgtEl>
                                        <p:attrNameLst>
                                          <p:attrName>style.visibility</p:attrName>
                                        </p:attrNameLst>
                                      </p:cBhvr>
                                      <p:to>
                                        <p:strVal val="visible"/>
                                      </p:to>
                                    </p:set>
                                    <p:anim calcmode="lin" valueType="num">
                                      <p:cBhvr additive="base">
                                        <p:cTn id="7" dur="500" fill="hold"/>
                                        <p:tgtEl>
                                          <p:spTgt spid="50893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893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508932">
                                            <p:txEl>
                                              <p:pRg st="1" end="1"/>
                                            </p:txEl>
                                          </p:spTgt>
                                        </p:tgtEl>
                                        <p:attrNameLst>
                                          <p:attrName>style.visibility</p:attrName>
                                        </p:attrNameLst>
                                      </p:cBhvr>
                                      <p:to>
                                        <p:strVal val="visible"/>
                                      </p:to>
                                    </p:set>
                                    <p:anim calcmode="lin" valueType="num">
                                      <p:cBhvr additive="base">
                                        <p:cTn id="11" dur="500" fill="hold"/>
                                        <p:tgtEl>
                                          <p:spTgt spid="50893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0893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08951"/>
                                        </p:tgtEl>
                                        <p:attrNameLst>
                                          <p:attrName>style.visibility</p:attrName>
                                        </p:attrNameLst>
                                      </p:cBhvr>
                                      <p:to>
                                        <p:strVal val="visible"/>
                                      </p:to>
                                    </p:set>
                                    <p:animEffect transition="in" filter="wipe(left)">
                                      <p:cBhvr>
                                        <p:cTn id="17" dur="500"/>
                                        <p:tgtEl>
                                          <p:spTgt spid="508951"/>
                                        </p:tgtEl>
                                      </p:cBhvr>
                                    </p:animEffect>
                                  </p:childTnLst>
                                  <p:subTnLst>
                                    <p:audio>
                                      <p:cMediaNode>
                                        <p:cTn display="0" masterRel="sameClick">
                                          <p:stCondLst>
                                            <p:cond evt="begin" delay="0">
                                              <p:tn val="15"/>
                                            </p:cond>
                                          </p:stCondLst>
                                          <p:endCondLst>
                                            <p:cond evt="onStopAudio" delay="0">
                                              <p:tgtEl>
                                                <p:sldTgt/>
                                              </p:tgtEl>
                                            </p:cond>
                                          </p:endCondLst>
                                        </p:cTn>
                                        <p:tgtEl>
                                          <p:sndTgt r:embed="rId4" name="Vibro Up"/>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508932">
                                            <p:txEl>
                                              <p:pRg st="2" end="2"/>
                                            </p:txEl>
                                          </p:spTgt>
                                        </p:tgtEl>
                                        <p:attrNameLst>
                                          <p:attrName>style.visibility</p:attrName>
                                        </p:attrNameLst>
                                      </p:cBhvr>
                                      <p:to>
                                        <p:strVal val="visible"/>
                                      </p:to>
                                    </p:set>
                                    <p:anim calcmode="lin" valueType="num">
                                      <p:cBhvr additive="base">
                                        <p:cTn id="22" dur="500" fill="hold"/>
                                        <p:tgtEl>
                                          <p:spTgt spid="508932">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0893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0"/>
                                            </p:cond>
                                          </p:stCondLst>
                                          <p:endCondLst>
                                            <p:cond evt="onStopAudio" delay="0">
                                              <p:tgtEl>
                                                <p:sldTgt/>
                                              </p:tgtEl>
                                            </p:cond>
                                          </p:endCondLst>
                                        </p:cTn>
                                        <p:tgtEl>
                                          <p:sndTgt r:embed="rId3" name="Whoosh"/>
                                        </p:tgtEl>
                                      </p:cMediaNode>
                                    </p:audio>
                                  </p:subTnLst>
                                </p:cTn>
                              </p:par>
                              <p:par>
                                <p:cTn id="24" presetID="2" presetClass="entr" presetSubtype="8" fill="hold" grpId="0" nodeType="withEffect">
                                  <p:stCondLst>
                                    <p:cond delay="0"/>
                                  </p:stCondLst>
                                  <p:childTnLst>
                                    <p:set>
                                      <p:cBhvr>
                                        <p:cTn id="25" dur="1" fill="hold">
                                          <p:stCondLst>
                                            <p:cond delay="0"/>
                                          </p:stCondLst>
                                        </p:cTn>
                                        <p:tgtEl>
                                          <p:spTgt spid="508932">
                                            <p:txEl>
                                              <p:pRg st="3" end="3"/>
                                            </p:txEl>
                                          </p:spTgt>
                                        </p:tgtEl>
                                        <p:attrNameLst>
                                          <p:attrName>style.visibility</p:attrName>
                                        </p:attrNameLst>
                                      </p:cBhvr>
                                      <p:to>
                                        <p:strVal val="visible"/>
                                      </p:to>
                                    </p:set>
                                    <p:anim calcmode="lin" valueType="num">
                                      <p:cBhvr additive="base">
                                        <p:cTn id="26" dur="500" fill="hold"/>
                                        <p:tgtEl>
                                          <p:spTgt spid="508932">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50893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4"/>
                                            </p:cond>
                                          </p:stCondLst>
                                          <p:endCondLst>
                                            <p:cond evt="onStopAudio" delay="0">
                                              <p:tgtEl>
                                                <p:sldTgt/>
                                              </p:tgtEl>
                                            </p:cond>
                                          </p:endCondLst>
                                        </p:cTn>
                                        <p:tgtEl>
                                          <p:sndTgt r:embed="rId3" name="Whoosh"/>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08952"/>
                                        </p:tgtEl>
                                        <p:attrNameLst>
                                          <p:attrName>style.visibility</p:attrName>
                                        </p:attrNameLst>
                                      </p:cBhvr>
                                      <p:to>
                                        <p:strVal val="visible"/>
                                      </p:to>
                                    </p:set>
                                    <p:animEffect transition="in" filter="wipe(left)">
                                      <p:cBhvr>
                                        <p:cTn id="32" dur="500"/>
                                        <p:tgtEl>
                                          <p:spTgt spid="508952"/>
                                        </p:tgtEl>
                                      </p:cBhvr>
                                    </p:animEffect>
                                  </p:childTnLst>
                                  <p:subTnLst>
                                    <p:audio>
                                      <p:cMediaNode>
                                        <p:cTn display="0" masterRel="sameClick">
                                          <p:stCondLst>
                                            <p:cond evt="begin" delay="0">
                                              <p:tn val="30"/>
                                            </p:cond>
                                          </p:stCondLst>
                                          <p:endCondLst>
                                            <p:cond evt="onStopAudio" delay="0">
                                              <p:tgtEl>
                                                <p:sldTgt/>
                                              </p:tgtEl>
                                            </p:cond>
                                          </p:endCondLst>
                                        </p:cTn>
                                        <p:tgtEl>
                                          <p:sndTgt r:embed="rId4" name="Vibro Up"/>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08932">
                                            <p:txEl>
                                              <p:pRg st="4" end="4"/>
                                            </p:txEl>
                                          </p:spTgt>
                                        </p:tgtEl>
                                        <p:attrNameLst>
                                          <p:attrName>style.visibility</p:attrName>
                                        </p:attrNameLst>
                                      </p:cBhvr>
                                      <p:to>
                                        <p:strVal val="visible"/>
                                      </p:to>
                                    </p:set>
                                    <p:anim calcmode="lin" valueType="num">
                                      <p:cBhvr additive="base">
                                        <p:cTn id="37" dur="500" fill="hold"/>
                                        <p:tgtEl>
                                          <p:spTgt spid="508932">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08932">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par>
                                <p:cTn id="39" presetID="2" presetClass="entr" presetSubtype="8" fill="hold" grpId="0" nodeType="withEffect">
                                  <p:stCondLst>
                                    <p:cond delay="0"/>
                                  </p:stCondLst>
                                  <p:childTnLst>
                                    <p:set>
                                      <p:cBhvr>
                                        <p:cTn id="40" dur="1" fill="hold">
                                          <p:stCondLst>
                                            <p:cond delay="0"/>
                                          </p:stCondLst>
                                        </p:cTn>
                                        <p:tgtEl>
                                          <p:spTgt spid="508932">
                                            <p:txEl>
                                              <p:pRg st="5" end="5"/>
                                            </p:txEl>
                                          </p:spTgt>
                                        </p:tgtEl>
                                        <p:attrNameLst>
                                          <p:attrName>style.visibility</p:attrName>
                                        </p:attrNameLst>
                                      </p:cBhvr>
                                      <p:to>
                                        <p:strVal val="visible"/>
                                      </p:to>
                                    </p:set>
                                    <p:anim calcmode="lin" valueType="num">
                                      <p:cBhvr additive="base">
                                        <p:cTn id="41" dur="500" fill="hold"/>
                                        <p:tgtEl>
                                          <p:spTgt spid="508932">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08932">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08953"/>
                                        </p:tgtEl>
                                        <p:attrNameLst>
                                          <p:attrName>style.visibility</p:attrName>
                                        </p:attrNameLst>
                                      </p:cBhvr>
                                      <p:to>
                                        <p:strVal val="visible"/>
                                      </p:to>
                                    </p:set>
                                    <p:animEffect transition="in" filter="wipe(left)">
                                      <p:cBhvr>
                                        <p:cTn id="47" dur="500"/>
                                        <p:tgtEl>
                                          <p:spTgt spid="508953"/>
                                        </p:tgtEl>
                                      </p:cBhvr>
                                    </p:animEffect>
                                  </p:childTnLst>
                                  <p:subTnLst>
                                    <p:audio>
                                      <p:cMediaNode>
                                        <p:cTn display="0" masterRel="sameClick">
                                          <p:stCondLst>
                                            <p:cond evt="begin" delay="0">
                                              <p:tn val="45"/>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8951" grpId="0" animBg="1" autoUpdateAnimBg="0"/>
      <p:bldP spid="508952" grpId="0" animBg="1" autoUpdateAnimBg="0"/>
      <p:bldP spid="508953" grpId="0" animBg="1" autoUpdateAnimBg="0"/>
      <p:bldP spid="508932"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p:txBody>
          <a:bodyPr/>
          <a:lstStyle/>
          <a:p>
            <a:r>
              <a:rPr lang="en-US"/>
              <a:t>Building a polypeptide</a:t>
            </a:r>
          </a:p>
        </p:txBody>
      </p:sp>
      <p:sp>
        <p:nvSpPr>
          <p:cNvPr id="657411" name="Rectangle 3" descr="Rectangle: Click to edit Master text styles&#10;Second level&#10;Third level&#10;Fourth level&#10;Fifth level"/>
          <p:cNvSpPr>
            <a:spLocks noGrp="1" noChangeArrowheads="1"/>
          </p:cNvSpPr>
          <p:nvPr>
            <p:ph type="body" idx="1"/>
          </p:nvPr>
        </p:nvSpPr>
        <p:spPr>
          <a:xfrm>
            <a:off x="762000" y="1371600"/>
            <a:ext cx="4953000" cy="3184525"/>
          </a:xfrm>
        </p:spPr>
        <p:txBody>
          <a:bodyPr/>
          <a:lstStyle/>
          <a:p>
            <a:r>
              <a:rPr lang="en-US" sz="2600"/>
              <a:t>Initiation</a:t>
            </a:r>
            <a:endParaRPr lang="en-US" sz="2400"/>
          </a:p>
          <a:p>
            <a:pPr lvl="1"/>
            <a:r>
              <a:rPr lang="en-US" sz="2000"/>
              <a:t>brings together mRNA, ribosome subunits, initiator tRNA</a:t>
            </a:r>
          </a:p>
          <a:p>
            <a:r>
              <a:rPr lang="en-US" sz="2600"/>
              <a:t>Elongation</a:t>
            </a:r>
          </a:p>
          <a:p>
            <a:pPr lvl="1"/>
            <a:r>
              <a:rPr lang="en-US" sz="2000"/>
              <a:t>adding amino acids based on codon sequence</a:t>
            </a:r>
          </a:p>
          <a:p>
            <a:r>
              <a:rPr lang="en-US" sz="2600"/>
              <a:t>Termination</a:t>
            </a:r>
          </a:p>
          <a:p>
            <a:pPr lvl="1"/>
            <a:r>
              <a:rPr lang="en-US" sz="2000"/>
              <a:t>end codon</a:t>
            </a:r>
          </a:p>
        </p:txBody>
      </p:sp>
      <p:grpSp>
        <p:nvGrpSpPr>
          <p:cNvPr id="657507" name="Group 99"/>
          <p:cNvGrpSpPr>
            <a:grpSpLocks/>
          </p:cNvGrpSpPr>
          <p:nvPr/>
        </p:nvGrpSpPr>
        <p:grpSpPr bwMode="auto">
          <a:xfrm>
            <a:off x="5957888" y="300038"/>
            <a:ext cx="3130550" cy="4367212"/>
            <a:chOff x="3574" y="189"/>
            <a:chExt cx="2186" cy="3050"/>
          </a:xfrm>
        </p:grpSpPr>
        <p:pic>
          <p:nvPicPr>
            <p:cNvPr id="657412" name="Picture 4"/>
            <p:cNvPicPr>
              <a:picLocks noChangeAspect="1" noChangeArrowheads="1"/>
            </p:cNvPicPr>
            <p:nvPr/>
          </p:nvPicPr>
          <p:blipFill>
            <a:blip r:embed="rId4">
              <a:extLst>
                <a:ext uri="{28A0092B-C50C-407E-A947-70E740481C1C}">
                  <a14:useLocalDpi xmlns:a14="http://schemas.microsoft.com/office/drawing/2010/main" val="0"/>
                </a:ext>
              </a:extLst>
            </a:blip>
            <a:srcRect r="3357" b="3600"/>
            <a:stretch>
              <a:fillRect/>
            </a:stretch>
          </p:blipFill>
          <p:spPr bwMode="auto">
            <a:xfrm>
              <a:off x="3574" y="189"/>
              <a:ext cx="2186" cy="3050"/>
            </a:xfrm>
            <a:prstGeom prst="rect">
              <a:avLst/>
            </a:prstGeom>
            <a:noFill/>
            <a:extLst>
              <a:ext uri="{909E8E84-426E-40DD-AFC4-6F175D3DCCD1}">
                <a14:hiddenFill xmlns:a14="http://schemas.microsoft.com/office/drawing/2010/main">
                  <a:solidFill>
                    <a:srgbClr val="FFFFFF"/>
                  </a:solidFill>
                </a14:hiddenFill>
              </a:ext>
            </a:extLst>
          </p:spPr>
        </p:pic>
        <p:sp>
          <p:nvSpPr>
            <p:cNvPr id="657414" name="Oval 6"/>
            <p:cNvSpPr>
              <a:spLocks noChangeArrowheads="1"/>
            </p:cNvSpPr>
            <p:nvPr/>
          </p:nvSpPr>
          <p:spPr bwMode="auto">
            <a:xfrm>
              <a:off x="4792" y="2816"/>
              <a:ext cx="236" cy="236"/>
            </a:xfrm>
            <a:prstGeom prst="ellipse">
              <a:avLst/>
            </a:prstGeom>
            <a:solidFill>
              <a:srgbClr val="CC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1</a:t>
              </a:r>
              <a:endParaRPr lang="en-US" sz="2400">
                <a:solidFill>
                  <a:schemeClr val="bg1"/>
                </a:solidFill>
              </a:endParaRPr>
            </a:p>
          </p:txBody>
        </p:sp>
        <p:sp>
          <p:nvSpPr>
            <p:cNvPr id="657415" name="Oval 7"/>
            <p:cNvSpPr>
              <a:spLocks noChangeArrowheads="1"/>
            </p:cNvSpPr>
            <p:nvPr/>
          </p:nvSpPr>
          <p:spPr bwMode="auto">
            <a:xfrm>
              <a:off x="4516" y="2816"/>
              <a:ext cx="236" cy="236"/>
            </a:xfrm>
            <a:prstGeom prst="ellipse">
              <a:avLst/>
            </a:prstGeom>
            <a:solidFill>
              <a:srgbClr val="CC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2</a:t>
              </a:r>
              <a:endParaRPr lang="en-US" sz="2400">
                <a:solidFill>
                  <a:schemeClr val="bg1"/>
                </a:solidFill>
              </a:endParaRPr>
            </a:p>
          </p:txBody>
        </p:sp>
        <p:sp>
          <p:nvSpPr>
            <p:cNvPr id="657416" name="Oval 8"/>
            <p:cNvSpPr>
              <a:spLocks noChangeArrowheads="1"/>
            </p:cNvSpPr>
            <p:nvPr/>
          </p:nvSpPr>
          <p:spPr bwMode="auto">
            <a:xfrm>
              <a:off x="4240" y="2816"/>
              <a:ext cx="236" cy="236"/>
            </a:xfrm>
            <a:prstGeom prst="ellipse">
              <a:avLst/>
            </a:prstGeom>
            <a:solidFill>
              <a:srgbClr val="CC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2400" b="1">
                  <a:solidFill>
                    <a:schemeClr val="bg1"/>
                  </a:solidFill>
                </a:rPr>
                <a:t>3</a:t>
              </a:r>
              <a:endParaRPr lang="en-US" sz="2400">
                <a:solidFill>
                  <a:schemeClr val="bg1"/>
                </a:solidFill>
              </a:endParaRPr>
            </a:p>
          </p:txBody>
        </p:sp>
      </p:grpSp>
      <p:pic>
        <p:nvPicPr>
          <p:cNvPr id="657417" name="Picture 9" descr="15_16"/>
          <p:cNvPicPr>
            <a:picLocks noChangeAspect="1" noChangeArrowheads="1"/>
          </p:cNvPicPr>
          <p:nvPr/>
        </p:nvPicPr>
        <p:blipFill>
          <a:blip r:embed="rId5">
            <a:extLst>
              <a:ext uri="{28A0092B-C50C-407E-A947-70E740481C1C}">
                <a14:useLocalDpi xmlns:a14="http://schemas.microsoft.com/office/drawing/2010/main" val="0"/>
              </a:ext>
            </a:extLst>
          </a:blip>
          <a:srcRect t="34500" b="27000"/>
          <a:stretch>
            <a:fillRect/>
          </a:stretch>
        </p:blipFill>
        <p:spPr bwMode="auto">
          <a:xfrm>
            <a:off x="6350" y="4664075"/>
            <a:ext cx="7062788" cy="203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7419" name="Rectangle 11"/>
          <p:cNvSpPr>
            <a:spLocks noChangeArrowheads="1"/>
          </p:cNvSpPr>
          <p:nvPr/>
        </p:nvSpPr>
        <p:spPr bwMode="auto">
          <a:xfrm>
            <a:off x="1174750" y="4789488"/>
            <a:ext cx="225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Leu</a:t>
            </a:r>
            <a:endParaRPr lang="en-US" sz="1000" b="1"/>
          </a:p>
        </p:txBody>
      </p:sp>
      <p:sp>
        <p:nvSpPr>
          <p:cNvPr id="657420" name="Rectangle 12"/>
          <p:cNvSpPr>
            <a:spLocks noChangeArrowheads="1"/>
          </p:cNvSpPr>
          <p:nvPr/>
        </p:nvSpPr>
        <p:spPr bwMode="auto">
          <a:xfrm>
            <a:off x="3060700" y="5183188"/>
            <a:ext cx="225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Leu</a:t>
            </a:r>
            <a:endParaRPr lang="en-US" sz="1000" b="1"/>
          </a:p>
        </p:txBody>
      </p:sp>
      <p:sp>
        <p:nvSpPr>
          <p:cNvPr id="657421" name="Rectangle 13"/>
          <p:cNvSpPr>
            <a:spLocks noChangeArrowheads="1"/>
          </p:cNvSpPr>
          <p:nvPr/>
        </p:nvSpPr>
        <p:spPr bwMode="auto">
          <a:xfrm>
            <a:off x="4767263" y="5157788"/>
            <a:ext cx="225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Leu</a:t>
            </a:r>
            <a:endParaRPr lang="en-US" sz="1000" b="1"/>
          </a:p>
        </p:txBody>
      </p:sp>
      <p:sp>
        <p:nvSpPr>
          <p:cNvPr id="657422" name="Rectangle 14"/>
          <p:cNvSpPr>
            <a:spLocks noChangeArrowheads="1"/>
          </p:cNvSpPr>
          <p:nvPr/>
        </p:nvSpPr>
        <p:spPr bwMode="auto">
          <a:xfrm>
            <a:off x="6291263" y="5138738"/>
            <a:ext cx="225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Leu</a:t>
            </a:r>
            <a:endParaRPr lang="en-US" sz="1000" b="1"/>
          </a:p>
        </p:txBody>
      </p:sp>
      <p:sp>
        <p:nvSpPr>
          <p:cNvPr id="657423" name="Rectangle 15"/>
          <p:cNvSpPr>
            <a:spLocks noChangeArrowheads="1"/>
          </p:cNvSpPr>
          <p:nvPr/>
        </p:nvSpPr>
        <p:spPr bwMode="auto">
          <a:xfrm>
            <a:off x="1244600" y="5405438"/>
            <a:ext cx="3175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tRNA</a:t>
            </a:r>
            <a:endParaRPr lang="en-US" sz="1000" b="1"/>
          </a:p>
        </p:txBody>
      </p:sp>
      <p:sp>
        <p:nvSpPr>
          <p:cNvPr id="657424" name="Rectangle 16"/>
          <p:cNvSpPr>
            <a:spLocks noChangeArrowheads="1"/>
          </p:cNvSpPr>
          <p:nvPr/>
        </p:nvSpPr>
        <p:spPr bwMode="auto">
          <a:xfrm>
            <a:off x="762000" y="5141913"/>
            <a:ext cx="219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Met</a:t>
            </a:r>
            <a:endParaRPr lang="en-US" sz="1000" b="1"/>
          </a:p>
        </p:txBody>
      </p:sp>
      <p:sp>
        <p:nvSpPr>
          <p:cNvPr id="657425" name="Rectangle 17"/>
          <p:cNvSpPr>
            <a:spLocks noChangeArrowheads="1"/>
          </p:cNvSpPr>
          <p:nvPr/>
        </p:nvSpPr>
        <p:spPr bwMode="auto">
          <a:xfrm>
            <a:off x="2735263" y="5146675"/>
            <a:ext cx="219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Met</a:t>
            </a:r>
            <a:endParaRPr lang="en-US" sz="1000" b="1"/>
          </a:p>
        </p:txBody>
      </p:sp>
      <p:sp>
        <p:nvSpPr>
          <p:cNvPr id="657426" name="Rectangle 18"/>
          <p:cNvSpPr>
            <a:spLocks noChangeArrowheads="1"/>
          </p:cNvSpPr>
          <p:nvPr/>
        </p:nvSpPr>
        <p:spPr bwMode="auto">
          <a:xfrm>
            <a:off x="4478338" y="5013325"/>
            <a:ext cx="219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Met</a:t>
            </a:r>
            <a:endParaRPr lang="en-US" sz="1000" b="1"/>
          </a:p>
        </p:txBody>
      </p:sp>
      <p:sp>
        <p:nvSpPr>
          <p:cNvPr id="657427" name="Rectangle 19"/>
          <p:cNvSpPr>
            <a:spLocks noChangeArrowheads="1"/>
          </p:cNvSpPr>
          <p:nvPr/>
        </p:nvSpPr>
        <p:spPr bwMode="auto">
          <a:xfrm>
            <a:off x="5997575" y="4997450"/>
            <a:ext cx="219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Met</a:t>
            </a:r>
            <a:endParaRPr lang="en-US" sz="1000" b="1"/>
          </a:p>
        </p:txBody>
      </p:sp>
      <p:sp>
        <p:nvSpPr>
          <p:cNvPr id="657428" name="Rectangle 20"/>
          <p:cNvSpPr>
            <a:spLocks noChangeArrowheads="1"/>
          </p:cNvSpPr>
          <p:nvPr/>
        </p:nvSpPr>
        <p:spPr bwMode="auto">
          <a:xfrm>
            <a:off x="660400" y="6308725"/>
            <a:ext cx="841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P</a:t>
            </a:r>
            <a:endParaRPr lang="en-US" sz="1000" b="1"/>
          </a:p>
        </p:txBody>
      </p:sp>
      <p:sp>
        <p:nvSpPr>
          <p:cNvPr id="657429" name="Rectangle 21"/>
          <p:cNvSpPr>
            <a:spLocks noChangeArrowheads="1"/>
          </p:cNvSpPr>
          <p:nvPr/>
        </p:nvSpPr>
        <p:spPr bwMode="auto">
          <a:xfrm>
            <a:off x="390525" y="6308725"/>
            <a:ext cx="841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E</a:t>
            </a:r>
            <a:endParaRPr lang="en-US" sz="1000" b="1"/>
          </a:p>
        </p:txBody>
      </p:sp>
      <p:sp>
        <p:nvSpPr>
          <p:cNvPr id="657430" name="Rectangle 22"/>
          <p:cNvSpPr>
            <a:spLocks noChangeArrowheads="1"/>
          </p:cNvSpPr>
          <p:nvPr/>
        </p:nvSpPr>
        <p:spPr bwMode="auto">
          <a:xfrm>
            <a:off x="930275" y="630872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31" name="Rectangle 23"/>
          <p:cNvSpPr>
            <a:spLocks noChangeArrowheads="1"/>
          </p:cNvSpPr>
          <p:nvPr/>
        </p:nvSpPr>
        <p:spPr bwMode="auto">
          <a:xfrm>
            <a:off x="47625" y="6151563"/>
            <a:ext cx="3873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mRNA</a:t>
            </a:r>
            <a:endParaRPr lang="en-US" sz="1000" b="1"/>
          </a:p>
        </p:txBody>
      </p:sp>
      <p:sp>
        <p:nvSpPr>
          <p:cNvPr id="657432" name="Rectangle 24"/>
          <p:cNvSpPr>
            <a:spLocks noChangeArrowheads="1"/>
          </p:cNvSpPr>
          <p:nvPr/>
        </p:nvSpPr>
        <p:spPr bwMode="auto">
          <a:xfrm>
            <a:off x="34925" y="6046788"/>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5'</a:t>
            </a:r>
            <a:endParaRPr lang="en-US" sz="1000" b="1"/>
          </a:p>
        </p:txBody>
      </p:sp>
      <p:sp>
        <p:nvSpPr>
          <p:cNvPr id="657433" name="Rectangle 25"/>
          <p:cNvSpPr>
            <a:spLocks noChangeArrowheads="1"/>
          </p:cNvSpPr>
          <p:nvPr/>
        </p:nvSpPr>
        <p:spPr bwMode="auto">
          <a:xfrm>
            <a:off x="1911350" y="6026150"/>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5'</a:t>
            </a:r>
            <a:endParaRPr lang="en-US" sz="1000" b="1"/>
          </a:p>
        </p:txBody>
      </p:sp>
      <p:sp>
        <p:nvSpPr>
          <p:cNvPr id="657434" name="Rectangle 26"/>
          <p:cNvSpPr>
            <a:spLocks noChangeArrowheads="1"/>
          </p:cNvSpPr>
          <p:nvPr/>
        </p:nvSpPr>
        <p:spPr bwMode="auto">
          <a:xfrm>
            <a:off x="3606800" y="6037263"/>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5'</a:t>
            </a:r>
            <a:endParaRPr lang="en-US" sz="1000" b="1"/>
          </a:p>
        </p:txBody>
      </p:sp>
      <p:sp>
        <p:nvSpPr>
          <p:cNvPr id="657435" name="Rectangle 27"/>
          <p:cNvSpPr>
            <a:spLocks noChangeArrowheads="1"/>
          </p:cNvSpPr>
          <p:nvPr/>
        </p:nvSpPr>
        <p:spPr bwMode="auto">
          <a:xfrm>
            <a:off x="5329238" y="6030913"/>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5'</a:t>
            </a:r>
            <a:endParaRPr lang="en-US" sz="1000" b="1"/>
          </a:p>
        </p:txBody>
      </p:sp>
      <p:sp>
        <p:nvSpPr>
          <p:cNvPr id="657436" name="Rectangle 28"/>
          <p:cNvSpPr>
            <a:spLocks noChangeArrowheads="1"/>
          </p:cNvSpPr>
          <p:nvPr/>
        </p:nvSpPr>
        <p:spPr bwMode="auto">
          <a:xfrm>
            <a:off x="1479550" y="6164263"/>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3'</a:t>
            </a:r>
            <a:endParaRPr lang="en-US" sz="1000" b="1"/>
          </a:p>
        </p:txBody>
      </p:sp>
      <p:sp>
        <p:nvSpPr>
          <p:cNvPr id="657437" name="Rectangle 29"/>
          <p:cNvSpPr>
            <a:spLocks noChangeArrowheads="1"/>
          </p:cNvSpPr>
          <p:nvPr/>
        </p:nvSpPr>
        <p:spPr bwMode="auto">
          <a:xfrm>
            <a:off x="3362325" y="6207125"/>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3'</a:t>
            </a:r>
            <a:endParaRPr lang="en-US" sz="1000" b="1"/>
          </a:p>
        </p:txBody>
      </p:sp>
      <p:sp>
        <p:nvSpPr>
          <p:cNvPr id="657438" name="Rectangle 30"/>
          <p:cNvSpPr>
            <a:spLocks noChangeArrowheads="1"/>
          </p:cNvSpPr>
          <p:nvPr/>
        </p:nvSpPr>
        <p:spPr bwMode="auto">
          <a:xfrm>
            <a:off x="5084763" y="6154738"/>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3'</a:t>
            </a:r>
            <a:endParaRPr lang="en-US" sz="1000" b="1"/>
          </a:p>
        </p:txBody>
      </p:sp>
      <p:sp>
        <p:nvSpPr>
          <p:cNvPr id="657439" name="Rectangle 31"/>
          <p:cNvSpPr>
            <a:spLocks noChangeArrowheads="1"/>
          </p:cNvSpPr>
          <p:nvPr/>
        </p:nvSpPr>
        <p:spPr bwMode="auto">
          <a:xfrm>
            <a:off x="6881813" y="6080125"/>
            <a:ext cx="10160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3'</a:t>
            </a:r>
            <a:endParaRPr lang="en-US" sz="1000" b="1"/>
          </a:p>
        </p:txBody>
      </p:sp>
      <p:sp>
        <p:nvSpPr>
          <p:cNvPr id="657440" name="Rectangle 32"/>
          <p:cNvSpPr>
            <a:spLocks noChangeArrowheads="1"/>
          </p:cNvSpPr>
          <p:nvPr/>
        </p:nvSpPr>
        <p:spPr bwMode="auto">
          <a:xfrm>
            <a:off x="5686425" y="59896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41" name="Rectangle 33"/>
          <p:cNvSpPr>
            <a:spLocks noChangeArrowheads="1"/>
          </p:cNvSpPr>
          <p:nvPr/>
        </p:nvSpPr>
        <p:spPr bwMode="auto">
          <a:xfrm>
            <a:off x="6529388" y="60150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42" name="Rectangle 34"/>
          <p:cNvSpPr>
            <a:spLocks noChangeArrowheads="1"/>
          </p:cNvSpPr>
          <p:nvPr/>
        </p:nvSpPr>
        <p:spPr bwMode="auto">
          <a:xfrm>
            <a:off x="5792788" y="59832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43" name="Rectangle 35"/>
          <p:cNvSpPr>
            <a:spLocks noChangeArrowheads="1"/>
          </p:cNvSpPr>
          <p:nvPr/>
        </p:nvSpPr>
        <p:spPr bwMode="auto">
          <a:xfrm>
            <a:off x="6321425" y="603091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44" name="Rectangle 36"/>
          <p:cNvSpPr>
            <a:spLocks noChangeArrowheads="1"/>
          </p:cNvSpPr>
          <p:nvPr/>
        </p:nvSpPr>
        <p:spPr bwMode="auto">
          <a:xfrm>
            <a:off x="6416675" y="60213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45" name="Rectangle 37"/>
          <p:cNvSpPr>
            <a:spLocks noChangeArrowheads="1"/>
          </p:cNvSpPr>
          <p:nvPr/>
        </p:nvSpPr>
        <p:spPr bwMode="auto">
          <a:xfrm>
            <a:off x="6108700" y="59515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46" name="Rectangle 38"/>
          <p:cNvSpPr>
            <a:spLocks noChangeArrowheads="1"/>
          </p:cNvSpPr>
          <p:nvPr/>
        </p:nvSpPr>
        <p:spPr bwMode="auto">
          <a:xfrm>
            <a:off x="5889625" y="59721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47" name="Rectangle 39"/>
          <p:cNvSpPr>
            <a:spLocks noChangeArrowheads="1"/>
          </p:cNvSpPr>
          <p:nvPr/>
        </p:nvSpPr>
        <p:spPr bwMode="auto">
          <a:xfrm>
            <a:off x="6007100" y="60737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48" name="Rectangle 40"/>
          <p:cNvSpPr>
            <a:spLocks noChangeArrowheads="1"/>
          </p:cNvSpPr>
          <p:nvPr/>
        </p:nvSpPr>
        <p:spPr bwMode="auto">
          <a:xfrm>
            <a:off x="6208713" y="594042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49" name="Rectangle 41"/>
          <p:cNvSpPr>
            <a:spLocks noChangeArrowheads="1"/>
          </p:cNvSpPr>
          <p:nvPr/>
        </p:nvSpPr>
        <p:spPr bwMode="auto">
          <a:xfrm>
            <a:off x="5681663" y="61007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50" name="Rectangle 42"/>
          <p:cNvSpPr>
            <a:spLocks noChangeArrowheads="1"/>
          </p:cNvSpPr>
          <p:nvPr/>
        </p:nvSpPr>
        <p:spPr bwMode="auto">
          <a:xfrm>
            <a:off x="5783263" y="61007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51" name="Rectangle 43"/>
          <p:cNvSpPr>
            <a:spLocks noChangeArrowheads="1"/>
          </p:cNvSpPr>
          <p:nvPr/>
        </p:nvSpPr>
        <p:spPr bwMode="auto">
          <a:xfrm>
            <a:off x="6113463" y="60642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52" name="Rectangle 44"/>
          <p:cNvSpPr>
            <a:spLocks noChangeArrowheads="1"/>
          </p:cNvSpPr>
          <p:nvPr/>
        </p:nvSpPr>
        <p:spPr bwMode="auto">
          <a:xfrm>
            <a:off x="5889625" y="6089650"/>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53" name="Rectangle 45"/>
          <p:cNvSpPr>
            <a:spLocks noChangeArrowheads="1"/>
          </p:cNvSpPr>
          <p:nvPr/>
        </p:nvSpPr>
        <p:spPr bwMode="auto">
          <a:xfrm>
            <a:off x="6215063" y="6046788"/>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54" name="Rectangle 46"/>
          <p:cNvSpPr>
            <a:spLocks noChangeArrowheads="1"/>
          </p:cNvSpPr>
          <p:nvPr/>
        </p:nvSpPr>
        <p:spPr bwMode="auto">
          <a:xfrm>
            <a:off x="6000750" y="5956300"/>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55" name="Rectangle 47"/>
          <p:cNvSpPr>
            <a:spLocks noChangeArrowheads="1"/>
          </p:cNvSpPr>
          <p:nvPr/>
        </p:nvSpPr>
        <p:spPr bwMode="auto">
          <a:xfrm>
            <a:off x="4135438" y="59626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56" name="Rectangle 48"/>
          <p:cNvSpPr>
            <a:spLocks noChangeArrowheads="1"/>
          </p:cNvSpPr>
          <p:nvPr/>
        </p:nvSpPr>
        <p:spPr bwMode="auto">
          <a:xfrm>
            <a:off x="4951413" y="604202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57" name="Rectangle 49"/>
          <p:cNvSpPr>
            <a:spLocks noChangeArrowheads="1"/>
          </p:cNvSpPr>
          <p:nvPr/>
        </p:nvSpPr>
        <p:spPr bwMode="auto">
          <a:xfrm>
            <a:off x="4241800" y="59515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58" name="Rectangle 50"/>
          <p:cNvSpPr>
            <a:spLocks noChangeArrowheads="1"/>
          </p:cNvSpPr>
          <p:nvPr/>
        </p:nvSpPr>
        <p:spPr bwMode="auto">
          <a:xfrm>
            <a:off x="4775200" y="60150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59" name="Rectangle 51"/>
          <p:cNvSpPr>
            <a:spLocks noChangeArrowheads="1"/>
          </p:cNvSpPr>
          <p:nvPr/>
        </p:nvSpPr>
        <p:spPr bwMode="auto">
          <a:xfrm>
            <a:off x="4859338" y="60213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60" name="Rectangle 52"/>
          <p:cNvSpPr>
            <a:spLocks noChangeArrowheads="1"/>
          </p:cNvSpPr>
          <p:nvPr/>
        </p:nvSpPr>
        <p:spPr bwMode="auto">
          <a:xfrm>
            <a:off x="4560888" y="59245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61" name="Rectangle 53"/>
          <p:cNvSpPr>
            <a:spLocks noChangeArrowheads="1"/>
          </p:cNvSpPr>
          <p:nvPr/>
        </p:nvSpPr>
        <p:spPr bwMode="auto">
          <a:xfrm>
            <a:off x="4348163" y="594042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62" name="Rectangle 54"/>
          <p:cNvSpPr>
            <a:spLocks noChangeArrowheads="1"/>
          </p:cNvSpPr>
          <p:nvPr/>
        </p:nvSpPr>
        <p:spPr bwMode="auto">
          <a:xfrm>
            <a:off x="4460875" y="60372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63" name="Rectangle 55"/>
          <p:cNvSpPr>
            <a:spLocks noChangeArrowheads="1"/>
          </p:cNvSpPr>
          <p:nvPr/>
        </p:nvSpPr>
        <p:spPr bwMode="auto">
          <a:xfrm>
            <a:off x="4662488" y="59086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64" name="Rectangle 56"/>
          <p:cNvSpPr>
            <a:spLocks noChangeArrowheads="1"/>
          </p:cNvSpPr>
          <p:nvPr/>
        </p:nvSpPr>
        <p:spPr bwMode="auto">
          <a:xfrm>
            <a:off x="4144963" y="60737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65" name="Rectangle 57"/>
          <p:cNvSpPr>
            <a:spLocks noChangeArrowheads="1"/>
          </p:cNvSpPr>
          <p:nvPr/>
        </p:nvSpPr>
        <p:spPr bwMode="auto">
          <a:xfrm>
            <a:off x="4246563" y="60642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66" name="Rectangle 58"/>
          <p:cNvSpPr>
            <a:spLocks noChangeArrowheads="1"/>
          </p:cNvSpPr>
          <p:nvPr/>
        </p:nvSpPr>
        <p:spPr bwMode="auto">
          <a:xfrm>
            <a:off x="4567238" y="60372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67" name="Rectangle 59"/>
          <p:cNvSpPr>
            <a:spLocks noChangeArrowheads="1"/>
          </p:cNvSpPr>
          <p:nvPr/>
        </p:nvSpPr>
        <p:spPr bwMode="auto">
          <a:xfrm>
            <a:off x="4352925" y="6053138"/>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68" name="Rectangle 60"/>
          <p:cNvSpPr>
            <a:spLocks noChangeArrowheads="1"/>
          </p:cNvSpPr>
          <p:nvPr/>
        </p:nvSpPr>
        <p:spPr bwMode="auto">
          <a:xfrm>
            <a:off x="4662488" y="6021388"/>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69" name="Rectangle 61"/>
          <p:cNvSpPr>
            <a:spLocks noChangeArrowheads="1"/>
          </p:cNvSpPr>
          <p:nvPr/>
        </p:nvSpPr>
        <p:spPr bwMode="auto">
          <a:xfrm>
            <a:off x="4465638" y="5924550"/>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70" name="Rectangle 62"/>
          <p:cNvSpPr>
            <a:spLocks noChangeArrowheads="1"/>
          </p:cNvSpPr>
          <p:nvPr/>
        </p:nvSpPr>
        <p:spPr bwMode="auto">
          <a:xfrm>
            <a:off x="2439988" y="59832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71" name="Rectangle 63"/>
          <p:cNvSpPr>
            <a:spLocks noChangeArrowheads="1"/>
          </p:cNvSpPr>
          <p:nvPr/>
        </p:nvSpPr>
        <p:spPr bwMode="auto">
          <a:xfrm>
            <a:off x="3260725" y="60658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72" name="Rectangle 64"/>
          <p:cNvSpPr>
            <a:spLocks noChangeArrowheads="1"/>
          </p:cNvSpPr>
          <p:nvPr/>
        </p:nvSpPr>
        <p:spPr bwMode="auto">
          <a:xfrm>
            <a:off x="2540000" y="59721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73" name="Rectangle 65"/>
          <p:cNvSpPr>
            <a:spLocks noChangeArrowheads="1"/>
          </p:cNvSpPr>
          <p:nvPr/>
        </p:nvSpPr>
        <p:spPr bwMode="auto">
          <a:xfrm>
            <a:off x="3063875" y="60467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74" name="Rectangle 66"/>
          <p:cNvSpPr>
            <a:spLocks noChangeArrowheads="1"/>
          </p:cNvSpPr>
          <p:nvPr/>
        </p:nvSpPr>
        <p:spPr bwMode="auto">
          <a:xfrm>
            <a:off x="3163888" y="60531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75" name="Rectangle 67"/>
          <p:cNvSpPr>
            <a:spLocks noChangeArrowheads="1"/>
          </p:cNvSpPr>
          <p:nvPr/>
        </p:nvSpPr>
        <p:spPr bwMode="auto">
          <a:xfrm>
            <a:off x="2855913" y="595630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76" name="Rectangle 68"/>
          <p:cNvSpPr>
            <a:spLocks noChangeArrowheads="1"/>
          </p:cNvSpPr>
          <p:nvPr/>
        </p:nvSpPr>
        <p:spPr bwMode="auto">
          <a:xfrm>
            <a:off x="2641600" y="59626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77" name="Rectangle 69"/>
          <p:cNvSpPr>
            <a:spLocks noChangeArrowheads="1"/>
          </p:cNvSpPr>
          <p:nvPr/>
        </p:nvSpPr>
        <p:spPr bwMode="auto">
          <a:xfrm>
            <a:off x="2763838" y="60642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78" name="Rectangle 70"/>
          <p:cNvSpPr>
            <a:spLocks noChangeArrowheads="1"/>
          </p:cNvSpPr>
          <p:nvPr/>
        </p:nvSpPr>
        <p:spPr bwMode="auto">
          <a:xfrm>
            <a:off x="2955925" y="59515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79" name="Rectangle 71"/>
          <p:cNvSpPr>
            <a:spLocks noChangeArrowheads="1"/>
          </p:cNvSpPr>
          <p:nvPr/>
        </p:nvSpPr>
        <p:spPr bwMode="auto">
          <a:xfrm>
            <a:off x="2444750" y="61007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80" name="Rectangle 72"/>
          <p:cNvSpPr>
            <a:spLocks noChangeArrowheads="1"/>
          </p:cNvSpPr>
          <p:nvPr/>
        </p:nvSpPr>
        <p:spPr bwMode="auto">
          <a:xfrm>
            <a:off x="2546350" y="608012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81" name="Rectangle 73"/>
          <p:cNvSpPr>
            <a:spLocks noChangeArrowheads="1"/>
          </p:cNvSpPr>
          <p:nvPr/>
        </p:nvSpPr>
        <p:spPr bwMode="auto">
          <a:xfrm>
            <a:off x="2860675" y="605790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82" name="Rectangle 74"/>
          <p:cNvSpPr>
            <a:spLocks noChangeArrowheads="1"/>
          </p:cNvSpPr>
          <p:nvPr/>
        </p:nvSpPr>
        <p:spPr bwMode="auto">
          <a:xfrm>
            <a:off x="2647950" y="6069013"/>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83" name="Rectangle 75"/>
          <p:cNvSpPr>
            <a:spLocks noChangeArrowheads="1"/>
          </p:cNvSpPr>
          <p:nvPr/>
        </p:nvSpPr>
        <p:spPr bwMode="auto">
          <a:xfrm>
            <a:off x="2967038" y="6057900"/>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84" name="Rectangle 76"/>
          <p:cNvSpPr>
            <a:spLocks noChangeArrowheads="1"/>
          </p:cNvSpPr>
          <p:nvPr/>
        </p:nvSpPr>
        <p:spPr bwMode="auto">
          <a:xfrm>
            <a:off x="2747963" y="5956300"/>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85" name="Rectangle 77"/>
          <p:cNvSpPr>
            <a:spLocks noChangeArrowheads="1"/>
          </p:cNvSpPr>
          <p:nvPr/>
        </p:nvSpPr>
        <p:spPr bwMode="auto">
          <a:xfrm>
            <a:off x="514350" y="59991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86" name="Rectangle 78"/>
          <p:cNvSpPr>
            <a:spLocks noChangeArrowheads="1"/>
          </p:cNvSpPr>
          <p:nvPr/>
        </p:nvSpPr>
        <p:spPr bwMode="auto">
          <a:xfrm>
            <a:off x="1350963" y="605790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87" name="Rectangle 79"/>
          <p:cNvSpPr>
            <a:spLocks noChangeArrowheads="1"/>
          </p:cNvSpPr>
          <p:nvPr/>
        </p:nvSpPr>
        <p:spPr bwMode="auto">
          <a:xfrm>
            <a:off x="620713" y="59832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88" name="Rectangle 80"/>
          <p:cNvSpPr>
            <a:spLocks noChangeArrowheads="1"/>
          </p:cNvSpPr>
          <p:nvPr/>
        </p:nvSpPr>
        <p:spPr bwMode="auto">
          <a:xfrm>
            <a:off x="1138238" y="60467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89" name="Rectangle 81"/>
          <p:cNvSpPr>
            <a:spLocks noChangeArrowheads="1"/>
          </p:cNvSpPr>
          <p:nvPr/>
        </p:nvSpPr>
        <p:spPr bwMode="auto">
          <a:xfrm>
            <a:off x="1239838" y="60372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90" name="Rectangle 82"/>
          <p:cNvSpPr>
            <a:spLocks noChangeArrowheads="1"/>
          </p:cNvSpPr>
          <p:nvPr/>
        </p:nvSpPr>
        <p:spPr bwMode="auto">
          <a:xfrm>
            <a:off x="722313" y="597852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91" name="Rectangle 83"/>
          <p:cNvSpPr>
            <a:spLocks noChangeArrowheads="1"/>
          </p:cNvSpPr>
          <p:nvPr/>
        </p:nvSpPr>
        <p:spPr bwMode="auto">
          <a:xfrm>
            <a:off x="828675" y="60737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492" name="Rectangle 84"/>
          <p:cNvSpPr>
            <a:spLocks noChangeArrowheads="1"/>
          </p:cNvSpPr>
          <p:nvPr/>
        </p:nvSpPr>
        <p:spPr bwMode="auto">
          <a:xfrm>
            <a:off x="514350" y="6111875"/>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493" name="Rectangle 85"/>
          <p:cNvSpPr>
            <a:spLocks noChangeArrowheads="1"/>
          </p:cNvSpPr>
          <p:nvPr/>
        </p:nvSpPr>
        <p:spPr bwMode="auto">
          <a:xfrm>
            <a:off x="625475" y="6100763"/>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94" name="Rectangle 86"/>
          <p:cNvSpPr>
            <a:spLocks noChangeArrowheads="1"/>
          </p:cNvSpPr>
          <p:nvPr/>
        </p:nvSpPr>
        <p:spPr bwMode="auto">
          <a:xfrm>
            <a:off x="930275" y="60642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495" name="Rectangle 87"/>
          <p:cNvSpPr>
            <a:spLocks noChangeArrowheads="1"/>
          </p:cNvSpPr>
          <p:nvPr/>
        </p:nvSpPr>
        <p:spPr bwMode="auto">
          <a:xfrm>
            <a:off x="727075" y="6089650"/>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96" name="Rectangle 88"/>
          <p:cNvSpPr>
            <a:spLocks noChangeArrowheads="1"/>
          </p:cNvSpPr>
          <p:nvPr/>
        </p:nvSpPr>
        <p:spPr bwMode="auto">
          <a:xfrm>
            <a:off x="1031875" y="6053138"/>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499" name="Line 91"/>
          <p:cNvSpPr>
            <a:spLocks noChangeShapeType="1"/>
          </p:cNvSpPr>
          <p:nvPr/>
        </p:nvSpPr>
        <p:spPr bwMode="auto">
          <a:xfrm>
            <a:off x="466725" y="5338763"/>
            <a:ext cx="58738" cy="65087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7503" name="Rectangle 95"/>
          <p:cNvSpPr>
            <a:spLocks noChangeArrowheads="1"/>
          </p:cNvSpPr>
          <p:nvPr/>
        </p:nvSpPr>
        <p:spPr bwMode="auto">
          <a:xfrm rot="-2148462">
            <a:off x="1427163" y="5694363"/>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504" name="Rectangle 96"/>
          <p:cNvSpPr>
            <a:spLocks noChangeArrowheads="1"/>
          </p:cNvSpPr>
          <p:nvPr/>
        </p:nvSpPr>
        <p:spPr bwMode="auto">
          <a:xfrm rot="-2745104">
            <a:off x="1527175" y="56276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505" name="Rectangle 97"/>
          <p:cNvSpPr>
            <a:spLocks noChangeArrowheads="1"/>
          </p:cNvSpPr>
          <p:nvPr/>
        </p:nvSpPr>
        <p:spPr bwMode="auto">
          <a:xfrm rot="-2960797">
            <a:off x="1608138" y="5556250"/>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pic>
        <p:nvPicPr>
          <p:cNvPr id="657509" name="Picture 101" descr="15_17a"/>
          <p:cNvPicPr>
            <a:picLocks noChangeAspect="1" noChangeArrowheads="1"/>
          </p:cNvPicPr>
          <p:nvPr/>
        </p:nvPicPr>
        <p:blipFill>
          <a:blip r:embed="rId6">
            <a:extLst>
              <a:ext uri="{28A0092B-C50C-407E-A947-70E740481C1C}">
                <a14:useLocalDpi xmlns:a14="http://schemas.microsoft.com/office/drawing/2010/main" val="0"/>
              </a:ext>
            </a:extLst>
          </a:blip>
          <a:srcRect l="15750" t="3000" r="19125" b="6000"/>
          <a:stretch>
            <a:fillRect/>
          </a:stretch>
        </p:blipFill>
        <p:spPr bwMode="auto">
          <a:xfrm>
            <a:off x="7073900" y="4667250"/>
            <a:ext cx="1938338"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7510" name="Rectangle 102"/>
          <p:cNvSpPr>
            <a:spLocks noChangeArrowheads="1"/>
          </p:cNvSpPr>
          <p:nvPr/>
        </p:nvSpPr>
        <p:spPr bwMode="auto">
          <a:xfrm>
            <a:off x="7364413" y="4791075"/>
            <a:ext cx="228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Val</a:t>
            </a:r>
            <a:endParaRPr lang="en-US" sz="1200" b="1"/>
          </a:p>
        </p:txBody>
      </p:sp>
      <p:sp>
        <p:nvSpPr>
          <p:cNvPr id="657511" name="Rectangle 103"/>
          <p:cNvSpPr>
            <a:spLocks noChangeArrowheads="1"/>
          </p:cNvSpPr>
          <p:nvPr/>
        </p:nvSpPr>
        <p:spPr bwMode="auto">
          <a:xfrm>
            <a:off x="7680325" y="4878388"/>
            <a:ext cx="246063"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Ser</a:t>
            </a:r>
            <a:endParaRPr lang="en-US" sz="1200" b="1"/>
          </a:p>
        </p:txBody>
      </p:sp>
      <p:sp>
        <p:nvSpPr>
          <p:cNvPr id="657512" name="Rectangle 104"/>
          <p:cNvSpPr>
            <a:spLocks noChangeArrowheads="1"/>
          </p:cNvSpPr>
          <p:nvPr/>
        </p:nvSpPr>
        <p:spPr bwMode="auto">
          <a:xfrm>
            <a:off x="7886700" y="5127625"/>
            <a:ext cx="236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Ala</a:t>
            </a:r>
            <a:endParaRPr lang="en-US" sz="1200" b="1"/>
          </a:p>
        </p:txBody>
      </p:sp>
      <p:sp>
        <p:nvSpPr>
          <p:cNvPr id="657513" name="Rectangle 105"/>
          <p:cNvSpPr>
            <a:spLocks noChangeArrowheads="1"/>
          </p:cNvSpPr>
          <p:nvPr/>
        </p:nvSpPr>
        <p:spPr bwMode="auto">
          <a:xfrm>
            <a:off x="8183563" y="5214938"/>
            <a:ext cx="246062"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Trp</a:t>
            </a:r>
            <a:endParaRPr lang="en-US" sz="1200" b="1"/>
          </a:p>
        </p:txBody>
      </p:sp>
      <p:sp>
        <p:nvSpPr>
          <p:cNvPr id="657514" name="Rectangle 106"/>
          <p:cNvSpPr>
            <a:spLocks noChangeArrowheads="1"/>
          </p:cNvSpPr>
          <p:nvPr/>
        </p:nvSpPr>
        <p:spPr bwMode="auto">
          <a:xfrm>
            <a:off x="8529638" y="4776788"/>
            <a:ext cx="52546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release</a:t>
            </a:r>
          </a:p>
          <a:p>
            <a:pPr algn="l">
              <a:lnSpc>
                <a:spcPct val="85000"/>
              </a:lnSpc>
            </a:pPr>
            <a:r>
              <a:rPr lang="en-US" sz="1200" b="1">
                <a:solidFill>
                  <a:srgbClr val="000000"/>
                </a:solidFill>
              </a:rPr>
              <a:t>factor</a:t>
            </a:r>
            <a:endParaRPr lang="en-US" sz="1200" b="1"/>
          </a:p>
        </p:txBody>
      </p:sp>
      <p:sp>
        <p:nvSpPr>
          <p:cNvPr id="657515" name="Rectangle 107"/>
          <p:cNvSpPr>
            <a:spLocks noChangeArrowheads="1"/>
          </p:cNvSpPr>
          <p:nvPr/>
        </p:nvSpPr>
        <p:spPr bwMode="auto">
          <a:xfrm>
            <a:off x="7896225" y="61166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516" name="Rectangle 108"/>
          <p:cNvSpPr>
            <a:spLocks noChangeArrowheads="1"/>
          </p:cNvSpPr>
          <p:nvPr/>
        </p:nvSpPr>
        <p:spPr bwMode="auto">
          <a:xfrm>
            <a:off x="8320088" y="62118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517" name="Rectangle 109"/>
          <p:cNvSpPr>
            <a:spLocks noChangeArrowheads="1"/>
          </p:cNvSpPr>
          <p:nvPr/>
        </p:nvSpPr>
        <p:spPr bwMode="auto">
          <a:xfrm>
            <a:off x="8437563" y="62118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A</a:t>
            </a:r>
            <a:endParaRPr lang="en-US" sz="1000" b="1"/>
          </a:p>
        </p:txBody>
      </p:sp>
      <p:sp>
        <p:nvSpPr>
          <p:cNvPr id="657518" name="Rectangle 110"/>
          <p:cNvSpPr>
            <a:spLocks noChangeArrowheads="1"/>
          </p:cNvSpPr>
          <p:nvPr/>
        </p:nvSpPr>
        <p:spPr bwMode="auto">
          <a:xfrm>
            <a:off x="8004175" y="61166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519" name="Rectangle 111"/>
          <p:cNvSpPr>
            <a:spLocks noChangeArrowheads="1"/>
          </p:cNvSpPr>
          <p:nvPr/>
        </p:nvSpPr>
        <p:spPr bwMode="auto">
          <a:xfrm>
            <a:off x="8096250" y="611663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C</a:t>
            </a:r>
            <a:endParaRPr lang="en-US" sz="1000" b="1"/>
          </a:p>
        </p:txBody>
      </p:sp>
      <p:sp>
        <p:nvSpPr>
          <p:cNvPr id="657520" name="Rectangle 112"/>
          <p:cNvSpPr>
            <a:spLocks noChangeArrowheads="1"/>
          </p:cNvSpPr>
          <p:nvPr/>
        </p:nvSpPr>
        <p:spPr bwMode="auto">
          <a:xfrm>
            <a:off x="7886700" y="62118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521" name="Rectangle 113"/>
          <p:cNvSpPr>
            <a:spLocks noChangeArrowheads="1"/>
          </p:cNvSpPr>
          <p:nvPr/>
        </p:nvSpPr>
        <p:spPr bwMode="auto">
          <a:xfrm>
            <a:off x="8216900" y="6211888"/>
            <a:ext cx="9207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U</a:t>
            </a:r>
            <a:endParaRPr lang="en-US" sz="1000" b="1"/>
          </a:p>
        </p:txBody>
      </p:sp>
      <p:sp>
        <p:nvSpPr>
          <p:cNvPr id="657522" name="Rectangle 114"/>
          <p:cNvSpPr>
            <a:spLocks noChangeArrowheads="1"/>
          </p:cNvSpPr>
          <p:nvPr/>
        </p:nvSpPr>
        <p:spPr bwMode="auto">
          <a:xfrm>
            <a:off x="7999413" y="6211888"/>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523" name="Rectangle 115"/>
          <p:cNvSpPr>
            <a:spLocks noChangeArrowheads="1"/>
          </p:cNvSpPr>
          <p:nvPr/>
        </p:nvSpPr>
        <p:spPr bwMode="auto">
          <a:xfrm>
            <a:off x="8102600" y="6211888"/>
            <a:ext cx="984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000" b="1">
                <a:solidFill>
                  <a:srgbClr val="000000"/>
                </a:solidFill>
              </a:rPr>
              <a:t>G</a:t>
            </a:r>
            <a:endParaRPr lang="en-US" sz="1000" b="1"/>
          </a:p>
        </p:txBody>
      </p:sp>
      <p:sp>
        <p:nvSpPr>
          <p:cNvPr id="657524" name="Rectangle 116"/>
          <p:cNvSpPr>
            <a:spLocks noChangeArrowheads="1"/>
          </p:cNvSpPr>
          <p:nvPr/>
        </p:nvSpPr>
        <p:spPr bwMode="auto">
          <a:xfrm>
            <a:off x="8923338" y="6257925"/>
            <a:ext cx="12065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1200" b="1">
                <a:solidFill>
                  <a:srgbClr val="000000"/>
                </a:solidFill>
              </a:rPr>
              <a:t>3'</a:t>
            </a:r>
            <a:endParaRPr lang="en-US" sz="1200" b="1"/>
          </a:p>
        </p:txBody>
      </p:sp>
      <p:sp>
        <p:nvSpPr>
          <p:cNvPr id="657525" name="Line 117"/>
          <p:cNvSpPr>
            <a:spLocks noChangeShapeType="1"/>
          </p:cNvSpPr>
          <p:nvPr/>
        </p:nvSpPr>
        <p:spPr bwMode="auto">
          <a:xfrm flipH="1">
            <a:off x="8691563" y="5086350"/>
            <a:ext cx="39687" cy="4635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7527" name="AutoShape 119"/>
          <p:cNvSpPr>
            <a:spLocks noChangeArrowheads="1"/>
          </p:cNvSpPr>
          <p:nvPr/>
        </p:nvSpPr>
        <p:spPr bwMode="auto">
          <a:xfrm>
            <a:off x="6762750" y="4775200"/>
            <a:ext cx="490538" cy="250825"/>
          </a:xfrm>
          <a:prstGeom prst="rightArrow">
            <a:avLst>
              <a:gd name="adj1" fmla="val 50000"/>
              <a:gd name="adj2" fmla="val 48892"/>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7411">
                                            <p:txEl>
                                              <p:pRg st="0" end="0"/>
                                            </p:txEl>
                                          </p:spTgt>
                                        </p:tgtEl>
                                        <p:attrNameLst>
                                          <p:attrName>style.visibility</p:attrName>
                                        </p:attrNameLst>
                                      </p:cBhvr>
                                      <p:to>
                                        <p:strVal val="visible"/>
                                      </p:to>
                                    </p:set>
                                    <p:anim calcmode="lin" valueType="num">
                                      <p:cBhvr additive="base">
                                        <p:cTn id="7" dur="500" fill="hold"/>
                                        <p:tgtEl>
                                          <p:spTgt spid="65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574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657411">
                                            <p:txEl>
                                              <p:pRg st="1" end="1"/>
                                            </p:txEl>
                                          </p:spTgt>
                                        </p:tgtEl>
                                        <p:attrNameLst>
                                          <p:attrName>style.visibility</p:attrName>
                                        </p:attrNameLst>
                                      </p:cBhvr>
                                      <p:to>
                                        <p:strVal val="visible"/>
                                      </p:to>
                                    </p:set>
                                    <p:anim calcmode="lin" valueType="num">
                                      <p:cBhvr additive="base">
                                        <p:cTn id="11" dur="500" fill="hold"/>
                                        <p:tgtEl>
                                          <p:spTgt spid="65741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5741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57411">
                                            <p:txEl>
                                              <p:pRg st="2" end="2"/>
                                            </p:txEl>
                                          </p:spTgt>
                                        </p:tgtEl>
                                        <p:attrNameLst>
                                          <p:attrName>style.visibility</p:attrName>
                                        </p:attrNameLst>
                                      </p:cBhvr>
                                      <p:to>
                                        <p:strVal val="visible"/>
                                      </p:to>
                                    </p:set>
                                    <p:anim calcmode="lin" valueType="num">
                                      <p:cBhvr additive="base">
                                        <p:cTn id="17" dur="500" fill="hold"/>
                                        <p:tgtEl>
                                          <p:spTgt spid="6574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5741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par>
                                <p:cTn id="19" presetID="2" presetClass="entr" presetSubtype="8" fill="hold" grpId="0" nodeType="withEffect">
                                  <p:stCondLst>
                                    <p:cond delay="0"/>
                                  </p:stCondLst>
                                  <p:childTnLst>
                                    <p:set>
                                      <p:cBhvr>
                                        <p:cTn id="20" dur="1" fill="hold">
                                          <p:stCondLst>
                                            <p:cond delay="0"/>
                                          </p:stCondLst>
                                        </p:cTn>
                                        <p:tgtEl>
                                          <p:spTgt spid="657411">
                                            <p:txEl>
                                              <p:pRg st="3" end="3"/>
                                            </p:txEl>
                                          </p:spTgt>
                                        </p:tgtEl>
                                        <p:attrNameLst>
                                          <p:attrName>style.visibility</p:attrName>
                                        </p:attrNameLst>
                                      </p:cBhvr>
                                      <p:to>
                                        <p:strVal val="visible"/>
                                      </p:to>
                                    </p:set>
                                    <p:anim calcmode="lin" valueType="num">
                                      <p:cBhvr additive="base">
                                        <p:cTn id="21" dur="500" fill="hold"/>
                                        <p:tgtEl>
                                          <p:spTgt spid="6574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5741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657411">
                                            <p:txEl>
                                              <p:pRg st="4" end="4"/>
                                            </p:txEl>
                                          </p:spTgt>
                                        </p:tgtEl>
                                        <p:attrNameLst>
                                          <p:attrName>style.visibility</p:attrName>
                                        </p:attrNameLst>
                                      </p:cBhvr>
                                      <p:to>
                                        <p:strVal val="visible"/>
                                      </p:to>
                                    </p:set>
                                    <p:anim calcmode="lin" valueType="num">
                                      <p:cBhvr additive="base">
                                        <p:cTn id="27" dur="500" fill="hold"/>
                                        <p:tgtEl>
                                          <p:spTgt spid="65741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5741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par>
                                <p:cTn id="29" presetID="2" presetClass="entr" presetSubtype="8" fill="hold" grpId="0" nodeType="withEffect">
                                  <p:stCondLst>
                                    <p:cond delay="0"/>
                                  </p:stCondLst>
                                  <p:childTnLst>
                                    <p:set>
                                      <p:cBhvr>
                                        <p:cTn id="30" dur="1" fill="hold">
                                          <p:stCondLst>
                                            <p:cond delay="0"/>
                                          </p:stCondLst>
                                        </p:cTn>
                                        <p:tgtEl>
                                          <p:spTgt spid="657411">
                                            <p:txEl>
                                              <p:pRg st="5" end="5"/>
                                            </p:txEl>
                                          </p:spTgt>
                                        </p:tgtEl>
                                        <p:attrNameLst>
                                          <p:attrName>style.visibility</p:attrName>
                                        </p:attrNameLst>
                                      </p:cBhvr>
                                      <p:to>
                                        <p:strVal val="visible"/>
                                      </p:to>
                                    </p:set>
                                    <p:anim calcmode="lin" valueType="num">
                                      <p:cBhvr additive="base">
                                        <p:cTn id="31" dur="500" fill="hold"/>
                                        <p:tgtEl>
                                          <p:spTgt spid="65741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5741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411"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p:txBody>
          <a:bodyPr/>
          <a:lstStyle/>
          <a:p>
            <a:r>
              <a:rPr lang="en-US"/>
              <a:t>Protein targeting </a:t>
            </a:r>
          </a:p>
        </p:txBody>
      </p:sp>
      <p:sp>
        <p:nvSpPr>
          <p:cNvPr id="523267" name="Rectangle 3" descr="Rectangle: Click to edit Master text styles&#10;Second level&#10;Third level&#10;Fourth level&#10;Fifth level"/>
          <p:cNvSpPr>
            <a:spLocks noGrp="1" noChangeArrowheads="1"/>
          </p:cNvSpPr>
          <p:nvPr>
            <p:ph type="body" idx="1"/>
          </p:nvPr>
        </p:nvSpPr>
        <p:spPr>
          <a:xfrm>
            <a:off x="838200" y="1371600"/>
            <a:ext cx="7772400" cy="2362200"/>
          </a:xfrm>
          <a:noFill/>
          <a:ln/>
        </p:spPr>
        <p:txBody>
          <a:bodyPr/>
          <a:lstStyle/>
          <a:p>
            <a:r>
              <a:rPr lang="en-US"/>
              <a:t>Signal peptide</a:t>
            </a:r>
          </a:p>
          <a:p>
            <a:pPr lvl="1"/>
            <a:r>
              <a:rPr lang="en-US"/>
              <a:t>address label</a:t>
            </a:r>
          </a:p>
        </p:txBody>
      </p:sp>
      <p:pic>
        <p:nvPicPr>
          <p:cNvPr id="523268" name="Picture 4" descr="17-21-ERProteinTargeting-L"/>
          <p:cNvPicPr>
            <a:picLocks noChangeAspect="1" noChangeArrowheads="1"/>
          </p:cNvPicPr>
          <p:nvPr/>
        </p:nvPicPr>
        <p:blipFill>
          <a:blip r:embed="rId3">
            <a:extLst>
              <a:ext uri="{28A0092B-C50C-407E-A947-70E740481C1C}">
                <a14:useLocalDpi xmlns:a14="http://schemas.microsoft.com/office/drawing/2010/main" val="0"/>
              </a:ext>
            </a:extLst>
          </a:blip>
          <a:srcRect b="5775"/>
          <a:stretch>
            <a:fillRect/>
          </a:stretch>
        </p:blipFill>
        <p:spPr bwMode="auto">
          <a:xfrm>
            <a:off x="381000" y="3057525"/>
            <a:ext cx="8458200" cy="3724275"/>
          </a:xfrm>
          <a:prstGeom prst="rect">
            <a:avLst/>
          </a:prstGeom>
          <a:noFill/>
          <a:extLst>
            <a:ext uri="{909E8E84-426E-40DD-AFC4-6F175D3DCCD1}">
              <a14:hiddenFill xmlns:a14="http://schemas.microsoft.com/office/drawing/2010/main">
                <a:solidFill>
                  <a:srgbClr val="FFFFFF"/>
                </a:solidFill>
              </a14:hiddenFill>
            </a:ext>
          </a:extLst>
        </p:spPr>
      </p:pic>
      <p:sp>
        <p:nvSpPr>
          <p:cNvPr id="523269" name="Rectangle 5"/>
          <p:cNvSpPr>
            <a:spLocks noChangeArrowheads="1"/>
          </p:cNvSpPr>
          <p:nvPr/>
        </p:nvSpPr>
        <p:spPr bwMode="auto">
          <a:xfrm>
            <a:off x="6096000" y="385763"/>
            <a:ext cx="2895600" cy="283368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en-US" sz="2600" b="1">
                <a:solidFill>
                  <a:srgbClr val="0F116A"/>
                </a:solidFill>
              </a:rPr>
              <a:t>Destinations:</a:t>
            </a:r>
          </a:p>
          <a:p>
            <a:pPr marL="515938" lvl="1" indent="-225425" algn="l">
              <a:buClr>
                <a:schemeClr val="hlink"/>
              </a:buClr>
              <a:buSzPct val="50000"/>
              <a:buFont typeface="Zapf Dingbats" pitchFamily="84" charset="2"/>
              <a:buChar char=""/>
            </a:pPr>
            <a:r>
              <a:rPr lang="en-US" sz="2200" b="1">
                <a:solidFill>
                  <a:srgbClr val="0F116A"/>
                </a:solidFill>
              </a:rPr>
              <a:t>secretion</a:t>
            </a:r>
          </a:p>
          <a:p>
            <a:pPr marL="515938" lvl="1" indent="-225425" algn="l">
              <a:buClr>
                <a:schemeClr val="hlink"/>
              </a:buClr>
              <a:buSzPct val="50000"/>
              <a:buFont typeface="Zapf Dingbats" pitchFamily="84" charset="2"/>
              <a:buChar char=""/>
            </a:pPr>
            <a:r>
              <a:rPr lang="en-US" sz="2200" b="1">
                <a:solidFill>
                  <a:srgbClr val="0F116A"/>
                </a:solidFill>
              </a:rPr>
              <a:t>nucleus</a:t>
            </a:r>
          </a:p>
          <a:p>
            <a:pPr marL="515938" lvl="1" indent="-225425" algn="l">
              <a:buClr>
                <a:schemeClr val="hlink"/>
              </a:buClr>
              <a:buSzPct val="50000"/>
              <a:buFont typeface="Zapf Dingbats" pitchFamily="84" charset="2"/>
              <a:buChar char=""/>
            </a:pPr>
            <a:r>
              <a:rPr lang="en-US" sz="2200" b="1">
                <a:solidFill>
                  <a:srgbClr val="0F116A"/>
                </a:solidFill>
              </a:rPr>
              <a:t>mitochondria</a:t>
            </a:r>
          </a:p>
          <a:p>
            <a:pPr marL="515938" lvl="1" indent="-225425" algn="l">
              <a:buClr>
                <a:schemeClr val="hlink"/>
              </a:buClr>
              <a:buSzPct val="50000"/>
              <a:buFont typeface="Zapf Dingbats" pitchFamily="84" charset="2"/>
              <a:buChar char=""/>
            </a:pPr>
            <a:r>
              <a:rPr lang="en-US" sz="2200" b="1">
                <a:solidFill>
                  <a:srgbClr val="0F116A"/>
                </a:solidFill>
              </a:rPr>
              <a:t>chloroplasts</a:t>
            </a:r>
          </a:p>
          <a:p>
            <a:pPr marL="515938" lvl="1" indent="-225425" algn="l">
              <a:buClr>
                <a:schemeClr val="hlink"/>
              </a:buClr>
              <a:buSzPct val="50000"/>
              <a:buFont typeface="Zapf Dingbats" pitchFamily="84" charset="2"/>
              <a:buChar char=""/>
            </a:pPr>
            <a:r>
              <a:rPr lang="en-US" sz="2200" b="1">
                <a:solidFill>
                  <a:srgbClr val="0F116A"/>
                </a:solidFill>
              </a:rPr>
              <a:t>cell membrane</a:t>
            </a:r>
          </a:p>
          <a:p>
            <a:pPr marL="515938" lvl="1" indent="-225425" algn="l">
              <a:buClr>
                <a:schemeClr val="hlink"/>
              </a:buClr>
              <a:buSzPct val="50000"/>
              <a:buFont typeface="Zapf Dingbats" pitchFamily="84" charset="2"/>
              <a:buChar char=""/>
            </a:pPr>
            <a:r>
              <a:rPr lang="en-US" sz="2200" b="1">
                <a:solidFill>
                  <a:srgbClr val="0F116A"/>
                </a:solidFill>
              </a:rPr>
              <a:t>cytoplasm</a:t>
            </a:r>
          </a:p>
          <a:p>
            <a:pPr marL="515938" lvl="1" indent="-225425" algn="l">
              <a:buClr>
                <a:schemeClr val="hlink"/>
              </a:buClr>
              <a:buSzPct val="50000"/>
              <a:buFont typeface="Zapf Dingbats" pitchFamily="84" charset="2"/>
              <a:buChar char=""/>
            </a:pPr>
            <a:r>
              <a:rPr lang="en-US" sz="2200" b="1">
                <a:solidFill>
                  <a:srgbClr val="0F116A"/>
                </a:solidFill>
              </a:rPr>
              <a:t>etc…</a:t>
            </a:r>
            <a:endParaRPr lang="en-US" sz="2600" b="1">
              <a:solidFill>
                <a:srgbClr val="0F116A"/>
              </a:solidFill>
            </a:endParaRPr>
          </a:p>
        </p:txBody>
      </p:sp>
      <p:sp>
        <p:nvSpPr>
          <p:cNvPr id="523270" name="Rectangle 6"/>
          <p:cNvSpPr>
            <a:spLocks noChangeArrowheads="1"/>
          </p:cNvSpPr>
          <p:nvPr/>
        </p:nvSpPr>
        <p:spPr bwMode="auto">
          <a:xfrm>
            <a:off x="2209800" y="2895600"/>
            <a:ext cx="3895725" cy="4270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tx2"/>
                </a:solidFill>
              </a:rPr>
              <a:t>start of a secretory pathway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0130" name="Picture 2"/>
          <p:cNvPicPr>
            <a:picLocks noChangeAspect="1" noChangeArrowheads="1"/>
          </p:cNvPicPr>
          <p:nvPr/>
        </p:nvPicPr>
        <p:blipFill>
          <a:blip r:embed="rId4">
            <a:extLst>
              <a:ext uri="{28A0092B-C50C-407E-A947-70E740481C1C}">
                <a14:useLocalDpi xmlns:a14="http://schemas.microsoft.com/office/drawing/2010/main" val="0"/>
              </a:ext>
            </a:extLst>
          </a:blip>
          <a:srcRect b="3606"/>
          <a:stretch>
            <a:fillRect/>
          </a:stretch>
        </p:blipFill>
        <p:spPr bwMode="auto">
          <a:xfrm>
            <a:off x="3302000" y="304800"/>
            <a:ext cx="5842000" cy="6400800"/>
          </a:xfrm>
          <a:prstGeom prst="rect">
            <a:avLst/>
          </a:prstGeom>
          <a:noFill/>
          <a:extLst>
            <a:ext uri="{909E8E84-426E-40DD-AFC4-6F175D3DCCD1}">
              <a14:hiddenFill xmlns:a14="http://schemas.microsoft.com/office/drawing/2010/main">
                <a:solidFill>
                  <a:srgbClr val="FFFFFF"/>
                </a:solidFill>
              </a14:hiddenFill>
            </a:ext>
          </a:extLst>
        </p:spPr>
      </p:pic>
      <p:sp>
        <p:nvSpPr>
          <p:cNvPr id="560131" name="Rectangle 3"/>
          <p:cNvSpPr>
            <a:spLocks noChangeArrowheads="1"/>
          </p:cNvSpPr>
          <p:nvPr/>
        </p:nvSpPr>
        <p:spPr bwMode="auto">
          <a:xfrm>
            <a:off x="609600" y="1219200"/>
            <a:ext cx="2562225" cy="885825"/>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600" b="1">
                <a:solidFill>
                  <a:srgbClr val="0F116A"/>
                </a:solidFill>
              </a:rPr>
              <a:t>Can you tell the story?</a:t>
            </a:r>
          </a:p>
        </p:txBody>
      </p:sp>
      <p:sp>
        <p:nvSpPr>
          <p:cNvPr id="560132" name="Rectangle 4"/>
          <p:cNvSpPr>
            <a:spLocks noChangeArrowheads="1"/>
          </p:cNvSpPr>
          <p:nvPr/>
        </p:nvSpPr>
        <p:spPr bwMode="auto">
          <a:xfrm>
            <a:off x="2655888" y="522288"/>
            <a:ext cx="679450" cy="293687"/>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r>
              <a:rPr lang="en-US" sz="1800" b="1">
                <a:solidFill>
                  <a:schemeClr val="bg1"/>
                </a:solidFill>
              </a:rPr>
              <a:t>DNA</a:t>
            </a:r>
          </a:p>
        </p:txBody>
      </p:sp>
      <p:sp>
        <p:nvSpPr>
          <p:cNvPr id="560133" name="Rectangle 5"/>
          <p:cNvSpPr>
            <a:spLocks noChangeArrowheads="1"/>
          </p:cNvSpPr>
          <p:nvPr/>
        </p:nvSpPr>
        <p:spPr bwMode="auto">
          <a:xfrm>
            <a:off x="2038350" y="2398713"/>
            <a:ext cx="1314450" cy="293687"/>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r>
              <a:rPr lang="en-US" sz="1800" b="1">
                <a:solidFill>
                  <a:schemeClr val="bg1"/>
                </a:solidFill>
              </a:rPr>
              <a:t>pre-mRNA</a:t>
            </a:r>
          </a:p>
        </p:txBody>
      </p:sp>
      <p:sp>
        <p:nvSpPr>
          <p:cNvPr id="560134" name="Rectangle 6"/>
          <p:cNvSpPr>
            <a:spLocks noChangeArrowheads="1"/>
          </p:cNvSpPr>
          <p:nvPr/>
        </p:nvSpPr>
        <p:spPr bwMode="auto">
          <a:xfrm>
            <a:off x="6478588" y="6483350"/>
            <a:ext cx="1212850" cy="293688"/>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r>
              <a:rPr lang="en-US" sz="1800" b="1">
                <a:solidFill>
                  <a:schemeClr val="bg1"/>
                </a:solidFill>
              </a:rPr>
              <a:t>ribosome</a:t>
            </a:r>
          </a:p>
        </p:txBody>
      </p:sp>
      <p:sp>
        <p:nvSpPr>
          <p:cNvPr id="560135" name="Rectangle 7"/>
          <p:cNvSpPr>
            <a:spLocks noChangeArrowheads="1"/>
          </p:cNvSpPr>
          <p:nvPr/>
        </p:nvSpPr>
        <p:spPr bwMode="auto">
          <a:xfrm>
            <a:off x="6946900" y="5146675"/>
            <a:ext cx="755650" cy="293688"/>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spAutoFit/>
          </a:bodyPr>
          <a:lstStyle/>
          <a:p>
            <a:pPr algn="l"/>
            <a:r>
              <a:rPr lang="en-US" sz="1800" b="1">
                <a:solidFill>
                  <a:schemeClr val="bg1"/>
                </a:solidFill>
              </a:rPr>
              <a:t>tRNA</a:t>
            </a:r>
          </a:p>
        </p:txBody>
      </p:sp>
      <p:sp>
        <p:nvSpPr>
          <p:cNvPr id="560136" name="Rectangle 8"/>
          <p:cNvSpPr>
            <a:spLocks noChangeArrowheads="1"/>
          </p:cNvSpPr>
          <p:nvPr/>
        </p:nvSpPr>
        <p:spPr bwMode="auto">
          <a:xfrm>
            <a:off x="8001000" y="1447800"/>
            <a:ext cx="857250" cy="403225"/>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spAutoFit/>
          </a:bodyPr>
          <a:lstStyle/>
          <a:p>
            <a:pPr>
              <a:lnSpc>
                <a:spcPct val="70000"/>
              </a:lnSpc>
            </a:pPr>
            <a:r>
              <a:rPr lang="en-US" sz="1800" b="1">
                <a:solidFill>
                  <a:schemeClr val="bg1"/>
                </a:solidFill>
              </a:rPr>
              <a:t>amino</a:t>
            </a:r>
            <a:br>
              <a:rPr lang="en-US" sz="1800" b="1">
                <a:solidFill>
                  <a:schemeClr val="bg1"/>
                </a:solidFill>
              </a:rPr>
            </a:br>
            <a:r>
              <a:rPr lang="en-US" sz="1800" b="1">
                <a:solidFill>
                  <a:schemeClr val="bg1"/>
                </a:solidFill>
              </a:rPr>
              <a:t>acids</a:t>
            </a:r>
          </a:p>
        </p:txBody>
      </p:sp>
      <p:sp>
        <p:nvSpPr>
          <p:cNvPr id="560137" name="Rectangle 9"/>
          <p:cNvSpPr>
            <a:spLocks noChangeArrowheads="1"/>
          </p:cNvSpPr>
          <p:nvPr/>
        </p:nvSpPr>
        <p:spPr bwMode="auto">
          <a:xfrm>
            <a:off x="6199188" y="4111625"/>
            <a:ext cx="1466850" cy="293688"/>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spAutoFit/>
          </a:bodyPr>
          <a:lstStyle/>
          <a:p>
            <a:pPr algn="l"/>
            <a:r>
              <a:rPr lang="en-US" sz="1800" b="1">
                <a:solidFill>
                  <a:schemeClr val="bg1"/>
                </a:solidFill>
              </a:rPr>
              <a:t>polypeptide</a:t>
            </a:r>
          </a:p>
        </p:txBody>
      </p:sp>
      <p:sp>
        <p:nvSpPr>
          <p:cNvPr id="560138" name="Rectangle 10"/>
          <p:cNvSpPr>
            <a:spLocks noChangeArrowheads="1"/>
          </p:cNvSpPr>
          <p:nvPr/>
        </p:nvSpPr>
        <p:spPr bwMode="auto">
          <a:xfrm>
            <a:off x="3276600" y="3160713"/>
            <a:ext cx="1708150" cy="293687"/>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sz="1800" b="1">
                <a:solidFill>
                  <a:schemeClr val="bg1"/>
                </a:solidFill>
              </a:rPr>
              <a:t>mature mRNA</a:t>
            </a:r>
          </a:p>
        </p:txBody>
      </p:sp>
      <p:sp>
        <p:nvSpPr>
          <p:cNvPr id="560139" name="Rectangle 11"/>
          <p:cNvSpPr>
            <a:spLocks noChangeArrowheads="1"/>
          </p:cNvSpPr>
          <p:nvPr/>
        </p:nvSpPr>
        <p:spPr bwMode="auto">
          <a:xfrm>
            <a:off x="5180013" y="2466975"/>
            <a:ext cx="1225550" cy="2635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b="1">
                <a:solidFill>
                  <a:schemeClr val="bg1"/>
                </a:solidFill>
              </a:rPr>
              <a:t>5' GTP cap</a:t>
            </a:r>
          </a:p>
        </p:txBody>
      </p:sp>
      <p:sp>
        <p:nvSpPr>
          <p:cNvPr id="560140" name="Rectangle 12"/>
          <p:cNvSpPr>
            <a:spLocks noChangeArrowheads="1"/>
          </p:cNvSpPr>
          <p:nvPr/>
        </p:nvSpPr>
        <p:spPr bwMode="auto">
          <a:xfrm>
            <a:off x="4400550" y="3617913"/>
            <a:ext cx="1166813" cy="2635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b="1">
                <a:solidFill>
                  <a:schemeClr val="bg1"/>
                </a:solidFill>
              </a:rPr>
              <a:t>poly-A tail</a:t>
            </a:r>
          </a:p>
        </p:txBody>
      </p:sp>
      <p:sp>
        <p:nvSpPr>
          <p:cNvPr id="560141" name="Rectangle 13"/>
          <p:cNvSpPr>
            <a:spLocks noChangeArrowheads="1"/>
          </p:cNvSpPr>
          <p:nvPr/>
        </p:nvSpPr>
        <p:spPr bwMode="auto">
          <a:xfrm>
            <a:off x="1463675" y="4013200"/>
            <a:ext cx="2487613" cy="2635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b="1">
                <a:solidFill>
                  <a:schemeClr val="bg1"/>
                </a:solidFill>
              </a:rPr>
              <a:t>large ribosomal subunit</a:t>
            </a:r>
          </a:p>
        </p:txBody>
      </p:sp>
      <p:sp>
        <p:nvSpPr>
          <p:cNvPr id="560142" name="Rectangle 14"/>
          <p:cNvSpPr>
            <a:spLocks noChangeArrowheads="1"/>
          </p:cNvSpPr>
          <p:nvPr/>
        </p:nvSpPr>
        <p:spPr bwMode="auto">
          <a:xfrm>
            <a:off x="1462088" y="5446713"/>
            <a:ext cx="2520950" cy="2635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b="1">
                <a:solidFill>
                  <a:schemeClr val="bg1"/>
                </a:solidFill>
              </a:rPr>
              <a:t>small ribosomal subunit</a:t>
            </a:r>
          </a:p>
        </p:txBody>
      </p:sp>
      <p:sp>
        <p:nvSpPr>
          <p:cNvPr id="560143" name="Rectangle 15"/>
          <p:cNvSpPr>
            <a:spLocks noChangeArrowheads="1"/>
          </p:cNvSpPr>
          <p:nvPr/>
        </p:nvSpPr>
        <p:spPr bwMode="auto">
          <a:xfrm>
            <a:off x="7315200" y="3352800"/>
            <a:ext cx="1743075" cy="5080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spAutoFit/>
          </a:bodyPr>
          <a:lstStyle/>
          <a:p>
            <a:pPr algn="l"/>
            <a:r>
              <a:rPr lang="en-US" b="1">
                <a:solidFill>
                  <a:schemeClr val="bg1"/>
                </a:solidFill>
              </a:rPr>
              <a:t>aminoacyl tRNA</a:t>
            </a:r>
            <a:br>
              <a:rPr lang="en-US" b="1">
                <a:solidFill>
                  <a:schemeClr val="bg1"/>
                </a:solidFill>
              </a:rPr>
            </a:br>
            <a:r>
              <a:rPr lang="en-US" b="1">
                <a:solidFill>
                  <a:schemeClr val="bg1"/>
                </a:solidFill>
              </a:rPr>
              <a:t>synthetase</a:t>
            </a:r>
          </a:p>
        </p:txBody>
      </p:sp>
      <p:sp>
        <p:nvSpPr>
          <p:cNvPr id="560144" name="Text Box 16"/>
          <p:cNvSpPr txBox="1">
            <a:spLocks noChangeArrowheads="1"/>
          </p:cNvSpPr>
          <p:nvPr/>
        </p:nvSpPr>
        <p:spPr bwMode="auto">
          <a:xfrm>
            <a:off x="5775325" y="5546725"/>
            <a:ext cx="152400" cy="274638"/>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1800" b="1">
                <a:solidFill>
                  <a:srgbClr val="000000"/>
                </a:solidFill>
              </a:rPr>
              <a:t>E</a:t>
            </a:r>
          </a:p>
        </p:txBody>
      </p:sp>
      <p:sp>
        <p:nvSpPr>
          <p:cNvPr id="560145" name="Text Box 17"/>
          <p:cNvSpPr txBox="1">
            <a:spLocks noChangeArrowheads="1"/>
          </p:cNvSpPr>
          <p:nvPr/>
        </p:nvSpPr>
        <p:spPr bwMode="auto">
          <a:xfrm>
            <a:off x="6035675" y="5546725"/>
            <a:ext cx="152400" cy="274638"/>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1800" b="1">
                <a:solidFill>
                  <a:srgbClr val="000000"/>
                </a:solidFill>
              </a:rPr>
              <a:t>P</a:t>
            </a:r>
          </a:p>
        </p:txBody>
      </p:sp>
      <p:sp>
        <p:nvSpPr>
          <p:cNvPr id="560146" name="Text Box 18"/>
          <p:cNvSpPr txBox="1">
            <a:spLocks noChangeArrowheads="1"/>
          </p:cNvSpPr>
          <p:nvPr/>
        </p:nvSpPr>
        <p:spPr bwMode="auto">
          <a:xfrm>
            <a:off x="6334125" y="5546725"/>
            <a:ext cx="165100" cy="274638"/>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1800" b="1">
                <a:solidFill>
                  <a:srgbClr val="000000"/>
                </a:solidFill>
              </a:rPr>
              <a:t>A</a:t>
            </a:r>
          </a:p>
        </p:txBody>
      </p:sp>
      <p:sp>
        <p:nvSpPr>
          <p:cNvPr id="560147" name="Text Box 19"/>
          <p:cNvSpPr txBox="1">
            <a:spLocks noChangeArrowheads="1"/>
          </p:cNvSpPr>
          <p:nvPr/>
        </p:nvSpPr>
        <p:spPr bwMode="auto">
          <a:xfrm>
            <a:off x="3111500" y="4989513"/>
            <a:ext cx="365125" cy="29368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r>
              <a:rPr lang="en-US" sz="1800" b="1">
                <a:solidFill>
                  <a:srgbClr val="000000"/>
                </a:solidFill>
              </a:rPr>
              <a:t>5'</a:t>
            </a:r>
          </a:p>
        </p:txBody>
      </p:sp>
      <p:sp>
        <p:nvSpPr>
          <p:cNvPr id="560148" name="Text Box 20"/>
          <p:cNvSpPr txBox="1">
            <a:spLocks noChangeArrowheads="1"/>
          </p:cNvSpPr>
          <p:nvPr/>
        </p:nvSpPr>
        <p:spPr bwMode="auto">
          <a:xfrm>
            <a:off x="8534400" y="3937000"/>
            <a:ext cx="365125" cy="2936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r>
              <a:rPr lang="en-US" sz="1800" b="1">
                <a:solidFill>
                  <a:srgbClr val="000000"/>
                </a:solidFill>
              </a:rPr>
              <a:t>3'</a:t>
            </a:r>
          </a:p>
        </p:txBody>
      </p:sp>
      <p:sp>
        <p:nvSpPr>
          <p:cNvPr id="560149" name="Rectangle 21"/>
          <p:cNvSpPr>
            <a:spLocks noChangeArrowheads="1"/>
          </p:cNvSpPr>
          <p:nvPr/>
        </p:nvSpPr>
        <p:spPr bwMode="auto">
          <a:xfrm>
            <a:off x="5164138" y="220663"/>
            <a:ext cx="2012950" cy="293687"/>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l"/>
            <a:r>
              <a:rPr lang="en-US" sz="1800" b="1">
                <a:solidFill>
                  <a:schemeClr val="bg1"/>
                </a:solidFill>
              </a:rPr>
              <a:t>RNA polymerase</a:t>
            </a:r>
          </a:p>
        </p:txBody>
      </p:sp>
      <p:sp>
        <p:nvSpPr>
          <p:cNvPr id="560150" name="Rectangle 22"/>
          <p:cNvSpPr>
            <a:spLocks noChangeArrowheads="1"/>
          </p:cNvSpPr>
          <p:nvPr/>
        </p:nvSpPr>
        <p:spPr bwMode="auto">
          <a:xfrm>
            <a:off x="3768725" y="1865313"/>
            <a:ext cx="658813" cy="2635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b="1">
                <a:solidFill>
                  <a:schemeClr val="bg1"/>
                </a:solidFill>
              </a:rPr>
              <a:t>exon</a:t>
            </a:r>
          </a:p>
        </p:txBody>
      </p:sp>
      <p:sp>
        <p:nvSpPr>
          <p:cNvPr id="560151" name="Rectangle 23"/>
          <p:cNvSpPr>
            <a:spLocks noChangeArrowheads="1"/>
          </p:cNvSpPr>
          <p:nvPr/>
        </p:nvSpPr>
        <p:spPr bwMode="auto">
          <a:xfrm>
            <a:off x="5875338" y="1941513"/>
            <a:ext cx="760412" cy="2635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nchor="ctr">
            <a:spAutoFit/>
          </a:bodyPr>
          <a:lstStyle/>
          <a:p>
            <a:pPr algn="r"/>
            <a:r>
              <a:rPr lang="en-US" b="1">
                <a:solidFill>
                  <a:schemeClr val="bg1"/>
                </a:solidFill>
              </a:rPr>
              <a:t>intron</a:t>
            </a:r>
          </a:p>
        </p:txBody>
      </p:sp>
      <p:sp>
        <p:nvSpPr>
          <p:cNvPr id="560152" name="Rectangle 24"/>
          <p:cNvSpPr>
            <a:spLocks noChangeArrowheads="1"/>
          </p:cNvSpPr>
          <p:nvPr/>
        </p:nvSpPr>
        <p:spPr bwMode="auto">
          <a:xfrm>
            <a:off x="8229600" y="2209800"/>
            <a:ext cx="755650" cy="293688"/>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18288">
            <a:spAutoFit/>
          </a:bodyPr>
          <a:lstStyle/>
          <a:p>
            <a:pPr algn="l"/>
            <a:r>
              <a:rPr lang="en-US" sz="1800" b="1">
                <a:solidFill>
                  <a:schemeClr val="bg1"/>
                </a:solidFill>
              </a:rPr>
              <a:t>tRNA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0132"/>
                                        </p:tgtEl>
                                        <p:attrNameLst>
                                          <p:attrName>style.visibility</p:attrName>
                                        </p:attrNameLst>
                                      </p:cBhvr>
                                      <p:to>
                                        <p:strVal val="visible"/>
                                      </p:to>
                                    </p:set>
                                    <p:animEffect transition="in" filter="wipe(left)">
                                      <p:cBhvr>
                                        <p:cTn id="7" dur="500"/>
                                        <p:tgtEl>
                                          <p:spTgt spid="560132"/>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0149"/>
                                        </p:tgtEl>
                                        <p:attrNameLst>
                                          <p:attrName>style.visibility</p:attrName>
                                        </p:attrNameLst>
                                      </p:cBhvr>
                                      <p:to>
                                        <p:strVal val="visible"/>
                                      </p:to>
                                    </p:set>
                                    <p:animEffect transition="in" filter="wipe(left)">
                                      <p:cBhvr>
                                        <p:cTn id="12" dur="500"/>
                                        <p:tgtEl>
                                          <p:spTgt spid="560149"/>
                                        </p:tgtEl>
                                      </p:cBhvr>
                                    </p:animEffect>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60133"/>
                                        </p:tgtEl>
                                        <p:attrNameLst>
                                          <p:attrName>style.visibility</p:attrName>
                                        </p:attrNameLst>
                                      </p:cBhvr>
                                      <p:to>
                                        <p:strVal val="visible"/>
                                      </p:to>
                                    </p:set>
                                    <p:animEffect transition="in" filter="wipe(left)">
                                      <p:cBhvr>
                                        <p:cTn id="17" dur="500"/>
                                        <p:tgtEl>
                                          <p:spTgt spid="560133"/>
                                        </p:tgtEl>
                                      </p:cBhvr>
                                    </p:animEffect>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60150"/>
                                        </p:tgtEl>
                                        <p:attrNameLst>
                                          <p:attrName>style.visibility</p:attrName>
                                        </p:attrNameLst>
                                      </p:cBhvr>
                                      <p:to>
                                        <p:strVal val="visible"/>
                                      </p:to>
                                    </p:set>
                                    <p:animEffect transition="in" filter="wipe(left)">
                                      <p:cBhvr>
                                        <p:cTn id="22" dur="500"/>
                                        <p:tgtEl>
                                          <p:spTgt spid="560150"/>
                                        </p:tgtEl>
                                      </p:cBhvr>
                                    </p:animEffect>
                                  </p:childTnLst>
                                  <p:subTnLst>
                                    <p:audio>
                                      <p:cMediaNode>
                                        <p:cTn display="0" masterRel="sameClick">
                                          <p:stCondLst>
                                            <p:cond evt="begin" delay="0">
                                              <p:tn val="20"/>
                                            </p:cond>
                                          </p:stCondLst>
                                          <p:endCondLst>
                                            <p:cond evt="onStopAudio" delay="0">
                                              <p:tgtEl>
                                                <p:sldTgt/>
                                              </p:tgtEl>
                                            </p:cond>
                                          </p:endCondLst>
                                        </p:cTn>
                                        <p:tgtEl>
                                          <p:sndTgt r:embed="rId3" name="Whoosh"/>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60151"/>
                                        </p:tgtEl>
                                        <p:attrNameLst>
                                          <p:attrName>style.visibility</p:attrName>
                                        </p:attrNameLst>
                                      </p:cBhvr>
                                      <p:to>
                                        <p:strVal val="visible"/>
                                      </p:to>
                                    </p:set>
                                    <p:animEffect transition="in" filter="wipe(left)">
                                      <p:cBhvr>
                                        <p:cTn id="27" dur="500"/>
                                        <p:tgtEl>
                                          <p:spTgt spid="560151"/>
                                        </p:tgtEl>
                                      </p:cBhvr>
                                    </p:animEffect>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60139"/>
                                        </p:tgtEl>
                                        <p:attrNameLst>
                                          <p:attrName>style.visibility</p:attrName>
                                        </p:attrNameLst>
                                      </p:cBhvr>
                                      <p:to>
                                        <p:strVal val="visible"/>
                                      </p:to>
                                    </p:set>
                                    <p:animEffect transition="in" filter="wipe(left)">
                                      <p:cBhvr>
                                        <p:cTn id="32" dur="500"/>
                                        <p:tgtEl>
                                          <p:spTgt spid="560139"/>
                                        </p:tgtEl>
                                      </p:cBhvr>
                                    </p:animEffect>
                                  </p:childTnLst>
                                  <p:subTnLst>
                                    <p:audio>
                                      <p:cMediaNode>
                                        <p:cTn display="0" masterRel="sameClick">
                                          <p:stCondLst>
                                            <p:cond evt="begin" delay="0">
                                              <p:tn val="30"/>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60140"/>
                                        </p:tgtEl>
                                        <p:attrNameLst>
                                          <p:attrName>style.visibility</p:attrName>
                                        </p:attrNameLst>
                                      </p:cBhvr>
                                      <p:to>
                                        <p:strVal val="visible"/>
                                      </p:to>
                                    </p:set>
                                    <p:animEffect transition="in" filter="wipe(left)">
                                      <p:cBhvr>
                                        <p:cTn id="37" dur="500"/>
                                        <p:tgtEl>
                                          <p:spTgt spid="560140"/>
                                        </p:tgtEl>
                                      </p:cBhvr>
                                    </p:animEffect>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60138"/>
                                        </p:tgtEl>
                                        <p:attrNameLst>
                                          <p:attrName>style.visibility</p:attrName>
                                        </p:attrNameLst>
                                      </p:cBhvr>
                                      <p:to>
                                        <p:strVal val="visible"/>
                                      </p:to>
                                    </p:set>
                                    <p:animEffect transition="in" filter="wipe(left)">
                                      <p:cBhvr>
                                        <p:cTn id="42" dur="500"/>
                                        <p:tgtEl>
                                          <p:spTgt spid="560138"/>
                                        </p:tgtEl>
                                      </p:cBhvr>
                                    </p:animEffect>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60141"/>
                                        </p:tgtEl>
                                        <p:attrNameLst>
                                          <p:attrName>style.visibility</p:attrName>
                                        </p:attrNameLst>
                                      </p:cBhvr>
                                      <p:to>
                                        <p:strVal val="visible"/>
                                      </p:to>
                                    </p:set>
                                    <p:animEffect transition="in" filter="wipe(left)">
                                      <p:cBhvr>
                                        <p:cTn id="47" dur="500"/>
                                        <p:tgtEl>
                                          <p:spTgt spid="560141"/>
                                        </p:tgtEl>
                                      </p:cBhvr>
                                    </p:animEffect>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60142"/>
                                        </p:tgtEl>
                                        <p:attrNameLst>
                                          <p:attrName>style.visibility</p:attrName>
                                        </p:attrNameLst>
                                      </p:cBhvr>
                                      <p:to>
                                        <p:strVal val="visible"/>
                                      </p:to>
                                    </p:set>
                                    <p:animEffect transition="in" filter="wipe(left)">
                                      <p:cBhvr>
                                        <p:cTn id="52" dur="500"/>
                                        <p:tgtEl>
                                          <p:spTgt spid="560142"/>
                                        </p:tgtEl>
                                      </p:cBhvr>
                                    </p:animEffect>
                                  </p:childTnLst>
                                  <p:subTnLst>
                                    <p:audio>
                                      <p:cMediaNode>
                                        <p:cTn display="0" masterRel="sameClick">
                                          <p:stCondLst>
                                            <p:cond evt="begin" delay="0">
                                              <p:tn val="50"/>
                                            </p:cond>
                                          </p:stCondLst>
                                          <p:endCondLst>
                                            <p:cond evt="onStopAudio" delay="0">
                                              <p:tgtEl>
                                                <p:sldTgt/>
                                              </p:tgtEl>
                                            </p:cond>
                                          </p:endCondLst>
                                        </p:cTn>
                                        <p:tgtEl>
                                          <p:sndTgt r:embed="rId3" name="Whoosh"/>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60134"/>
                                        </p:tgtEl>
                                        <p:attrNameLst>
                                          <p:attrName>style.visibility</p:attrName>
                                        </p:attrNameLst>
                                      </p:cBhvr>
                                      <p:to>
                                        <p:strVal val="visible"/>
                                      </p:to>
                                    </p:set>
                                    <p:animEffect transition="in" filter="wipe(left)">
                                      <p:cBhvr>
                                        <p:cTn id="57" dur="500"/>
                                        <p:tgtEl>
                                          <p:spTgt spid="560134"/>
                                        </p:tgtEl>
                                      </p:cBhvr>
                                    </p:animEffect>
                                  </p:childTnLst>
                                  <p:subTnLst>
                                    <p:audio>
                                      <p:cMediaNode>
                                        <p:cTn display="0" masterRel="sameClick">
                                          <p:stCondLst>
                                            <p:cond evt="begin" delay="0">
                                              <p:tn val="55"/>
                                            </p:cond>
                                          </p:stCondLst>
                                          <p:endCondLst>
                                            <p:cond evt="onStopAudio" delay="0">
                                              <p:tgtEl>
                                                <p:sldTgt/>
                                              </p:tgtEl>
                                            </p:cond>
                                          </p:endCondLst>
                                        </p:cTn>
                                        <p:tgtEl>
                                          <p:sndTgt r:embed="rId3" name="Whoosh"/>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60146">
                                            <p:txEl>
                                              <p:pRg st="0" end="0"/>
                                            </p:txEl>
                                          </p:spTgt>
                                        </p:tgtEl>
                                        <p:attrNameLst>
                                          <p:attrName>style.visibility</p:attrName>
                                        </p:attrNameLst>
                                      </p:cBhvr>
                                      <p:to>
                                        <p:strVal val="visible"/>
                                      </p:to>
                                    </p:set>
                                    <p:animEffect transition="in" filter="wipe(left)">
                                      <p:cBhvr>
                                        <p:cTn id="62" dur="500"/>
                                        <p:tgtEl>
                                          <p:spTgt spid="560146">
                                            <p:txEl>
                                              <p:pRg st="0" end="0"/>
                                            </p:txEl>
                                          </p:spTgt>
                                        </p:tgtEl>
                                      </p:cBhvr>
                                    </p:animEffect>
                                  </p:childTnLst>
                                  <p:subTnLst>
                                    <p:audio>
                                      <p:cMediaNode>
                                        <p:cTn display="0" masterRel="sameClick">
                                          <p:stCondLst>
                                            <p:cond evt="begin" delay="0">
                                              <p:tn val="60"/>
                                            </p:cond>
                                          </p:stCondLst>
                                          <p:endCondLst>
                                            <p:cond evt="onStopAudio" delay="0">
                                              <p:tgtEl>
                                                <p:sldTgt/>
                                              </p:tgtEl>
                                            </p:cond>
                                          </p:endCondLst>
                                        </p:cTn>
                                        <p:tgtEl>
                                          <p:sndTgt r:embed="rId3" name="Whoosh"/>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560145">
                                            <p:txEl>
                                              <p:pRg st="0" end="0"/>
                                            </p:txEl>
                                          </p:spTgt>
                                        </p:tgtEl>
                                        <p:attrNameLst>
                                          <p:attrName>style.visibility</p:attrName>
                                        </p:attrNameLst>
                                      </p:cBhvr>
                                      <p:to>
                                        <p:strVal val="visible"/>
                                      </p:to>
                                    </p:set>
                                    <p:animEffect transition="in" filter="wipe(left)">
                                      <p:cBhvr>
                                        <p:cTn id="67" dur="500"/>
                                        <p:tgtEl>
                                          <p:spTgt spid="560145">
                                            <p:txEl>
                                              <p:pRg st="0" end="0"/>
                                            </p:txEl>
                                          </p:spTgt>
                                        </p:tgtEl>
                                      </p:cBhvr>
                                    </p:animEffect>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560144">
                                            <p:txEl>
                                              <p:pRg st="0" end="0"/>
                                            </p:txEl>
                                          </p:spTgt>
                                        </p:tgtEl>
                                        <p:attrNameLst>
                                          <p:attrName>style.visibility</p:attrName>
                                        </p:attrNameLst>
                                      </p:cBhvr>
                                      <p:to>
                                        <p:strVal val="visible"/>
                                      </p:to>
                                    </p:set>
                                    <p:animEffect transition="in" filter="wipe(left)">
                                      <p:cBhvr>
                                        <p:cTn id="72" dur="500"/>
                                        <p:tgtEl>
                                          <p:spTgt spid="560144">
                                            <p:txEl>
                                              <p:pRg st="0" end="0"/>
                                            </p:txEl>
                                          </p:spTgt>
                                        </p:tgtEl>
                                      </p:cBhvr>
                                    </p:animEffect>
                                  </p:childTnLst>
                                  <p:subTnLst>
                                    <p:audio>
                                      <p:cMediaNode>
                                        <p:cTn display="0" masterRel="sameClick">
                                          <p:stCondLst>
                                            <p:cond evt="begin" delay="0">
                                              <p:tn val="70"/>
                                            </p:cond>
                                          </p:stCondLst>
                                          <p:endCondLst>
                                            <p:cond evt="onStopAudio" delay="0">
                                              <p:tgtEl>
                                                <p:sldTgt/>
                                              </p:tgtEl>
                                            </p:cond>
                                          </p:endCondLst>
                                        </p:cTn>
                                        <p:tgtEl>
                                          <p:sndTgt r:embed="rId3" name="Whoosh"/>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560147">
                                            <p:txEl>
                                              <p:pRg st="0" end="0"/>
                                            </p:txEl>
                                          </p:spTgt>
                                        </p:tgtEl>
                                        <p:attrNameLst>
                                          <p:attrName>style.visibility</p:attrName>
                                        </p:attrNameLst>
                                      </p:cBhvr>
                                      <p:to>
                                        <p:strVal val="visible"/>
                                      </p:to>
                                    </p:set>
                                    <p:animEffect transition="in" filter="wipe(left)">
                                      <p:cBhvr>
                                        <p:cTn id="77" dur="500"/>
                                        <p:tgtEl>
                                          <p:spTgt spid="560147">
                                            <p:txEl>
                                              <p:pRg st="0" end="0"/>
                                            </p:txEl>
                                          </p:spTgt>
                                        </p:tgtEl>
                                      </p:cBhvr>
                                    </p:animEffect>
                                  </p:childTnLst>
                                  <p:subTnLst>
                                    <p:audio>
                                      <p:cMediaNode>
                                        <p:cTn display="0" masterRel="sameClick">
                                          <p:stCondLst>
                                            <p:cond evt="begin" delay="0">
                                              <p:tn val="75"/>
                                            </p:cond>
                                          </p:stCondLst>
                                          <p:endCondLst>
                                            <p:cond evt="onStopAudio" delay="0">
                                              <p:tgtEl>
                                                <p:sldTgt/>
                                              </p:tgtEl>
                                            </p:cond>
                                          </p:endCondLst>
                                        </p:cTn>
                                        <p:tgtEl>
                                          <p:sndTgt r:embed="rId3" name="Whoosh"/>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560148">
                                            <p:txEl>
                                              <p:pRg st="0" end="0"/>
                                            </p:txEl>
                                          </p:spTgt>
                                        </p:tgtEl>
                                        <p:attrNameLst>
                                          <p:attrName>style.visibility</p:attrName>
                                        </p:attrNameLst>
                                      </p:cBhvr>
                                      <p:to>
                                        <p:strVal val="visible"/>
                                      </p:to>
                                    </p:set>
                                    <p:animEffect transition="in" filter="wipe(left)">
                                      <p:cBhvr>
                                        <p:cTn id="82" dur="500"/>
                                        <p:tgtEl>
                                          <p:spTgt spid="560148">
                                            <p:txEl>
                                              <p:pRg st="0" end="0"/>
                                            </p:txEl>
                                          </p:spTgt>
                                        </p:tgtEl>
                                      </p:cBhvr>
                                    </p:animEffect>
                                  </p:childTnLst>
                                  <p:subTnLst>
                                    <p:audio>
                                      <p:cMediaNode>
                                        <p:cTn display="0" masterRel="sameClick">
                                          <p:stCondLst>
                                            <p:cond evt="begin" delay="0">
                                              <p:tn val="80"/>
                                            </p:cond>
                                          </p:stCondLst>
                                          <p:endCondLst>
                                            <p:cond evt="onStopAudio" delay="0">
                                              <p:tgtEl>
                                                <p:sldTgt/>
                                              </p:tgtEl>
                                            </p:cond>
                                          </p:endCondLst>
                                        </p:cTn>
                                        <p:tgtEl>
                                          <p:sndTgt r:embed="rId3" name="Whoosh"/>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560135"/>
                                        </p:tgtEl>
                                        <p:attrNameLst>
                                          <p:attrName>style.visibility</p:attrName>
                                        </p:attrNameLst>
                                      </p:cBhvr>
                                      <p:to>
                                        <p:strVal val="visible"/>
                                      </p:to>
                                    </p:set>
                                    <p:animEffect transition="in" filter="wipe(left)">
                                      <p:cBhvr>
                                        <p:cTn id="87" dur="500"/>
                                        <p:tgtEl>
                                          <p:spTgt spid="560135"/>
                                        </p:tgtEl>
                                      </p:cBhvr>
                                    </p:animEffect>
                                  </p:childTnLst>
                                  <p:subTnLst>
                                    <p:audio>
                                      <p:cMediaNode>
                                        <p:cTn display="0" masterRel="sameClick">
                                          <p:stCondLst>
                                            <p:cond evt="begin" delay="0">
                                              <p:tn val="85"/>
                                            </p:cond>
                                          </p:stCondLst>
                                          <p:endCondLst>
                                            <p:cond evt="onStopAudio" delay="0">
                                              <p:tgtEl>
                                                <p:sldTgt/>
                                              </p:tgtEl>
                                            </p:cond>
                                          </p:endCondLst>
                                        </p:cTn>
                                        <p:tgtEl>
                                          <p:sndTgt r:embed="rId3" name="Whoosh"/>
                                        </p:tgtEl>
                                      </p:cMediaNode>
                                    </p:audio>
                                  </p:sub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560152"/>
                                        </p:tgtEl>
                                        <p:attrNameLst>
                                          <p:attrName>style.visibility</p:attrName>
                                        </p:attrNameLst>
                                      </p:cBhvr>
                                      <p:to>
                                        <p:strVal val="visible"/>
                                      </p:to>
                                    </p:set>
                                    <p:animEffect transition="in" filter="wipe(left)">
                                      <p:cBhvr>
                                        <p:cTn id="92" dur="500"/>
                                        <p:tgtEl>
                                          <p:spTgt spid="560152"/>
                                        </p:tgtEl>
                                      </p:cBhvr>
                                    </p:animEffect>
                                  </p:childTnLst>
                                  <p:subTnLst>
                                    <p:audio>
                                      <p:cMediaNode>
                                        <p:cTn display="0" masterRel="sameClick">
                                          <p:stCondLst>
                                            <p:cond evt="begin" delay="0">
                                              <p:tn val="90"/>
                                            </p:cond>
                                          </p:stCondLst>
                                          <p:endCondLst>
                                            <p:cond evt="onStopAudio" delay="0">
                                              <p:tgtEl>
                                                <p:sldTgt/>
                                              </p:tgtEl>
                                            </p:cond>
                                          </p:endCondLst>
                                        </p:cTn>
                                        <p:tgtEl>
                                          <p:sndTgt r:embed="rId3" name="Whoosh"/>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560136"/>
                                        </p:tgtEl>
                                        <p:attrNameLst>
                                          <p:attrName>style.visibility</p:attrName>
                                        </p:attrNameLst>
                                      </p:cBhvr>
                                      <p:to>
                                        <p:strVal val="visible"/>
                                      </p:to>
                                    </p:set>
                                    <p:animEffect transition="in" filter="wipe(left)">
                                      <p:cBhvr>
                                        <p:cTn id="97" dur="500"/>
                                        <p:tgtEl>
                                          <p:spTgt spid="560136"/>
                                        </p:tgtEl>
                                      </p:cBhvr>
                                    </p:animEffect>
                                  </p:childTnLst>
                                  <p:subTnLst>
                                    <p:audio>
                                      <p:cMediaNode>
                                        <p:cTn display="0" masterRel="sameClick">
                                          <p:stCondLst>
                                            <p:cond evt="begin" delay="0">
                                              <p:tn val="95"/>
                                            </p:cond>
                                          </p:stCondLst>
                                          <p:endCondLst>
                                            <p:cond evt="onStopAudio" delay="0">
                                              <p:tgtEl>
                                                <p:sldTgt/>
                                              </p:tgtEl>
                                            </p:cond>
                                          </p:endCondLst>
                                        </p:cTn>
                                        <p:tgtEl>
                                          <p:sndTgt r:embed="rId3" name="Whoosh"/>
                                        </p:tgtEl>
                                      </p:cMediaNode>
                                    </p:audio>
                                  </p:sub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560143"/>
                                        </p:tgtEl>
                                        <p:attrNameLst>
                                          <p:attrName>style.visibility</p:attrName>
                                        </p:attrNameLst>
                                      </p:cBhvr>
                                      <p:to>
                                        <p:strVal val="visible"/>
                                      </p:to>
                                    </p:set>
                                    <p:animEffect transition="in" filter="wipe(left)">
                                      <p:cBhvr>
                                        <p:cTn id="102" dur="500"/>
                                        <p:tgtEl>
                                          <p:spTgt spid="560143"/>
                                        </p:tgtEl>
                                      </p:cBhvr>
                                    </p:animEffect>
                                  </p:childTnLst>
                                  <p:subTnLst>
                                    <p:audio>
                                      <p:cMediaNode>
                                        <p:cTn display="0" masterRel="sameClick">
                                          <p:stCondLst>
                                            <p:cond evt="begin" delay="0">
                                              <p:tn val="100"/>
                                            </p:cond>
                                          </p:stCondLst>
                                          <p:endCondLst>
                                            <p:cond evt="onStopAudio" delay="0">
                                              <p:tgtEl>
                                                <p:sldTgt/>
                                              </p:tgtEl>
                                            </p:cond>
                                          </p:endCondLst>
                                        </p:cTn>
                                        <p:tgtEl>
                                          <p:sndTgt r:embed="rId3" name="Whoosh"/>
                                        </p:tgtEl>
                                      </p:cMediaNode>
                                    </p:audio>
                                  </p:sub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560137"/>
                                        </p:tgtEl>
                                        <p:attrNameLst>
                                          <p:attrName>style.visibility</p:attrName>
                                        </p:attrNameLst>
                                      </p:cBhvr>
                                      <p:to>
                                        <p:strVal val="visible"/>
                                      </p:to>
                                    </p:set>
                                    <p:animEffect transition="in" filter="wipe(left)">
                                      <p:cBhvr>
                                        <p:cTn id="107" dur="500"/>
                                        <p:tgtEl>
                                          <p:spTgt spid="560137"/>
                                        </p:tgtEl>
                                      </p:cBhvr>
                                    </p:animEffect>
                                  </p:childTnLst>
                                  <p:subTnLst>
                                    <p:audio>
                                      <p:cMediaNode>
                                        <p:cTn display="0" masterRel="sameClick">
                                          <p:stCondLst>
                                            <p:cond evt="begin" delay="0">
                                              <p:tn val="10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32" grpId="0" animBg="1" autoUpdateAnimBg="0"/>
      <p:bldP spid="560133" grpId="0" animBg="1" autoUpdateAnimBg="0"/>
      <p:bldP spid="560134" grpId="0" animBg="1" autoUpdateAnimBg="0"/>
      <p:bldP spid="560135" grpId="0" animBg="1" autoUpdateAnimBg="0"/>
      <p:bldP spid="560136" grpId="0" animBg="1" autoUpdateAnimBg="0"/>
      <p:bldP spid="560137" grpId="0" animBg="1" autoUpdateAnimBg="0"/>
      <p:bldP spid="560138" grpId="0" animBg="1" autoUpdateAnimBg="0"/>
      <p:bldP spid="560139" grpId="0" animBg="1" autoUpdateAnimBg="0"/>
      <p:bldP spid="560140" grpId="0" animBg="1" autoUpdateAnimBg="0"/>
      <p:bldP spid="560141" grpId="0" animBg="1" autoUpdateAnimBg="0"/>
      <p:bldP spid="560142" grpId="0" animBg="1" autoUpdateAnimBg="0"/>
      <p:bldP spid="560143" grpId="0" animBg="1" autoUpdateAnimBg="0"/>
      <p:bldP spid="560144" grpId="0" build="p" autoUpdateAnimBg="0"/>
      <p:bldP spid="560145" grpId="0" build="p" autoUpdateAnimBg="0"/>
      <p:bldP spid="560146" grpId="0" build="p" autoUpdateAnimBg="0"/>
      <p:bldP spid="560147" grpId="0" build="p" autoUpdateAnimBg="0"/>
      <p:bldP spid="560148" grpId="0" build="p" autoUpdateAnimBg="0"/>
      <p:bldP spid="560149" grpId="0" animBg="1" autoUpdateAnimBg="0"/>
      <p:bldP spid="560150" grpId="0" animBg="1" autoUpdateAnimBg="0"/>
      <p:bldP spid="560151" grpId="0" animBg="1" autoUpdateAnimBg="0"/>
      <p:bldP spid="560152"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ChangeArrowheads="1"/>
          </p:cNvSpPr>
          <p:nvPr/>
        </p:nvSpPr>
        <p:spPr bwMode="auto">
          <a:xfrm>
            <a:off x="6705600" y="6477000"/>
            <a:ext cx="1447800" cy="228600"/>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sz="1800" b="1">
                <a:solidFill>
                  <a:srgbClr val="0F116A"/>
                </a:solidFill>
              </a:rPr>
              <a:t>AAAAAAAA</a:t>
            </a:r>
            <a:endParaRPr lang="en-US" sz="1800" b="1">
              <a:solidFill>
                <a:srgbClr val="CC0000"/>
              </a:solidFill>
            </a:endParaRPr>
          </a:p>
        </p:txBody>
      </p:sp>
      <p:sp>
        <p:nvSpPr>
          <p:cNvPr id="679939" name="Rectangle 3"/>
          <p:cNvSpPr>
            <a:spLocks noChangeArrowheads="1"/>
          </p:cNvSpPr>
          <p:nvPr/>
        </p:nvSpPr>
        <p:spPr bwMode="auto">
          <a:xfrm>
            <a:off x="2209800" y="6477000"/>
            <a:ext cx="457200" cy="228600"/>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1800" b="1">
                <a:solidFill>
                  <a:srgbClr val="0F116A"/>
                </a:solidFill>
              </a:rPr>
              <a:t>GTP</a:t>
            </a:r>
            <a:endParaRPr lang="en-US" sz="1800" b="1">
              <a:solidFill>
                <a:srgbClr val="CC0000"/>
              </a:solidFill>
            </a:endParaRPr>
          </a:p>
        </p:txBody>
      </p:sp>
      <p:grpSp>
        <p:nvGrpSpPr>
          <p:cNvPr id="679940" name="Group 4"/>
          <p:cNvGrpSpPr>
            <a:grpSpLocks/>
          </p:cNvGrpSpPr>
          <p:nvPr/>
        </p:nvGrpSpPr>
        <p:grpSpPr bwMode="auto">
          <a:xfrm>
            <a:off x="1162050" y="1752600"/>
            <a:ext cx="908050" cy="1066800"/>
            <a:chOff x="904" y="1104"/>
            <a:chExt cx="572" cy="672"/>
          </a:xfrm>
        </p:grpSpPr>
        <p:sp>
          <p:nvSpPr>
            <p:cNvPr id="679941" name="Line 5"/>
            <p:cNvSpPr>
              <a:spLocks noChangeShapeType="1"/>
            </p:cNvSpPr>
            <p:nvPr/>
          </p:nvSpPr>
          <p:spPr bwMode="auto">
            <a:xfrm>
              <a:off x="1056" y="1296"/>
              <a:ext cx="0"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42" name="Rectangle 6"/>
            <p:cNvSpPr>
              <a:spLocks noChangeArrowheads="1"/>
            </p:cNvSpPr>
            <p:nvPr/>
          </p:nvSpPr>
          <p:spPr bwMode="auto">
            <a:xfrm>
              <a:off x="904" y="1104"/>
              <a:ext cx="572"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20-30b</a:t>
              </a:r>
              <a:endParaRPr lang="en-US" sz="2200" b="1">
                <a:solidFill>
                  <a:srgbClr val="0F116A"/>
                </a:solidFill>
              </a:endParaRPr>
            </a:p>
          </p:txBody>
        </p:sp>
      </p:grpSp>
      <p:sp>
        <p:nvSpPr>
          <p:cNvPr id="679943" name="Rectangle 7"/>
          <p:cNvSpPr>
            <a:spLocks noChangeArrowheads="1"/>
          </p:cNvSpPr>
          <p:nvPr/>
        </p:nvSpPr>
        <p:spPr bwMode="auto">
          <a:xfrm>
            <a:off x="80963" y="2362200"/>
            <a:ext cx="365125"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3'</a:t>
            </a:r>
          </a:p>
        </p:txBody>
      </p:sp>
      <p:grpSp>
        <p:nvGrpSpPr>
          <p:cNvPr id="679944" name="Group 8"/>
          <p:cNvGrpSpPr>
            <a:grpSpLocks/>
          </p:cNvGrpSpPr>
          <p:nvPr/>
        </p:nvGrpSpPr>
        <p:grpSpPr bwMode="auto">
          <a:xfrm>
            <a:off x="190500" y="2895600"/>
            <a:ext cx="1409700" cy="1493838"/>
            <a:chOff x="120" y="1824"/>
            <a:chExt cx="888" cy="941"/>
          </a:xfrm>
        </p:grpSpPr>
        <p:sp>
          <p:nvSpPr>
            <p:cNvPr id="679945" name="Line 9"/>
            <p:cNvSpPr>
              <a:spLocks noChangeShapeType="1"/>
            </p:cNvSpPr>
            <p:nvPr/>
          </p:nvSpPr>
          <p:spPr bwMode="auto">
            <a:xfrm>
              <a:off x="480" y="1824"/>
              <a:ext cx="0" cy="72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46" name="Rectangle 10"/>
            <p:cNvSpPr>
              <a:spLocks noChangeArrowheads="1"/>
            </p:cNvSpPr>
            <p:nvPr/>
          </p:nvSpPr>
          <p:spPr bwMode="auto">
            <a:xfrm>
              <a:off x="120" y="2496"/>
              <a:ext cx="888" cy="269"/>
            </a:xfrm>
            <a:prstGeom prst="rect">
              <a:avLst/>
            </a:prstGeom>
            <a:solidFill>
              <a:srgbClr val="97C65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promoter</a:t>
              </a:r>
              <a:endParaRPr lang="en-US" sz="3000" b="1">
                <a:solidFill>
                  <a:srgbClr val="0F116A"/>
                </a:solidFill>
              </a:endParaRPr>
            </a:p>
          </p:txBody>
        </p:sp>
      </p:grpSp>
      <p:grpSp>
        <p:nvGrpSpPr>
          <p:cNvPr id="679947" name="Group 11"/>
          <p:cNvGrpSpPr>
            <a:grpSpLocks/>
          </p:cNvGrpSpPr>
          <p:nvPr/>
        </p:nvGrpSpPr>
        <p:grpSpPr bwMode="auto">
          <a:xfrm>
            <a:off x="6705600" y="2819400"/>
            <a:ext cx="1892300" cy="1905000"/>
            <a:chOff x="4224" y="1776"/>
            <a:chExt cx="1192" cy="1200"/>
          </a:xfrm>
        </p:grpSpPr>
        <p:sp>
          <p:nvSpPr>
            <p:cNvPr id="679948" name="Line 12"/>
            <p:cNvSpPr>
              <a:spLocks noChangeShapeType="1"/>
            </p:cNvSpPr>
            <p:nvPr/>
          </p:nvSpPr>
          <p:spPr bwMode="auto">
            <a:xfrm>
              <a:off x="5328" y="1776"/>
              <a:ext cx="0" cy="76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49" name="Rectangle 13"/>
            <p:cNvSpPr>
              <a:spLocks noChangeArrowheads="1"/>
            </p:cNvSpPr>
            <p:nvPr/>
          </p:nvSpPr>
          <p:spPr bwMode="auto">
            <a:xfrm>
              <a:off x="4224" y="2496"/>
              <a:ext cx="1192" cy="48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1"/>
                  </a:solidFill>
                </a:rPr>
                <a:t>transcription</a:t>
              </a:r>
            </a:p>
            <a:p>
              <a:r>
                <a:rPr lang="en-US" sz="2200" b="1">
                  <a:solidFill>
                    <a:schemeClr val="bg1"/>
                  </a:solidFill>
                </a:rPr>
                <a:t>stop</a:t>
              </a:r>
              <a:endParaRPr lang="en-US" sz="3000" b="1">
                <a:solidFill>
                  <a:srgbClr val="0F116A"/>
                </a:solidFill>
              </a:endParaRPr>
            </a:p>
          </p:txBody>
        </p:sp>
      </p:grpSp>
      <p:grpSp>
        <p:nvGrpSpPr>
          <p:cNvPr id="679950" name="Group 14"/>
          <p:cNvGrpSpPr>
            <a:grpSpLocks/>
          </p:cNvGrpSpPr>
          <p:nvPr/>
        </p:nvGrpSpPr>
        <p:grpSpPr bwMode="auto">
          <a:xfrm>
            <a:off x="1752600" y="2819400"/>
            <a:ext cx="1892300" cy="1905000"/>
            <a:chOff x="1248" y="1776"/>
            <a:chExt cx="1192" cy="1200"/>
          </a:xfrm>
        </p:grpSpPr>
        <p:sp>
          <p:nvSpPr>
            <p:cNvPr id="679951" name="Line 15"/>
            <p:cNvSpPr>
              <a:spLocks noChangeShapeType="1"/>
            </p:cNvSpPr>
            <p:nvPr/>
          </p:nvSpPr>
          <p:spPr bwMode="auto">
            <a:xfrm>
              <a:off x="1296" y="1776"/>
              <a:ext cx="0" cy="76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52" name="Rectangle 16"/>
            <p:cNvSpPr>
              <a:spLocks noChangeArrowheads="1"/>
            </p:cNvSpPr>
            <p:nvPr/>
          </p:nvSpPr>
          <p:spPr bwMode="auto">
            <a:xfrm>
              <a:off x="1248" y="2496"/>
              <a:ext cx="1192" cy="480"/>
            </a:xfrm>
            <a:prstGeom prst="rect">
              <a:avLst/>
            </a:prstGeom>
            <a:solidFill>
              <a:srgbClr val="007F0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1"/>
                  </a:solidFill>
                </a:rPr>
                <a:t>transcription</a:t>
              </a:r>
            </a:p>
            <a:p>
              <a:r>
                <a:rPr lang="en-US" sz="2200" b="1">
                  <a:solidFill>
                    <a:schemeClr val="bg1"/>
                  </a:solidFill>
                </a:rPr>
                <a:t>start</a:t>
              </a:r>
              <a:endParaRPr lang="en-US" sz="3000" b="1">
                <a:solidFill>
                  <a:srgbClr val="0F116A"/>
                </a:solidFill>
              </a:endParaRPr>
            </a:p>
          </p:txBody>
        </p:sp>
      </p:grpSp>
      <p:grpSp>
        <p:nvGrpSpPr>
          <p:cNvPr id="679953" name="Group 17"/>
          <p:cNvGrpSpPr>
            <a:grpSpLocks/>
          </p:cNvGrpSpPr>
          <p:nvPr/>
        </p:nvGrpSpPr>
        <p:grpSpPr bwMode="auto">
          <a:xfrm>
            <a:off x="3124200" y="2819400"/>
            <a:ext cx="4343400" cy="1112838"/>
            <a:chOff x="1968" y="1776"/>
            <a:chExt cx="2736" cy="701"/>
          </a:xfrm>
        </p:grpSpPr>
        <p:sp>
          <p:nvSpPr>
            <p:cNvPr id="679954" name="Line 18"/>
            <p:cNvSpPr>
              <a:spLocks noChangeShapeType="1"/>
            </p:cNvSpPr>
            <p:nvPr/>
          </p:nvSpPr>
          <p:spPr bwMode="auto">
            <a:xfrm>
              <a:off x="1968" y="1776"/>
              <a:ext cx="1104"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55" name="Line 19"/>
            <p:cNvSpPr>
              <a:spLocks noChangeShapeType="1"/>
            </p:cNvSpPr>
            <p:nvPr/>
          </p:nvSpPr>
          <p:spPr bwMode="auto">
            <a:xfrm>
              <a:off x="2496" y="1776"/>
              <a:ext cx="624" cy="43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56" name="Line 20"/>
            <p:cNvSpPr>
              <a:spLocks noChangeShapeType="1"/>
            </p:cNvSpPr>
            <p:nvPr/>
          </p:nvSpPr>
          <p:spPr bwMode="auto">
            <a:xfrm>
              <a:off x="3120" y="1776"/>
              <a:ext cx="96" cy="43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57" name="Line 21"/>
            <p:cNvSpPr>
              <a:spLocks noChangeShapeType="1"/>
            </p:cNvSpPr>
            <p:nvPr/>
          </p:nvSpPr>
          <p:spPr bwMode="auto">
            <a:xfrm flipH="1">
              <a:off x="3312" y="1776"/>
              <a:ext cx="192"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58" name="Line 22"/>
            <p:cNvSpPr>
              <a:spLocks noChangeShapeType="1"/>
            </p:cNvSpPr>
            <p:nvPr/>
          </p:nvSpPr>
          <p:spPr bwMode="auto">
            <a:xfrm flipH="1">
              <a:off x="3408" y="1776"/>
              <a:ext cx="720"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59" name="Line 23"/>
            <p:cNvSpPr>
              <a:spLocks noChangeShapeType="1"/>
            </p:cNvSpPr>
            <p:nvPr/>
          </p:nvSpPr>
          <p:spPr bwMode="auto">
            <a:xfrm flipH="1">
              <a:off x="3504" y="1776"/>
              <a:ext cx="1200"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60" name="Rectangle 24"/>
            <p:cNvSpPr>
              <a:spLocks noChangeArrowheads="1"/>
            </p:cNvSpPr>
            <p:nvPr/>
          </p:nvSpPr>
          <p:spPr bwMode="auto">
            <a:xfrm>
              <a:off x="2922" y="2208"/>
              <a:ext cx="712" cy="269"/>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1"/>
                  </a:solidFill>
                </a:rPr>
                <a:t>introns</a:t>
              </a:r>
              <a:endParaRPr lang="en-US" sz="3000" b="1">
                <a:solidFill>
                  <a:srgbClr val="0F116A"/>
                </a:solidFill>
              </a:endParaRPr>
            </a:p>
          </p:txBody>
        </p:sp>
      </p:grpSp>
      <p:sp>
        <p:nvSpPr>
          <p:cNvPr id="679961" name="Rectangle 25"/>
          <p:cNvSpPr>
            <a:spLocks noChangeArrowheads="1"/>
          </p:cNvSpPr>
          <p:nvPr/>
        </p:nvSpPr>
        <p:spPr bwMode="auto">
          <a:xfrm>
            <a:off x="152400" y="2667000"/>
            <a:ext cx="8915400" cy="22860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79962" name="Rectangle 26"/>
          <p:cNvSpPr>
            <a:spLocks noChangeArrowheads="1"/>
          </p:cNvSpPr>
          <p:nvPr/>
        </p:nvSpPr>
        <p:spPr bwMode="auto">
          <a:xfrm>
            <a:off x="1600200" y="2667000"/>
            <a:ext cx="6629400" cy="2286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79963" name="Rectangle 27"/>
          <p:cNvSpPr>
            <a:spLocks noGrp="1" noChangeArrowheads="1"/>
          </p:cNvSpPr>
          <p:nvPr>
            <p:ph type="title"/>
          </p:nvPr>
        </p:nvSpPr>
        <p:spPr/>
        <p:txBody>
          <a:bodyPr/>
          <a:lstStyle/>
          <a:p>
            <a:r>
              <a:rPr lang="en-US"/>
              <a:t>The Transcriptional unit (gene?)</a:t>
            </a:r>
          </a:p>
        </p:txBody>
      </p:sp>
      <p:sp>
        <p:nvSpPr>
          <p:cNvPr id="679964" name="Rectangle 28"/>
          <p:cNvSpPr>
            <a:spLocks noChangeArrowheads="1"/>
          </p:cNvSpPr>
          <p:nvPr/>
        </p:nvSpPr>
        <p:spPr bwMode="auto">
          <a:xfrm>
            <a:off x="685800" y="2667000"/>
            <a:ext cx="609600" cy="228600"/>
          </a:xfrm>
          <a:prstGeom prst="rect">
            <a:avLst/>
          </a:prstGeom>
          <a:solidFill>
            <a:srgbClr val="97C65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65" name="Rectangle 29"/>
          <p:cNvSpPr>
            <a:spLocks noChangeArrowheads="1"/>
          </p:cNvSpPr>
          <p:nvPr/>
        </p:nvSpPr>
        <p:spPr bwMode="auto">
          <a:xfrm>
            <a:off x="8229600" y="2667000"/>
            <a:ext cx="304800" cy="2286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66" name="Rectangle 30"/>
          <p:cNvSpPr>
            <a:spLocks noChangeArrowheads="1"/>
          </p:cNvSpPr>
          <p:nvPr/>
        </p:nvSpPr>
        <p:spPr bwMode="auto">
          <a:xfrm>
            <a:off x="1600200" y="2667000"/>
            <a:ext cx="304800" cy="228600"/>
          </a:xfrm>
          <a:prstGeom prst="rect">
            <a:avLst/>
          </a:prstGeom>
          <a:solidFill>
            <a:srgbClr val="007F0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79967" name="Group 31"/>
          <p:cNvGrpSpPr>
            <a:grpSpLocks/>
          </p:cNvGrpSpPr>
          <p:nvPr/>
        </p:nvGrpSpPr>
        <p:grpSpPr bwMode="auto">
          <a:xfrm>
            <a:off x="2971800" y="2667000"/>
            <a:ext cx="4572000" cy="228600"/>
            <a:chOff x="1872" y="1680"/>
            <a:chExt cx="2880" cy="144"/>
          </a:xfrm>
        </p:grpSpPr>
        <p:sp>
          <p:nvSpPr>
            <p:cNvPr id="679968" name="Rectangle 32"/>
            <p:cNvSpPr>
              <a:spLocks noChangeArrowheads="1"/>
            </p:cNvSpPr>
            <p:nvPr/>
          </p:nvSpPr>
          <p:spPr bwMode="auto">
            <a:xfrm>
              <a:off x="1872" y="1680"/>
              <a:ext cx="288"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69" name="Rectangle 33"/>
            <p:cNvSpPr>
              <a:spLocks noChangeArrowheads="1"/>
            </p:cNvSpPr>
            <p:nvPr/>
          </p:nvSpPr>
          <p:spPr bwMode="auto">
            <a:xfrm>
              <a:off x="2400" y="1680"/>
              <a:ext cx="192"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70" name="Rectangle 34"/>
            <p:cNvSpPr>
              <a:spLocks noChangeArrowheads="1"/>
            </p:cNvSpPr>
            <p:nvPr/>
          </p:nvSpPr>
          <p:spPr bwMode="auto">
            <a:xfrm>
              <a:off x="3024" y="1680"/>
              <a:ext cx="192"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71" name="Rectangle 35"/>
            <p:cNvSpPr>
              <a:spLocks noChangeArrowheads="1"/>
            </p:cNvSpPr>
            <p:nvPr/>
          </p:nvSpPr>
          <p:spPr bwMode="auto">
            <a:xfrm>
              <a:off x="3408" y="1680"/>
              <a:ext cx="288"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72" name="Rectangle 36"/>
            <p:cNvSpPr>
              <a:spLocks noChangeArrowheads="1"/>
            </p:cNvSpPr>
            <p:nvPr/>
          </p:nvSpPr>
          <p:spPr bwMode="auto">
            <a:xfrm>
              <a:off x="4560" y="1680"/>
              <a:ext cx="192"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73" name="Rectangle 37"/>
            <p:cNvSpPr>
              <a:spLocks noChangeArrowheads="1"/>
            </p:cNvSpPr>
            <p:nvPr/>
          </p:nvSpPr>
          <p:spPr bwMode="auto">
            <a:xfrm>
              <a:off x="4032" y="1680"/>
              <a:ext cx="288"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79974" name="Rectangle 38"/>
          <p:cNvSpPr>
            <a:spLocks noChangeArrowheads="1"/>
          </p:cNvSpPr>
          <p:nvPr/>
        </p:nvSpPr>
        <p:spPr bwMode="auto">
          <a:xfrm>
            <a:off x="2590800" y="2667000"/>
            <a:ext cx="152400" cy="228600"/>
          </a:xfrm>
          <a:prstGeom prst="rect">
            <a:avLst/>
          </a:prstGeom>
          <a:solidFill>
            <a:srgbClr val="00C60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75" name="Rectangle 39"/>
          <p:cNvSpPr>
            <a:spLocks noChangeArrowheads="1"/>
          </p:cNvSpPr>
          <p:nvPr/>
        </p:nvSpPr>
        <p:spPr bwMode="auto">
          <a:xfrm>
            <a:off x="7696200" y="2667000"/>
            <a:ext cx="152400" cy="228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76" name="Rectangle 40"/>
          <p:cNvSpPr>
            <a:spLocks noChangeArrowheads="1"/>
          </p:cNvSpPr>
          <p:nvPr/>
        </p:nvSpPr>
        <p:spPr bwMode="auto">
          <a:xfrm>
            <a:off x="3352800" y="2209800"/>
            <a:ext cx="3630613" cy="4270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200" b="1">
                <a:solidFill>
                  <a:srgbClr val="0F116A"/>
                </a:solidFill>
              </a:rPr>
              <a:t>transcriptional unit (gene)</a:t>
            </a:r>
            <a:endParaRPr lang="en-US" sz="3000" b="1">
              <a:solidFill>
                <a:srgbClr val="0F116A"/>
              </a:solidFill>
            </a:endParaRPr>
          </a:p>
        </p:txBody>
      </p:sp>
      <p:sp>
        <p:nvSpPr>
          <p:cNvPr id="679977" name="Rectangle 41"/>
          <p:cNvSpPr>
            <a:spLocks noChangeArrowheads="1"/>
          </p:cNvSpPr>
          <p:nvPr/>
        </p:nvSpPr>
        <p:spPr bwMode="auto">
          <a:xfrm>
            <a:off x="2362200" y="2376488"/>
            <a:ext cx="65405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C602"/>
                </a:solidFill>
              </a:rPr>
              <a:t>TAC</a:t>
            </a:r>
            <a:endParaRPr lang="en-US" sz="3000" b="1">
              <a:solidFill>
                <a:srgbClr val="0F116A"/>
              </a:solidFill>
            </a:endParaRPr>
          </a:p>
        </p:txBody>
      </p:sp>
      <p:sp>
        <p:nvSpPr>
          <p:cNvPr id="679978" name="Rectangle 42"/>
          <p:cNvSpPr>
            <a:spLocks noChangeArrowheads="1"/>
          </p:cNvSpPr>
          <p:nvPr/>
        </p:nvSpPr>
        <p:spPr bwMode="auto">
          <a:xfrm>
            <a:off x="7467600" y="2376488"/>
            <a:ext cx="65405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rPr>
              <a:t>ACT</a:t>
            </a:r>
            <a:endParaRPr lang="en-US" sz="3000" b="1">
              <a:solidFill>
                <a:srgbClr val="0F116A"/>
              </a:solidFill>
            </a:endParaRPr>
          </a:p>
        </p:txBody>
      </p:sp>
      <p:grpSp>
        <p:nvGrpSpPr>
          <p:cNvPr id="679979" name="Group 43"/>
          <p:cNvGrpSpPr>
            <a:grpSpLocks/>
          </p:cNvGrpSpPr>
          <p:nvPr/>
        </p:nvGrpSpPr>
        <p:grpSpPr bwMode="auto">
          <a:xfrm>
            <a:off x="152400" y="3124200"/>
            <a:ext cx="8915400" cy="366713"/>
            <a:chOff x="96" y="1968"/>
            <a:chExt cx="5616" cy="231"/>
          </a:xfrm>
        </p:grpSpPr>
        <p:sp>
          <p:nvSpPr>
            <p:cNvPr id="679980" name="Rectangle 44"/>
            <p:cNvSpPr>
              <a:spLocks noChangeArrowheads="1"/>
            </p:cNvSpPr>
            <p:nvPr/>
          </p:nvSpPr>
          <p:spPr bwMode="auto">
            <a:xfrm>
              <a:off x="96" y="2016"/>
              <a:ext cx="5616" cy="144"/>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79981" name="Rectangle 45"/>
            <p:cNvSpPr>
              <a:spLocks noChangeArrowheads="1"/>
            </p:cNvSpPr>
            <p:nvPr/>
          </p:nvSpPr>
          <p:spPr bwMode="auto">
            <a:xfrm>
              <a:off x="193" y="1968"/>
              <a:ext cx="428"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1800" b="1">
                  <a:solidFill>
                    <a:srgbClr val="0F116A"/>
                  </a:solidFill>
                </a:rPr>
                <a:t>DNA</a:t>
              </a:r>
              <a:endParaRPr lang="en-US" sz="3000" b="1">
                <a:solidFill>
                  <a:srgbClr val="0F116A"/>
                </a:solidFill>
              </a:endParaRPr>
            </a:p>
          </p:txBody>
        </p:sp>
      </p:grpSp>
      <p:sp>
        <p:nvSpPr>
          <p:cNvPr id="679982" name="Rectangle 46"/>
          <p:cNvSpPr>
            <a:spLocks noChangeArrowheads="1"/>
          </p:cNvSpPr>
          <p:nvPr/>
        </p:nvSpPr>
        <p:spPr bwMode="auto">
          <a:xfrm>
            <a:off x="8464550" y="2590800"/>
            <a:ext cx="67945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DNA</a:t>
            </a:r>
          </a:p>
        </p:txBody>
      </p:sp>
      <p:sp>
        <p:nvSpPr>
          <p:cNvPr id="679983" name="Rectangle 47"/>
          <p:cNvSpPr>
            <a:spLocks noChangeArrowheads="1"/>
          </p:cNvSpPr>
          <p:nvPr/>
        </p:nvSpPr>
        <p:spPr bwMode="auto">
          <a:xfrm>
            <a:off x="577850" y="2590800"/>
            <a:ext cx="79375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6604"/>
                </a:solidFill>
              </a:rPr>
              <a:t>TATA</a:t>
            </a:r>
            <a:endParaRPr lang="en-US" sz="1800" b="1">
              <a:solidFill>
                <a:srgbClr val="0F116A"/>
              </a:solidFill>
            </a:endParaRPr>
          </a:p>
        </p:txBody>
      </p:sp>
      <p:sp>
        <p:nvSpPr>
          <p:cNvPr id="679984" name="Rectangle 48"/>
          <p:cNvSpPr>
            <a:spLocks noChangeArrowheads="1"/>
          </p:cNvSpPr>
          <p:nvPr/>
        </p:nvSpPr>
        <p:spPr bwMode="auto">
          <a:xfrm>
            <a:off x="8772525" y="2362200"/>
            <a:ext cx="365125"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1800" b="1">
                <a:solidFill>
                  <a:srgbClr val="0F116A"/>
                </a:solidFill>
              </a:rPr>
              <a:t>5'</a:t>
            </a:r>
            <a:endParaRPr lang="en-US" sz="1800" b="1">
              <a:solidFill>
                <a:schemeClr val="tx2"/>
              </a:solidFill>
            </a:endParaRPr>
          </a:p>
        </p:txBody>
      </p:sp>
      <p:grpSp>
        <p:nvGrpSpPr>
          <p:cNvPr id="679985" name="Group 49"/>
          <p:cNvGrpSpPr>
            <a:grpSpLocks/>
          </p:cNvGrpSpPr>
          <p:nvPr/>
        </p:nvGrpSpPr>
        <p:grpSpPr bwMode="auto">
          <a:xfrm>
            <a:off x="228600" y="2286000"/>
            <a:ext cx="1524000" cy="990600"/>
            <a:chOff x="144" y="1440"/>
            <a:chExt cx="960" cy="624"/>
          </a:xfrm>
        </p:grpSpPr>
        <p:sp>
          <p:nvSpPr>
            <p:cNvPr id="679986" name="Oval 50"/>
            <p:cNvSpPr>
              <a:spLocks noChangeArrowheads="1"/>
            </p:cNvSpPr>
            <p:nvPr/>
          </p:nvSpPr>
          <p:spPr bwMode="auto">
            <a:xfrm>
              <a:off x="144" y="1440"/>
              <a:ext cx="960" cy="624"/>
            </a:xfrm>
            <a:prstGeom prst="ellipse">
              <a:avLst/>
            </a:prstGeom>
            <a:solidFill>
              <a:schemeClr val="accent2">
                <a:alpha val="50000"/>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87" name="Rectangle 51"/>
            <p:cNvSpPr>
              <a:spLocks noChangeArrowheads="1"/>
            </p:cNvSpPr>
            <p:nvPr/>
          </p:nvSpPr>
          <p:spPr bwMode="auto">
            <a:xfrm>
              <a:off x="166" y="1585"/>
              <a:ext cx="916" cy="334"/>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80000"/>
                </a:lnSpc>
              </a:pPr>
              <a:r>
                <a:rPr lang="en-US" sz="1800" b="1">
                  <a:solidFill>
                    <a:srgbClr val="0F116A"/>
                  </a:solidFill>
                </a:rPr>
                <a:t>RNA</a:t>
              </a:r>
            </a:p>
            <a:p>
              <a:pPr>
                <a:lnSpc>
                  <a:spcPct val="80000"/>
                </a:lnSpc>
              </a:pPr>
              <a:r>
                <a:rPr lang="en-US" sz="1800" b="1">
                  <a:solidFill>
                    <a:srgbClr val="0F116A"/>
                  </a:solidFill>
                </a:rPr>
                <a:t>polymerase</a:t>
              </a:r>
              <a:endParaRPr lang="en-US" sz="3000" b="1">
                <a:solidFill>
                  <a:srgbClr val="0F116A"/>
                </a:solidFill>
              </a:endParaRPr>
            </a:p>
          </p:txBody>
        </p:sp>
      </p:grpSp>
      <p:grpSp>
        <p:nvGrpSpPr>
          <p:cNvPr id="679988" name="Group 52"/>
          <p:cNvGrpSpPr>
            <a:grpSpLocks/>
          </p:cNvGrpSpPr>
          <p:nvPr/>
        </p:nvGrpSpPr>
        <p:grpSpPr bwMode="auto">
          <a:xfrm>
            <a:off x="1524000" y="4281488"/>
            <a:ext cx="6846888" cy="1357312"/>
            <a:chOff x="960" y="2793"/>
            <a:chExt cx="4313" cy="855"/>
          </a:xfrm>
        </p:grpSpPr>
        <p:grpSp>
          <p:nvGrpSpPr>
            <p:cNvPr id="679989" name="Group 53"/>
            <p:cNvGrpSpPr>
              <a:grpSpLocks/>
            </p:cNvGrpSpPr>
            <p:nvPr/>
          </p:nvGrpSpPr>
          <p:grpSpPr bwMode="auto">
            <a:xfrm>
              <a:off x="960" y="2793"/>
              <a:ext cx="4224" cy="855"/>
              <a:chOff x="960" y="2496"/>
              <a:chExt cx="4224" cy="855"/>
            </a:xfrm>
          </p:grpSpPr>
          <p:grpSp>
            <p:nvGrpSpPr>
              <p:cNvPr id="679990" name="Group 54"/>
              <p:cNvGrpSpPr>
                <a:grpSpLocks/>
              </p:cNvGrpSpPr>
              <p:nvPr/>
            </p:nvGrpSpPr>
            <p:grpSpPr bwMode="auto">
              <a:xfrm>
                <a:off x="1008" y="2496"/>
                <a:ext cx="4176" cy="816"/>
                <a:chOff x="1008" y="2496"/>
                <a:chExt cx="4176" cy="816"/>
              </a:xfrm>
            </p:grpSpPr>
            <p:sp>
              <p:nvSpPr>
                <p:cNvPr id="679991" name="Rectangle 55"/>
                <p:cNvSpPr>
                  <a:spLocks noChangeArrowheads="1"/>
                </p:cNvSpPr>
                <p:nvPr/>
              </p:nvSpPr>
              <p:spPr bwMode="auto">
                <a:xfrm>
                  <a:off x="1008" y="3168"/>
                  <a:ext cx="4176" cy="144"/>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79992" name="AutoShape 56"/>
                <p:cNvSpPr>
                  <a:spLocks noChangeArrowheads="1"/>
                </p:cNvSpPr>
                <p:nvPr/>
              </p:nvSpPr>
              <p:spPr bwMode="auto">
                <a:xfrm>
                  <a:off x="2688" y="2496"/>
                  <a:ext cx="192" cy="576"/>
                </a:xfrm>
                <a:prstGeom prst="downArrow">
                  <a:avLst>
                    <a:gd name="adj1" fmla="val 50000"/>
                    <a:gd name="adj2" fmla="val 75000"/>
                  </a:avLst>
                </a:prstGeom>
                <a:solidFill>
                  <a:srgbClr val="FFEA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79993" name="Rectangle 57"/>
              <p:cNvSpPr>
                <a:spLocks noChangeArrowheads="1"/>
              </p:cNvSpPr>
              <p:nvPr/>
            </p:nvSpPr>
            <p:spPr bwMode="auto">
              <a:xfrm>
                <a:off x="960" y="3120"/>
                <a:ext cx="828"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rPr>
                  <a:t>pre-mRNA</a:t>
                </a:r>
                <a:endParaRPr lang="en-US" sz="1800" b="1">
                  <a:solidFill>
                    <a:srgbClr val="0F116A"/>
                  </a:solidFill>
                </a:endParaRPr>
              </a:p>
            </p:txBody>
          </p:sp>
        </p:grpSp>
        <p:sp>
          <p:nvSpPr>
            <p:cNvPr id="679994" name="Rectangle 58"/>
            <p:cNvSpPr>
              <a:spLocks noChangeArrowheads="1"/>
            </p:cNvSpPr>
            <p:nvPr/>
          </p:nvSpPr>
          <p:spPr bwMode="auto">
            <a:xfrm>
              <a:off x="963" y="3216"/>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5'</a:t>
              </a:r>
              <a:endParaRPr lang="en-US" sz="1800" b="1">
                <a:solidFill>
                  <a:srgbClr val="0F116A"/>
                </a:solidFill>
              </a:endParaRPr>
            </a:p>
          </p:txBody>
        </p:sp>
        <p:sp>
          <p:nvSpPr>
            <p:cNvPr id="679995" name="Rectangle 59"/>
            <p:cNvSpPr>
              <a:spLocks noChangeArrowheads="1"/>
            </p:cNvSpPr>
            <p:nvPr/>
          </p:nvSpPr>
          <p:spPr bwMode="auto">
            <a:xfrm>
              <a:off x="5043" y="3216"/>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3'</a:t>
              </a:r>
            </a:p>
          </p:txBody>
        </p:sp>
      </p:grpSp>
      <p:grpSp>
        <p:nvGrpSpPr>
          <p:cNvPr id="679996" name="Group 60"/>
          <p:cNvGrpSpPr>
            <a:grpSpLocks/>
          </p:cNvGrpSpPr>
          <p:nvPr/>
        </p:nvGrpSpPr>
        <p:grpSpPr bwMode="auto">
          <a:xfrm>
            <a:off x="2514600" y="1431925"/>
            <a:ext cx="1352550" cy="1387475"/>
            <a:chOff x="1584" y="902"/>
            <a:chExt cx="852" cy="874"/>
          </a:xfrm>
        </p:grpSpPr>
        <p:sp>
          <p:nvSpPr>
            <p:cNvPr id="679997" name="Line 61"/>
            <p:cNvSpPr>
              <a:spLocks noChangeShapeType="1"/>
            </p:cNvSpPr>
            <p:nvPr/>
          </p:nvSpPr>
          <p:spPr bwMode="auto">
            <a:xfrm>
              <a:off x="1632" y="1008"/>
              <a:ext cx="0" cy="76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998" name="Rectangle 62"/>
            <p:cNvSpPr>
              <a:spLocks noChangeArrowheads="1"/>
            </p:cNvSpPr>
            <p:nvPr/>
          </p:nvSpPr>
          <p:spPr bwMode="auto">
            <a:xfrm>
              <a:off x="1584" y="902"/>
              <a:ext cx="852" cy="404"/>
            </a:xfrm>
            <a:prstGeom prst="rect">
              <a:avLst/>
            </a:prstGeom>
            <a:solidFill>
              <a:srgbClr val="00C60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bg1"/>
                  </a:solidFill>
                </a:rPr>
                <a:t>translation</a:t>
              </a:r>
            </a:p>
            <a:p>
              <a:r>
                <a:rPr lang="en-US" sz="1800" b="1">
                  <a:solidFill>
                    <a:schemeClr val="bg1"/>
                  </a:solidFill>
                </a:rPr>
                <a:t>start</a:t>
              </a:r>
              <a:endParaRPr lang="en-US" sz="2200" b="1">
                <a:solidFill>
                  <a:srgbClr val="0F116A"/>
                </a:solidFill>
              </a:endParaRPr>
            </a:p>
          </p:txBody>
        </p:sp>
      </p:grpSp>
      <p:grpSp>
        <p:nvGrpSpPr>
          <p:cNvPr id="679999" name="Group 63"/>
          <p:cNvGrpSpPr>
            <a:grpSpLocks/>
          </p:cNvGrpSpPr>
          <p:nvPr/>
        </p:nvGrpSpPr>
        <p:grpSpPr bwMode="auto">
          <a:xfrm>
            <a:off x="7620000" y="1431925"/>
            <a:ext cx="1352550" cy="1387475"/>
            <a:chOff x="4800" y="902"/>
            <a:chExt cx="852" cy="874"/>
          </a:xfrm>
        </p:grpSpPr>
        <p:sp>
          <p:nvSpPr>
            <p:cNvPr id="680000" name="Line 64"/>
            <p:cNvSpPr>
              <a:spLocks noChangeShapeType="1"/>
            </p:cNvSpPr>
            <p:nvPr/>
          </p:nvSpPr>
          <p:spPr bwMode="auto">
            <a:xfrm>
              <a:off x="4848" y="1008"/>
              <a:ext cx="0" cy="76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01" name="Rectangle 65"/>
            <p:cNvSpPr>
              <a:spLocks noChangeArrowheads="1"/>
            </p:cNvSpPr>
            <p:nvPr/>
          </p:nvSpPr>
          <p:spPr bwMode="auto">
            <a:xfrm>
              <a:off x="4800" y="902"/>
              <a:ext cx="852" cy="40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bg1"/>
                  </a:solidFill>
                </a:rPr>
                <a:t>translation</a:t>
              </a:r>
            </a:p>
            <a:p>
              <a:r>
                <a:rPr lang="en-US" sz="1800" b="1">
                  <a:solidFill>
                    <a:schemeClr val="bg1"/>
                  </a:solidFill>
                </a:rPr>
                <a:t>stop</a:t>
              </a:r>
              <a:endParaRPr lang="en-US" sz="2200" b="1">
                <a:solidFill>
                  <a:srgbClr val="0F116A"/>
                </a:solidFill>
              </a:endParaRPr>
            </a:p>
          </p:txBody>
        </p:sp>
      </p:grpSp>
      <p:grpSp>
        <p:nvGrpSpPr>
          <p:cNvPr id="680002" name="Group 66"/>
          <p:cNvGrpSpPr>
            <a:grpSpLocks/>
          </p:cNvGrpSpPr>
          <p:nvPr/>
        </p:nvGrpSpPr>
        <p:grpSpPr bwMode="auto">
          <a:xfrm>
            <a:off x="2590800" y="5791200"/>
            <a:ext cx="4262438" cy="976313"/>
            <a:chOff x="1632" y="3648"/>
            <a:chExt cx="2685" cy="615"/>
          </a:xfrm>
        </p:grpSpPr>
        <p:grpSp>
          <p:nvGrpSpPr>
            <p:cNvPr id="680003" name="Group 67"/>
            <p:cNvGrpSpPr>
              <a:grpSpLocks/>
            </p:cNvGrpSpPr>
            <p:nvPr/>
          </p:nvGrpSpPr>
          <p:grpSpPr bwMode="auto">
            <a:xfrm>
              <a:off x="1632" y="3648"/>
              <a:ext cx="2592" cy="615"/>
              <a:chOff x="1632" y="3648"/>
              <a:chExt cx="2592" cy="615"/>
            </a:xfrm>
          </p:grpSpPr>
          <p:grpSp>
            <p:nvGrpSpPr>
              <p:cNvPr id="680004" name="Group 68"/>
              <p:cNvGrpSpPr>
                <a:grpSpLocks/>
              </p:cNvGrpSpPr>
              <p:nvPr/>
            </p:nvGrpSpPr>
            <p:grpSpPr bwMode="auto">
              <a:xfrm>
                <a:off x="1680" y="3648"/>
                <a:ext cx="2544" cy="576"/>
                <a:chOff x="1680" y="3648"/>
                <a:chExt cx="2544" cy="576"/>
              </a:xfrm>
            </p:grpSpPr>
            <p:sp>
              <p:nvSpPr>
                <p:cNvPr id="680005" name="Rectangle 69"/>
                <p:cNvSpPr>
                  <a:spLocks noChangeArrowheads="1"/>
                </p:cNvSpPr>
                <p:nvPr/>
              </p:nvSpPr>
              <p:spPr bwMode="auto">
                <a:xfrm>
                  <a:off x="1680" y="4080"/>
                  <a:ext cx="2544" cy="144"/>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80006" name="AutoShape 70"/>
                <p:cNvSpPr>
                  <a:spLocks noChangeArrowheads="1"/>
                </p:cNvSpPr>
                <p:nvPr/>
              </p:nvSpPr>
              <p:spPr bwMode="auto">
                <a:xfrm>
                  <a:off x="2688" y="3648"/>
                  <a:ext cx="192" cy="336"/>
                </a:xfrm>
                <a:prstGeom prst="downArrow">
                  <a:avLst>
                    <a:gd name="adj1" fmla="val 50000"/>
                    <a:gd name="adj2" fmla="val 43750"/>
                  </a:avLst>
                </a:prstGeom>
                <a:solidFill>
                  <a:srgbClr val="FFEA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0007" name="Rectangle 71"/>
              <p:cNvSpPr>
                <a:spLocks noChangeArrowheads="1"/>
              </p:cNvSpPr>
              <p:nvPr/>
            </p:nvSpPr>
            <p:spPr bwMode="auto">
              <a:xfrm>
                <a:off x="1632" y="4032"/>
                <a:ext cx="1156"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800" b="1">
                    <a:solidFill>
                      <a:srgbClr val="CC0000"/>
                    </a:solidFill>
                  </a:rPr>
                  <a:t>  mature mRNA</a:t>
                </a:r>
                <a:endParaRPr lang="en-US" sz="1800" b="1">
                  <a:solidFill>
                    <a:srgbClr val="0F116A"/>
                  </a:solidFill>
                </a:endParaRPr>
              </a:p>
            </p:txBody>
          </p:sp>
        </p:grpSp>
        <p:sp>
          <p:nvSpPr>
            <p:cNvPr id="680008" name="Rectangle 72"/>
            <p:cNvSpPr>
              <a:spLocks noChangeArrowheads="1"/>
            </p:cNvSpPr>
            <p:nvPr/>
          </p:nvSpPr>
          <p:spPr bwMode="auto">
            <a:xfrm>
              <a:off x="1635" y="3831"/>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5'</a:t>
              </a:r>
            </a:p>
          </p:txBody>
        </p:sp>
        <p:sp>
          <p:nvSpPr>
            <p:cNvPr id="680009" name="Rectangle 73"/>
            <p:cNvSpPr>
              <a:spLocks noChangeArrowheads="1"/>
            </p:cNvSpPr>
            <p:nvPr/>
          </p:nvSpPr>
          <p:spPr bwMode="auto">
            <a:xfrm>
              <a:off x="4087" y="3831"/>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3'</a:t>
              </a:r>
            </a:p>
          </p:txBody>
        </p:sp>
      </p:grpSp>
      <p:grpSp>
        <p:nvGrpSpPr>
          <p:cNvPr id="680010" name="Group 74"/>
          <p:cNvGrpSpPr>
            <a:grpSpLocks/>
          </p:cNvGrpSpPr>
          <p:nvPr/>
        </p:nvGrpSpPr>
        <p:grpSpPr bwMode="auto">
          <a:xfrm>
            <a:off x="3200400" y="5346700"/>
            <a:ext cx="4572000" cy="228600"/>
            <a:chOff x="1872" y="1680"/>
            <a:chExt cx="2880" cy="144"/>
          </a:xfrm>
        </p:grpSpPr>
        <p:sp>
          <p:nvSpPr>
            <p:cNvPr id="680011" name="Rectangle 75"/>
            <p:cNvSpPr>
              <a:spLocks noChangeArrowheads="1"/>
            </p:cNvSpPr>
            <p:nvPr/>
          </p:nvSpPr>
          <p:spPr bwMode="auto">
            <a:xfrm>
              <a:off x="1872" y="1680"/>
              <a:ext cx="288"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12" name="Rectangle 76"/>
            <p:cNvSpPr>
              <a:spLocks noChangeArrowheads="1"/>
            </p:cNvSpPr>
            <p:nvPr/>
          </p:nvSpPr>
          <p:spPr bwMode="auto">
            <a:xfrm>
              <a:off x="2400" y="1680"/>
              <a:ext cx="192"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13" name="Rectangle 77"/>
            <p:cNvSpPr>
              <a:spLocks noChangeArrowheads="1"/>
            </p:cNvSpPr>
            <p:nvPr/>
          </p:nvSpPr>
          <p:spPr bwMode="auto">
            <a:xfrm>
              <a:off x="3024" y="1680"/>
              <a:ext cx="192"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14" name="Rectangle 78"/>
            <p:cNvSpPr>
              <a:spLocks noChangeArrowheads="1"/>
            </p:cNvSpPr>
            <p:nvPr/>
          </p:nvSpPr>
          <p:spPr bwMode="auto">
            <a:xfrm>
              <a:off x="3408" y="1680"/>
              <a:ext cx="288"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15" name="Rectangle 79"/>
            <p:cNvSpPr>
              <a:spLocks noChangeArrowheads="1"/>
            </p:cNvSpPr>
            <p:nvPr/>
          </p:nvSpPr>
          <p:spPr bwMode="auto">
            <a:xfrm>
              <a:off x="4560" y="1680"/>
              <a:ext cx="192"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16" name="Rectangle 80"/>
            <p:cNvSpPr>
              <a:spLocks noChangeArrowheads="1"/>
            </p:cNvSpPr>
            <p:nvPr/>
          </p:nvSpPr>
          <p:spPr bwMode="auto">
            <a:xfrm>
              <a:off x="4032" y="1680"/>
              <a:ext cx="288"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0017" name="Group 81"/>
          <p:cNvGrpSpPr>
            <a:grpSpLocks/>
          </p:cNvGrpSpPr>
          <p:nvPr/>
        </p:nvGrpSpPr>
        <p:grpSpPr bwMode="auto">
          <a:xfrm>
            <a:off x="2209800" y="2819400"/>
            <a:ext cx="654050" cy="914400"/>
            <a:chOff x="1392" y="1776"/>
            <a:chExt cx="412" cy="576"/>
          </a:xfrm>
        </p:grpSpPr>
        <p:sp>
          <p:nvSpPr>
            <p:cNvPr id="680018" name="Line 82"/>
            <p:cNvSpPr>
              <a:spLocks noChangeShapeType="1"/>
            </p:cNvSpPr>
            <p:nvPr/>
          </p:nvSpPr>
          <p:spPr bwMode="auto">
            <a:xfrm>
              <a:off x="1392" y="1776"/>
              <a:ext cx="0" cy="57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19" name="Rectangle 83"/>
            <p:cNvSpPr>
              <a:spLocks noChangeArrowheads="1"/>
            </p:cNvSpPr>
            <p:nvPr/>
          </p:nvSpPr>
          <p:spPr bwMode="auto">
            <a:xfrm>
              <a:off x="1392" y="2121"/>
              <a:ext cx="412" cy="231"/>
            </a:xfrm>
            <a:prstGeom prst="rect">
              <a:avLst/>
            </a:prstGeom>
            <a:solidFill>
              <a:srgbClr val="0F11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bg1"/>
                  </a:solidFill>
                </a:rPr>
                <a:t>UTR</a:t>
              </a:r>
              <a:endParaRPr lang="en-US" sz="2200" b="1">
                <a:solidFill>
                  <a:srgbClr val="0F116A"/>
                </a:solidFill>
              </a:endParaRPr>
            </a:p>
          </p:txBody>
        </p:sp>
      </p:grpSp>
      <p:grpSp>
        <p:nvGrpSpPr>
          <p:cNvPr id="680020" name="Group 84"/>
          <p:cNvGrpSpPr>
            <a:grpSpLocks/>
          </p:cNvGrpSpPr>
          <p:nvPr/>
        </p:nvGrpSpPr>
        <p:grpSpPr bwMode="auto">
          <a:xfrm>
            <a:off x="7423150" y="2819400"/>
            <a:ext cx="654050" cy="914400"/>
            <a:chOff x="4676" y="1776"/>
            <a:chExt cx="412" cy="576"/>
          </a:xfrm>
        </p:grpSpPr>
        <p:sp>
          <p:nvSpPr>
            <p:cNvPr id="680021" name="Line 85"/>
            <p:cNvSpPr>
              <a:spLocks noChangeShapeType="1"/>
            </p:cNvSpPr>
            <p:nvPr/>
          </p:nvSpPr>
          <p:spPr bwMode="auto">
            <a:xfrm>
              <a:off x="5088" y="1776"/>
              <a:ext cx="0" cy="57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22" name="Rectangle 86"/>
            <p:cNvSpPr>
              <a:spLocks noChangeArrowheads="1"/>
            </p:cNvSpPr>
            <p:nvPr/>
          </p:nvSpPr>
          <p:spPr bwMode="auto">
            <a:xfrm>
              <a:off x="4676" y="2121"/>
              <a:ext cx="412" cy="231"/>
            </a:xfrm>
            <a:prstGeom prst="rect">
              <a:avLst/>
            </a:prstGeom>
            <a:solidFill>
              <a:srgbClr val="0F11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bg1"/>
                  </a:solidFill>
                </a:rPr>
                <a:t>UTR</a:t>
              </a:r>
              <a:endParaRPr lang="en-US" sz="2200" b="1">
                <a:solidFill>
                  <a:srgbClr val="0F116A"/>
                </a:solidFill>
              </a:endParaRPr>
            </a:p>
          </p:txBody>
        </p:sp>
      </p:grpSp>
      <p:grpSp>
        <p:nvGrpSpPr>
          <p:cNvPr id="680023" name="Group 87"/>
          <p:cNvGrpSpPr>
            <a:grpSpLocks/>
          </p:cNvGrpSpPr>
          <p:nvPr/>
        </p:nvGrpSpPr>
        <p:grpSpPr bwMode="auto">
          <a:xfrm>
            <a:off x="2895600" y="1554163"/>
            <a:ext cx="4724400" cy="1265237"/>
            <a:chOff x="1824" y="979"/>
            <a:chExt cx="2976" cy="797"/>
          </a:xfrm>
        </p:grpSpPr>
        <p:grpSp>
          <p:nvGrpSpPr>
            <p:cNvPr id="680024" name="Group 88"/>
            <p:cNvGrpSpPr>
              <a:grpSpLocks/>
            </p:cNvGrpSpPr>
            <p:nvPr/>
          </p:nvGrpSpPr>
          <p:grpSpPr bwMode="auto">
            <a:xfrm>
              <a:off x="1824" y="979"/>
              <a:ext cx="2976" cy="749"/>
              <a:chOff x="1824" y="979"/>
              <a:chExt cx="2976" cy="749"/>
            </a:xfrm>
          </p:grpSpPr>
          <p:sp>
            <p:nvSpPr>
              <p:cNvPr id="680025" name="Line 89"/>
              <p:cNvSpPr>
                <a:spLocks noChangeShapeType="1"/>
              </p:cNvSpPr>
              <p:nvPr/>
            </p:nvSpPr>
            <p:spPr bwMode="auto">
              <a:xfrm flipV="1">
                <a:off x="1824" y="1200"/>
                <a:ext cx="1248"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26" name="Line 90"/>
              <p:cNvSpPr>
                <a:spLocks noChangeShapeType="1"/>
              </p:cNvSpPr>
              <p:nvPr/>
            </p:nvSpPr>
            <p:spPr bwMode="auto">
              <a:xfrm flipV="1">
                <a:off x="2304" y="1248"/>
                <a:ext cx="816" cy="43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27" name="Line 91"/>
              <p:cNvSpPr>
                <a:spLocks noChangeShapeType="1"/>
              </p:cNvSpPr>
              <p:nvPr/>
            </p:nvSpPr>
            <p:spPr bwMode="auto">
              <a:xfrm flipV="1">
                <a:off x="2832" y="1248"/>
                <a:ext cx="384"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28" name="Line 92"/>
              <p:cNvSpPr>
                <a:spLocks noChangeShapeType="1"/>
              </p:cNvSpPr>
              <p:nvPr/>
            </p:nvSpPr>
            <p:spPr bwMode="auto">
              <a:xfrm flipH="1" flipV="1">
                <a:off x="3312" y="1200"/>
                <a:ext cx="528"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29" name="Line 93"/>
              <p:cNvSpPr>
                <a:spLocks noChangeShapeType="1"/>
              </p:cNvSpPr>
              <p:nvPr/>
            </p:nvSpPr>
            <p:spPr bwMode="auto">
              <a:xfrm flipH="1" flipV="1">
                <a:off x="3408" y="1200"/>
                <a:ext cx="1056" cy="52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30" name="Line 94"/>
              <p:cNvSpPr>
                <a:spLocks noChangeShapeType="1"/>
              </p:cNvSpPr>
              <p:nvPr/>
            </p:nvSpPr>
            <p:spPr bwMode="auto">
              <a:xfrm flipH="1" flipV="1">
                <a:off x="3504" y="1200"/>
                <a:ext cx="1296"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031" name="Rectangle 95"/>
              <p:cNvSpPr>
                <a:spLocks noChangeArrowheads="1"/>
              </p:cNvSpPr>
              <p:nvPr/>
            </p:nvSpPr>
            <p:spPr bwMode="auto">
              <a:xfrm>
                <a:off x="2966" y="979"/>
                <a:ext cx="625" cy="269"/>
              </a:xfrm>
              <a:prstGeom prst="rect">
                <a:avLst/>
              </a:prstGeom>
              <a:solidFill>
                <a:srgbClr val="40458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1"/>
                    </a:solidFill>
                  </a:rPr>
                  <a:t>exons</a:t>
                </a:r>
                <a:endParaRPr lang="en-US" sz="3000" b="1">
                  <a:solidFill>
                    <a:srgbClr val="0F116A"/>
                  </a:solidFill>
                </a:endParaRPr>
              </a:p>
            </p:txBody>
          </p:sp>
        </p:grpSp>
        <p:sp>
          <p:nvSpPr>
            <p:cNvPr id="680032" name="Line 96"/>
            <p:cNvSpPr>
              <a:spLocks noChangeShapeType="1"/>
            </p:cNvSpPr>
            <p:nvPr/>
          </p:nvSpPr>
          <p:spPr bwMode="auto">
            <a:xfrm flipH="1" flipV="1">
              <a:off x="3264" y="1200"/>
              <a:ext cx="0" cy="57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80033" name="Group 97"/>
          <p:cNvGrpSpPr>
            <a:grpSpLocks/>
          </p:cNvGrpSpPr>
          <p:nvPr/>
        </p:nvGrpSpPr>
        <p:grpSpPr bwMode="auto">
          <a:xfrm>
            <a:off x="0" y="1371600"/>
            <a:ext cx="1346200" cy="533400"/>
            <a:chOff x="0" y="864"/>
            <a:chExt cx="848" cy="336"/>
          </a:xfrm>
        </p:grpSpPr>
        <p:sp>
          <p:nvSpPr>
            <p:cNvPr id="680034" name="AutoShape 98"/>
            <p:cNvSpPr>
              <a:spLocks noChangeArrowheads="1"/>
            </p:cNvSpPr>
            <p:nvPr/>
          </p:nvSpPr>
          <p:spPr bwMode="auto">
            <a:xfrm flipH="1">
              <a:off x="0" y="864"/>
              <a:ext cx="848" cy="231"/>
            </a:xfrm>
            <a:prstGeom prst="homePlate">
              <a:avLst>
                <a:gd name="adj" fmla="val 91775"/>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enhancer</a:t>
              </a:r>
              <a:endParaRPr lang="en-US" sz="3000" b="1">
                <a:solidFill>
                  <a:srgbClr val="0F116A"/>
                </a:solidFill>
              </a:endParaRPr>
            </a:p>
          </p:txBody>
        </p:sp>
        <p:sp>
          <p:nvSpPr>
            <p:cNvPr id="680035" name="Rectangle 99"/>
            <p:cNvSpPr>
              <a:spLocks noChangeArrowheads="1"/>
            </p:cNvSpPr>
            <p:nvPr/>
          </p:nvSpPr>
          <p:spPr bwMode="auto">
            <a:xfrm>
              <a:off x="362" y="1008"/>
              <a:ext cx="476"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400" b="1">
                  <a:solidFill>
                    <a:srgbClr val="0F116A"/>
                  </a:solidFill>
                </a:rPr>
                <a:t>1000</a:t>
              </a:r>
              <a:r>
                <a:rPr lang="en-US" sz="1400" b="1" baseline="30000">
                  <a:solidFill>
                    <a:srgbClr val="0F116A"/>
                  </a:solidFill>
                </a:rPr>
                <a:t>+</a:t>
              </a:r>
              <a:r>
                <a:rPr lang="en-US" sz="1400" b="1">
                  <a:solidFill>
                    <a:srgbClr val="0F116A"/>
                  </a:solidFill>
                </a:rPr>
                <a:t>b</a:t>
              </a:r>
              <a:endParaRPr lang="en-US" sz="1800" b="1">
                <a:solidFill>
                  <a:srgbClr val="0F116A"/>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8" fill="hold" nodeType="clickEffect">
                                  <p:stCondLst>
                                    <p:cond delay="0"/>
                                  </p:stCondLst>
                                  <p:childTnLst>
                                    <p:anim calcmode="lin" valueType="num">
                                      <p:cBhvr additive="base">
                                        <p:cTn id="6" dur="500"/>
                                        <p:tgtEl>
                                          <p:spTgt spid="679979"/>
                                        </p:tgtEl>
                                        <p:attrNameLst>
                                          <p:attrName>ppt_x</p:attrName>
                                        </p:attrNameLst>
                                      </p:cBhvr>
                                      <p:tavLst>
                                        <p:tav tm="0">
                                          <p:val>
                                            <p:strVal val="ppt_x"/>
                                          </p:val>
                                        </p:tav>
                                        <p:tav tm="100000">
                                          <p:val>
                                            <p:strVal val="0-ppt_w/2"/>
                                          </p:val>
                                        </p:tav>
                                      </p:tavLst>
                                    </p:anim>
                                    <p:anim calcmode="lin" valueType="num">
                                      <p:cBhvr additive="base">
                                        <p:cTn id="7" dur="500"/>
                                        <p:tgtEl>
                                          <p:spTgt spid="679979"/>
                                        </p:tgtEl>
                                        <p:attrNameLst>
                                          <p:attrName>ppt_y</p:attrName>
                                        </p:attrNameLst>
                                      </p:cBhvr>
                                      <p:tavLst>
                                        <p:tav tm="0">
                                          <p:val>
                                            <p:strVal val="ppt_y"/>
                                          </p:val>
                                        </p:tav>
                                        <p:tav tm="100000">
                                          <p:val>
                                            <p:strVal val="ppt_y"/>
                                          </p:val>
                                        </p:tav>
                                      </p:tavLst>
                                    </p:anim>
                                    <p:set>
                                      <p:cBhvr>
                                        <p:cTn id="8" dur="1" fill="hold">
                                          <p:stCondLst>
                                            <p:cond delay="499"/>
                                          </p:stCondLst>
                                        </p:cTn>
                                        <p:tgtEl>
                                          <p:spTgt spid="679979"/>
                                        </p:tgtEl>
                                        <p:attrNameLst>
                                          <p:attrName>style.visibility</p:attrName>
                                        </p:attrNameLst>
                                      </p:cBhvr>
                                      <p:to>
                                        <p:strVal val="hidden"/>
                                      </p:to>
                                    </p:set>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79962"/>
                                        </p:tgtEl>
                                        <p:attrNameLst>
                                          <p:attrName>style.visibility</p:attrName>
                                        </p:attrNameLst>
                                      </p:cBhvr>
                                      <p:to>
                                        <p:strVal val="visible"/>
                                      </p:to>
                                    </p:set>
                                    <p:animEffect transition="in" filter="wipe(left)">
                                      <p:cBhvr>
                                        <p:cTn id="13" dur="500"/>
                                        <p:tgtEl>
                                          <p:spTgt spid="679962"/>
                                        </p:tgtEl>
                                      </p:cBhvr>
                                    </p:animEffect>
                                  </p:childTnLst>
                                  <p:subTnLst>
                                    <p:audio>
                                      <p:cMediaNode>
                                        <p:cTn display="0" masterRel="sameClick">
                                          <p:stCondLst>
                                            <p:cond evt="begin" delay="0">
                                              <p:tn val="11"/>
                                            </p:cond>
                                          </p:stCondLst>
                                          <p:endCondLst>
                                            <p:cond evt="onStopAudio" delay="0">
                                              <p:tgtEl>
                                                <p:sldTgt/>
                                              </p:tgtEl>
                                            </p:cond>
                                          </p:endCondLst>
                                        </p:cTn>
                                        <p:tgtEl>
                                          <p:sndTgt r:embed="rId4" name="Pencil Check"/>
                                        </p:tgtEl>
                                      </p:cMediaNode>
                                    </p:audio>
                                  </p:subTnLst>
                                </p:cTn>
                              </p:par>
                            </p:childTnLst>
                          </p:cTn>
                        </p:par>
                        <p:par>
                          <p:cTn id="14" fill="hold" nodeType="afterGroup">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79976"/>
                                        </p:tgtEl>
                                        <p:attrNameLst>
                                          <p:attrName>style.visibility</p:attrName>
                                        </p:attrNameLst>
                                      </p:cBhvr>
                                      <p:to>
                                        <p:strVal val="visible"/>
                                      </p:to>
                                    </p:set>
                                    <p:animEffect transition="in" filter="wipe(left)">
                                      <p:cBhvr>
                                        <p:cTn id="17" dur="500"/>
                                        <p:tgtEl>
                                          <p:spTgt spid="679976"/>
                                        </p:tgtEl>
                                      </p:cBhvr>
                                    </p:animEffect>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79964"/>
                                        </p:tgtEl>
                                        <p:attrNameLst>
                                          <p:attrName>style.visibility</p:attrName>
                                        </p:attrNameLst>
                                      </p:cBhvr>
                                      <p:to>
                                        <p:strVal val="visible"/>
                                      </p:to>
                                    </p:set>
                                    <p:animEffect transition="in" filter="wipe(left)">
                                      <p:cBhvr>
                                        <p:cTn id="22" dur="500"/>
                                        <p:tgtEl>
                                          <p:spTgt spid="679964"/>
                                        </p:tgtEl>
                                      </p:cBhvr>
                                    </p:animEffect>
                                  </p:childTnLst>
                                  <p:subTnLst>
                                    <p:audio>
                                      <p:cMediaNode>
                                        <p:cTn display="0" masterRel="sameClick">
                                          <p:stCondLst>
                                            <p:cond evt="begin" delay="0">
                                              <p:tn val="20"/>
                                            </p:cond>
                                          </p:stCondLst>
                                          <p:endCondLst>
                                            <p:cond evt="onStopAudio" delay="0">
                                              <p:tgtEl>
                                                <p:sldTgt/>
                                              </p:tgtEl>
                                            </p:cond>
                                          </p:endCondLst>
                                        </p:cTn>
                                        <p:tgtEl>
                                          <p:sndTgt r:embed="rId4" name="Pencil Check"/>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679944"/>
                                        </p:tgtEl>
                                        <p:attrNameLst>
                                          <p:attrName>style.visibility</p:attrName>
                                        </p:attrNameLst>
                                      </p:cBhvr>
                                      <p:to>
                                        <p:strVal val="visible"/>
                                      </p:to>
                                    </p:set>
                                    <p:animEffect transition="in" filter="wipe(down)">
                                      <p:cBhvr>
                                        <p:cTn id="27" dur="500"/>
                                        <p:tgtEl>
                                          <p:spTgt spid="679944"/>
                                        </p:tgtEl>
                                      </p:cBhvr>
                                    </p:animEffect>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par>
                          <p:cTn id="28" fill="hold" nodeType="afterGroup">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679983"/>
                                        </p:tgtEl>
                                        <p:attrNameLst>
                                          <p:attrName>style.visibility</p:attrName>
                                        </p:attrNameLst>
                                      </p:cBhvr>
                                      <p:to>
                                        <p:strVal val="visible"/>
                                      </p:to>
                                    </p:set>
                                    <p:animEffect transition="in" filter="wipe(left)">
                                      <p:cBhvr>
                                        <p:cTn id="31" dur="500"/>
                                        <p:tgtEl>
                                          <p:spTgt spid="679983"/>
                                        </p:tgtEl>
                                      </p:cBhvr>
                                    </p:animEffect>
                                  </p:childTnLst>
                                  <p:subTnLst>
                                    <p:audio>
                                      <p:cMediaNode>
                                        <p:cTn display="0" masterRel="sameClick">
                                          <p:stCondLst>
                                            <p:cond evt="begin" delay="0">
                                              <p:tn val="29"/>
                                            </p:cond>
                                          </p:stCondLst>
                                          <p:endCondLst>
                                            <p:cond evt="onStopAudio" delay="0">
                                              <p:tgtEl>
                                                <p:sldTgt/>
                                              </p:tgtEl>
                                            </p:cond>
                                          </p:endCondLst>
                                        </p:cTn>
                                        <p:tgtEl>
                                          <p:sndTgt r:embed="rId4" name="Pencil Check"/>
                                        </p:tgtEl>
                                      </p:cMediaNode>
                                    </p:audio>
                                  </p:subTnLst>
                                </p:cTn>
                              </p:par>
                            </p:childTnLst>
                          </p:cTn>
                        </p:par>
                        <p:par>
                          <p:cTn id="32" fill="hold" nodeType="afterGroup">
                            <p:stCondLst>
                              <p:cond delay="1000"/>
                            </p:stCondLst>
                            <p:childTnLst>
                              <p:par>
                                <p:cTn id="33" presetID="22" presetClass="entr" presetSubtype="8" fill="hold" nodeType="afterEffect">
                                  <p:stCondLst>
                                    <p:cond delay="0"/>
                                  </p:stCondLst>
                                  <p:childTnLst>
                                    <p:set>
                                      <p:cBhvr>
                                        <p:cTn id="34" dur="1" fill="hold">
                                          <p:stCondLst>
                                            <p:cond delay="0"/>
                                          </p:stCondLst>
                                        </p:cTn>
                                        <p:tgtEl>
                                          <p:spTgt spid="679940"/>
                                        </p:tgtEl>
                                        <p:attrNameLst>
                                          <p:attrName>style.visibility</p:attrName>
                                        </p:attrNameLst>
                                      </p:cBhvr>
                                      <p:to>
                                        <p:strVal val="visible"/>
                                      </p:to>
                                    </p:set>
                                    <p:animEffect transition="in" filter="wipe(left)">
                                      <p:cBhvr>
                                        <p:cTn id="35" dur="500"/>
                                        <p:tgtEl>
                                          <p:spTgt spid="67994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2" fill="hold" nodeType="clickEffect">
                                  <p:stCondLst>
                                    <p:cond delay="0"/>
                                  </p:stCondLst>
                                  <p:childTnLst>
                                    <p:set>
                                      <p:cBhvr>
                                        <p:cTn id="39" dur="1" fill="hold">
                                          <p:stCondLst>
                                            <p:cond delay="0"/>
                                          </p:stCondLst>
                                        </p:cTn>
                                        <p:tgtEl>
                                          <p:spTgt spid="680033"/>
                                        </p:tgtEl>
                                        <p:attrNameLst>
                                          <p:attrName>style.visibility</p:attrName>
                                        </p:attrNameLst>
                                      </p:cBhvr>
                                      <p:to>
                                        <p:strVal val="visible"/>
                                      </p:to>
                                    </p:set>
                                    <p:animEffect transition="in" filter="wipe(right)">
                                      <p:cBhvr>
                                        <p:cTn id="40" dur="500"/>
                                        <p:tgtEl>
                                          <p:spTgt spid="680033"/>
                                        </p:tgtEl>
                                      </p:cBhvr>
                                    </p:animEffect>
                                  </p:childTnLst>
                                  <p:subTnLst>
                                    <p:audio>
                                      <p:cMediaNode>
                                        <p:cTn display="0" masterRel="sameClick">
                                          <p:stCondLst>
                                            <p:cond evt="begin" delay="0">
                                              <p:tn val="38"/>
                                            </p:cond>
                                          </p:stCondLst>
                                          <p:endCondLst>
                                            <p:cond evt="onStopAudio" delay="0">
                                              <p:tgtEl>
                                                <p:sldTgt/>
                                              </p:tgtEl>
                                            </p:cond>
                                          </p:endCondLst>
                                        </p:cTn>
                                        <p:tgtEl>
                                          <p:sndTgt r:embed="rId5" name="Vibro Up"/>
                                        </p:tgtEl>
                                      </p:cMediaNode>
                                    </p:audio>
                                  </p:subTnLst>
                                </p:cTn>
                              </p:par>
                            </p:childTnLst>
                          </p:cTn>
                        </p:par>
                      </p:childTnLst>
                    </p:cTn>
                  </p:par>
                  <p:par>
                    <p:cTn id="41" fill="hold" nodeType="clickPar">
                      <p:stCondLst>
                        <p:cond delay="indefinite"/>
                      </p:stCondLst>
                      <p:childTnLst>
                        <p:par>
                          <p:cTn id="42" fill="hold" nodeType="withGroup">
                            <p:stCondLst>
                              <p:cond delay="0"/>
                            </p:stCondLst>
                            <p:childTnLst>
                              <p:par>
                                <p:cTn id="43" presetID="15" presetClass="entr" presetSubtype="0" fill="hold" nodeType="clickEffect">
                                  <p:stCondLst>
                                    <p:cond delay="0"/>
                                  </p:stCondLst>
                                  <p:childTnLst>
                                    <p:set>
                                      <p:cBhvr>
                                        <p:cTn id="44" dur="1" fill="hold">
                                          <p:stCondLst>
                                            <p:cond delay="0"/>
                                          </p:stCondLst>
                                        </p:cTn>
                                        <p:tgtEl>
                                          <p:spTgt spid="679985"/>
                                        </p:tgtEl>
                                        <p:attrNameLst>
                                          <p:attrName>style.visibility</p:attrName>
                                        </p:attrNameLst>
                                      </p:cBhvr>
                                      <p:to>
                                        <p:strVal val="visible"/>
                                      </p:to>
                                    </p:set>
                                    <p:anim calcmode="lin" valueType="num">
                                      <p:cBhvr>
                                        <p:cTn id="45" dur="1000" fill="hold"/>
                                        <p:tgtEl>
                                          <p:spTgt spid="679985"/>
                                        </p:tgtEl>
                                        <p:attrNameLst>
                                          <p:attrName>ppt_w</p:attrName>
                                        </p:attrNameLst>
                                      </p:cBhvr>
                                      <p:tavLst>
                                        <p:tav tm="0">
                                          <p:val>
                                            <p:fltVal val="0"/>
                                          </p:val>
                                        </p:tav>
                                        <p:tav tm="100000">
                                          <p:val>
                                            <p:strVal val="#ppt_w"/>
                                          </p:val>
                                        </p:tav>
                                      </p:tavLst>
                                    </p:anim>
                                    <p:anim calcmode="lin" valueType="num">
                                      <p:cBhvr>
                                        <p:cTn id="46" dur="1000" fill="hold"/>
                                        <p:tgtEl>
                                          <p:spTgt spid="679985"/>
                                        </p:tgtEl>
                                        <p:attrNameLst>
                                          <p:attrName>ppt_h</p:attrName>
                                        </p:attrNameLst>
                                      </p:cBhvr>
                                      <p:tavLst>
                                        <p:tav tm="0">
                                          <p:val>
                                            <p:fltVal val="0"/>
                                          </p:val>
                                        </p:tav>
                                        <p:tav tm="100000">
                                          <p:val>
                                            <p:strVal val="#ppt_h"/>
                                          </p:val>
                                        </p:tav>
                                      </p:tavLst>
                                    </p:anim>
                                    <p:anim calcmode="lin" valueType="num">
                                      <p:cBhvr>
                                        <p:cTn id="47" dur="1000" fill="hold"/>
                                        <p:tgtEl>
                                          <p:spTgt spid="679985"/>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679985"/>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43"/>
                                            </p:cond>
                                          </p:stCondLst>
                                          <p:endCondLst>
                                            <p:cond evt="onStopAudio" delay="0">
                                              <p:tgtEl>
                                                <p:sldTgt/>
                                              </p:tgtEl>
                                            </p:cond>
                                          </p:endCondLst>
                                        </p:cTn>
                                        <p:tgtEl>
                                          <p:sndTgt r:embed="rId6" name="Chimes"/>
                                        </p:tgtEl>
                                      </p:cMediaNode>
                                    </p:audio>
                                  </p:sub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679966"/>
                                        </p:tgtEl>
                                        <p:attrNameLst>
                                          <p:attrName>style.visibility</p:attrName>
                                        </p:attrNameLst>
                                      </p:cBhvr>
                                      <p:to>
                                        <p:strVal val="visible"/>
                                      </p:to>
                                    </p:set>
                                  </p:childTnLst>
                                </p:cTn>
                              </p:par>
                            </p:childTnLst>
                          </p:cTn>
                        </p:par>
                        <p:par>
                          <p:cTn id="53" fill="hold" nodeType="afterGroup">
                            <p:stCondLst>
                              <p:cond delay="500"/>
                            </p:stCondLst>
                            <p:childTnLst>
                              <p:par>
                                <p:cTn id="54" presetID="22" presetClass="entr" presetSubtype="4" fill="hold" nodeType="afterEffect">
                                  <p:stCondLst>
                                    <p:cond delay="0"/>
                                  </p:stCondLst>
                                  <p:childTnLst>
                                    <p:set>
                                      <p:cBhvr>
                                        <p:cTn id="55" dur="1" fill="hold">
                                          <p:stCondLst>
                                            <p:cond delay="0"/>
                                          </p:stCondLst>
                                        </p:cTn>
                                        <p:tgtEl>
                                          <p:spTgt spid="679950"/>
                                        </p:tgtEl>
                                        <p:attrNameLst>
                                          <p:attrName>style.visibility</p:attrName>
                                        </p:attrNameLst>
                                      </p:cBhvr>
                                      <p:to>
                                        <p:strVal val="visible"/>
                                      </p:to>
                                    </p:set>
                                    <p:animEffect transition="in" filter="wipe(down)">
                                      <p:cBhvr>
                                        <p:cTn id="56" dur="500"/>
                                        <p:tgtEl>
                                          <p:spTgt spid="679950"/>
                                        </p:tgtEl>
                                      </p:cBhvr>
                                    </p:animEffect>
                                  </p:childTnLst>
                                  <p:subTnLst>
                                    <p:audio>
                                      <p:cMediaNode>
                                        <p:cTn display="0" masterRel="sameClick">
                                          <p:stCondLst>
                                            <p:cond evt="begin" delay="0">
                                              <p:tn val="54"/>
                                            </p:cond>
                                          </p:stCondLst>
                                          <p:endCondLst>
                                            <p:cond evt="onStopAudio" delay="0">
                                              <p:tgtEl>
                                                <p:sldTgt/>
                                              </p:tgtEl>
                                            </p:cond>
                                          </p:endCondLst>
                                        </p:cTn>
                                        <p:tgtEl>
                                          <p:sndTgt r:embed="rId4" name="Pencil Check"/>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679965"/>
                                        </p:tgtEl>
                                        <p:attrNameLst>
                                          <p:attrName>style.visibility</p:attrName>
                                        </p:attrNameLst>
                                      </p:cBhvr>
                                      <p:to>
                                        <p:strVal val="visible"/>
                                      </p:to>
                                    </p:set>
                                    <p:animEffect transition="in" filter="wipe(left)">
                                      <p:cBhvr>
                                        <p:cTn id="61" dur="500"/>
                                        <p:tgtEl>
                                          <p:spTgt spid="679965"/>
                                        </p:tgtEl>
                                      </p:cBhvr>
                                    </p:animEffect>
                                  </p:childTnLst>
                                </p:cTn>
                              </p:par>
                            </p:childTnLst>
                          </p:cTn>
                        </p:par>
                        <p:par>
                          <p:cTn id="62" fill="hold" nodeType="afterGroup">
                            <p:stCondLst>
                              <p:cond delay="500"/>
                            </p:stCondLst>
                            <p:childTnLst>
                              <p:par>
                                <p:cTn id="63" presetID="22" presetClass="entr" presetSubtype="4" fill="hold" nodeType="afterEffect">
                                  <p:stCondLst>
                                    <p:cond delay="0"/>
                                  </p:stCondLst>
                                  <p:childTnLst>
                                    <p:set>
                                      <p:cBhvr>
                                        <p:cTn id="64" dur="1" fill="hold">
                                          <p:stCondLst>
                                            <p:cond delay="0"/>
                                          </p:stCondLst>
                                        </p:cTn>
                                        <p:tgtEl>
                                          <p:spTgt spid="679947"/>
                                        </p:tgtEl>
                                        <p:attrNameLst>
                                          <p:attrName>style.visibility</p:attrName>
                                        </p:attrNameLst>
                                      </p:cBhvr>
                                      <p:to>
                                        <p:strVal val="visible"/>
                                      </p:to>
                                    </p:set>
                                    <p:animEffect transition="in" filter="wipe(down)">
                                      <p:cBhvr>
                                        <p:cTn id="65" dur="500"/>
                                        <p:tgtEl>
                                          <p:spTgt spid="679947"/>
                                        </p:tgtEl>
                                      </p:cBhvr>
                                    </p:animEffect>
                                  </p:childTnLst>
                                  <p:subTnLst>
                                    <p:audio>
                                      <p:cMediaNode>
                                        <p:cTn display="0" masterRel="sameClick">
                                          <p:stCondLst>
                                            <p:cond evt="begin" delay="0">
                                              <p:tn val="63"/>
                                            </p:cond>
                                          </p:stCondLst>
                                          <p:endCondLst>
                                            <p:cond evt="onStopAudio" delay="0">
                                              <p:tgtEl>
                                                <p:sldTgt/>
                                              </p:tgtEl>
                                            </p:cond>
                                          </p:endCondLst>
                                        </p:cTn>
                                        <p:tgtEl>
                                          <p:sndTgt r:embed="rId4" name="Pencil Check"/>
                                        </p:tgtEl>
                                      </p:cMediaNode>
                                    </p:audio>
                                  </p:subTnLst>
                                </p:cTn>
                              </p:par>
                            </p:childTnLst>
                          </p:cTn>
                        </p:par>
                      </p:childTnLst>
                    </p:cTn>
                  </p:par>
                  <p:par>
                    <p:cTn id="66" fill="hold" nodeType="clickPar">
                      <p:stCondLst>
                        <p:cond delay="indefinite"/>
                      </p:stCondLst>
                      <p:childTnLst>
                        <p:par>
                          <p:cTn id="67" fill="hold" nodeType="withGroup">
                            <p:stCondLst>
                              <p:cond delay="0"/>
                            </p:stCondLst>
                            <p:childTnLst>
                              <p:par>
                                <p:cTn id="68" presetID="7" presetClass="exit" presetSubtype="2" repeatCount="indefinite" fill="remove" nodeType="clickEffect">
                                  <p:stCondLst>
                                    <p:cond delay="0"/>
                                  </p:stCondLst>
                                  <p:endCondLst>
                                    <p:cond evt="onNext" delay="0">
                                      <p:tgtEl>
                                        <p:sldTgt/>
                                      </p:tgtEl>
                                    </p:cond>
                                  </p:endCondLst>
                                  <p:childTnLst>
                                    <p:anim calcmode="lin" valueType="num">
                                      <p:cBhvr additive="base">
                                        <p:cTn id="69" dur="5000"/>
                                        <p:tgtEl>
                                          <p:spTgt spid="679985"/>
                                        </p:tgtEl>
                                        <p:attrNameLst>
                                          <p:attrName>ppt_x</p:attrName>
                                        </p:attrNameLst>
                                      </p:cBhvr>
                                      <p:tavLst>
                                        <p:tav tm="0">
                                          <p:val>
                                            <p:strVal val="ppt_x"/>
                                          </p:val>
                                        </p:tav>
                                        <p:tav tm="100000">
                                          <p:val>
                                            <p:strVal val="1+ppt_w/2"/>
                                          </p:val>
                                        </p:tav>
                                      </p:tavLst>
                                    </p:anim>
                                    <p:anim calcmode="lin" valueType="num">
                                      <p:cBhvr additive="base">
                                        <p:cTn id="70" dur="5000"/>
                                        <p:tgtEl>
                                          <p:spTgt spid="679985"/>
                                        </p:tgtEl>
                                        <p:attrNameLst>
                                          <p:attrName>ppt_y</p:attrName>
                                        </p:attrNameLst>
                                      </p:cBhvr>
                                      <p:tavLst>
                                        <p:tav tm="0">
                                          <p:val>
                                            <p:strVal val="ppt_y"/>
                                          </p:val>
                                        </p:tav>
                                        <p:tav tm="100000">
                                          <p:val>
                                            <p:strVal val="ppt_y"/>
                                          </p:val>
                                        </p:tav>
                                      </p:tavLst>
                                    </p:anim>
                                    <p:set>
                                      <p:cBhvr>
                                        <p:cTn id="71" dur="1" fill="hold">
                                          <p:stCondLst>
                                            <p:cond delay="4999"/>
                                          </p:stCondLst>
                                        </p:cTn>
                                        <p:tgtEl>
                                          <p:spTgt spid="679985"/>
                                        </p:tgtEl>
                                        <p:attrNameLst>
                                          <p:attrName>style.visibility</p:attrName>
                                        </p:attrNameLst>
                                      </p:cBhvr>
                                      <p:to>
                                        <p:strVal val="hidden"/>
                                      </p:to>
                                    </p:set>
                                  </p:child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8" fill="hold" nodeType="clickEffect">
                                  <p:stCondLst>
                                    <p:cond delay="0"/>
                                  </p:stCondLst>
                                  <p:childTnLst>
                                    <p:set>
                                      <p:cBhvr>
                                        <p:cTn id="75" dur="1" fill="hold">
                                          <p:stCondLst>
                                            <p:cond delay="0"/>
                                          </p:stCondLst>
                                        </p:cTn>
                                        <p:tgtEl>
                                          <p:spTgt spid="679967"/>
                                        </p:tgtEl>
                                        <p:attrNameLst>
                                          <p:attrName>style.visibility</p:attrName>
                                        </p:attrNameLst>
                                      </p:cBhvr>
                                      <p:to>
                                        <p:strVal val="visible"/>
                                      </p:to>
                                    </p:set>
                                    <p:animEffect transition="in" filter="wipe(left)">
                                      <p:cBhvr>
                                        <p:cTn id="76" dur="500"/>
                                        <p:tgtEl>
                                          <p:spTgt spid="679967"/>
                                        </p:tgtEl>
                                      </p:cBhvr>
                                    </p:animEffect>
                                  </p:childTnLst>
                                </p:cTn>
                              </p:par>
                            </p:childTnLst>
                          </p:cTn>
                        </p:par>
                        <p:par>
                          <p:cTn id="77" fill="hold" nodeType="afterGroup">
                            <p:stCondLst>
                              <p:cond delay="500"/>
                            </p:stCondLst>
                            <p:childTnLst>
                              <p:par>
                                <p:cTn id="78" presetID="22" presetClass="entr" presetSubtype="4" fill="hold" nodeType="afterEffect">
                                  <p:stCondLst>
                                    <p:cond delay="0"/>
                                  </p:stCondLst>
                                  <p:childTnLst>
                                    <p:set>
                                      <p:cBhvr>
                                        <p:cTn id="79" dur="1" fill="hold">
                                          <p:stCondLst>
                                            <p:cond delay="0"/>
                                          </p:stCondLst>
                                        </p:cTn>
                                        <p:tgtEl>
                                          <p:spTgt spid="679953"/>
                                        </p:tgtEl>
                                        <p:attrNameLst>
                                          <p:attrName>style.visibility</p:attrName>
                                        </p:attrNameLst>
                                      </p:cBhvr>
                                      <p:to>
                                        <p:strVal val="visible"/>
                                      </p:to>
                                    </p:set>
                                    <p:animEffect transition="in" filter="wipe(down)">
                                      <p:cBhvr>
                                        <p:cTn id="80" dur="500"/>
                                        <p:tgtEl>
                                          <p:spTgt spid="679953"/>
                                        </p:tgtEl>
                                      </p:cBhvr>
                                    </p:animEffect>
                                  </p:childTnLst>
                                  <p:subTnLst>
                                    <p:audio>
                                      <p:cMediaNode>
                                        <p:cTn display="0" masterRel="sameClick">
                                          <p:stCondLst>
                                            <p:cond evt="begin" delay="0">
                                              <p:tn val="78"/>
                                            </p:cond>
                                          </p:stCondLst>
                                          <p:endCondLst>
                                            <p:cond evt="onStopAudio" delay="0">
                                              <p:tgtEl>
                                                <p:sldTgt/>
                                              </p:tgtEl>
                                            </p:cond>
                                          </p:endCondLst>
                                        </p:cTn>
                                        <p:tgtEl>
                                          <p:sndTgt r:embed="rId4" name="Pencil Check"/>
                                        </p:tgtEl>
                                      </p:cMediaNode>
                                    </p:audio>
                                  </p:subTnLst>
                                </p:cTn>
                              </p:par>
                            </p:childTnLst>
                          </p:cTn>
                        </p:par>
                      </p:childTnLst>
                    </p:cTn>
                  </p:par>
                  <p:par>
                    <p:cTn id="81" fill="hold" nodeType="clickPar">
                      <p:stCondLst>
                        <p:cond delay="indefinite"/>
                      </p:stCondLst>
                      <p:childTnLst>
                        <p:par>
                          <p:cTn id="82" fill="hold" nodeType="withGroup">
                            <p:stCondLst>
                              <p:cond delay="0"/>
                            </p:stCondLst>
                            <p:childTnLst>
                              <p:par>
                                <p:cTn id="83" presetID="22" presetClass="entr" presetSubtype="1" fill="hold" nodeType="clickEffect">
                                  <p:stCondLst>
                                    <p:cond delay="0"/>
                                  </p:stCondLst>
                                  <p:childTnLst>
                                    <p:set>
                                      <p:cBhvr>
                                        <p:cTn id="84" dur="1" fill="hold">
                                          <p:stCondLst>
                                            <p:cond delay="0"/>
                                          </p:stCondLst>
                                        </p:cTn>
                                        <p:tgtEl>
                                          <p:spTgt spid="680023"/>
                                        </p:tgtEl>
                                        <p:attrNameLst>
                                          <p:attrName>style.visibility</p:attrName>
                                        </p:attrNameLst>
                                      </p:cBhvr>
                                      <p:to>
                                        <p:strVal val="visible"/>
                                      </p:to>
                                    </p:set>
                                    <p:animEffect transition="in" filter="wipe(up)">
                                      <p:cBhvr>
                                        <p:cTn id="85" dur="500"/>
                                        <p:tgtEl>
                                          <p:spTgt spid="680023"/>
                                        </p:tgtEl>
                                      </p:cBhvr>
                                    </p:animEffect>
                                  </p:childTnLst>
                                  <p:subTnLst>
                                    <p:audio>
                                      <p:cMediaNode>
                                        <p:cTn display="0" masterRel="sameClick">
                                          <p:stCondLst>
                                            <p:cond evt="begin" delay="0">
                                              <p:tn val="83"/>
                                            </p:cond>
                                          </p:stCondLst>
                                          <p:endCondLst>
                                            <p:cond evt="onStopAudio" delay="0">
                                              <p:tgtEl>
                                                <p:sldTgt/>
                                              </p:tgtEl>
                                            </p:cond>
                                          </p:endCondLst>
                                        </p:cTn>
                                        <p:tgtEl>
                                          <p:sndTgt r:embed="rId4" name="Pencil Check"/>
                                        </p:tgtEl>
                                      </p:cMediaNode>
                                    </p:audio>
                                  </p:sub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679974"/>
                                        </p:tgtEl>
                                        <p:attrNameLst>
                                          <p:attrName>style.visibility</p:attrName>
                                        </p:attrNameLst>
                                      </p:cBhvr>
                                      <p:to>
                                        <p:strVal val="visible"/>
                                      </p:to>
                                    </p:set>
                                    <p:animEffect transition="in" filter="wipe(left)">
                                      <p:cBhvr>
                                        <p:cTn id="90" dur="500"/>
                                        <p:tgtEl>
                                          <p:spTgt spid="679974"/>
                                        </p:tgtEl>
                                      </p:cBhvr>
                                    </p:animEffect>
                                  </p:childTnLst>
                                </p:cTn>
                              </p:par>
                            </p:childTnLst>
                          </p:cTn>
                        </p:par>
                        <p:par>
                          <p:cTn id="91" fill="hold" nodeType="afterGroup">
                            <p:stCondLst>
                              <p:cond delay="500"/>
                            </p:stCondLst>
                            <p:childTnLst>
                              <p:par>
                                <p:cTn id="92" presetID="22" presetClass="entr" presetSubtype="8" fill="hold" grpId="0" nodeType="afterEffect">
                                  <p:stCondLst>
                                    <p:cond delay="0"/>
                                  </p:stCondLst>
                                  <p:childTnLst>
                                    <p:set>
                                      <p:cBhvr>
                                        <p:cTn id="93" dur="1" fill="hold">
                                          <p:stCondLst>
                                            <p:cond delay="0"/>
                                          </p:stCondLst>
                                        </p:cTn>
                                        <p:tgtEl>
                                          <p:spTgt spid="679977"/>
                                        </p:tgtEl>
                                        <p:attrNameLst>
                                          <p:attrName>style.visibility</p:attrName>
                                        </p:attrNameLst>
                                      </p:cBhvr>
                                      <p:to>
                                        <p:strVal val="visible"/>
                                      </p:to>
                                    </p:set>
                                    <p:animEffect transition="in" filter="wipe(left)">
                                      <p:cBhvr>
                                        <p:cTn id="94" dur="500"/>
                                        <p:tgtEl>
                                          <p:spTgt spid="679977"/>
                                        </p:tgtEl>
                                      </p:cBhvr>
                                    </p:animEffect>
                                  </p:childTnLst>
                                  <p:subTnLst>
                                    <p:audio>
                                      <p:cMediaNode>
                                        <p:cTn display="0" masterRel="sameClick">
                                          <p:stCondLst>
                                            <p:cond evt="begin" delay="0">
                                              <p:tn val="92"/>
                                            </p:cond>
                                          </p:stCondLst>
                                          <p:endCondLst>
                                            <p:cond evt="onStopAudio" delay="0">
                                              <p:tgtEl>
                                                <p:sldTgt/>
                                              </p:tgtEl>
                                            </p:cond>
                                          </p:endCondLst>
                                        </p:cTn>
                                        <p:tgtEl>
                                          <p:sndTgt r:embed="rId4" name="Pencil Check"/>
                                        </p:tgtEl>
                                      </p:cMediaNode>
                                    </p:audio>
                                  </p:subTnLst>
                                </p:cTn>
                              </p:par>
                            </p:childTnLst>
                          </p:cTn>
                        </p:par>
                      </p:childTnLst>
                    </p:cTn>
                  </p:par>
                  <p:par>
                    <p:cTn id="95" fill="hold" nodeType="clickPar">
                      <p:stCondLst>
                        <p:cond delay="indefinite"/>
                      </p:stCondLst>
                      <p:childTnLst>
                        <p:par>
                          <p:cTn id="96" fill="hold" nodeType="withGroup">
                            <p:stCondLst>
                              <p:cond delay="0"/>
                            </p:stCondLst>
                            <p:childTnLst>
                              <p:par>
                                <p:cTn id="97" presetID="22" presetClass="entr" presetSubtype="1" fill="hold" nodeType="clickEffect">
                                  <p:stCondLst>
                                    <p:cond delay="0"/>
                                  </p:stCondLst>
                                  <p:childTnLst>
                                    <p:set>
                                      <p:cBhvr>
                                        <p:cTn id="98" dur="1" fill="hold">
                                          <p:stCondLst>
                                            <p:cond delay="0"/>
                                          </p:stCondLst>
                                        </p:cTn>
                                        <p:tgtEl>
                                          <p:spTgt spid="679996"/>
                                        </p:tgtEl>
                                        <p:attrNameLst>
                                          <p:attrName>style.visibility</p:attrName>
                                        </p:attrNameLst>
                                      </p:cBhvr>
                                      <p:to>
                                        <p:strVal val="visible"/>
                                      </p:to>
                                    </p:set>
                                    <p:animEffect transition="in" filter="wipe(up)">
                                      <p:cBhvr>
                                        <p:cTn id="99" dur="500"/>
                                        <p:tgtEl>
                                          <p:spTgt spid="679996"/>
                                        </p:tgtEl>
                                      </p:cBhvr>
                                    </p:animEffect>
                                  </p:childTnLst>
                                  <p:subTnLst>
                                    <p:audio>
                                      <p:cMediaNode>
                                        <p:cTn display="0" masterRel="sameClick">
                                          <p:stCondLst>
                                            <p:cond evt="begin" delay="0">
                                              <p:tn val="97"/>
                                            </p:cond>
                                          </p:stCondLst>
                                          <p:endCondLst>
                                            <p:cond evt="onStopAudio" delay="0">
                                              <p:tgtEl>
                                                <p:sldTgt/>
                                              </p:tgtEl>
                                            </p:cond>
                                          </p:endCondLst>
                                        </p:cTn>
                                        <p:tgtEl>
                                          <p:sndTgt r:embed="rId4" name="Pencil Check"/>
                                        </p:tgtEl>
                                      </p:cMediaNode>
                                    </p:audio>
                                  </p:subTnLst>
                                </p:cTn>
                              </p:par>
                            </p:childTnLst>
                          </p:cTn>
                        </p:par>
                      </p:childTnLst>
                    </p:cTn>
                  </p:par>
                  <p:par>
                    <p:cTn id="100" fill="hold" nodeType="clickPar">
                      <p:stCondLst>
                        <p:cond delay="indefinite"/>
                      </p:stCondLst>
                      <p:childTnLst>
                        <p:par>
                          <p:cTn id="101" fill="hold" nodeType="withGroup">
                            <p:stCondLst>
                              <p:cond delay="0"/>
                            </p:stCondLst>
                            <p:childTnLst>
                              <p:par>
                                <p:cTn id="102" presetID="1" presetClass="entr" presetSubtype="0" fill="hold" grpId="0" nodeType="clickEffect">
                                  <p:stCondLst>
                                    <p:cond delay="0"/>
                                  </p:stCondLst>
                                  <p:childTnLst>
                                    <p:set>
                                      <p:cBhvr>
                                        <p:cTn id="103" dur="1" fill="hold">
                                          <p:stCondLst>
                                            <p:cond delay="499"/>
                                          </p:stCondLst>
                                        </p:cTn>
                                        <p:tgtEl>
                                          <p:spTgt spid="679975"/>
                                        </p:tgtEl>
                                        <p:attrNameLst>
                                          <p:attrName>style.visibility</p:attrName>
                                        </p:attrNameLst>
                                      </p:cBhvr>
                                      <p:to>
                                        <p:strVal val="visible"/>
                                      </p:to>
                                    </p:set>
                                  </p:childTnLst>
                                </p:cTn>
                              </p:par>
                            </p:childTnLst>
                          </p:cTn>
                        </p:par>
                        <p:par>
                          <p:cTn id="104" fill="hold" nodeType="afterGroup">
                            <p:stCondLst>
                              <p:cond delay="500"/>
                            </p:stCondLst>
                            <p:childTnLst>
                              <p:par>
                                <p:cTn id="105" presetID="22" presetClass="entr" presetSubtype="8" fill="hold" grpId="0" nodeType="afterEffect">
                                  <p:stCondLst>
                                    <p:cond delay="0"/>
                                  </p:stCondLst>
                                  <p:childTnLst>
                                    <p:set>
                                      <p:cBhvr>
                                        <p:cTn id="106" dur="1" fill="hold">
                                          <p:stCondLst>
                                            <p:cond delay="0"/>
                                          </p:stCondLst>
                                        </p:cTn>
                                        <p:tgtEl>
                                          <p:spTgt spid="679978"/>
                                        </p:tgtEl>
                                        <p:attrNameLst>
                                          <p:attrName>style.visibility</p:attrName>
                                        </p:attrNameLst>
                                      </p:cBhvr>
                                      <p:to>
                                        <p:strVal val="visible"/>
                                      </p:to>
                                    </p:set>
                                    <p:animEffect transition="in" filter="wipe(left)">
                                      <p:cBhvr>
                                        <p:cTn id="107" dur="500"/>
                                        <p:tgtEl>
                                          <p:spTgt spid="679978"/>
                                        </p:tgtEl>
                                      </p:cBhvr>
                                    </p:animEffect>
                                  </p:childTnLst>
                                  <p:subTnLst>
                                    <p:audio>
                                      <p:cMediaNode>
                                        <p:cTn display="0" masterRel="sameClick">
                                          <p:stCondLst>
                                            <p:cond evt="begin" delay="0">
                                              <p:tn val="105"/>
                                            </p:cond>
                                          </p:stCondLst>
                                          <p:endCondLst>
                                            <p:cond evt="onStopAudio" delay="0">
                                              <p:tgtEl>
                                                <p:sldTgt/>
                                              </p:tgtEl>
                                            </p:cond>
                                          </p:endCondLst>
                                        </p:cTn>
                                        <p:tgtEl>
                                          <p:sndTgt r:embed="rId4" name="Pencil Check"/>
                                        </p:tgtEl>
                                      </p:cMediaNode>
                                    </p:audio>
                                  </p:sub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1" fill="hold" nodeType="clickEffect">
                                  <p:stCondLst>
                                    <p:cond delay="0"/>
                                  </p:stCondLst>
                                  <p:childTnLst>
                                    <p:set>
                                      <p:cBhvr>
                                        <p:cTn id="111" dur="1" fill="hold">
                                          <p:stCondLst>
                                            <p:cond delay="0"/>
                                          </p:stCondLst>
                                        </p:cTn>
                                        <p:tgtEl>
                                          <p:spTgt spid="679999"/>
                                        </p:tgtEl>
                                        <p:attrNameLst>
                                          <p:attrName>style.visibility</p:attrName>
                                        </p:attrNameLst>
                                      </p:cBhvr>
                                      <p:to>
                                        <p:strVal val="visible"/>
                                      </p:to>
                                    </p:set>
                                    <p:animEffect transition="in" filter="wipe(up)">
                                      <p:cBhvr>
                                        <p:cTn id="112" dur="500"/>
                                        <p:tgtEl>
                                          <p:spTgt spid="679999"/>
                                        </p:tgtEl>
                                      </p:cBhvr>
                                    </p:animEffect>
                                  </p:childTnLst>
                                  <p:subTnLst>
                                    <p:audio>
                                      <p:cMediaNode>
                                        <p:cTn display="0" masterRel="sameClick">
                                          <p:stCondLst>
                                            <p:cond evt="begin" delay="0">
                                              <p:tn val="110"/>
                                            </p:cond>
                                          </p:stCondLst>
                                          <p:endCondLst>
                                            <p:cond evt="onStopAudio" delay="0">
                                              <p:tgtEl>
                                                <p:sldTgt/>
                                              </p:tgtEl>
                                            </p:cond>
                                          </p:endCondLst>
                                        </p:cTn>
                                        <p:tgtEl>
                                          <p:sndTgt r:embed="rId4" name="Pencil Check"/>
                                        </p:tgtEl>
                                      </p:cMediaNode>
                                    </p:audio>
                                  </p:subTnLst>
                                </p:cTn>
                              </p:par>
                            </p:childTnLst>
                          </p:cTn>
                        </p:par>
                      </p:childTnLst>
                    </p:cTn>
                  </p:par>
                  <p:par>
                    <p:cTn id="113" fill="hold" nodeType="clickPar">
                      <p:stCondLst>
                        <p:cond delay="indefinite"/>
                      </p:stCondLst>
                      <p:childTnLst>
                        <p:par>
                          <p:cTn id="114" fill="hold" nodeType="withGroup">
                            <p:stCondLst>
                              <p:cond delay="0"/>
                            </p:stCondLst>
                            <p:childTnLst>
                              <p:par>
                                <p:cTn id="115" presetID="22" presetClass="entr" presetSubtype="4" fill="hold" nodeType="clickEffect">
                                  <p:stCondLst>
                                    <p:cond delay="0"/>
                                  </p:stCondLst>
                                  <p:childTnLst>
                                    <p:set>
                                      <p:cBhvr>
                                        <p:cTn id="116" dur="1" fill="hold">
                                          <p:stCondLst>
                                            <p:cond delay="0"/>
                                          </p:stCondLst>
                                        </p:cTn>
                                        <p:tgtEl>
                                          <p:spTgt spid="680017"/>
                                        </p:tgtEl>
                                        <p:attrNameLst>
                                          <p:attrName>style.visibility</p:attrName>
                                        </p:attrNameLst>
                                      </p:cBhvr>
                                      <p:to>
                                        <p:strVal val="visible"/>
                                      </p:to>
                                    </p:set>
                                    <p:animEffect transition="in" filter="wipe(down)">
                                      <p:cBhvr>
                                        <p:cTn id="117" dur="500"/>
                                        <p:tgtEl>
                                          <p:spTgt spid="680017"/>
                                        </p:tgtEl>
                                      </p:cBhvr>
                                    </p:animEffect>
                                  </p:childTnLst>
                                  <p:subTnLst>
                                    <p:audio>
                                      <p:cMediaNode>
                                        <p:cTn display="0" masterRel="sameClick">
                                          <p:stCondLst>
                                            <p:cond evt="begin" delay="0">
                                              <p:tn val="115"/>
                                            </p:cond>
                                          </p:stCondLst>
                                          <p:endCondLst>
                                            <p:cond evt="onStopAudio" delay="0">
                                              <p:tgtEl>
                                                <p:sldTgt/>
                                              </p:tgtEl>
                                            </p:cond>
                                          </p:endCondLst>
                                        </p:cTn>
                                        <p:tgtEl>
                                          <p:sndTgt r:embed="rId4" name="Pencil Check"/>
                                        </p:tgtEl>
                                      </p:cMediaNode>
                                    </p:audio>
                                  </p:subTnLst>
                                </p:cTn>
                              </p:par>
                            </p:childTnLst>
                          </p:cTn>
                        </p:par>
                        <p:par>
                          <p:cTn id="118" fill="hold" nodeType="afterGroup">
                            <p:stCondLst>
                              <p:cond delay="500"/>
                            </p:stCondLst>
                            <p:childTnLst>
                              <p:par>
                                <p:cTn id="119" presetID="22" presetClass="entr" presetSubtype="4" fill="hold" nodeType="afterEffect">
                                  <p:stCondLst>
                                    <p:cond delay="0"/>
                                  </p:stCondLst>
                                  <p:childTnLst>
                                    <p:set>
                                      <p:cBhvr>
                                        <p:cTn id="120" dur="1" fill="hold">
                                          <p:stCondLst>
                                            <p:cond delay="0"/>
                                          </p:stCondLst>
                                        </p:cTn>
                                        <p:tgtEl>
                                          <p:spTgt spid="680020"/>
                                        </p:tgtEl>
                                        <p:attrNameLst>
                                          <p:attrName>style.visibility</p:attrName>
                                        </p:attrNameLst>
                                      </p:cBhvr>
                                      <p:to>
                                        <p:strVal val="visible"/>
                                      </p:to>
                                    </p:set>
                                    <p:animEffect transition="in" filter="wipe(down)">
                                      <p:cBhvr>
                                        <p:cTn id="121" dur="500"/>
                                        <p:tgtEl>
                                          <p:spTgt spid="680020"/>
                                        </p:tgtEl>
                                      </p:cBhvr>
                                    </p:animEffect>
                                  </p:childTnLst>
                                  <p:subTnLst>
                                    <p:audio>
                                      <p:cMediaNode>
                                        <p:cTn display="0" masterRel="sameClick">
                                          <p:stCondLst>
                                            <p:cond evt="begin" delay="0">
                                              <p:tn val="119"/>
                                            </p:cond>
                                          </p:stCondLst>
                                          <p:endCondLst>
                                            <p:cond evt="onStopAudio" delay="0">
                                              <p:tgtEl>
                                                <p:sldTgt/>
                                              </p:tgtEl>
                                            </p:cond>
                                          </p:endCondLst>
                                        </p:cTn>
                                        <p:tgtEl>
                                          <p:sndTgt r:embed="rId4" name="Pencil Check"/>
                                        </p:tgtEl>
                                      </p:cMediaNode>
                                    </p:audio>
                                  </p:subTnLst>
                                </p:cTn>
                              </p:par>
                            </p:childTnLst>
                          </p:cTn>
                        </p:par>
                      </p:childTnLst>
                    </p:cTn>
                  </p:par>
                  <p:par>
                    <p:cTn id="122" fill="hold" nodeType="clickPar">
                      <p:stCondLst>
                        <p:cond delay="indefinite"/>
                      </p:stCondLst>
                      <p:childTnLst>
                        <p:par>
                          <p:cTn id="123" fill="hold" nodeType="withGroup">
                            <p:stCondLst>
                              <p:cond delay="0"/>
                            </p:stCondLst>
                            <p:childTnLst>
                              <p:par>
                                <p:cTn id="124" presetID="22" presetClass="entr" presetSubtype="1" fill="hold" nodeType="clickEffect">
                                  <p:stCondLst>
                                    <p:cond delay="0"/>
                                  </p:stCondLst>
                                  <p:childTnLst>
                                    <p:set>
                                      <p:cBhvr>
                                        <p:cTn id="125" dur="1" fill="hold">
                                          <p:stCondLst>
                                            <p:cond delay="0"/>
                                          </p:stCondLst>
                                        </p:cTn>
                                        <p:tgtEl>
                                          <p:spTgt spid="679988"/>
                                        </p:tgtEl>
                                        <p:attrNameLst>
                                          <p:attrName>style.visibility</p:attrName>
                                        </p:attrNameLst>
                                      </p:cBhvr>
                                      <p:to>
                                        <p:strVal val="visible"/>
                                      </p:to>
                                    </p:set>
                                    <p:animEffect transition="in" filter="wipe(up)">
                                      <p:cBhvr>
                                        <p:cTn id="126" dur="500"/>
                                        <p:tgtEl>
                                          <p:spTgt spid="679988"/>
                                        </p:tgtEl>
                                      </p:cBhvr>
                                    </p:animEffect>
                                  </p:childTnLst>
                                  <p:subTnLst>
                                    <p:audio>
                                      <p:cMediaNode>
                                        <p:cTn display="0" masterRel="sameClick">
                                          <p:stCondLst>
                                            <p:cond evt="begin" delay="0">
                                              <p:tn val="124"/>
                                            </p:cond>
                                          </p:stCondLst>
                                          <p:endCondLst>
                                            <p:cond evt="onStopAudio" delay="0">
                                              <p:tgtEl>
                                                <p:sldTgt/>
                                              </p:tgtEl>
                                            </p:cond>
                                          </p:endCondLst>
                                        </p:cTn>
                                        <p:tgtEl>
                                          <p:sndTgt r:embed="rId6" name="Chimes"/>
                                        </p:tgtEl>
                                      </p:cMediaNode>
                                    </p:audio>
                                  </p:subTnLst>
                                </p:cTn>
                              </p:par>
                            </p:childTnLst>
                          </p:cTn>
                        </p:par>
                      </p:childTnLst>
                    </p:cTn>
                  </p:par>
                  <p:par>
                    <p:cTn id="127" fill="hold" nodeType="clickPar">
                      <p:stCondLst>
                        <p:cond delay="indefinite"/>
                      </p:stCondLst>
                      <p:childTnLst>
                        <p:par>
                          <p:cTn id="128" fill="hold" nodeType="withGroup">
                            <p:stCondLst>
                              <p:cond delay="0"/>
                            </p:stCondLst>
                            <p:childTnLst>
                              <p:par>
                                <p:cTn id="129" presetID="22" presetClass="entr" presetSubtype="8" fill="hold" nodeType="clickEffect">
                                  <p:stCondLst>
                                    <p:cond delay="0"/>
                                  </p:stCondLst>
                                  <p:childTnLst>
                                    <p:set>
                                      <p:cBhvr>
                                        <p:cTn id="130" dur="1" fill="hold">
                                          <p:stCondLst>
                                            <p:cond delay="0"/>
                                          </p:stCondLst>
                                        </p:cTn>
                                        <p:tgtEl>
                                          <p:spTgt spid="680010"/>
                                        </p:tgtEl>
                                        <p:attrNameLst>
                                          <p:attrName>style.visibility</p:attrName>
                                        </p:attrNameLst>
                                      </p:cBhvr>
                                      <p:to>
                                        <p:strVal val="visible"/>
                                      </p:to>
                                    </p:set>
                                    <p:animEffect transition="in" filter="wipe(left)">
                                      <p:cBhvr>
                                        <p:cTn id="131" dur="500"/>
                                        <p:tgtEl>
                                          <p:spTgt spid="680010"/>
                                        </p:tgtEl>
                                      </p:cBhvr>
                                    </p:animEffect>
                                  </p:childTnLst>
                                  <p:subTnLst>
                                    <p:audio>
                                      <p:cMediaNode>
                                        <p:cTn display="0" masterRel="sameClick">
                                          <p:stCondLst>
                                            <p:cond evt="begin" delay="0">
                                              <p:tn val="129"/>
                                            </p:cond>
                                          </p:stCondLst>
                                          <p:endCondLst>
                                            <p:cond evt="onStopAudio" delay="0">
                                              <p:tgtEl>
                                                <p:sldTgt/>
                                              </p:tgtEl>
                                            </p:cond>
                                          </p:endCondLst>
                                        </p:cTn>
                                        <p:tgtEl>
                                          <p:sndTgt r:embed="rId4" name="Pencil Check"/>
                                        </p:tgtEl>
                                      </p:cMediaNode>
                                    </p:audio>
                                  </p:subTnLst>
                                </p:cTn>
                              </p:par>
                            </p:childTnLst>
                          </p:cTn>
                        </p:par>
                      </p:childTnLst>
                    </p:cTn>
                  </p:par>
                  <p:par>
                    <p:cTn id="132" fill="hold" nodeType="clickPar">
                      <p:stCondLst>
                        <p:cond delay="indefinite"/>
                      </p:stCondLst>
                      <p:childTnLst>
                        <p:par>
                          <p:cTn id="133" fill="hold" nodeType="withGroup">
                            <p:stCondLst>
                              <p:cond delay="0"/>
                            </p:stCondLst>
                            <p:childTnLst>
                              <p:par>
                                <p:cTn id="134" presetID="2" presetClass="exit" presetSubtype="1" fill="hold" nodeType="clickEffect">
                                  <p:stCondLst>
                                    <p:cond delay="0"/>
                                  </p:stCondLst>
                                  <p:childTnLst>
                                    <p:anim calcmode="lin" valueType="num">
                                      <p:cBhvr additive="base">
                                        <p:cTn id="135" dur="500"/>
                                        <p:tgtEl>
                                          <p:spTgt spid="680010"/>
                                        </p:tgtEl>
                                        <p:attrNameLst>
                                          <p:attrName>ppt_x</p:attrName>
                                        </p:attrNameLst>
                                      </p:cBhvr>
                                      <p:tavLst>
                                        <p:tav tm="0">
                                          <p:val>
                                            <p:strVal val="ppt_x"/>
                                          </p:val>
                                        </p:tav>
                                        <p:tav tm="100000">
                                          <p:val>
                                            <p:strVal val="ppt_x"/>
                                          </p:val>
                                        </p:tav>
                                      </p:tavLst>
                                    </p:anim>
                                    <p:anim calcmode="lin" valueType="num">
                                      <p:cBhvr additive="base">
                                        <p:cTn id="136" dur="500"/>
                                        <p:tgtEl>
                                          <p:spTgt spid="680010"/>
                                        </p:tgtEl>
                                        <p:attrNameLst>
                                          <p:attrName>ppt_y</p:attrName>
                                        </p:attrNameLst>
                                      </p:cBhvr>
                                      <p:tavLst>
                                        <p:tav tm="0">
                                          <p:val>
                                            <p:strVal val="ppt_y"/>
                                          </p:val>
                                        </p:tav>
                                        <p:tav tm="100000">
                                          <p:val>
                                            <p:strVal val="0-ppt_h/2"/>
                                          </p:val>
                                        </p:tav>
                                      </p:tavLst>
                                    </p:anim>
                                    <p:set>
                                      <p:cBhvr>
                                        <p:cTn id="137" dur="1" fill="hold">
                                          <p:stCondLst>
                                            <p:cond delay="499"/>
                                          </p:stCondLst>
                                        </p:cTn>
                                        <p:tgtEl>
                                          <p:spTgt spid="680010"/>
                                        </p:tgtEl>
                                        <p:attrNameLst>
                                          <p:attrName>style.visibility</p:attrName>
                                        </p:attrNameLst>
                                      </p:cBhvr>
                                      <p:to>
                                        <p:strVal val="hidden"/>
                                      </p:to>
                                    </p:set>
                                  </p:childTnLst>
                                  <p:subTnLst>
                                    <p:audio>
                                      <p:cMediaNode>
                                        <p:cTn display="0" masterRel="sameClick">
                                          <p:stCondLst>
                                            <p:cond evt="begin" delay="0">
                                              <p:tn val="134"/>
                                            </p:cond>
                                          </p:stCondLst>
                                          <p:endCondLst>
                                            <p:cond evt="onStopAudio" delay="0">
                                              <p:tgtEl>
                                                <p:sldTgt/>
                                              </p:tgtEl>
                                            </p:cond>
                                          </p:endCondLst>
                                        </p:cTn>
                                        <p:tgtEl>
                                          <p:sndTgt r:embed="rId3" name="Whoosh"/>
                                        </p:tgtEl>
                                      </p:cMediaNode>
                                    </p:audio>
                                  </p:subTnLst>
                                </p:cTn>
                              </p:par>
                            </p:childTnLst>
                          </p:cTn>
                        </p:par>
                        <p:par>
                          <p:cTn id="138" fill="hold" nodeType="afterGroup">
                            <p:stCondLst>
                              <p:cond delay="500"/>
                            </p:stCondLst>
                            <p:childTnLst>
                              <p:par>
                                <p:cTn id="139" presetID="22" presetClass="entr" presetSubtype="1" fill="hold" nodeType="afterEffect">
                                  <p:stCondLst>
                                    <p:cond delay="0"/>
                                  </p:stCondLst>
                                  <p:childTnLst>
                                    <p:set>
                                      <p:cBhvr>
                                        <p:cTn id="140" dur="1" fill="hold">
                                          <p:stCondLst>
                                            <p:cond delay="0"/>
                                          </p:stCondLst>
                                        </p:cTn>
                                        <p:tgtEl>
                                          <p:spTgt spid="680002"/>
                                        </p:tgtEl>
                                        <p:attrNameLst>
                                          <p:attrName>style.visibility</p:attrName>
                                        </p:attrNameLst>
                                      </p:cBhvr>
                                      <p:to>
                                        <p:strVal val="visible"/>
                                      </p:to>
                                    </p:set>
                                    <p:animEffect transition="in" filter="wipe(up)">
                                      <p:cBhvr>
                                        <p:cTn id="141" dur="500"/>
                                        <p:tgtEl>
                                          <p:spTgt spid="680002"/>
                                        </p:tgtEl>
                                      </p:cBhvr>
                                    </p:animEffect>
                                  </p:childTnLst>
                                  <p:subTnLst>
                                    <p:audio>
                                      <p:cMediaNode>
                                        <p:cTn display="0" masterRel="sameClick">
                                          <p:stCondLst>
                                            <p:cond evt="begin" delay="0">
                                              <p:tn val="139"/>
                                            </p:cond>
                                          </p:stCondLst>
                                          <p:endCondLst>
                                            <p:cond evt="onStopAudio" delay="0">
                                              <p:tgtEl>
                                                <p:sldTgt/>
                                              </p:tgtEl>
                                            </p:cond>
                                          </p:endCondLst>
                                        </p:cTn>
                                        <p:tgtEl>
                                          <p:sndTgt r:embed="rId6" name="Chimes"/>
                                        </p:tgtEl>
                                      </p:cMediaNode>
                                    </p:audio>
                                  </p:subTnLst>
                                </p:cTn>
                              </p:par>
                            </p:childTnLst>
                          </p:cTn>
                        </p:par>
                      </p:childTnLst>
                    </p:cTn>
                  </p:par>
                  <p:par>
                    <p:cTn id="142" fill="hold" nodeType="clickPar">
                      <p:stCondLst>
                        <p:cond delay="indefinite"/>
                      </p:stCondLst>
                      <p:childTnLst>
                        <p:par>
                          <p:cTn id="143" fill="hold" nodeType="withGroup">
                            <p:stCondLst>
                              <p:cond delay="0"/>
                            </p:stCondLst>
                            <p:childTnLst>
                              <p:par>
                                <p:cTn id="144" presetID="22" presetClass="entr" presetSubtype="8" fill="hold" grpId="0" nodeType="clickEffect">
                                  <p:stCondLst>
                                    <p:cond delay="0"/>
                                  </p:stCondLst>
                                  <p:childTnLst>
                                    <p:set>
                                      <p:cBhvr>
                                        <p:cTn id="145" dur="1" fill="hold">
                                          <p:stCondLst>
                                            <p:cond delay="0"/>
                                          </p:stCondLst>
                                        </p:cTn>
                                        <p:tgtEl>
                                          <p:spTgt spid="679939"/>
                                        </p:tgtEl>
                                        <p:attrNameLst>
                                          <p:attrName>style.visibility</p:attrName>
                                        </p:attrNameLst>
                                      </p:cBhvr>
                                      <p:to>
                                        <p:strVal val="visible"/>
                                      </p:to>
                                    </p:set>
                                    <p:animEffect transition="in" filter="wipe(left)">
                                      <p:cBhvr>
                                        <p:cTn id="146" dur="500"/>
                                        <p:tgtEl>
                                          <p:spTgt spid="679939"/>
                                        </p:tgtEl>
                                      </p:cBhvr>
                                    </p:animEffect>
                                  </p:childTnLst>
                                  <p:subTnLst>
                                    <p:audio>
                                      <p:cMediaNode>
                                        <p:cTn display="0" masterRel="sameClick">
                                          <p:stCondLst>
                                            <p:cond evt="begin" delay="0">
                                              <p:tn val="144"/>
                                            </p:cond>
                                          </p:stCondLst>
                                          <p:endCondLst>
                                            <p:cond evt="onStopAudio" delay="0">
                                              <p:tgtEl>
                                                <p:sldTgt/>
                                              </p:tgtEl>
                                            </p:cond>
                                          </p:endCondLst>
                                        </p:cTn>
                                        <p:tgtEl>
                                          <p:sndTgt r:embed="rId4" name="Pencil Check"/>
                                        </p:tgtEl>
                                      </p:cMediaNode>
                                    </p:audio>
                                  </p:subTnLst>
                                </p:cTn>
                              </p:par>
                            </p:childTnLst>
                          </p:cTn>
                        </p:par>
                      </p:childTnLst>
                    </p:cTn>
                  </p:par>
                  <p:par>
                    <p:cTn id="147" fill="hold" nodeType="clickPar">
                      <p:stCondLst>
                        <p:cond delay="indefinite"/>
                      </p:stCondLst>
                      <p:childTnLst>
                        <p:par>
                          <p:cTn id="148" fill="hold" nodeType="withGroup">
                            <p:stCondLst>
                              <p:cond delay="0"/>
                            </p:stCondLst>
                            <p:childTnLst>
                              <p:par>
                                <p:cTn id="149" presetID="22" presetClass="entr" presetSubtype="8" fill="hold" grpId="0" nodeType="clickEffect">
                                  <p:stCondLst>
                                    <p:cond delay="0"/>
                                  </p:stCondLst>
                                  <p:childTnLst>
                                    <p:set>
                                      <p:cBhvr>
                                        <p:cTn id="150" dur="1" fill="hold">
                                          <p:stCondLst>
                                            <p:cond delay="0"/>
                                          </p:stCondLst>
                                        </p:cTn>
                                        <p:tgtEl>
                                          <p:spTgt spid="679938"/>
                                        </p:tgtEl>
                                        <p:attrNameLst>
                                          <p:attrName>style.visibility</p:attrName>
                                        </p:attrNameLst>
                                      </p:cBhvr>
                                      <p:to>
                                        <p:strVal val="visible"/>
                                      </p:to>
                                    </p:set>
                                    <p:animEffect transition="in" filter="wipe(left)">
                                      <p:cBhvr>
                                        <p:cTn id="151" dur="500"/>
                                        <p:tgtEl>
                                          <p:spTgt spid="679938"/>
                                        </p:tgtEl>
                                      </p:cBhvr>
                                    </p:animEffect>
                                  </p:childTnLst>
                                  <p:subTnLst>
                                    <p:audio>
                                      <p:cMediaNode>
                                        <p:cTn display="0" masterRel="sameClick">
                                          <p:stCondLst>
                                            <p:cond evt="begin" delay="0">
                                              <p:tn val="149"/>
                                            </p:cond>
                                          </p:stCondLst>
                                          <p:endCondLst>
                                            <p:cond evt="onStopAudio" delay="0">
                                              <p:tgtEl>
                                                <p:sldTgt/>
                                              </p:tgtEl>
                                            </p:cond>
                                          </p:endCondLst>
                                        </p:cTn>
                                        <p:tgtEl>
                                          <p:sndTgt r:embed="rId4"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9938" grpId="0" animBg="1" autoUpdateAnimBg="0"/>
      <p:bldP spid="679939" grpId="0" animBg="1" autoUpdateAnimBg="0"/>
      <p:bldP spid="679962" grpId="0" animBg="1" autoUpdateAnimBg="0"/>
      <p:bldP spid="679964" grpId="0" animBg="1"/>
      <p:bldP spid="679965" grpId="0" animBg="1"/>
      <p:bldP spid="679966" grpId="0" animBg="1"/>
      <p:bldP spid="679974" grpId="0" animBg="1"/>
      <p:bldP spid="679975" grpId="0" animBg="1"/>
      <p:bldP spid="679976" grpId="0" autoUpdateAnimBg="0"/>
      <p:bldP spid="679977" grpId="0" autoUpdateAnimBg="0"/>
      <p:bldP spid="679978" grpId="0" autoUpdateAnimBg="0"/>
      <p:bldP spid="679983"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69"/>
          <p:cNvSpPr>
            <a:spLocks noGrp="1" noChangeArrowheads="1"/>
          </p:cNvSpPr>
          <p:nvPr>
            <p:ph type="dt" sz="quarter" idx="2"/>
          </p:nvPr>
        </p:nvSpPr>
        <p:spPr/>
        <p:txBody>
          <a:bodyPr/>
          <a:lstStyle/>
          <a:p>
            <a:r>
              <a:rPr lang="en-US"/>
              <a:t>2007-2008</a:t>
            </a:r>
            <a:endParaRPr lang="en-US" b="0"/>
          </a:p>
        </p:txBody>
      </p:sp>
      <p:sp>
        <p:nvSpPr>
          <p:cNvPr id="715778" name="Rectangle 2"/>
          <p:cNvSpPr>
            <a:spLocks noGrp="1" noChangeArrowheads="1"/>
          </p:cNvSpPr>
          <p:nvPr>
            <p:ph type="ctrTitle"/>
          </p:nvPr>
        </p:nvSpPr>
        <p:spPr>
          <a:xfrm>
            <a:off x="990600" y="1981200"/>
            <a:ext cx="3521075" cy="1325563"/>
          </a:xfrm>
        </p:spPr>
        <p:txBody>
          <a:bodyPr anchor="t"/>
          <a:lstStyle/>
          <a:p>
            <a:pPr algn="ctr"/>
            <a:r>
              <a:rPr lang="en-US"/>
              <a:t>Protein Synthesis in Prokaryotes</a:t>
            </a:r>
          </a:p>
        </p:txBody>
      </p:sp>
      <p:pic>
        <p:nvPicPr>
          <p:cNvPr id="715779" name="Picture 3" descr="15_21"/>
          <p:cNvPicPr>
            <a:picLocks noChangeAspect="1" noChangeArrowheads="1"/>
          </p:cNvPicPr>
          <p:nvPr/>
        </p:nvPicPr>
        <p:blipFill>
          <a:blip r:embed="rId3">
            <a:extLst>
              <a:ext uri="{28A0092B-C50C-407E-A947-70E740481C1C}">
                <a14:useLocalDpi xmlns:a14="http://schemas.microsoft.com/office/drawing/2010/main" val="0"/>
              </a:ext>
            </a:extLst>
          </a:blip>
          <a:srcRect t="7500" r="50626" b="9450"/>
          <a:stretch>
            <a:fillRect/>
          </a:stretch>
        </p:blipFill>
        <p:spPr bwMode="auto">
          <a:xfrm>
            <a:off x="4586288" y="973138"/>
            <a:ext cx="4154487" cy="5237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5780" name="Rectangle 4"/>
          <p:cNvSpPr>
            <a:spLocks noChangeArrowheads="1"/>
          </p:cNvSpPr>
          <p:nvPr/>
        </p:nvSpPr>
        <p:spPr bwMode="auto">
          <a:xfrm>
            <a:off x="6165850" y="593725"/>
            <a:ext cx="2738438"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2000" b="1">
                <a:solidFill>
                  <a:srgbClr val="000000"/>
                </a:solidFill>
              </a:rPr>
              <a:t>Bacterial chromosome</a:t>
            </a:r>
            <a:endParaRPr lang="en-US" sz="2000" b="1"/>
          </a:p>
        </p:txBody>
      </p:sp>
      <p:sp>
        <p:nvSpPr>
          <p:cNvPr id="715781" name="Rectangle 5"/>
          <p:cNvSpPr>
            <a:spLocks noChangeArrowheads="1"/>
          </p:cNvSpPr>
          <p:nvPr/>
        </p:nvSpPr>
        <p:spPr bwMode="auto">
          <a:xfrm>
            <a:off x="7196138" y="2860675"/>
            <a:ext cx="776287"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2000" b="1">
                <a:solidFill>
                  <a:srgbClr val="000000"/>
                </a:solidFill>
              </a:rPr>
              <a:t>mRNA</a:t>
            </a:r>
            <a:endParaRPr lang="en-US" sz="2000" b="1"/>
          </a:p>
        </p:txBody>
      </p:sp>
      <p:sp>
        <p:nvSpPr>
          <p:cNvPr id="715782" name="Rectangle 6"/>
          <p:cNvSpPr>
            <a:spLocks noChangeArrowheads="1"/>
          </p:cNvSpPr>
          <p:nvPr/>
        </p:nvSpPr>
        <p:spPr bwMode="auto">
          <a:xfrm>
            <a:off x="3200400" y="5932488"/>
            <a:ext cx="10160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2000" b="1">
                <a:solidFill>
                  <a:srgbClr val="000000"/>
                </a:solidFill>
              </a:rPr>
              <a:t>Cell wall</a:t>
            </a:r>
            <a:endParaRPr lang="en-US" sz="2000" b="1"/>
          </a:p>
        </p:txBody>
      </p:sp>
      <p:sp>
        <p:nvSpPr>
          <p:cNvPr id="715783" name="Line 7"/>
          <p:cNvSpPr>
            <a:spLocks noChangeShapeType="1"/>
          </p:cNvSpPr>
          <p:nvPr/>
        </p:nvSpPr>
        <p:spPr bwMode="auto">
          <a:xfrm flipV="1">
            <a:off x="6762750" y="876300"/>
            <a:ext cx="492125" cy="7048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5784" name="Rectangle 8"/>
          <p:cNvSpPr>
            <a:spLocks noChangeArrowheads="1"/>
          </p:cNvSpPr>
          <p:nvPr/>
        </p:nvSpPr>
        <p:spPr bwMode="auto">
          <a:xfrm>
            <a:off x="3019425" y="5140325"/>
            <a:ext cx="128428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2000" b="1">
                <a:solidFill>
                  <a:srgbClr val="000000"/>
                </a:solidFill>
              </a:rPr>
              <a:t>Cell</a:t>
            </a:r>
          </a:p>
          <a:p>
            <a:pPr algn="l">
              <a:lnSpc>
                <a:spcPct val="85000"/>
              </a:lnSpc>
            </a:pPr>
            <a:r>
              <a:rPr lang="en-US" sz="2000" b="1">
                <a:solidFill>
                  <a:srgbClr val="000000"/>
                </a:solidFill>
              </a:rPr>
              <a:t>membrane</a:t>
            </a:r>
            <a:endParaRPr lang="en-US" sz="2000" b="1"/>
          </a:p>
        </p:txBody>
      </p:sp>
      <p:sp>
        <p:nvSpPr>
          <p:cNvPr id="715785" name="Line 9"/>
          <p:cNvSpPr>
            <a:spLocks noChangeShapeType="1"/>
          </p:cNvSpPr>
          <p:nvPr/>
        </p:nvSpPr>
        <p:spPr bwMode="auto">
          <a:xfrm flipH="1">
            <a:off x="4348163" y="5445125"/>
            <a:ext cx="703262" cy="587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5786" name="Rectangle 10"/>
          <p:cNvSpPr>
            <a:spLocks noChangeArrowheads="1"/>
          </p:cNvSpPr>
          <p:nvPr/>
        </p:nvSpPr>
        <p:spPr bwMode="auto">
          <a:xfrm>
            <a:off x="4765675" y="2527300"/>
            <a:ext cx="1622425"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lnSpc>
                <a:spcPct val="85000"/>
              </a:lnSpc>
            </a:pPr>
            <a:r>
              <a:rPr lang="en-US" sz="2000" b="1">
                <a:solidFill>
                  <a:srgbClr val="000000"/>
                </a:solidFill>
              </a:rPr>
              <a:t>Transcription</a:t>
            </a:r>
            <a:endParaRPr lang="en-US" sz="2000" b="1"/>
          </a:p>
        </p:txBody>
      </p:sp>
      <p:sp>
        <p:nvSpPr>
          <p:cNvPr id="715787" name="Line 11"/>
          <p:cNvSpPr>
            <a:spLocks noChangeShapeType="1"/>
          </p:cNvSpPr>
          <p:nvPr/>
        </p:nvSpPr>
        <p:spPr bwMode="auto">
          <a:xfrm flipH="1">
            <a:off x="4252913" y="5910263"/>
            <a:ext cx="1443037" cy="1206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5788" name="Rectangle 12"/>
          <p:cNvSpPr>
            <a:spLocks noChangeArrowheads="1"/>
          </p:cNvSpPr>
          <p:nvPr/>
        </p:nvSpPr>
        <p:spPr bwMode="auto">
          <a:xfrm>
            <a:off x="4670425" y="3228975"/>
            <a:ext cx="1758950" cy="711200"/>
          </a:xfrm>
          <a:prstGeom prst="rect">
            <a:avLst/>
          </a:prstGeom>
          <a:solidFill>
            <a:srgbClr val="FEF4C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15789" name="Picture 13" descr="penguin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0" y="5562600"/>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715790" name="AutoShape 14"/>
          <p:cNvSpPr>
            <a:spLocks noChangeArrowheads="1"/>
          </p:cNvSpPr>
          <p:nvPr/>
        </p:nvSpPr>
        <p:spPr bwMode="auto">
          <a:xfrm flipH="1">
            <a:off x="768350" y="3938588"/>
            <a:ext cx="1803400" cy="1022350"/>
          </a:xfrm>
          <a:prstGeom prst="wedgeEllipseCallout">
            <a:avLst>
              <a:gd name="adj1" fmla="val 34329"/>
              <a:gd name="adj2" fmla="val 127792"/>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Psssst…</a:t>
            </a:r>
            <a:br>
              <a:rPr lang="en-US" sz="1800" b="1">
                <a:solidFill>
                  <a:srgbClr val="0F116A"/>
                </a:solidFill>
                <a:latin typeface="Comic Sans MS" pitchFamily="84" charset="0"/>
                <a:ea typeface="Geneva" pitchFamily="84" charset="-128"/>
              </a:rPr>
            </a:br>
            <a:r>
              <a:rPr lang="en-US" sz="1800" b="1" u="sng">
                <a:solidFill>
                  <a:srgbClr val="CC0000"/>
                </a:solidFill>
                <a:latin typeface="Comic Sans MS" pitchFamily="84" charset="0"/>
                <a:ea typeface="Geneva" pitchFamily="84" charset="-128"/>
              </a:rPr>
              <a:t>no</a:t>
            </a:r>
            <a:r>
              <a:rPr lang="en-US" sz="1800" b="1">
                <a:solidFill>
                  <a:srgbClr val="0F116A"/>
                </a:solidFill>
                <a:latin typeface="Comic Sans MS" pitchFamily="84" charset="0"/>
                <a:ea typeface="Geneva" pitchFamily="84" charset="-128"/>
              </a:rPr>
              <a:t> nucleus</a:t>
            </a:r>
            <a:r>
              <a:rPr lang="en-US" sz="1800" b="1" i="1">
                <a:solidFill>
                  <a:srgbClr val="0F116A"/>
                </a:solidFill>
                <a:latin typeface="Comic Sans MS" pitchFamily="84" charset="0"/>
                <a:ea typeface="Geneva" pitchFamily="84" charset="-128"/>
              </a:rPr>
              <a:t>!</a:t>
            </a:r>
            <a:r>
              <a:rPr lang="en-US" sz="1800" b="1">
                <a:solidFill>
                  <a:srgbClr val="0F116A"/>
                </a:solidFill>
                <a:latin typeface="Comic Sans MS" pitchFamily="84" charset="0"/>
                <a:ea typeface="Geneva" pitchFamily="84"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715789"/>
                                        </p:tgtEl>
                                        <p:attrNameLst>
                                          <p:attrName>style.visibility</p:attrName>
                                        </p:attrNameLst>
                                      </p:cBhvr>
                                      <p:to>
                                        <p:strVal val="visible"/>
                                      </p:to>
                                    </p:set>
                                    <p:animEffect transition="in" filter="wipe(down)">
                                      <p:cBhvr>
                                        <p:cTn id="7" dur="500"/>
                                        <p:tgtEl>
                                          <p:spTgt spid="715789"/>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15790"/>
                                        </p:tgtEl>
                                        <p:attrNameLst>
                                          <p:attrName>style.visibility</p:attrName>
                                        </p:attrNameLst>
                                      </p:cBhvr>
                                      <p:to>
                                        <p:strVal val="visible"/>
                                      </p:to>
                                    </p:set>
                                    <p:animEffect transition="in" filter="wipe(down)">
                                      <p:cBhvr>
                                        <p:cTn id="11" dur="500"/>
                                        <p:tgtEl>
                                          <p:spTgt spid="715790"/>
                                        </p:tgtEl>
                                      </p:cBhvr>
                                    </p:animEffect>
                                  </p:childTnLst>
                                  <p:subTnLst>
                                    <p:audio>
                                      <p:cMediaNode>
                                        <p:cTn display="0" masterRel="sameClick">
                                          <p:stCondLst>
                                            <p:cond evt="begin" delay="0">
                                              <p:tn val="9"/>
                                            </p:cond>
                                          </p:stCondLst>
                                          <p:endCondLst>
                                            <p:cond evt="onStopAudio" delay="0">
                                              <p:tgtEl>
                                                <p:sldTgt/>
                                              </p:tgtEl>
                                            </p:cond>
                                          </p:endCondLst>
                                        </p:cTn>
                                        <p:tgtEl>
                                          <p:sndTgt r:embed="rId2"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5790"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5" name="Rectangle 3" descr="Rectangle: Click to edit Master text styles&#10;Second level&#10;Third level&#10;Fourth level&#10;Fifth level"/>
          <p:cNvSpPr>
            <a:spLocks noGrp="1" noChangeArrowheads="1"/>
          </p:cNvSpPr>
          <p:nvPr>
            <p:ph type="body" idx="1"/>
          </p:nvPr>
        </p:nvSpPr>
        <p:spPr>
          <a:xfrm>
            <a:off x="712788" y="1371600"/>
            <a:ext cx="8270875" cy="3963988"/>
          </a:xfrm>
        </p:spPr>
        <p:txBody>
          <a:bodyPr/>
          <a:lstStyle/>
          <a:p>
            <a:r>
              <a:rPr lang="en-US"/>
              <a:t>Inheritance of metabolic diseases</a:t>
            </a:r>
          </a:p>
          <a:p>
            <a:pPr lvl="1"/>
            <a:r>
              <a:rPr lang="en-US"/>
              <a:t>suggested that genes coded for enzymes</a:t>
            </a:r>
          </a:p>
          <a:p>
            <a:pPr lvl="1"/>
            <a:r>
              <a:rPr lang="en-US"/>
              <a:t>each disease (phenotype) is caused by non-functional gene product </a:t>
            </a:r>
          </a:p>
          <a:p>
            <a:pPr marL="1085850" lvl="2"/>
            <a:r>
              <a:rPr lang="en-US"/>
              <a:t>lack of an enzyme</a:t>
            </a:r>
          </a:p>
          <a:p>
            <a:pPr marL="1085850" lvl="2"/>
            <a:r>
              <a:rPr lang="en-US"/>
              <a:t>Tay sachs</a:t>
            </a:r>
          </a:p>
          <a:p>
            <a:pPr marL="1085850" lvl="2"/>
            <a:r>
              <a:rPr lang="en-US"/>
              <a:t>PKU (phenylketonuria)</a:t>
            </a:r>
          </a:p>
          <a:p>
            <a:pPr marL="1085850" lvl="2"/>
            <a:r>
              <a:rPr lang="en-US"/>
              <a:t>albinism</a:t>
            </a:r>
          </a:p>
        </p:txBody>
      </p:sp>
      <p:pic>
        <p:nvPicPr>
          <p:cNvPr id="371781" name="Picture 69" descr="penguin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238" y="4265613"/>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371782" name="AutoShape 70"/>
          <p:cNvSpPr>
            <a:spLocks noChangeArrowheads="1"/>
          </p:cNvSpPr>
          <p:nvPr/>
        </p:nvSpPr>
        <p:spPr bwMode="auto">
          <a:xfrm>
            <a:off x="5818188" y="3236913"/>
            <a:ext cx="3155950" cy="871537"/>
          </a:xfrm>
          <a:prstGeom prst="wedgeEllipseCallout">
            <a:avLst>
              <a:gd name="adj1" fmla="val 24801"/>
              <a:gd name="adj2" fmla="val 87343"/>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ＭＳ Ｐゴシック" pitchFamily="1" charset="-128"/>
              </a:rPr>
              <a:t>Am I just the </a:t>
            </a:r>
            <a:br>
              <a:rPr lang="en-US" sz="1800" b="1">
                <a:solidFill>
                  <a:srgbClr val="0F116A"/>
                </a:solidFill>
                <a:latin typeface="Comic Sans MS" pitchFamily="84" charset="0"/>
                <a:ea typeface="ＭＳ Ｐゴシック" pitchFamily="1" charset="-128"/>
              </a:rPr>
            </a:br>
            <a:r>
              <a:rPr lang="en-US" sz="1800" b="1">
                <a:solidFill>
                  <a:srgbClr val="0F116A"/>
                </a:solidFill>
                <a:latin typeface="Comic Sans MS" pitchFamily="84" charset="0"/>
                <a:ea typeface="ＭＳ Ｐゴシック" pitchFamily="1" charset="-128"/>
              </a:rPr>
              <a:t>sum of my proteins?</a:t>
            </a:r>
          </a:p>
        </p:txBody>
      </p:sp>
      <p:sp>
        <p:nvSpPr>
          <p:cNvPr id="371739" name="AutoShape 27"/>
          <p:cNvSpPr>
            <a:spLocks noChangeArrowheads="1"/>
          </p:cNvSpPr>
          <p:nvPr/>
        </p:nvSpPr>
        <p:spPr bwMode="auto">
          <a:xfrm>
            <a:off x="762000" y="5859463"/>
            <a:ext cx="7848600" cy="838200"/>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14" name="Rectangle 2"/>
          <p:cNvSpPr>
            <a:spLocks noGrp="1" noChangeArrowheads="1"/>
          </p:cNvSpPr>
          <p:nvPr>
            <p:ph type="title"/>
          </p:nvPr>
        </p:nvSpPr>
        <p:spPr>
          <a:xfrm>
            <a:off x="609600" y="685800"/>
            <a:ext cx="8077200" cy="762000"/>
          </a:xfrm>
        </p:spPr>
        <p:txBody>
          <a:bodyPr/>
          <a:lstStyle/>
          <a:p>
            <a:r>
              <a:rPr lang="en-US"/>
              <a:t>Metabolism taught us about genes</a:t>
            </a:r>
          </a:p>
        </p:txBody>
      </p:sp>
      <p:grpSp>
        <p:nvGrpSpPr>
          <p:cNvPr id="371716" name="Group 4"/>
          <p:cNvGrpSpPr>
            <a:grpSpLocks/>
          </p:cNvGrpSpPr>
          <p:nvPr/>
        </p:nvGrpSpPr>
        <p:grpSpPr bwMode="auto">
          <a:xfrm>
            <a:off x="876300" y="5900738"/>
            <a:ext cx="7559675" cy="739775"/>
            <a:chOff x="696" y="1812"/>
            <a:chExt cx="4762" cy="466"/>
          </a:xfrm>
        </p:grpSpPr>
        <p:sp>
          <p:nvSpPr>
            <p:cNvPr id="371717" name="Oval 5"/>
            <p:cNvSpPr>
              <a:spLocks noChangeArrowheads="1"/>
            </p:cNvSpPr>
            <p:nvPr/>
          </p:nvSpPr>
          <p:spPr bwMode="auto">
            <a:xfrm>
              <a:off x="696" y="1812"/>
              <a:ext cx="361" cy="466"/>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p>
          </p:txBody>
        </p:sp>
        <p:sp>
          <p:nvSpPr>
            <p:cNvPr id="371718" name="Oval 6"/>
            <p:cNvSpPr>
              <a:spLocks noChangeArrowheads="1"/>
            </p:cNvSpPr>
            <p:nvPr/>
          </p:nvSpPr>
          <p:spPr bwMode="auto">
            <a:xfrm>
              <a:off x="1800" y="1812"/>
              <a:ext cx="361" cy="466"/>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B</a:t>
              </a:r>
            </a:p>
          </p:txBody>
        </p:sp>
        <p:sp>
          <p:nvSpPr>
            <p:cNvPr id="371719" name="Oval 7"/>
            <p:cNvSpPr>
              <a:spLocks noChangeArrowheads="1"/>
            </p:cNvSpPr>
            <p:nvPr/>
          </p:nvSpPr>
          <p:spPr bwMode="auto">
            <a:xfrm>
              <a:off x="2904" y="1812"/>
              <a:ext cx="361" cy="466"/>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C</a:t>
              </a:r>
            </a:p>
          </p:txBody>
        </p:sp>
        <p:sp>
          <p:nvSpPr>
            <p:cNvPr id="371720" name="Oval 8"/>
            <p:cNvSpPr>
              <a:spLocks noChangeArrowheads="1"/>
            </p:cNvSpPr>
            <p:nvPr/>
          </p:nvSpPr>
          <p:spPr bwMode="auto">
            <a:xfrm>
              <a:off x="4008" y="1812"/>
              <a:ext cx="361" cy="466"/>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D</a:t>
              </a:r>
            </a:p>
          </p:txBody>
        </p:sp>
        <p:sp>
          <p:nvSpPr>
            <p:cNvPr id="371721" name="Line 9"/>
            <p:cNvSpPr>
              <a:spLocks noChangeShapeType="1"/>
            </p:cNvSpPr>
            <p:nvPr/>
          </p:nvSpPr>
          <p:spPr bwMode="auto">
            <a:xfrm>
              <a:off x="1140" y="2045"/>
              <a:ext cx="57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22" name="Line 10"/>
            <p:cNvSpPr>
              <a:spLocks noChangeShapeType="1"/>
            </p:cNvSpPr>
            <p:nvPr/>
          </p:nvSpPr>
          <p:spPr bwMode="auto">
            <a:xfrm>
              <a:off x="2244" y="2045"/>
              <a:ext cx="57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23" name="Line 11"/>
            <p:cNvSpPr>
              <a:spLocks noChangeShapeType="1"/>
            </p:cNvSpPr>
            <p:nvPr/>
          </p:nvSpPr>
          <p:spPr bwMode="auto">
            <a:xfrm>
              <a:off x="3348" y="2045"/>
              <a:ext cx="57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24" name="Oval 12"/>
            <p:cNvSpPr>
              <a:spLocks noChangeArrowheads="1"/>
            </p:cNvSpPr>
            <p:nvPr/>
          </p:nvSpPr>
          <p:spPr bwMode="auto">
            <a:xfrm>
              <a:off x="5114" y="1812"/>
              <a:ext cx="344" cy="466"/>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E</a:t>
              </a:r>
            </a:p>
          </p:txBody>
        </p:sp>
        <p:sp>
          <p:nvSpPr>
            <p:cNvPr id="371725" name="Line 13"/>
            <p:cNvSpPr>
              <a:spLocks noChangeShapeType="1"/>
            </p:cNvSpPr>
            <p:nvPr/>
          </p:nvSpPr>
          <p:spPr bwMode="auto">
            <a:xfrm>
              <a:off x="4452" y="2045"/>
              <a:ext cx="57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71767" name="Group 55"/>
          <p:cNvGrpSpPr>
            <a:grpSpLocks/>
          </p:cNvGrpSpPr>
          <p:nvPr/>
        </p:nvGrpSpPr>
        <p:grpSpPr bwMode="auto">
          <a:xfrm>
            <a:off x="1582738" y="5581650"/>
            <a:ext cx="1927225" cy="698500"/>
            <a:chOff x="987" y="2846"/>
            <a:chExt cx="1214" cy="440"/>
          </a:xfrm>
        </p:grpSpPr>
        <p:sp>
          <p:nvSpPr>
            <p:cNvPr id="371765" name="Freeform 53"/>
            <p:cNvSpPr>
              <a:spLocks/>
            </p:cNvSpPr>
            <p:nvPr/>
          </p:nvSpPr>
          <p:spPr bwMode="auto">
            <a:xfrm>
              <a:off x="987" y="3013"/>
              <a:ext cx="537" cy="273"/>
            </a:xfrm>
            <a:custGeom>
              <a:avLst/>
              <a:gdLst>
                <a:gd name="T0" fmla="*/ 0 w 537"/>
                <a:gd name="T1" fmla="*/ 263 h 273"/>
                <a:gd name="T2" fmla="*/ 120 w 537"/>
                <a:gd name="T3" fmla="*/ 263 h 273"/>
                <a:gd name="T4" fmla="*/ 321 w 537"/>
                <a:gd name="T5" fmla="*/ 201 h 273"/>
                <a:gd name="T6" fmla="*/ 537 w 537"/>
                <a:gd name="T7" fmla="*/ 0 h 273"/>
              </a:gdLst>
              <a:ahLst/>
              <a:cxnLst>
                <a:cxn ang="0">
                  <a:pos x="T0" y="T1"/>
                </a:cxn>
                <a:cxn ang="0">
                  <a:pos x="T2" y="T3"/>
                </a:cxn>
                <a:cxn ang="0">
                  <a:pos x="T4" y="T5"/>
                </a:cxn>
                <a:cxn ang="0">
                  <a:pos x="T6" y="T7"/>
                </a:cxn>
              </a:cxnLst>
              <a:rect l="0" t="0" r="r" b="b"/>
              <a:pathLst>
                <a:path w="537" h="273">
                  <a:moveTo>
                    <a:pt x="0" y="263"/>
                  </a:moveTo>
                  <a:cubicBezTo>
                    <a:pt x="33" y="268"/>
                    <a:pt x="67" y="273"/>
                    <a:pt x="120" y="263"/>
                  </a:cubicBezTo>
                  <a:cubicBezTo>
                    <a:pt x="173" y="253"/>
                    <a:pt x="252" y="245"/>
                    <a:pt x="321" y="201"/>
                  </a:cubicBezTo>
                  <a:cubicBezTo>
                    <a:pt x="390" y="157"/>
                    <a:pt x="463" y="78"/>
                    <a:pt x="537" y="0"/>
                  </a:cubicBezTo>
                </a:path>
              </a:pathLst>
            </a:custGeom>
            <a:noFill/>
            <a:ln w="63500" cap="flat" cmpd="sng">
              <a:solidFill>
                <a:srgbClr val="CC0000"/>
              </a:solidFill>
              <a:prstDash val="solid"/>
              <a:round/>
              <a:headEn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66" name="AutoShape 54"/>
            <p:cNvSpPr>
              <a:spLocks noChangeArrowheads="1"/>
            </p:cNvSpPr>
            <p:nvPr/>
          </p:nvSpPr>
          <p:spPr bwMode="auto">
            <a:xfrm>
              <a:off x="1531" y="2846"/>
              <a:ext cx="670" cy="23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chemeClr val="bg1"/>
                  </a:solidFill>
                </a:rPr>
                <a:t>disease</a:t>
              </a:r>
            </a:p>
          </p:txBody>
        </p:sp>
      </p:grpSp>
      <p:grpSp>
        <p:nvGrpSpPr>
          <p:cNvPr id="371768" name="Group 56"/>
          <p:cNvGrpSpPr>
            <a:grpSpLocks/>
          </p:cNvGrpSpPr>
          <p:nvPr/>
        </p:nvGrpSpPr>
        <p:grpSpPr bwMode="auto">
          <a:xfrm>
            <a:off x="3340100" y="5581650"/>
            <a:ext cx="1927225" cy="698500"/>
            <a:chOff x="987" y="2846"/>
            <a:chExt cx="1214" cy="440"/>
          </a:xfrm>
        </p:grpSpPr>
        <p:sp>
          <p:nvSpPr>
            <p:cNvPr id="371769" name="Freeform 57"/>
            <p:cNvSpPr>
              <a:spLocks/>
            </p:cNvSpPr>
            <p:nvPr/>
          </p:nvSpPr>
          <p:spPr bwMode="auto">
            <a:xfrm>
              <a:off x="987" y="3013"/>
              <a:ext cx="537" cy="273"/>
            </a:xfrm>
            <a:custGeom>
              <a:avLst/>
              <a:gdLst>
                <a:gd name="T0" fmla="*/ 0 w 537"/>
                <a:gd name="T1" fmla="*/ 263 h 273"/>
                <a:gd name="T2" fmla="*/ 120 w 537"/>
                <a:gd name="T3" fmla="*/ 263 h 273"/>
                <a:gd name="T4" fmla="*/ 321 w 537"/>
                <a:gd name="T5" fmla="*/ 201 h 273"/>
                <a:gd name="T6" fmla="*/ 537 w 537"/>
                <a:gd name="T7" fmla="*/ 0 h 273"/>
              </a:gdLst>
              <a:ahLst/>
              <a:cxnLst>
                <a:cxn ang="0">
                  <a:pos x="T0" y="T1"/>
                </a:cxn>
                <a:cxn ang="0">
                  <a:pos x="T2" y="T3"/>
                </a:cxn>
                <a:cxn ang="0">
                  <a:pos x="T4" y="T5"/>
                </a:cxn>
                <a:cxn ang="0">
                  <a:pos x="T6" y="T7"/>
                </a:cxn>
              </a:cxnLst>
              <a:rect l="0" t="0" r="r" b="b"/>
              <a:pathLst>
                <a:path w="537" h="273">
                  <a:moveTo>
                    <a:pt x="0" y="263"/>
                  </a:moveTo>
                  <a:cubicBezTo>
                    <a:pt x="33" y="268"/>
                    <a:pt x="67" y="273"/>
                    <a:pt x="120" y="263"/>
                  </a:cubicBezTo>
                  <a:cubicBezTo>
                    <a:pt x="173" y="253"/>
                    <a:pt x="252" y="245"/>
                    <a:pt x="321" y="201"/>
                  </a:cubicBezTo>
                  <a:cubicBezTo>
                    <a:pt x="390" y="157"/>
                    <a:pt x="463" y="78"/>
                    <a:pt x="537" y="0"/>
                  </a:cubicBezTo>
                </a:path>
              </a:pathLst>
            </a:custGeom>
            <a:noFill/>
            <a:ln w="63500" cap="flat" cmpd="sng">
              <a:solidFill>
                <a:srgbClr val="CC0000"/>
              </a:solidFill>
              <a:prstDash val="solid"/>
              <a:round/>
              <a:headEn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70" name="AutoShape 58"/>
            <p:cNvSpPr>
              <a:spLocks noChangeArrowheads="1"/>
            </p:cNvSpPr>
            <p:nvPr/>
          </p:nvSpPr>
          <p:spPr bwMode="auto">
            <a:xfrm>
              <a:off x="1531" y="2846"/>
              <a:ext cx="670" cy="23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chemeClr val="bg1"/>
                  </a:solidFill>
                </a:rPr>
                <a:t>disease</a:t>
              </a:r>
            </a:p>
          </p:txBody>
        </p:sp>
      </p:grpSp>
      <p:grpSp>
        <p:nvGrpSpPr>
          <p:cNvPr id="371771" name="Group 59"/>
          <p:cNvGrpSpPr>
            <a:grpSpLocks/>
          </p:cNvGrpSpPr>
          <p:nvPr/>
        </p:nvGrpSpPr>
        <p:grpSpPr bwMode="auto">
          <a:xfrm>
            <a:off x="5095875" y="5581650"/>
            <a:ext cx="1927225" cy="698500"/>
            <a:chOff x="987" y="2846"/>
            <a:chExt cx="1214" cy="440"/>
          </a:xfrm>
        </p:grpSpPr>
        <p:sp>
          <p:nvSpPr>
            <p:cNvPr id="371772" name="Freeform 60"/>
            <p:cNvSpPr>
              <a:spLocks/>
            </p:cNvSpPr>
            <p:nvPr/>
          </p:nvSpPr>
          <p:spPr bwMode="auto">
            <a:xfrm>
              <a:off x="987" y="3013"/>
              <a:ext cx="537" cy="273"/>
            </a:xfrm>
            <a:custGeom>
              <a:avLst/>
              <a:gdLst>
                <a:gd name="T0" fmla="*/ 0 w 537"/>
                <a:gd name="T1" fmla="*/ 263 h 273"/>
                <a:gd name="T2" fmla="*/ 120 w 537"/>
                <a:gd name="T3" fmla="*/ 263 h 273"/>
                <a:gd name="T4" fmla="*/ 321 w 537"/>
                <a:gd name="T5" fmla="*/ 201 h 273"/>
                <a:gd name="T6" fmla="*/ 537 w 537"/>
                <a:gd name="T7" fmla="*/ 0 h 273"/>
              </a:gdLst>
              <a:ahLst/>
              <a:cxnLst>
                <a:cxn ang="0">
                  <a:pos x="T0" y="T1"/>
                </a:cxn>
                <a:cxn ang="0">
                  <a:pos x="T2" y="T3"/>
                </a:cxn>
                <a:cxn ang="0">
                  <a:pos x="T4" y="T5"/>
                </a:cxn>
                <a:cxn ang="0">
                  <a:pos x="T6" y="T7"/>
                </a:cxn>
              </a:cxnLst>
              <a:rect l="0" t="0" r="r" b="b"/>
              <a:pathLst>
                <a:path w="537" h="273">
                  <a:moveTo>
                    <a:pt x="0" y="263"/>
                  </a:moveTo>
                  <a:cubicBezTo>
                    <a:pt x="33" y="268"/>
                    <a:pt x="67" y="273"/>
                    <a:pt x="120" y="263"/>
                  </a:cubicBezTo>
                  <a:cubicBezTo>
                    <a:pt x="173" y="253"/>
                    <a:pt x="252" y="245"/>
                    <a:pt x="321" y="201"/>
                  </a:cubicBezTo>
                  <a:cubicBezTo>
                    <a:pt x="390" y="157"/>
                    <a:pt x="463" y="78"/>
                    <a:pt x="537" y="0"/>
                  </a:cubicBezTo>
                </a:path>
              </a:pathLst>
            </a:custGeom>
            <a:noFill/>
            <a:ln w="63500" cap="flat" cmpd="sng">
              <a:solidFill>
                <a:srgbClr val="CC0000"/>
              </a:solidFill>
              <a:prstDash val="solid"/>
              <a:round/>
              <a:headEn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73" name="AutoShape 61"/>
            <p:cNvSpPr>
              <a:spLocks noChangeArrowheads="1"/>
            </p:cNvSpPr>
            <p:nvPr/>
          </p:nvSpPr>
          <p:spPr bwMode="auto">
            <a:xfrm>
              <a:off x="1531" y="2846"/>
              <a:ext cx="670" cy="23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chemeClr val="bg1"/>
                  </a:solidFill>
                </a:rPr>
                <a:t>disease</a:t>
              </a:r>
            </a:p>
          </p:txBody>
        </p:sp>
      </p:grpSp>
      <p:grpSp>
        <p:nvGrpSpPr>
          <p:cNvPr id="371778" name="Group 66"/>
          <p:cNvGrpSpPr>
            <a:grpSpLocks/>
          </p:cNvGrpSpPr>
          <p:nvPr/>
        </p:nvGrpSpPr>
        <p:grpSpPr bwMode="auto">
          <a:xfrm>
            <a:off x="6845300" y="5581650"/>
            <a:ext cx="1927225" cy="698500"/>
            <a:chOff x="987" y="2846"/>
            <a:chExt cx="1214" cy="440"/>
          </a:xfrm>
        </p:grpSpPr>
        <p:sp>
          <p:nvSpPr>
            <p:cNvPr id="371779" name="Freeform 67"/>
            <p:cNvSpPr>
              <a:spLocks/>
            </p:cNvSpPr>
            <p:nvPr/>
          </p:nvSpPr>
          <p:spPr bwMode="auto">
            <a:xfrm>
              <a:off x="987" y="3013"/>
              <a:ext cx="537" cy="273"/>
            </a:xfrm>
            <a:custGeom>
              <a:avLst/>
              <a:gdLst>
                <a:gd name="T0" fmla="*/ 0 w 537"/>
                <a:gd name="T1" fmla="*/ 263 h 273"/>
                <a:gd name="T2" fmla="*/ 120 w 537"/>
                <a:gd name="T3" fmla="*/ 263 h 273"/>
                <a:gd name="T4" fmla="*/ 321 w 537"/>
                <a:gd name="T5" fmla="*/ 201 h 273"/>
                <a:gd name="T6" fmla="*/ 537 w 537"/>
                <a:gd name="T7" fmla="*/ 0 h 273"/>
              </a:gdLst>
              <a:ahLst/>
              <a:cxnLst>
                <a:cxn ang="0">
                  <a:pos x="T0" y="T1"/>
                </a:cxn>
                <a:cxn ang="0">
                  <a:pos x="T2" y="T3"/>
                </a:cxn>
                <a:cxn ang="0">
                  <a:pos x="T4" y="T5"/>
                </a:cxn>
                <a:cxn ang="0">
                  <a:pos x="T6" y="T7"/>
                </a:cxn>
              </a:cxnLst>
              <a:rect l="0" t="0" r="r" b="b"/>
              <a:pathLst>
                <a:path w="537" h="273">
                  <a:moveTo>
                    <a:pt x="0" y="263"/>
                  </a:moveTo>
                  <a:cubicBezTo>
                    <a:pt x="33" y="268"/>
                    <a:pt x="67" y="273"/>
                    <a:pt x="120" y="263"/>
                  </a:cubicBezTo>
                  <a:cubicBezTo>
                    <a:pt x="173" y="253"/>
                    <a:pt x="252" y="245"/>
                    <a:pt x="321" y="201"/>
                  </a:cubicBezTo>
                  <a:cubicBezTo>
                    <a:pt x="390" y="157"/>
                    <a:pt x="463" y="78"/>
                    <a:pt x="537" y="0"/>
                  </a:cubicBezTo>
                </a:path>
              </a:pathLst>
            </a:custGeom>
            <a:noFill/>
            <a:ln w="63500" cap="flat" cmpd="sng">
              <a:solidFill>
                <a:srgbClr val="CC0000"/>
              </a:solidFill>
              <a:prstDash val="solid"/>
              <a:round/>
              <a:headEn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80" name="AutoShape 68"/>
            <p:cNvSpPr>
              <a:spLocks noChangeArrowheads="1"/>
            </p:cNvSpPr>
            <p:nvPr/>
          </p:nvSpPr>
          <p:spPr bwMode="auto">
            <a:xfrm>
              <a:off x="1531" y="2846"/>
              <a:ext cx="670" cy="23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chemeClr val="bg1"/>
                  </a:solidFill>
                </a:rPr>
                <a:t>disease</a:t>
              </a:r>
            </a:p>
          </p:txBody>
        </p:sp>
      </p:grpSp>
      <p:sp>
        <p:nvSpPr>
          <p:cNvPr id="371746" name="Text Box 34"/>
          <p:cNvSpPr txBox="1">
            <a:spLocks noChangeArrowheads="1"/>
          </p:cNvSpPr>
          <p:nvPr/>
        </p:nvSpPr>
        <p:spPr bwMode="auto">
          <a:xfrm>
            <a:off x="1573213" y="6027738"/>
            <a:ext cx="715962" cy="6953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60000"/>
              </a:lnSpc>
            </a:pPr>
            <a:r>
              <a:rPr lang="en-US" sz="6600">
                <a:solidFill>
                  <a:srgbClr val="000000"/>
                </a:solidFill>
                <a:sym typeface="Wingdings" pitchFamily="84" charset="2"/>
              </a:rPr>
              <a:t></a:t>
            </a:r>
            <a:endParaRPr lang="en-US" sz="6600">
              <a:solidFill>
                <a:srgbClr val="000000"/>
              </a:solidFill>
            </a:endParaRPr>
          </a:p>
        </p:txBody>
      </p:sp>
      <p:sp>
        <p:nvSpPr>
          <p:cNvPr id="371747" name="Text Box 35"/>
          <p:cNvSpPr txBox="1">
            <a:spLocks noChangeArrowheads="1"/>
          </p:cNvSpPr>
          <p:nvPr/>
        </p:nvSpPr>
        <p:spPr bwMode="auto">
          <a:xfrm>
            <a:off x="3322638" y="6027738"/>
            <a:ext cx="715962" cy="6953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60000"/>
              </a:lnSpc>
            </a:pPr>
            <a:r>
              <a:rPr lang="en-US" sz="6600">
                <a:solidFill>
                  <a:srgbClr val="000000"/>
                </a:solidFill>
                <a:sym typeface="Wingdings" pitchFamily="84" charset="2"/>
              </a:rPr>
              <a:t></a:t>
            </a:r>
            <a:endParaRPr lang="en-US" sz="6600">
              <a:solidFill>
                <a:srgbClr val="000000"/>
              </a:solidFill>
            </a:endParaRPr>
          </a:p>
        </p:txBody>
      </p:sp>
      <p:sp>
        <p:nvSpPr>
          <p:cNvPr id="371748" name="Text Box 36"/>
          <p:cNvSpPr txBox="1">
            <a:spLocks noChangeArrowheads="1"/>
          </p:cNvSpPr>
          <p:nvPr/>
        </p:nvSpPr>
        <p:spPr bwMode="auto">
          <a:xfrm>
            <a:off x="5078413" y="6027738"/>
            <a:ext cx="715962" cy="6953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60000"/>
              </a:lnSpc>
            </a:pPr>
            <a:r>
              <a:rPr lang="en-US" sz="6600">
                <a:solidFill>
                  <a:srgbClr val="000000"/>
                </a:solidFill>
                <a:sym typeface="Wingdings" pitchFamily="84" charset="2"/>
              </a:rPr>
              <a:t></a:t>
            </a:r>
            <a:endParaRPr lang="en-US" sz="6600">
              <a:solidFill>
                <a:srgbClr val="000000"/>
              </a:solidFill>
            </a:endParaRPr>
          </a:p>
        </p:txBody>
      </p:sp>
      <p:sp>
        <p:nvSpPr>
          <p:cNvPr id="371753" name="Text Box 41"/>
          <p:cNvSpPr txBox="1">
            <a:spLocks noChangeArrowheads="1"/>
          </p:cNvSpPr>
          <p:nvPr/>
        </p:nvSpPr>
        <p:spPr bwMode="auto">
          <a:xfrm>
            <a:off x="6843713" y="6027738"/>
            <a:ext cx="715962" cy="6953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60000"/>
              </a:lnSpc>
            </a:pPr>
            <a:r>
              <a:rPr lang="en-US" sz="6600">
                <a:solidFill>
                  <a:srgbClr val="000000"/>
                </a:solidFill>
                <a:sym typeface="Wingdings" pitchFamily="84" charset="2"/>
              </a:rPr>
              <a:t></a:t>
            </a:r>
            <a:endParaRPr lang="en-US" sz="6600">
              <a:solidFill>
                <a:srgbClr val="000000"/>
              </a:solidFill>
            </a:endParaRPr>
          </a:p>
        </p:txBody>
      </p:sp>
      <p:sp>
        <p:nvSpPr>
          <p:cNvPr id="371783" name="Rectangle 71"/>
          <p:cNvSpPr>
            <a:spLocks noChangeArrowheads="1"/>
          </p:cNvSpPr>
          <p:nvPr/>
        </p:nvSpPr>
        <p:spPr bwMode="auto">
          <a:xfrm>
            <a:off x="1435100" y="6313488"/>
            <a:ext cx="109855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rPr>
              <a:t>enzyme 1</a:t>
            </a:r>
          </a:p>
        </p:txBody>
      </p:sp>
      <p:sp>
        <p:nvSpPr>
          <p:cNvPr id="371784" name="Rectangle 72"/>
          <p:cNvSpPr>
            <a:spLocks noChangeArrowheads="1"/>
          </p:cNvSpPr>
          <p:nvPr/>
        </p:nvSpPr>
        <p:spPr bwMode="auto">
          <a:xfrm>
            <a:off x="3203575" y="6313488"/>
            <a:ext cx="109855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rPr>
              <a:t>enzyme 2</a:t>
            </a:r>
          </a:p>
        </p:txBody>
      </p:sp>
      <p:sp>
        <p:nvSpPr>
          <p:cNvPr id="371785" name="Rectangle 73"/>
          <p:cNvSpPr>
            <a:spLocks noChangeArrowheads="1"/>
          </p:cNvSpPr>
          <p:nvPr/>
        </p:nvSpPr>
        <p:spPr bwMode="auto">
          <a:xfrm>
            <a:off x="4972050" y="6313488"/>
            <a:ext cx="109855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rPr>
              <a:t>enzyme 3</a:t>
            </a:r>
          </a:p>
        </p:txBody>
      </p:sp>
      <p:sp>
        <p:nvSpPr>
          <p:cNvPr id="371786" name="Rectangle 74"/>
          <p:cNvSpPr>
            <a:spLocks noChangeArrowheads="1"/>
          </p:cNvSpPr>
          <p:nvPr/>
        </p:nvSpPr>
        <p:spPr bwMode="auto">
          <a:xfrm>
            <a:off x="6740525" y="6313488"/>
            <a:ext cx="109855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b="1">
                <a:solidFill>
                  <a:srgbClr val="000000"/>
                </a:solidFill>
              </a:rPr>
              <a:t>enzyme 4</a:t>
            </a:r>
          </a:p>
        </p:txBody>
      </p:sp>
      <p:sp>
        <p:nvSpPr>
          <p:cNvPr id="371787" name="AutoShape 75"/>
          <p:cNvSpPr>
            <a:spLocks noChangeArrowheads="1"/>
          </p:cNvSpPr>
          <p:nvPr/>
        </p:nvSpPr>
        <p:spPr bwMode="auto">
          <a:xfrm>
            <a:off x="31750" y="5541963"/>
            <a:ext cx="2262188" cy="263525"/>
          </a:xfrm>
          <a:prstGeom prst="homePlate">
            <a:avLst>
              <a:gd name="adj" fmla="val 214608"/>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chemeClr val="bg1"/>
                </a:solidFill>
              </a:rPr>
              <a:t>metabolic pathway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1715">
                                            <p:txEl>
                                              <p:pRg st="0" end="0"/>
                                            </p:txEl>
                                          </p:spTgt>
                                        </p:tgtEl>
                                        <p:attrNameLst>
                                          <p:attrName>style.visibility</p:attrName>
                                        </p:attrNameLst>
                                      </p:cBhvr>
                                      <p:to>
                                        <p:strVal val="visible"/>
                                      </p:to>
                                    </p:set>
                                    <p:anim calcmode="lin" valueType="num">
                                      <p:cBhvr additive="base">
                                        <p:cTn id="7" dur="500" fill="hold"/>
                                        <p:tgtEl>
                                          <p:spTgt spid="3717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171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1715">
                                            <p:txEl>
                                              <p:pRg st="1" end="1"/>
                                            </p:txEl>
                                          </p:spTgt>
                                        </p:tgtEl>
                                        <p:attrNameLst>
                                          <p:attrName>style.visibility</p:attrName>
                                        </p:attrNameLst>
                                      </p:cBhvr>
                                      <p:to>
                                        <p:strVal val="visible"/>
                                      </p:to>
                                    </p:set>
                                    <p:anim calcmode="lin" valueType="num">
                                      <p:cBhvr additive="base">
                                        <p:cTn id="13" dur="500" fill="hold"/>
                                        <p:tgtEl>
                                          <p:spTgt spid="3717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171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1715">
                                            <p:txEl>
                                              <p:pRg st="2" end="2"/>
                                            </p:txEl>
                                          </p:spTgt>
                                        </p:tgtEl>
                                        <p:attrNameLst>
                                          <p:attrName>style.visibility</p:attrName>
                                        </p:attrNameLst>
                                      </p:cBhvr>
                                      <p:to>
                                        <p:strVal val="visible"/>
                                      </p:to>
                                    </p:set>
                                    <p:anim calcmode="lin" valueType="num">
                                      <p:cBhvr additive="base">
                                        <p:cTn id="19" dur="500" fill="hold"/>
                                        <p:tgtEl>
                                          <p:spTgt spid="3717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171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1715">
                                            <p:txEl>
                                              <p:pRg st="3" end="3"/>
                                            </p:txEl>
                                          </p:spTgt>
                                        </p:tgtEl>
                                        <p:attrNameLst>
                                          <p:attrName>style.visibility</p:attrName>
                                        </p:attrNameLst>
                                      </p:cBhvr>
                                      <p:to>
                                        <p:strVal val="visible"/>
                                      </p:to>
                                    </p:set>
                                    <p:anim calcmode="lin" valueType="num">
                                      <p:cBhvr additive="base">
                                        <p:cTn id="25" dur="500" fill="hold"/>
                                        <p:tgtEl>
                                          <p:spTgt spid="37171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171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371787"/>
                                        </p:tgtEl>
                                        <p:attrNameLst>
                                          <p:attrName>style.visibility</p:attrName>
                                        </p:attrNameLst>
                                      </p:cBhvr>
                                      <p:to>
                                        <p:strVal val="visible"/>
                                      </p:to>
                                    </p:set>
                                    <p:anim calcmode="lin" valueType="num">
                                      <p:cBhvr>
                                        <p:cTn id="31" dur="1000" fill="hold"/>
                                        <p:tgtEl>
                                          <p:spTgt spid="371787"/>
                                        </p:tgtEl>
                                        <p:attrNameLst>
                                          <p:attrName>ppt_x</p:attrName>
                                        </p:attrNameLst>
                                      </p:cBhvr>
                                      <p:tavLst>
                                        <p:tav tm="0">
                                          <p:val>
                                            <p:strVal val="#ppt_x-.2"/>
                                          </p:val>
                                        </p:tav>
                                        <p:tav tm="100000">
                                          <p:val>
                                            <p:strVal val="#ppt_x"/>
                                          </p:val>
                                        </p:tav>
                                      </p:tavLst>
                                    </p:anim>
                                    <p:anim calcmode="lin" valueType="num">
                                      <p:cBhvr>
                                        <p:cTn id="32" dur="1000" fill="hold"/>
                                        <p:tgtEl>
                                          <p:spTgt spid="371787"/>
                                        </p:tgtEl>
                                        <p:attrNameLst>
                                          <p:attrName>ppt_y</p:attrName>
                                        </p:attrNameLst>
                                      </p:cBhvr>
                                      <p:tavLst>
                                        <p:tav tm="0">
                                          <p:val>
                                            <p:strVal val="#ppt_y"/>
                                          </p:val>
                                        </p:tav>
                                        <p:tav tm="100000">
                                          <p:val>
                                            <p:strVal val="#ppt_y"/>
                                          </p:val>
                                        </p:tav>
                                      </p:tavLst>
                                    </p:anim>
                                    <p:animEffect transition="in" filter="wipe(right)" prLst="gradientSize: 0.1">
                                      <p:cBhvr>
                                        <p:cTn id="33" dur="1000"/>
                                        <p:tgtEl>
                                          <p:spTgt spid="371787"/>
                                        </p:tgtEl>
                                      </p:cBhvr>
                                    </p:animEffect>
                                  </p:childTnLst>
                                  <p:subTnLst>
                                    <p:audio>
                                      <p:cMediaNode>
                                        <p:cTn display="0" masterRel="sameClick">
                                          <p:stCondLst>
                                            <p:cond evt="begin" delay="0">
                                              <p:tn val="29"/>
                                            </p:cond>
                                          </p:stCondLst>
                                          <p:endCondLst>
                                            <p:cond evt="onStopAudio" delay="0">
                                              <p:tgtEl>
                                                <p:sldTgt/>
                                              </p:tgtEl>
                                            </p:cond>
                                          </p:endCondLst>
                                        </p:cTn>
                                        <p:tgtEl>
                                          <p:sndTgt r:embed="rId4" name="Vibro Up"/>
                                        </p:tgtEl>
                                      </p:cMediaNode>
                                    </p:audio>
                                  </p:sub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71746">
                                            <p:txEl>
                                              <p:pRg st="0" end="0"/>
                                            </p:txEl>
                                          </p:spTgt>
                                        </p:tgtEl>
                                        <p:attrNameLst>
                                          <p:attrName>style.visibility</p:attrName>
                                        </p:attrNameLst>
                                      </p:cBhvr>
                                      <p:to>
                                        <p:strVal val="visible"/>
                                      </p:to>
                                    </p:set>
                                    <p:animEffect transition="in" filter="wipe(left)">
                                      <p:cBhvr>
                                        <p:cTn id="38" dur="500"/>
                                        <p:tgtEl>
                                          <p:spTgt spid="371746">
                                            <p:txEl>
                                              <p:pRg st="0" end="0"/>
                                            </p:txEl>
                                          </p:spTgt>
                                        </p:tgtEl>
                                      </p:cBhvr>
                                    </p:animEffect>
                                  </p:childTnLst>
                                  <p:subTnLst>
                                    <p:audio>
                                      <p:cMediaNode>
                                        <p:cTn display="0" masterRel="sameClick">
                                          <p:stCondLst>
                                            <p:cond evt="begin" delay="0">
                                              <p:tn val="36"/>
                                            </p:cond>
                                          </p:stCondLst>
                                          <p:endCondLst>
                                            <p:cond evt="onStopAudio" delay="0">
                                              <p:tgtEl>
                                                <p:sldTgt/>
                                              </p:tgtEl>
                                            </p:cond>
                                          </p:endCondLst>
                                        </p:cTn>
                                        <p:tgtEl>
                                          <p:sndTgt r:embed="rId5" name="String"/>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nodeType="clickEffect">
                                  <p:stCondLst>
                                    <p:cond delay="0"/>
                                  </p:stCondLst>
                                  <p:childTnLst>
                                    <p:set>
                                      <p:cBhvr>
                                        <p:cTn id="42" dur="1" fill="hold">
                                          <p:stCondLst>
                                            <p:cond delay="0"/>
                                          </p:stCondLst>
                                        </p:cTn>
                                        <p:tgtEl>
                                          <p:spTgt spid="371767"/>
                                        </p:tgtEl>
                                        <p:attrNameLst>
                                          <p:attrName>style.visibility</p:attrName>
                                        </p:attrNameLst>
                                      </p:cBhvr>
                                      <p:to>
                                        <p:strVal val="visible"/>
                                      </p:to>
                                    </p:set>
                                    <p:animEffect transition="in" filter="wipe(left)">
                                      <p:cBhvr>
                                        <p:cTn id="43" dur="500"/>
                                        <p:tgtEl>
                                          <p:spTgt spid="371767"/>
                                        </p:tgtEl>
                                      </p:cBhvr>
                                    </p:animEffect>
                                  </p:childTnLst>
                                  <p:subTnLst>
                                    <p:audio>
                                      <p:cMediaNode>
                                        <p:cTn display="0" masterRel="sameClick">
                                          <p:stCondLst>
                                            <p:cond evt="begin" delay="0">
                                              <p:tn val="41"/>
                                            </p:cond>
                                          </p:stCondLst>
                                          <p:endCondLst>
                                            <p:cond evt="onStopAudio" delay="0">
                                              <p:tgtEl>
                                                <p:sldTgt/>
                                              </p:tgtEl>
                                            </p:cond>
                                          </p:endCondLst>
                                        </p:cTn>
                                        <p:tgtEl>
                                          <p:sndTgt r:embed="rId6" name="Arrow"/>
                                        </p:tgtEl>
                                      </p:cMediaNode>
                                    </p:audio>
                                  </p:subTnLst>
                                </p:cTn>
                              </p:par>
                            </p:childTnLst>
                          </p:cTn>
                        </p:par>
                      </p:childTnLst>
                    </p:cTn>
                  </p:par>
                  <p:par>
                    <p:cTn id="44" fill="hold" nodeType="clickPar">
                      <p:stCondLst>
                        <p:cond delay="indefinite"/>
                      </p:stCondLst>
                      <p:childTnLst>
                        <p:par>
                          <p:cTn id="45" fill="hold" nodeType="withGroup">
                            <p:stCondLst>
                              <p:cond delay="0"/>
                            </p:stCondLst>
                            <p:childTnLst>
                              <p:par>
                                <p:cTn id="46" presetID="9" presetClass="exit" presetSubtype="0" fill="hold" grpId="2" nodeType="clickEffect">
                                  <p:stCondLst>
                                    <p:cond delay="0"/>
                                  </p:stCondLst>
                                  <p:childTnLst>
                                    <p:animEffect transition="out" filter="dissolve">
                                      <p:cBhvr>
                                        <p:cTn id="47" dur="500"/>
                                        <p:tgtEl>
                                          <p:spTgt spid="371746">
                                            <p:txEl>
                                              <p:pRg st="0" end="0"/>
                                            </p:txEl>
                                          </p:spTgt>
                                        </p:tgtEl>
                                      </p:cBhvr>
                                    </p:animEffect>
                                    <p:set>
                                      <p:cBhvr>
                                        <p:cTn id="48" dur="1" fill="hold">
                                          <p:stCondLst>
                                            <p:cond delay="499"/>
                                          </p:stCondLst>
                                        </p:cTn>
                                        <p:tgtEl>
                                          <p:spTgt spid="371746">
                                            <p:txEl>
                                              <p:pRg st="0" end="0"/>
                                            </p:txEl>
                                          </p:spTgt>
                                        </p:tgtEl>
                                        <p:attrNameLst>
                                          <p:attrName>style.visibility</p:attrName>
                                        </p:attrNameLst>
                                      </p:cBhvr>
                                      <p:to>
                                        <p:strVal val="hidden"/>
                                      </p:to>
                                    </p:set>
                                  </p:childTnLst>
                                </p:cTn>
                              </p:par>
                            </p:childTnLst>
                          </p:cTn>
                        </p:par>
                        <p:par>
                          <p:cTn id="49" fill="hold" nodeType="afterGroup">
                            <p:stCondLst>
                              <p:cond delay="500"/>
                            </p:stCondLst>
                            <p:childTnLst>
                              <p:par>
                                <p:cTn id="50" presetID="9" presetClass="exit" presetSubtype="0" fill="hold" nodeType="afterEffect">
                                  <p:stCondLst>
                                    <p:cond delay="0"/>
                                  </p:stCondLst>
                                  <p:childTnLst>
                                    <p:animEffect transition="out" filter="dissolve">
                                      <p:cBhvr>
                                        <p:cTn id="51" dur="500"/>
                                        <p:tgtEl>
                                          <p:spTgt spid="371767"/>
                                        </p:tgtEl>
                                      </p:cBhvr>
                                    </p:animEffect>
                                    <p:set>
                                      <p:cBhvr>
                                        <p:cTn id="52" dur="1" fill="hold">
                                          <p:stCondLst>
                                            <p:cond delay="499"/>
                                          </p:stCondLst>
                                        </p:cTn>
                                        <p:tgtEl>
                                          <p:spTgt spid="371767"/>
                                        </p:tgtEl>
                                        <p:attrNameLst>
                                          <p:attrName>style.visibility</p:attrName>
                                        </p:attrNameLst>
                                      </p:cBhvr>
                                      <p:to>
                                        <p:strVal val="hidden"/>
                                      </p:to>
                                    </p:set>
                                  </p:childTnLst>
                                </p:cTn>
                              </p:par>
                            </p:childTnLst>
                          </p:cTn>
                        </p:par>
                        <p:par>
                          <p:cTn id="53" fill="hold" nodeType="afterGroup">
                            <p:stCondLst>
                              <p:cond delay="1000"/>
                            </p:stCondLst>
                            <p:childTnLst>
                              <p:par>
                                <p:cTn id="54" presetID="22" presetClass="entr" presetSubtype="8" fill="hold" grpId="0" nodeType="afterEffect">
                                  <p:stCondLst>
                                    <p:cond delay="0"/>
                                  </p:stCondLst>
                                  <p:childTnLst>
                                    <p:set>
                                      <p:cBhvr>
                                        <p:cTn id="55" dur="1" fill="hold">
                                          <p:stCondLst>
                                            <p:cond delay="0"/>
                                          </p:stCondLst>
                                        </p:cTn>
                                        <p:tgtEl>
                                          <p:spTgt spid="371747">
                                            <p:txEl>
                                              <p:pRg st="0" end="0"/>
                                            </p:txEl>
                                          </p:spTgt>
                                        </p:tgtEl>
                                        <p:attrNameLst>
                                          <p:attrName>style.visibility</p:attrName>
                                        </p:attrNameLst>
                                      </p:cBhvr>
                                      <p:to>
                                        <p:strVal val="visible"/>
                                      </p:to>
                                    </p:set>
                                    <p:animEffect transition="in" filter="wipe(left)">
                                      <p:cBhvr>
                                        <p:cTn id="56" dur="500"/>
                                        <p:tgtEl>
                                          <p:spTgt spid="371747">
                                            <p:txEl>
                                              <p:pRg st="0" end="0"/>
                                            </p:txEl>
                                          </p:spTgt>
                                        </p:tgtEl>
                                      </p:cBhvr>
                                    </p:animEffect>
                                  </p:childTnLst>
                                  <p:subTnLst>
                                    <p:audio>
                                      <p:cMediaNode>
                                        <p:cTn display="0" masterRel="sameClick">
                                          <p:stCondLst>
                                            <p:cond evt="begin" delay="0">
                                              <p:tn val="54"/>
                                            </p:cond>
                                          </p:stCondLst>
                                          <p:endCondLst>
                                            <p:cond evt="onStopAudio" delay="0">
                                              <p:tgtEl>
                                                <p:sldTgt/>
                                              </p:tgtEl>
                                            </p:cond>
                                          </p:endCondLst>
                                        </p:cTn>
                                        <p:tgtEl>
                                          <p:sndTgt r:embed="rId5" name="String"/>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nodeType="clickEffect">
                                  <p:stCondLst>
                                    <p:cond delay="0"/>
                                  </p:stCondLst>
                                  <p:childTnLst>
                                    <p:set>
                                      <p:cBhvr>
                                        <p:cTn id="60" dur="1" fill="hold">
                                          <p:stCondLst>
                                            <p:cond delay="0"/>
                                          </p:stCondLst>
                                        </p:cTn>
                                        <p:tgtEl>
                                          <p:spTgt spid="371768"/>
                                        </p:tgtEl>
                                        <p:attrNameLst>
                                          <p:attrName>style.visibility</p:attrName>
                                        </p:attrNameLst>
                                      </p:cBhvr>
                                      <p:to>
                                        <p:strVal val="visible"/>
                                      </p:to>
                                    </p:set>
                                    <p:animEffect transition="in" filter="wipe(left)">
                                      <p:cBhvr>
                                        <p:cTn id="61" dur="500"/>
                                        <p:tgtEl>
                                          <p:spTgt spid="371768"/>
                                        </p:tgtEl>
                                      </p:cBhvr>
                                    </p:animEffect>
                                  </p:childTnLst>
                                  <p:subTnLst>
                                    <p:audio>
                                      <p:cMediaNode>
                                        <p:cTn display="0" masterRel="sameClick">
                                          <p:stCondLst>
                                            <p:cond evt="begin" delay="0">
                                              <p:tn val="59"/>
                                            </p:cond>
                                          </p:stCondLst>
                                          <p:endCondLst>
                                            <p:cond evt="onStopAudio" delay="0">
                                              <p:tgtEl>
                                                <p:sldTgt/>
                                              </p:tgtEl>
                                            </p:cond>
                                          </p:endCondLst>
                                        </p:cTn>
                                        <p:tgtEl>
                                          <p:sndTgt r:embed="rId6" name="Arrow"/>
                                        </p:tgtEl>
                                      </p:cMediaNode>
                                    </p:audio>
                                  </p:subTnLst>
                                </p:cTn>
                              </p:par>
                            </p:childTnLst>
                          </p:cTn>
                        </p:par>
                      </p:childTnLst>
                    </p:cTn>
                  </p:par>
                  <p:par>
                    <p:cTn id="62" fill="hold" nodeType="clickPar">
                      <p:stCondLst>
                        <p:cond delay="indefinite"/>
                      </p:stCondLst>
                      <p:childTnLst>
                        <p:par>
                          <p:cTn id="63" fill="hold" nodeType="withGroup">
                            <p:stCondLst>
                              <p:cond delay="0"/>
                            </p:stCondLst>
                            <p:childTnLst>
                              <p:par>
                                <p:cTn id="64" presetID="9" presetClass="exit" presetSubtype="0" fill="hold" grpId="2" nodeType="clickEffect">
                                  <p:stCondLst>
                                    <p:cond delay="0"/>
                                  </p:stCondLst>
                                  <p:childTnLst>
                                    <p:animEffect transition="out" filter="dissolve">
                                      <p:cBhvr>
                                        <p:cTn id="65" dur="500"/>
                                        <p:tgtEl>
                                          <p:spTgt spid="371747">
                                            <p:txEl>
                                              <p:pRg st="0" end="0"/>
                                            </p:txEl>
                                          </p:spTgt>
                                        </p:tgtEl>
                                      </p:cBhvr>
                                    </p:animEffect>
                                    <p:set>
                                      <p:cBhvr>
                                        <p:cTn id="66" dur="1" fill="hold">
                                          <p:stCondLst>
                                            <p:cond delay="499"/>
                                          </p:stCondLst>
                                        </p:cTn>
                                        <p:tgtEl>
                                          <p:spTgt spid="371747">
                                            <p:txEl>
                                              <p:pRg st="0" end="0"/>
                                            </p:txEl>
                                          </p:spTgt>
                                        </p:tgtEl>
                                        <p:attrNameLst>
                                          <p:attrName>style.visibility</p:attrName>
                                        </p:attrNameLst>
                                      </p:cBhvr>
                                      <p:to>
                                        <p:strVal val="hidden"/>
                                      </p:to>
                                    </p:set>
                                  </p:childTnLst>
                                </p:cTn>
                              </p:par>
                            </p:childTnLst>
                          </p:cTn>
                        </p:par>
                        <p:par>
                          <p:cTn id="67" fill="hold" nodeType="afterGroup">
                            <p:stCondLst>
                              <p:cond delay="500"/>
                            </p:stCondLst>
                            <p:childTnLst>
                              <p:par>
                                <p:cTn id="68" presetID="9" presetClass="exit" presetSubtype="0" fill="hold" nodeType="afterEffect">
                                  <p:stCondLst>
                                    <p:cond delay="0"/>
                                  </p:stCondLst>
                                  <p:childTnLst>
                                    <p:animEffect transition="out" filter="dissolve">
                                      <p:cBhvr>
                                        <p:cTn id="69" dur="500"/>
                                        <p:tgtEl>
                                          <p:spTgt spid="371768"/>
                                        </p:tgtEl>
                                      </p:cBhvr>
                                    </p:animEffect>
                                    <p:set>
                                      <p:cBhvr>
                                        <p:cTn id="70" dur="1" fill="hold">
                                          <p:stCondLst>
                                            <p:cond delay="499"/>
                                          </p:stCondLst>
                                        </p:cTn>
                                        <p:tgtEl>
                                          <p:spTgt spid="371768"/>
                                        </p:tgtEl>
                                        <p:attrNameLst>
                                          <p:attrName>style.visibility</p:attrName>
                                        </p:attrNameLst>
                                      </p:cBhvr>
                                      <p:to>
                                        <p:strVal val="hidden"/>
                                      </p:to>
                                    </p:set>
                                  </p:childTnLst>
                                </p:cTn>
                              </p:par>
                            </p:childTnLst>
                          </p:cTn>
                        </p:par>
                        <p:par>
                          <p:cTn id="71" fill="hold" nodeType="afterGroup">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371748">
                                            <p:txEl>
                                              <p:pRg st="0" end="0"/>
                                            </p:txEl>
                                          </p:spTgt>
                                        </p:tgtEl>
                                        <p:attrNameLst>
                                          <p:attrName>style.visibility</p:attrName>
                                        </p:attrNameLst>
                                      </p:cBhvr>
                                      <p:to>
                                        <p:strVal val="visible"/>
                                      </p:to>
                                    </p:set>
                                    <p:animEffect transition="in" filter="wipe(left)">
                                      <p:cBhvr>
                                        <p:cTn id="74" dur="500"/>
                                        <p:tgtEl>
                                          <p:spTgt spid="371748">
                                            <p:txEl>
                                              <p:pRg st="0" end="0"/>
                                            </p:txEl>
                                          </p:spTgt>
                                        </p:tgtEl>
                                      </p:cBhvr>
                                    </p:animEffect>
                                  </p:childTnLst>
                                  <p:subTnLst>
                                    <p:audio>
                                      <p:cMediaNode>
                                        <p:cTn display="0" masterRel="sameClick">
                                          <p:stCondLst>
                                            <p:cond evt="begin" delay="0">
                                              <p:tn val="72"/>
                                            </p:cond>
                                          </p:stCondLst>
                                          <p:endCondLst>
                                            <p:cond evt="onStopAudio" delay="0">
                                              <p:tgtEl>
                                                <p:sldTgt/>
                                              </p:tgtEl>
                                            </p:cond>
                                          </p:endCondLst>
                                        </p:cTn>
                                        <p:tgtEl>
                                          <p:sndTgt r:embed="rId5" name="String"/>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8" fill="hold" nodeType="clickEffect">
                                  <p:stCondLst>
                                    <p:cond delay="0"/>
                                  </p:stCondLst>
                                  <p:childTnLst>
                                    <p:set>
                                      <p:cBhvr>
                                        <p:cTn id="78" dur="1" fill="hold">
                                          <p:stCondLst>
                                            <p:cond delay="0"/>
                                          </p:stCondLst>
                                        </p:cTn>
                                        <p:tgtEl>
                                          <p:spTgt spid="371771"/>
                                        </p:tgtEl>
                                        <p:attrNameLst>
                                          <p:attrName>style.visibility</p:attrName>
                                        </p:attrNameLst>
                                      </p:cBhvr>
                                      <p:to>
                                        <p:strVal val="visible"/>
                                      </p:to>
                                    </p:set>
                                    <p:animEffect transition="in" filter="wipe(left)">
                                      <p:cBhvr>
                                        <p:cTn id="79" dur="500"/>
                                        <p:tgtEl>
                                          <p:spTgt spid="371771"/>
                                        </p:tgtEl>
                                      </p:cBhvr>
                                    </p:animEffect>
                                  </p:childTnLst>
                                  <p:subTnLst>
                                    <p:audio>
                                      <p:cMediaNode>
                                        <p:cTn display="0" masterRel="sameClick">
                                          <p:stCondLst>
                                            <p:cond evt="begin" delay="0">
                                              <p:tn val="77"/>
                                            </p:cond>
                                          </p:stCondLst>
                                          <p:endCondLst>
                                            <p:cond evt="onStopAudio" delay="0">
                                              <p:tgtEl>
                                                <p:sldTgt/>
                                              </p:tgtEl>
                                            </p:cond>
                                          </p:endCondLst>
                                        </p:cTn>
                                        <p:tgtEl>
                                          <p:sndTgt r:embed="rId6" name="Arrow"/>
                                        </p:tgtEl>
                                      </p:cMediaNode>
                                    </p:audio>
                                  </p:subTnLst>
                                </p:cTn>
                              </p:par>
                            </p:childTnLst>
                          </p:cTn>
                        </p:par>
                      </p:childTnLst>
                    </p:cTn>
                  </p:par>
                  <p:par>
                    <p:cTn id="80" fill="hold" nodeType="clickPar">
                      <p:stCondLst>
                        <p:cond delay="indefinite"/>
                      </p:stCondLst>
                      <p:childTnLst>
                        <p:par>
                          <p:cTn id="81" fill="hold" nodeType="withGroup">
                            <p:stCondLst>
                              <p:cond delay="0"/>
                            </p:stCondLst>
                            <p:childTnLst>
                              <p:par>
                                <p:cTn id="82" presetID="9" presetClass="exit" presetSubtype="0" fill="hold" grpId="2" nodeType="clickEffect">
                                  <p:stCondLst>
                                    <p:cond delay="0"/>
                                  </p:stCondLst>
                                  <p:childTnLst>
                                    <p:animEffect transition="out" filter="dissolve">
                                      <p:cBhvr>
                                        <p:cTn id="83" dur="500"/>
                                        <p:tgtEl>
                                          <p:spTgt spid="371748">
                                            <p:txEl>
                                              <p:pRg st="0" end="0"/>
                                            </p:txEl>
                                          </p:spTgt>
                                        </p:tgtEl>
                                      </p:cBhvr>
                                    </p:animEffect>
                                    <p:set>
                                      <p:cBhvr>
                                        <p:cTn id="84" dur="1" fill="hold">
                                          <p:stCondLst>
                                            <p:cond delay="499"/>
                                          </p:stCondLst>
                                        </p:cTn>
                                        <p:tgtEl>
                                          <p:spTgt spid="371748">
                                            <p:txEl>
                                              <p:pRg st="0" end="0"/>
                                            </p:txEl>
                                          </p:spTgt>
                                        </p:tgtEl>
                                        <p:attrNameLst>
                                          <p:attrName>style.visibility</p:attrName>
                                        </p:attrNameLst>
                                      </p:cBhvr>
                                      <p:to>
                                        <p:strVal val="hidden"/>
                                      </p:to>
                                    </p:set>
                                  </p:childTnLst>
                                </p:cTn>
                              </p:par>
                            </p:childTnLst>
                          </p:cTn>
                        </p:par>
                        <p:par>
                          <p:cTn id="85" fill="hold" nodeType="afterGroup">
                            <p:stCondLst>
                              <p:cond delay="500"/>
                            </p:stCondLst>
                            <p:childTnLst>
                              <p:par>
                                <p:cTn id="86" presetID="9" presetClass="exit" presetSubtype="0" fill="hold" nodeType="afterEffect">
                                  <p:stCondLst>
                                    <p:cond delay="0"/>
                                  </p:stCondLst>
                                  <p:childTnLst>
                                    <p:animEffect transition="out" filter="dissolve">
                                      <p:cBhvr>
                                        <p:cTn id="87" dur="500"/>
                                        <p:tgtEl>
                                          <p:spTgt spid="371771"/>
                                        </p:tgtEl>
                                      </p:cBhvr>
                                    </p:animEffect>
                                    <p:set>
                                      <p:cBhvr>
                                        <p:cTn id="88" dur="1" fill="hold">
                                          <p:stCondLst>
                                            <p:cond delay="499"/>
                                          </p:stCondLst>
                                        </p:cTn>
                                        <p:tgtEl>
                                          <p:spTgt spid="371771"/>
                                        </p:tgtEl>
                                        <p:attrNameLst>
                                          <p:attrName>style.visibility</p:attrName>
                                        </p:attrNameLst>
                                      </p:cBhvr>
                                      <p:to>
                                        <p:strVal val="hidden"/>
                                      </p:to>
                                    </p:set>
                                  </p:childTnLst>
                                </p:cTn>
                              </p:par>
                            </p:childTnLst>
                          </p:cTn>
                        </p:par>
                        <p:par>
                          <p:cTn id="89" fill="hold" nodeType="afterGroup">
                            <p:stCondLst>
                              <p:cond delay="1000"/>
                            </p:stCondLst>
                            <p:childTnLst>
                              <p:par>
                                <p:cTn id="90" presetID="22" presetClass="entr" presetSubtype="8" fill="hold" grpId="0" nodeType="afterEffect">
                                  <p:stCondLst>
                                    <p:cond delay="0"/>
                                  </p:stCondLst>
                                  <p:childTnLst>
                                    <p:set>
                                      <p:cBhvr>
                                        <p:cTn id="91" dur="1" fill="hold">
                                          <p:stCondLst>
                                            <p:cond delay="0"/>
                                          </p:stCondLst>
                                        </p:cTn>
                                        <p:tgtEl>
                                          <p:spTgt spid="371753">
                                            <p:txEl>
                                              <p:pRg st="0" end="0"/>
                                            </p:txEl>
                                          </p:spTgt>
                                        </p:tgtEl>
                                        <p:attrNameLst>
                                          <p:attrName>style.visibility</p:attrName>
                                        </p:attrNameLst>
                                      </p:cBhvr>
                                      <p:to>
                                        <p:strVal val="visible"/>
                                      </p:to>
                                    </p:set>
                                    <p:animEffect transition="in" filter="wipe(left)">
                                      <p:cBhvr>
                                        <p:cTn id="92" dur="500"/>
                                        <p:tgtEl>
                                          <p:spTgt spid="371753">
                                            <p:txEl>
                                              <p:pRg st="0" end="0"/>
                                            </p:txEl>
                                          </p:spTgt>
                                        </p:tgtEl>
                                      </p:cBhvr>
                                    </p:animEffect>
                                  </p:childTnLst>
                                  <p:subTnLst>
                                    <p:audio>
                                      <p:cMediaNode>
                                        <p:cTn display="0" masterRel="sameClick">
                                          <p:stCondLst>
                                            <p:cond evt="begin" delay="0">
                                              <p:tn val="90"/>
                                            </p:cond>
                                          </p:stCondLst>
                                          <p:endCondLst>
                                            <p:cond evt="onStopAudio" delay="0">
                                              <p:tgtEl>
                                                <p:sldTgt/>
                                              </p:tgtEl>
                                            </p:cond>
                                          </p:endCondLst>
                                        </p:cTn>
                                        <p:tgtEl>
                                          <p:sndTgt r:embed="rId5" name="String"/>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nodeType="clickEffect">
                                  <p:stCondLst>
                                    <p:cond delay="0"/>
                                  </p:stCondLst>
                                  <p:childTnLst>
                                    <p:set>
                                      <p:cBhvr>
                                        <p:cTn id="96" dur="1" fill="hold">
                                          <p:stCondLst>
                                            <p:cond delay="0"/>
                                          </p:stCondLst>
                                        </p:cTn>
                                        <p:tgtEl>
                                          <p:spTgt spid="371778"/>
                                        </p:tgtEl>
                                        <p:attrNameLst>
                                          <p:attrName>style.visibility</p:attrName>
                                        </p:attrNameLst>
                                      </p:cBhvr>
                                      <p:to>
                                        <p:strVal val="visible"/>
                                      </p:to>
                                    </p:set>
                                    <p:animEffect transition="in" filter="wipe(left)">
                                      <p:cBhvr>
                                        <p:cTn id="97" dur="500"/>
                                        <p:tgtEl>
                                          <p:spTgt spid="371778"/>
                                        </p:tgtEl>
                                      </p:cBhvr>
                                    </p:animEffect>
                                  </p:childTnLst>
                                  <p:subTnLst>
                                    <p:audio>
                                      <p:cMediaNode>
                                        <p:cTn display="0" masterRel="sameClick">
                                          <p:stCondLst>
                                            <p:cond evt="begin" delay="0">
                                              <p:tn val="95"/>
                                            </p:cond>
                                          </p:stCondLst>
                                          <p:endCondLst>
                                            <p:cond evt="onStopAudio" delay="0">
                                              <p:tgtEl>
                                                <p:sldTgt/>
                                              </p:tgtEl>
                                            </p:cond>
                                          </p:endCondLst>
                                        </p:cTn>
                                        <p:tgtEl>
                                          <p:sndTgt r:embed="rId6" name="Arrow"/>
                                        </p:tgtEl>
                                      </p:cMediaNode>
                                    </p:audio>
                                  </p:subTnLst>
                                </p:cTn>
                              </p:par>
                            </p:childTnLst>
                          </p:cTn>
                        </p:par>
                      </p:childTnLst>
                    </p:cTn>
                  </p:par>
                  <p:par>
                    <p:cTn id="98" fill="hold" nodeType="clickPar">
                      <p:stCondLst>
                        <p:cond delay="indefinite"/>
                      </p:stCondLst>
                      <p:childTnLst>
                        <p:par>
                          <p:cTn id="99" fill="hold" nodeType="withGroup">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371715">
                                            <p:txEl>
                                              <p:pRg st="4" end="4"/>
                                            </p:txEl>
                                          </p:spTgt>
                                        </p:tgtEl>
                                        <p:attrNameLst>
                                          <p:attrName>style.visibility</p:attrName>
                                        </p:attrNameLst>
                                      </p:cBhvr>
                                      <p:to>
                                        <p:strVal val="visible"/>
                                      </p:to>
                                    </p:set>
                                    <p:anim calcmode="lin" valueType="num">
                                      <p:cBhvr additive="base">
                                        <p:cTn id="102" dur="500" fill="hold"/>
                                        <p:tgtEl>
                                          <p:spTgt spid="371715">
                                            <p:txEl>
                                              <p:pRg st="4" end="4"/>
                                            </p:txEl>
                                          </p:spTgt>
                                        </p:tgtEl>
                                        <p:attrNameLst>
                                          <p:attrName>ppt_x</p:attrName>
                                        </p:attrNameLst>
                                      </p:cBhvr>
                                      <p:tavLst>
                                        <p:tav tm="0">
                                          <p:val>
                                            <p:strVal val="0-#ppt_w/2"/>
                                          </p:val>
                                        </p:tav>
                                        <p:tav tm="100000">
                                          <p:val>
                                            <p:strVal val="#ppt_x"/>
                                          </p:val>
                                        </p:tav>
                                      </p:tavLst>
                                    </p:anim>
                                    <p:anim calcmode="lin" valueType="num">
                                      <p:cBhvr additive="base">
                                        <p:cTn id="103" dur="500" fill="hold"/>
                                        <p:tgtEl>
                                          <p:spTgt spid="37171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0"/>
                                            </p:cond>
                                          </p:stCondLst>
                                          <p:endCondLst>
                                            <p:cond evt="onStopAudio" delay="0">
                                              <p:tgtEl>
                                                <p:sldTgt/>
                                              </p:tgtEl>
                                            </p:cond>
                                          </p:endCondLst>
                                        </p:cTn>
                                        <p:tgtEl>
                                          <p:sndTgt r:embed="rId3" name="Whoosh"/>
                                        </p:tgtEl>
                                      </p:cMediaNode>
                                    </p:audio>
                                  </p:subTnLst>
                                </p:cTn>
                              </p:par>
                            </p:childTnLst>
                          </p:cTn>
                        </p:par>
                      </p:childTnLst>
                    </p:cTn>
                  </p:par>
                  <p:par>
                    <p:cTn id="104" fill="hold" nodeType="clickPar">
                      <p:stCondLst>
                        <p:cond delay="indefinite"/>
                      </p:stCondLst>
                      <p:childTnLst>
                        <p:par>
                          <p:cTn id="105" fill="hold" nodeType="withGroup">
                            <p:stCondLst>
                              <p:cond delay="0"/>
                            </p:stCondLst>
                            <p:childTnLst>
                              <p:par>
                                <p:cTn id="106" presetID="2" presetClass="entr" presetSubtype="8" fill="hold" grpId="0" nodeType="clickEffect">
                                  <p:stCondLst>
                                    <p:cond delay="0"/>
                                  </p:stCondLst>
                                  <p:childTnLst>
                                    <p:set>
                                      <p:cBhvr>
                                        <p:cTn id="107" dur="1" fill="hold">
                                          <p:stCondLst>
                                            <p:cond delay="0"/>
                                          </p:stCondLst>
                                        </p:cTn>
                                        <p:tgtEl>
                                          <p:spTgt spid="371715">
                                            <p:txEl>
                                              <p:pRg st="5" end="5"/>
                                            </p:txEl>
                                          </p:spTgt>
                                        </p:tgtEl>
                                        <p:attrNameLst>
                                          <p:attrName>style.visibility</p:attrName>
                                        </p:attrNameLst>
                                      </p:cBhvr>
                                      <p:to>
                                        <p:strVal val="visible"/>
                                      </p:to>
                                    </p:set>
                                    <p:anim calcmode="lin" valueType="num">
                                      <p:cBhvr additive="base">
                                        <p:cTn id="108" dur="500" fill="hold"/>
                                        <p:tgtEl>
                                          <p:spTgt spid="371715">
                                            <p:txEl>
                                              <p:pRg st="5" end="5"/>
                                            </p:txEl>
                                          </p:spTgt>
                                        </p:tgtEl>
                                        <p:attrNameLst>
                                          <p:attrName>ppt_x</p:attrName>
                                        </p:attrNameLst>
                                      </p:cBhvr>
                                      <p:tavLst>
                                        <p:tav tm="0">
                                          <p:val>
                                            <p:strVal val="0-#ppt_w/2"/>
                                          </p:val>
                                        </p:tav>
                                        <p:tav tm="100000">
                                          <p:val>
                                            <p:strVal val="#ppt_x"/>
                                          </p:val>
                                        </p:tav>
                                      </p:tavLst>
                                    </p:anim>
                                    <p:anim calcmode="lin" valueType="num">
                                      <p:cBhvr additive="base">
                                        <p:cTn id="109" dur="500" fill="hold"/>
                                        <p:tgtEl>
                                          <p:spTgt spid="37171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6"/>
                                            </p:cond>
                                          </p:stCondLst>
                                          <p:endCondLst>
                                            <p:cond evt="onStopAudio" delay="0">
                                              <p:tgtEl>
                                                <p:sldTgt/>
                                              </p:tgtEl>
                                            </p:cond>
                                          </p:endCondLst>
                                        </p:cTn>
                                        <p:tgtEl>
                                          <p:sndTgt r:embed="rId3" name="Whoosh"/>
                                        </p:tgtEl>
                                      </p:cMediaNode>
                                    </p:audio>
                                  </p:subTnLst>
                                </p:cTn>
                              </p:par>
                            </p:childTnLst>
                          </p:cTn>
                        </p:par>
                      </p:childTnLst>
                    </p:cTn>
                  </p:par>
                  <p:par>
                    <p:cTn id="110" fill="hold" nodeType="clickPar">
                      <p:stCondLst>
                        <p:cond delay="indefinite"/>
                      </p:stCondLst>
                      <p:childTnLst>
                        <p:par>
                          <p:cTn id="111" fill="hold" nodeType="withGroup">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371715">
                                            <p:txEl>
                                              <p:pRg st="6" end="6"/>
                                            </p:txEl>
                                          </p:spTgt>
                                        </p:tgtEl>
                                        <p:attrNameLst>
                                          <p:attrName>style.visibility</p:attrName>
                                        </p:attrNameLst>
                                      </p:cBhvr>
                                      <p:to>
                                        <p:strVal val="visible"/>
                                      </p:to>
                                    </p:set>
                                    <p:anim calcmode="lin" valueType="num">
                                      <p:cBhvr additive="base">
                                        <p:cTn id="114" dur="500" fill="hold"/>
                                        <p:tgtEl>
                                          <p:spTgt spid="371715">
                                            <p:txEl>
                                              <p:pRg st="6" end="6"/>
                                            </p:txEl>
                                          </p:spTgt>
                                        </p:tgtEl>
                                        <p:attrNameLst>
                                          <p:attrName>ppt_x</p:attrName>
                                        </p:attrNameLst>
                                      </p:cBhvr>
                                      <p:tavLst>
                                        <p:tav tm="0">
                                          <p:val>
                                            <p:strVal val="0-#ppt_w/2"/>
                                          </p:val>
                                        </p:tav>
                                        <p:tav tm="100000">
                                          <p:val>
                                            <p:strVal val="#ppt_x"/>
                                          </p:val>
                                        </p:tav>
                                      </p:tavLst>
                                    </p:anim>
                                    <p:anim calcmode="lin" valueType="num">
                                      <p:cBhvr additive="base">
                                        <p:cTn id="115" dur="500" fill="hold"/>
                                        <p:tgtEl>
                                          <p:spTgt spid="37171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2"/>
                                            </p:cond>
                                          </p:stCondLst>
                                          <p:endCondLst>
                                            <p:cond evt="onStopAudio" delay="0">
                                              <p:tgtEl>
                                                <p:sldTgt/>
                                              </p:tgtEl>
                                            </p:cond>
                                          </p:endCondLst>
                                        </p:cTn>
                                        <p:tgtEl>
                                          <p:sndTgt r:embed="rId3" name="Whoosh"/>
                                        </p:tgtEl>
                                      </p:cMediaNode>
                                    </p:audio>
                                  </p:subTnLst>
                                </p:cTn>
                              </p:par>
                            </p:childTnLst>
                          </p:cTn>
                        </p:par>
                      </p:childTnLst>
                    </p:cTn>
                  </p:par>
                  <p:par>
                    <p:cTn id="116" fill="hold" nodeType="clickPar">
                      <p:stCondLst>
                        <p:cond delay="indefinite"/>
                      </p:stCondLst>
                      <p:childTnLst>
                        <p:par>
                          <p:cTn id="117" fill="hold" nodeType="withGroup">
                            <p:stCondLst>
                              <p:cond delay="0"/>
                            </p:stCondLst>
                            <p:childTnLst>
                              <p:par>
                                <p:cTn id="118" presetID="22" presetClass="entr" presetSubtype="4" fill="hold" nodeType="clickEffect">
                                  <p:stCondLst>
                                    <p:cond delay="0"/>
                                  </p:stCondLst>
                                  <p:childTnLst>
                                    <p:set>
                                      <p:cBhvr>
                                        <p:cTn id="119" dur="1" fill="hold">
                                          <p:stCondLst>
                                            <p:cond delay="0"/>
                                          </p:stCondLst>
                                        </p:cTn>
                                        <p:tgtEl>
                                          <p:spTgt spid="371781"/>
                                        </p:tgtEl>
                                        <p:attrNameLst>
                                          <p:attrName>style.visibility</p:attrName>
                                        </p:attrNameLst>
                                      </p:cBhvr>
                                      <p:to>
                                        <p:strVal val="visible"/>
                                      </p:to>
                                    </p:set>
                                    <p:animEffect transition="in" filter="wipe(down)">
                                      <p:cBhvr>
                                        <p:cTn id="120" dur="500"/>
                                        <p:tgtEl>
                                          <p:spTgt spid="371781"/>
                                        </p:tgtEl>
                                      </p:cBhvr>
                                    </p:animEffect>
                                  </p:childTnLst>
                                </p:cTn>
                              </p:par>
                            </p:childTnLst>
                          </p:cTn>
                        </p:par>
                        <p:par>
                          <p:cTn id="121" fill="hold" nodeType="afterGroup">
                            <p:stCondLst>
                              <p:cond delay="500"/>
                            </p:stCondLst>
                            <p:childTnLst>
                              <p:par>
                                <p:cTn id="122" presetID="22" presetClass="entr" presetSubtype="4" fill="hold" grpId="0" nodeType="afterEffect">
                                  <p:stCondLst>
                                    <p:cond delay="0"/>
                                  </p:stCondLst>
                                  <p:childTnLst>
                                    <p:set>
                                      <p:cBhvr>
                                        <p:cTn id="123" dur="1" fill="hold">
                                          <p:stCondLst>
                                            <p:cond delay="0"/>
                                          </p:stCondLst>
                                        </p:cTn>
                                        <p:tgtEl>
                                          <p:spTgt spid="371782"/>
                                        </p:tgtEl>
                                        <p:attrNameLst>
                                          <p:attrName>style.visibility</p:attrName>
                                        </p:attrNameLst>
                                      </p:cBhvr>
                                      <p:to>
                                        <p:strVal val="visible"/>
                                      </p:to>
                                    </p:set>
                                    <p:animEffect transition="in" filter="wipe(down)">
                                      <p:cBhvr>
                                        <p:cTn id="124" dur="500"/>
                                        <p:tgtEl>
                                          <p:spTgt spid="371782"/>
                                        </p:tgtEl>
                                      </p:cBhvr>
                                    </p:animEffect>
                                  </p:childTnLst>
                                  <p:subTnLst>
                                    <p:audio>
                                      <p:cMediaNode>
                                        <p:cTn display="0" masterRel="sameClick">
                                          <p:stCondLst>
                                            <p:cond evt="begin" delay="0">
                                              <p:tn val="122"/>
                                            </p:cond>
                                          </p:stCondLst>
                                          <p:endCondLst>
                                            <p:cond evt="onStopAudio" delay="0">
                                              <p:tgtEl>
                                                <p:sldTgt/>
                                              </p:tgtEl>
                                            </p:cond>
                                          </p:endCondLst>
                                        </p:cTn>
                                        <p:tgtEl>
                                          <p:sndTgt r:embed="rId7"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5" grpId="0" build="p" autoUpdateAnimBg="0"/>
      <p:bldP spid="371782" grpId="0" animBg="1" autoUpdateAnimBg="0"/>
      <p:bldP spid="371746" grpId="0" build="p" autoUpdateAnimBg="0" advAuto="0"/>
      <p:bldP spid="371746" grpId="2" build="allAtOnce"/>
      <p:bldP spid="371747" grpId="0" build="p" autoUpdateAnimBg="0" advAuto="0"/>
      <p:bldP spid="371747" grpId="2" build="allAtOnce"/>
      <p:bldP spid="371748" grpId="0" build="p" autoUpdateAnimBg="0" advAuto="0"/>
      <p:bldP spid="371748" grpId="2" build="allAtOnce"/>
      <p:bldP spid="371753" grpId="0" build="p" autoUpdateAnimBg="0" advAuto="0"/>
      <p:bldP spid="371787" grpId="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p:txBody>
          <a:bodyPr/>
          <a:lstStyle/>
          <a:p>
            <a:r>
              <a:rPr lang="en-US"/>
              <a:t>Prokaryote vs. Eukaryote genes</a:t>
            </a:r>
          </a:p>
        </p:txBody>
      </p:sp>
      <p:sp>
        <p:nvSpPr>
          <p:cNvPr id="480259" name="Rectangle 3" descr="Rectangle: Click to edit Master text styles&#10;Second level&#10;Third level&#10;Fourth level&#10;Fifth level"/>
          <p:cNvSpPr>
            <a:spLocks noGrp="1" noChangeArrowheads="1"/>
          </p:cNvSpPr>
          <p:nvPr>
            <p:ph type="body" sz="half" idx="1"/>
          </p:nvPr>
        </p:nvSpPr>
        <p:spPr>
          <a:xfrm>
            <a:off x="838200" y="1371600"/>
            <a:ext cx="3810000" cy="3200400"/>
          </a:xfrm>
        </p:spPr>
        <p:txBody>
          <a:bodyPr/>
          <a:lstStyle/>
          <a:p>
            <a:r>
              <a:rPr lang="en-US" sz="2600"/>
              <a:t>Prokaryotes</a:t>
            </a:r>
          </a:p>
          <a:p>
            <a:pPr lvl="1"/>
            <a:r>
              <a:rPr lang="en-US"/>
              <a:t>DNA in cytoplasm</a:t>
            </a:r>
          </a:p>
          <a:p>
            <a:pPr lvl="1"/>
            <a:r>
              <a:rPr lang="en-US"/>
              <a:t>circular chromosome</a:t>
            </a:r>
          </a:p>
          <a:p>
            <a:pPr lvl="1"/>
            <a:r>
              <a:rPr lang="en-US"/>
              <a:t>naked DNA</a:t>
            </a:r>
          </a:p>
          <a:p>
            <a:pPr lvl="1"/>
            <a:endParaRPr lang="en-US"/>
          </a:p>
          <a:p>
            <a:pPr lvl="1"/>
            <a:r>
              <a:rPr lang="en-US"/>
              <a:t>no </a:t>
            </a:r>
            <a:r>
              <a:rPr lang="en-US" u="sng">
                <a:solidFill>
                  <a:srgbClr val="CC0000"/>
                </a:solidFill>
              </a:rPr>
              <a:t>introns</a:t>
            </a:r>
            <a:endParaRPr lang="en-US"/>
          </a:p>
        </p:txBody>
      </p:sp>
      <p:sp>
        <p:nvSpPr>
          <p:cNvPr id="480260" name="Rectangle 4" descr="Rectangle: Click to edit Master text styles&#10;Second level&#10;Third level&#10;Fourth level&#10;Fifth level"/>
          <p:cNvSpPr>
            <a:spLocks noGrp="1" noChangeArrowheads="1"/>
          </p:cNvSpPr>
          <p:nvPr>
            <p:ph type="body" sz="half" idx="2"/>
          </p:nvPr>
        </p:nvSpPr>
        <p:spPr>
          <a:xfrm>
            <a:off x="4800600" y="1371600"/>
            <a:ext cx="3810000" cy="3124200"/>
          </a:xfrm>
        </p:spPr>
        <p:txBody>
          <a:bodyPr/>
          <a:lstStyle/>
          <a:p>
            <a:r>
              <a:rPr lang="en-US" sz="2600"/>
              <a:t>Eukaryotes</a:t>
            </a:r>
          </a:p>
          <a:p>
            <a:pPr lvl="1"/>
            <a:r>
              <a:rPr lang="en-US"/>
              <a:t>DNA in nucleus</a:t>
            </a:r>
          </a:p>
          <a:p>
            <a:pPr lvl="1"/>
            <a:r>
              <a:rPr lang="en-US"/>
              <a:t>linear chromosomes</a:t>
            </a:r>
          </a:p>
          <a:p>
            <a:pPr lvl="1"/>
            <a:r>
              <a:rPr lang="en-US"/>
              <a:t>DNA wound on histone proteins</a:t>
            </a:r>
          </a:p>
          <a:p>
            <a:pPr lvl="1"/>
            <a:r>
              <a:rPr lang="en-US" u="sng">
                <a:solidFill>
                  <a:srgbClr val="CC0000"/>
                </a:solidFill>
              </a:rPr>
              <a:t>introns</a:t>
            </a:r>
            <a:r>
              <a:rPr lang="en-US"/>
              <a:t> vs. </a:t>
            </a:r>
            <a:r>
              <a:rPr lang="en-US" u="sng">
                <a:solidFill>
                  <a:srgbClr val="CC0000"/>
                </a:solidFill>
              </a:rPr>
              <a:t>exons</a:t>
            </a:r>
            <a:endParaRPr lang="en-US"/>
          </a:p>
        </p:txBody>
      </p:sp>
      <p:pic>
        <p:nvPicPr>
          <p:cNvPr id="480262" name="Picture 6" descr="f15-18a_the_eukaryotic__cb"/>
          <p:cNvPicPr>
            <a:picLocks noChangeAspect="1" noChangeArrowheads="1"/>
          </p:cNvPicPr>
          <p:nvPr/>
        </p:nvPicPr>
        <p:blipFill>
          <a:blip r:embed="rId6">
            <a:extLst>
              <a:ext uri="{28A0092B-C50C-407E-A947-70E740481C1C}">
                <a14:useLocalDpi xmlns:a14="http://schemas.microsoft.com/office/drawing/2010/main" val="0"/>
              </a:ext>
            </a:extLst>
          </a:blip>
          <a:srcRect l="13499" t="34500" b="56700"/>
          <a:stretch>
            <a:fillRect/>
          </a:stretch>
        </p:blipFill>
        <p:spPr bwMode="auto">
          <a:xfrm>
            <a:off x="1327150" y="5435600"/>
            <a:ext cx="624840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0263" name="Rectangle 7"/>
          <p:cNvSpPr>
            <a:spLocks noChangeArrowheads="1"/>
          </p:cNvSpPr>
          <p:nvPr/>
        </p:nvSpPr>
        <p:spPr bwMode="auto">
          <a:xfrm>
            <a:off x="433388" y="5364163"/>
            <a:ext cx="1328737"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1800" b="1">
                <a:solidFill>
                  <a:srgbClr val="000000"/>
                </a:solidFill>
                <a:sym typeface="Symbol" pitchFamily="84" charset="2"/>
              </a:rPr>
              <a:t>eukaryotic</a:t>
            </a:r>
          </a:p>
          <a:p>
            <a:pPr algn="r"/>
            <a:r>
              <a:rPr lang="en-US" sz="1800" b="1">
                <a:solidFill>
                  <a:srgbClr val="000000"/>
                </a:solidFill>
                <a:sym typeface="Symbol" pitchFamily="84" charset="2"/>
              </a:rPr>
              <a:t>DNA</a:t>
            </a:r>
          </a:p>
        </p:txBody>
      </p:sp>
      <p:grpSp>
        <p:nvGrpSpPr>
          <p:cNvPr id="480274" name="Group 18"/>
          <p:cNvGrpSpPr>
            <a:grpSpLocks/>
          </p:cNvGrpSpPr>
          <p:nvPr/>
        </p:nvGrpSpPr>
        <p:grpSpPr bwMode="auto">
          <a:xfrm>
            <a:off x="1739900" y="5805488"/>
            <a:ext cx="4192588" cy="519112"/>
            <a:chOff x="1076" y="3657"/>
            <a:chExt cx="2641" cy="327"/>
          </a:xfrm>
        </p:grpSpPr>
        <p:sp>
          <p:nvSpPr>
            <p:cNvPr id="480264" name="Rectangle 8"/>
            <p:cNvSpPr>
              <a:spLocks noChangeArrowheads="1"/>
            </p:cNvSpPr>
            <p:nvPr/>
          </p:nvSpPr>
          <p:spPr bwMode="auto">
            <a:xfrm>
              <a:off x="1076" y="3753"/>
              <a:ext cx="2641"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1800" b="1">
                  <a:solidFill>
                    <a:srgbClr val="000000"/>
                  </a:solidFill>
                  <a:sym typeface="Symbol" pitchFamily="84" charset="2"/>
                </a:rPr>
                <a:t>exon = coding </a:t>
              </a:r>
              <a:r>
                <a:rPr lang="en-US" sz="1800" b="1">
                  <a:solidFill>
                    <a:srgbClr val="CC0000"/>
                  </a:solidFill>
                  <a:sym typeface="Symbol" pitchFamily="84" charset="2"/>
                </a:rPr>
                <a:t>(expressed)</a:t>
              </a:r>
              <a:r>
                <a:rPr lang="en-US" sz="1800" b="1">
                  <a:solidFill>
                    <a:srgbClr val="000000"/>
                  </a:solidFill>
                  <a:sym typeface="Symbol" pitchFamily="84" charset="2"/>
                </a:rPr>
                <a:t> sequence</a:t>
              </a:r>
            </a:p>
          </p:txBody>
        </p:sp>
        <p:sp>
          <p:nvSpPr>
            <p:cNvPr id="480266" name="Line 10"/>
            <p:cNvSpPr>
              <a:spLocks noChangeShapeType="1"/>
            </p:cNvSpPr>
            <p:nvPr/>
          </p:nvSpPr>
          <p:spPr bwMode="auto">
            <a:xfrm>
              <a:off x="1124" y="3657"/>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0267" name="Line 11"/>
            <p:cNvSpPr>
              <a:spLocks noChangeShapeType="1"/>
            </p:cNvSpPr>
            <p:nvPr/>
          </p:nvSpPr>
          <p:spPr bwMode="auto">
            <a:xfrm flipH="1">
              <a:off x="1316" y="3657"/>
              <a:ext cx="144"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80275" name="Group 19"/>
          <p:cNvGrpSpPr>
            <a:grpSpLocks/>
          </p:cNvGrpSpPr>
          <p:nvPr/>
        </p:nvGrpSpPr>
        <p:grpSpPr bwMode="auto">
          <a:xfrm>
            <a:off x="2386013" y="5043488"/>
            <a:ext cx="4787900" cy="533400"/>
            <a:chOff x="1508" y="3177"/>
            <a:chExt cx="3016" cy="336"/>
          </a:xfrm>
        </p:grpSpPr>
        <p:grpSp>
          <p:nvGrpSpPr>
            <p:cNvPr id="480273" name="Group 17"/>
            <p:cNvGrpSpPr>
              <a:grpSpLocks/>
            </p:cNvGrpSpPr>
            <p:nvPr/>
          </p:nvGrpSpPr>
          <p:grpSpPr bwMode="auto">
            <a:xfrm>
              <a:off x="1556" y="3177"/>
              <a:ext cx="2968" cy="336"/>
              <a:chOff x="1556" y="3177"/>
              <a:chExt cx="2968" cy="336"/>
            </a:xfrm>
          </p:grpSpPr>
          <p:sp>
            <p:nvSpPr>
              <p:cNvPr id="480265" name="Rectangle 9"/>
              <p:cNvSpPr>
                <a:spLocks noChangeArrowheads="1"/>
              </p:cNvSpPr>
              <p:nvPr/>
            </p:nvSpPr>
            <p:spPr bwMode="auto">
              <a:xfrm>
                <a:off x="1556" y="3177"/>
                <a:ext cx="2968"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1800" b="1">
                    <a:solidFill>
                      <a:srgbClr val="000000"/>
                    </a:solidFill>
                    <a:sym typeface="Symbol" pitchFamily="84" charset="2"/>
                  </a:rPr>
                  <a:t>intron = noncoding </a:t>
                </a:r>
                <a:r>
                  <a:rPr lang="en-US" sz="1800" b="1">
                    <a:solidFill>
                      <a:srgbClr val="CC0000"/>
                    </a:solidFill>
                    <a:sym typeface="Symbol" pitchFamily="84" charset="2"/>
                  </a:rPr>
                  <a:t>(inbetween)</a:t>
                </a:r>
                <a:r>
                  <a:rPr lang="en-US" sz="1800" b="1">
                    <a:solidFill>
                      <a:srgbClr val="000000"/>
                    </a:solidFill>
                    <a:sym typeface="Symbol" pitchFamily="84" charset="2"/>
                  </a:rPr>
                  <a:t> sequence</a:t>
                </a:r>
              </a:p>
            </p:txBody>
          </p:sp>
          <p:sp>
            <p:nvSpPr>
              <p:cNvPr id="480268" name="Line 12"/>
              <p:cNvSpPr>
                <a:spLocks noChangeShapeType="1"/>
              </p:cNvSpPr>
              <p:nvPr/>
            </p:nvSpPr>
            <p:spPr bwMode="auto">
              <a:xfrm>
                <a:off x="1700" y="3369"/>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80269" name="Line 13"/>
            <p:cNvSpPr>
              <a:spLocks noChangeShapeType="1"/>
            </p:cNvSpPr>
            <p:nvPr/>
          </p:nvSpPr>
          <p:spPr bwMode="auto">
            <a:xfrm flipH="1">
              <a:off x="1508" y="3369"/>
              <a:ext cx="192" cy="14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480271" name="Picture 15" descr="penguin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5489575"/>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480272" name="AutoShape 16"/>
          <p:cNvSpPr>
            <a:spLocks noChangeArrowheads="1"/>
          </p:cNvSpPr>
          <p:nvPr/>
        </p:nvSpPr>
        <p:spPr bwMode="auto">
          <a:xfrm>
            <a:off x="7015163" y="4397375"/>
            <a:ext cx="1657350" cy="846138"/>
          </a:xfrm>
          <a:prstGeom prst="wedgeEllipseCallout">
            <a:avLst>
              <a:gd name="adj1" fmla="val 12833"/>
              <a:gd name="adj2" fmla="val 101032"/>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ea typeface="Geneva" pitchFamily="84" charset="-128"/>
              </a:rPr>
              <a:t>introns</a:t>
            </a:r>
            <a:br>
              <a:rPr lang="en-US" sz="1800" b="1">
                <a:solidFill>
                  <a:srgbClr val="0F116A"/>
                </a:solidFill>
                <a:latin typeface="Comic Sans MS" pitchFamily="84" charset="0"/>
                <a:ea typeface="Geneva" pitchFamily="84" charset="-128"/>
              </a:rPr>
            </a:br>
            <a:r>
              <a:rPr lang="en-US" sz="1800" b="1">
                <a:solidFill>
                  <a:srgbClr val="0F116A"/>
                </a:solidFill>
                <a:latin typeface="Comic Sans MS" pitchFamily="84" charset="0"/>
                <a:ea typeface="Geneva" pitchFamily="84" charset="-128"/>
              </a:rPr>
              <a:t>come </a:t>
            </a:r>
            <a:r>
              <a:rPr lang="en-US" sz="1800" b="1" u="sng">
                <a:solidFill>
                  <a:srgbClr val="CC0000"/>
                </a:solidFill>
                <a:latin typeface="Comic Sans MS" pitchFamily="84" charset="0"/>
                <a:ea typeface="Geneva" pitchFamily="84" charset="-128"/>
              </a:rPr>
              <a:t>out</a:t>
            </a:r>
            <a:r>
              <a:rPr lang="en-US" sz="1800" b="1" i="1">
                <a:solidFill>
                  <a:srgbClr val="0F116A"/>
                </a:solidFill>
                <a:latin typeface="Comic Sans MS" pitchFamily="84" charset="0"/>
                <a:ea typeface="Geneva" pitchFamily="84" charset="-128"/>
              </a:rPr>
              <a:t>!</a:t>
            </a:r>
            <a:r>
              <a:rPr lang="en-US" sz="1800" b="1">
                <a:solidFill>
                  <a:srgbClr val="0F116A"/>
                </a:solidFill>
                <a:latin typeface="Comic Sans MS" pitchFamily="84" charset="0"/>
                <a:ea typeface="Geneva" pitchFamily="84"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0259">
                                            <p:txEl>
                                              <p:pRg st="1" end="1"/>
                                            </p:txEl>
                                          </p:spTgt>
                                        </p:tgtEl>
                                        <p:attrNameLst>
                                          <p:attrName>style.visibility</p:attrName>
                                        </p:attrNameLst>
                                      </p:cBhvr>
                                      <p:to>
                                        <p:strVal val="visible"/>
                                      </p:to>
                                    </p:set>
                                    <p:animEffect transition="in" filter="wipe(left)">
                                      <p:cBhvr>
                                        <p:cTn id="7" dur="500"/>
                                        <p:tgtEl>
                                          <p:spTgt spid="480259">
                                            <p:txEl>
                                              <p:pRg st="1" end="1"/>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80260">
                                            <p:txEl>
                                              <p:pRg st="1" end="1"/>
                                            </p:txEl>
                                          </p:spTgt>
                                        </p:tgtEl>
                                        <p:attrNameLst>
                                          <p:attrName>style.visibility</p:attrName>
                                        </p:attrNameLst>
                                      </p:cBhvr>
                                      <p:to>
                                        <p:strVal val="visible"/>
                                      </p:to>
                                    </p:set>
                                    <p:animEffect transition="in" filter="wipe(left)">
                                      <p:cBhvr>
                                        <p:cTn id="12" dur="500"/>
                                        <p:tgtEl>
                                          <p:spTgt spid="480260">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80259">
                                            <p:txEl>
                                              <p:pRg st="2" end="2"/>
                                            </p:txEl>
                                          </p:spTgt>
                                        </p:tgtEl>
                                        <p:attrNameLst>
                                          <p:attrName>style.visibility</p:attrName>
                                        </p:attrNameLst>
                                      </p:cBhvr>
                                      <p:to>
                                        <p:strVal val="visible"/>
                                      </p:to>
                                    </p:set>
                                    <p:animEffect transition="in" filter="wipe(left)">
                                      <p:cBhvr>
                                        <p:cTn id="17" dur="500"/>
                                        <p:tgtEl>
                                          <p:spTgt spid="480259">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80260">
                                            <p:txEl>
                                              <p:pRg st="2" end="2"/>
                                            </p:txEl>
                                          </p:spTgt>
                                        </p:tgtEl>
                                        <p:attrNameLst>
                                          <p:attrName>style.visibility</p:attrName>
                                        </p:attrNameLst>
                                      </p:cBhvr>
                                      <p:to>
                                        <p:strVal val="visible"/>
                                      </p:to>
                                    </p:set>
                                    <p:animEffect transition="in" filter="wipe(left)">
                                      <p:cBhvr>
                                        <p:cTn id="22" dur="500"/>
                                        <p:tgtEl>
                                          <p:spTgt spid="480260">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Whoosh"/>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80259">
                                            <p:txEl>
                                              <p:pRg st="3" end="3"/>
                                            </p:txEl>
                                          </p:spTgt>
                                        </p:tgtEl>
                                        <p:attrNameLst>
                                          <p:attrName>style.visibility</p:attrName>
                                        </p:attrNameLst>
                                      </p:cBhvr>
                                      <p:to>
                                        <p:strVal val="visible"/>
                                      </p:to>
                                    </p:set>
                                    <p:animEffect transition="in" filter="wipe(left)">
                                      <p:cBhvr>
                                        <p:cTn id="27" dur="500"/>
                                        <p:tgtEl>
                                          <p:spTgt spid="480259">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80260">
                                            <p:txEl>
                                              <p:pRg st="3" end="3"/>
                                            </p:txEl>
                                          </p:spTgt>
                                        </p:tgtEl>
                                        <p:attrNameLst>
                                          <p:attrName>style.visibility</p:attrName>
                                        </p:attrNameLst>
                                      </p:cBhvr>
                                      <p:to>
                                        <p:strVal val="visible"/>
                                      </p:to>
                                    </p:set>
                                    <p:animEffect transition="in" filter="wipe(left)">
                                      <p:cBhvr>
                                        <p:cTn id="32" dur="500"/>
                                        <p:tgtEl>
                                          <p:spTgt spid="480260">
                                            <p:txEl>
                                              <p:pRg st="3" end="3"/>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80259">
                                            <p:txEl>
                                              <p:pRg st="5" end="5"/>
                                            </p:txEl>
                                          </p:spTgt>
                                        </p:tgtEl>
                                        <p:attrNameLst>
                                          <p:attrName>style.visibility</p:attrName>
                                        </p:attrNameLst>
                                      </p:cBhvr>
                                      <p:to>
                                        <p:strVal val="visible"/>
                                      </p:to>
                                    </p:set>
                                    <p:animEffect transition="in" filter="wipe(left)">
                                      <p:cBhvr>
                                        <p:cTn id="37" dur="500"/>
                                        <p:tgtEl>
                                          <p:spTgt spid="480259">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80260">
                                            <p:txEl>
                                              <p:pRg st="4" end="4"/>
                                            </p:txEl>
                                          </p:spTgt>
                                        </p:tgtEl>
                                        <p:attrNameLst>
                                          <p:attrName>style.visibility</p:attrName>
                                        </p:attrNameLst>
                                      </p:cBhvr>
                                      <p:to>
                                        <p:strVal val="visible"/>
                                      </p:to>
                                    </p:set>
                                    <p:animEffect transition="in" filter="wipe(left)">
                                      <p:cBhvr>
                                        <p:cTn id="42" dur="500"/>
                                        <p:tgtEl>
                                          <p:spTgt spid="480260">
                                            <p:txEl>
                                              <p:pRg st="4" end="4"/>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480275"/>
                                        </p:tgtEl>
                                        <p:attrNameLst>
                                          <p:attrName>style.visibility</p:attrName>
                                        </p:attrNameLst>
                                      </p:cBhvr>
                                      <p:to>
                                        <p:strVal val="visible"/>
                                      </p:to>
                                    </p:set>
                                    <p:animEffect transition="in" filter="wipe(left)">
                                      <p:cBhvr>
                                        <p:cTn id="47" dur="500"/>
                                        <p:tgtEl>
                                          <p:spTgt spid="480275"/>
                                        </p:tgtEl>
                                      </p:cBhvr>
                                    </p:animEffect>
                                  </p:childTnLst>
                                  <p:subTnLst>
                                    <p:audio>
                                      <p:cMediaNode>
                                        <p:cTn display="0" masterRel="sameClick">
                                          <p:stCondLst>
                                            <p:cond evt="begin" delay="0">
                                              <p:tn val="45"/>
                                            </p:cond>
                                          </p:stCondLst>
                                          <p:endCondLst>
                                            <p:cond evt="onStopAudio" delay="0">
                                              <p:tgtEl>
                                                <p:sldTgt/>
                                              </p:tgtEl>
                                            </p:cond>
                                          </p:endCondLst>
                                        </p:cTn>
                                        <p:tgtEl>
                                          <p:sndTgt r:embed="rId4" name="Vibro Up"/>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nodeType="clickEffect">
                                  <p:stCondLst>
                                    <p:cond delay="0"/>
                                  </p:stCondLst>
                                  <p:childTnLst>
                                    <p:set>
                                      <p:cBhvr>
                                        <p:cTn id="51" dur="1" fill="hold">
                                          <p:stCondLst>
                                            <p:cond delay="0"/>
                                          </p:stCondLst>
                                        </p:cTn>
                                        <p:tgtEl>
                                          <p:spTgt spid="480271"/>
                                        </p:tgtEl>
                                        <p:attrNameLst>
                                          <p:attrName>style.visibility</p:attrName>
                                        </p:attrNameLst>
                                      </p:cBhvr>
                                      <p:to>
                                        <p:strVal val="visible"/>
                                      </p:to>
                                    </p:set>
                                    <p:animEffect transition="in" filter="wipe(down)">
                                      <p:cBhvr>
                                        <p:cTn id="52" dur="500"/>
                                        <p:tgtEl>
                                          <p:spTgt spid="480271"/>
                                        </p:tgtEl>
                                      </p:cBhvr>
                                    </p:animEffect>
                                  </p:childTnLst>
                                </p:cTn>
                              </p:par>
                            </p:childTnLst>
                          </p:cTn>
                        </p:par>
                        <p:par>
                          <p:cTn id="53" fill="hold" nodeType="afterGroup">
                            <p:stCondLst>
                              <p:cond delay="500"/>
                            </p:stCondLst>
                            <p:childTnLst>
                              <p:par>
                                <p:cTn id="54" presetID="22" presetClass="entr" presetSubtype="4" fill="hold" grpId="0" nodeType="afterEffect">
                                  <p:stCondLst>
                                    <p:cond delay="0"/>
                                  </p:stCondLst>
                                  <p:childTnLst>
                                    <p:set>
                                      <p:cBhvr>
                                        <p:cTn id="55" dur="1" fill="hold">
                                          <p:stCondLst>
                                            <p:cond delay="0"/>
                                          </p:stCondLst>
                                        </p:cTn>
                                        <p:tgtEl>
                                          <p:spTgt spid="480272"/>
                                        </p:tgtEl>
                                        <p:attrNameLst>
                                          <p:attrName>style.visibility</p:attrName>
                                        </p:attrNameLst>
                                      </p:cBhvr>
                                      <p:to>
                                        <p:strVal val="visible"/>
                                      </p:to>
                                    </p:set>
                                    <p:animEffect transition="in" filter="wipe(down)">
                                      <p:cBhvr>
                                        <p:cTn id="56" dur="500"/>
                                        <p:tgtEl>
                                          <p:spTgt spid="480272"/>
                                        </p:tgtEl>
                                      </p:cBhvr>
                                    </p:animEffect>
                                  </p:childTnLst>
                                  <p:subTnLst>
                                    <p:audio>
                                      <p:cMediaNode>
                                        <p:cTn display="0" masterRel="sameClick">
                                          <p:stCondLst>
                                            <p:cond evt="begin" delay="0">
                                              <p:tn val="54"/>
                                            </p:cond>
                                          </p:stCondLst>
                                          <p:endCondLst>
                                            <p:cond evt="onStopAudio" delay="0">
                                              <p:tgtEl>
                                                <p:sldTgt/>
                                              </p:tgtEl>
                                            </p:cond>
                                          </p:endCondLst>
                                        </p:cTn>
                                        <p:tgtEl>
                                          <p:sndTgt r:embed="rId5" name="Quack"/>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nodeType="clickEffect">
                                  <p:stCondLst>
                                    <p:cond delay="0"/>
                                  </p:stCondLst>
                                  <p:childTnLst>
                                    <p:set>
                                      <p:cBhvr>
                                        <p:cTn id="60" dur="1" fill="hold">
                                          <p:stCondLst>
                                            <p:cond delay="0"/>
                                          </p:stCondLst>
                                        </p:cTn>
                                        <p:tgtEl>
                                          <p:spTgt spid="480274"/>
                                        </p:tgtEl>
                                        <p:attrNameLst>
                                          <p:attrName>style.visibility</p:attrName>
                                        </p:attrNameLst>
                                      </p:cBhvr>
                                      <p:to>
                                        <p:strVal val="visible"/>
                                      </p:to>
                                    </p:set>
                                    <p:animEffect transition="in" filter="wipe(left)">
                                      <p:cBhvr>
                                        <p:cTn id="61" dur="500"/>
                                        <p:tgtEl>
                                          <p:spTgt spid="480274"/>
                                        </p:tgtEl>
                                      </p:cBhvr>
                                    </p:animEffect>
                                  </p:childTnLst>
                                  <p:subTnLst>
                                    <p:audio>
                                      <p:cMediaNode>
                                        <p:cTn display="0" masterRel="sameClick">
                                          <p:stCondLst>
                                            <p:cond evt="begin" delay="0">
                                              <p:tn val="59"/>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259" grpId="0" build="p" autoUpdateAnimBg="0"/>
      <p:bldP spid="480260" grpId="0" build="p" autoUpdateAnimBg="0"/>
      <p:bldP spid="480272"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7" name="Rectangle 3" descr="Rectangle: Click to edit Master text styles&#10;Second level&#10;Third level&#10;Fourth level&#10;Fifth level"/>
          <p:cNvSpPr>
            <a:spLocks noGrp="1" noChangeArrowheads="1"/>
          </p:cNvSpPr>
          <p:nvPr>
            <p:ph type="body" idx="1"/>
          </p:nvPr>
        </p:nvSpPr>
        <p:spPr>
          <a:xfrm>
            <a:off x="171450" y="1371600"/>
            <a:ext cx="8796338" cy="5330825"/>
          </a:xfrm>
          <a:solidFill>
            <a:schemeClr val="bg1"/>
          </a:solidFill>
        </p:spPr>
        <p:txBody>
          <a:bodyPr/>
          <a:lstStyle/>
          <a:p>
            <a:r>
              <a:rPr lang="en-US"/>
              <a:t>Transcription &amp; translation are simultaneous in bacteria </a:t>
            </a:r>
          </a:p>
          <a:p>
            <a:pPr lvl="1"/>
            <a:r>
              <a:rPr lang="en-US"/>
              <a:t>DNA is in </a:t>
            </a:r>
            <a:br>
              <a:rPr lang="en-US"/>
            </a:br>
            <a:r>
              <a:rPr lang="en-US"/>
              <a:t>cytoplasm</a:t>
            </a:r>
          </a:p>
          <a:p>
            <a:pPr lvl="1"/>
            <a:r>
              <a:rPr lang="en-US"/>
              <a:t>no mRNA </a:t>
            </a:r>
            <a:br>
              <a:rPr lang="en-US"/>
            </a:br>
            <a:r>
              <a:rPr lang="en-US"/>
              <a:t>editing </a:t>
            </a:r>
          </a:p>
          <a:p>
            <a:pPr lvl="1"/>
            <a:r>
              <a:rPr lang="en-US" u="sng">
                <a:solidFill>
                  <a:srgbClr val="CC0000"/>
                </a:solidFill>
              </a:rPr>
              <a:t>ribosomes</a:t>
            </a:r>
            <a:r>
              <a:rPr lang="en-US"/>
              <a:t> </a:t>
            </a:r>
            <a:br>
              <a:rPr lang="en-US"/>
            </a:br>
            <a:r>
              <a:rPr lang="en-US"/>
              <a:t>read mRNA </a:t>
            </a:r>
            <a:br>
              <a:rPr lang="en-US"/>
            </a:br>
            <a:r>
              <a:rPr lang="en-US"/>
              <a:t>as it is being </a:t>
            </a:r>
            <a:br>
              <a:rPr lang="en-US"/>
            </a:br>
            <a:r>
              <a:rPr lang="en-US"/>
              <a:t>transcribed  </a:t>
            </a:r>
          </a:p>
        </p:txBody>
      </p:sp>
      <p:pic>
        <p:nvPicPr>
          <p:cNvPr id="482308" name="Picture 4" descr="f15-13_translation_in_a_c"/>
          <p:cNvPicPr>
            <a:picLocks noChangeAspect="1" noChangeArrowheads="1"/>
          </p:cNvPicPr>
          <p:nvPr/>
        </p:nvPicPr>
        <p:blipFill>
          <a:blip r:embed="rId4">
            <a:extLst>
              <a:ext uri="{28A0092B-C50C-407E-A947-70E740481C1C}">
                <a14:useLocalDpi xmlns:a14="http://schemas.microsoft.com/office/drawing/2010/main" val="0"/>
              </a:ext>
            </a:extLst>
          </a:blip>
          <a:srcRect l="6187" t="2100" r="5624"/>
          <a:stretch>
            <a:fillRect/>
          </a:stretch>
        </p:blipFill>
        <p:spPr bwMode="auto">
          <a:xfrm>
            <a:off x="3416300" y="2011363"/>
            <a:ext cx="5657850" cy="471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2306" name="Rectangle 2"/>
          <p:cNvSpPr>
            <a:spLocks noGrp="1" noChangeArrowheads="1"/>
          </p:cNvSpPr>
          <p:nvPr>
            <p:ph type="title"/>
          </p:nvPr>
        </p:nvSpPr>
        <p:spPr/>
        <p:txBody>
          <a:bodyPr/>
          <a:lstStyle/>
          <a:p>
            <a:r>
              <a:rPr lang="en-US"/>
              <a:t>Translation in Prokaryotes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anim calcmode="lin" valueType="num">
                                      <p:cBhvr additive="base">
                                        <p:cTn id="7" dur="500" fill="hold"/>
                                        <p:tgtEl>
                                          <p:spTgt spid="482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230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2307">
                                            <p:txEl>
                                              <p:pRg st="1" end="1"/>
                                            </p:txEl>
                                          </p:spTgt>
                                        </p:tgtEl>
                                        <p:attrNameLst>
                                          <p:attrName>style.visibility</p:attrName>
                                        </p:attrNameLst>
                                      </p:cBhvr>
                                      <p:to>
                                        <p:strVal val="visible"/>
                                      </p:to>
                                    </p:set>
                                    <p:anim calcmode="lin" valueType="num">
                                      <p:cBhvr additive="base">
                                        <p:cTn id="13" dur="500" fill="hold"/>
                                        <p:tgtEl>
                                          <p:spTgt spid="4823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230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2307">
                                            <p:txEl>
                                              <p:pRg st="2" end="2"/>
                                            </p:txEl>
                                          </p:spTgt>
                                        </p:tgtEl>
                                        <p:attrNameLst>
                                          <p:attrName>style.visibility</p:attrName>
                                        </p:attrNameLst>
                                      </p:cBhvr>
                                      <p:to>
                                        <p:strVal val="visible"/>
                                      </p:to>
                                    </p:set>
                                    <p:anim calcmode="lin" valueType="num">
                                      <p:cBhvr additive="base">
                                        <p:cTn id="19" dur="500" fill="hold"/>
                                        <p:tgtEl>
                                          <p:spTgt spid="4823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230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82307">
                                            <p:txEl>
                                              <p:pRg st="3" end="3"/>
                                            </p:txEl>
                                          </p:spTgt>
                                        </p:tgtEl>
                                        <p:attrNameLst>
                                          <p:attrName>style.visibility</p:attrName>
                                        </p:attrNameLst>
                                      </p:cBhvr>
                                      <p:to>
                                        <p:strVal val="visible"/>
                                      </p:to>
                                    </p:set>
                                    <p:anim calcmode="lin" valueType="num">
                                      <p:cBhvr additive="base">
                                        <p:cTn id="25" dur="500" fill="hold"/>
                                        <p:tgtEl>
                                          <p:spTgt spid="4823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8230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2437" name="Picture 5" descr="17-02-TranscriptTranslat-L5"/>
          <p:cNvPicPr>
            <a:picLocks noChangeAspect="1" noChangeArrowheads="1"/>
          </p:cNvPicPr>
          <p:nvPr/>
        </p:nvPicPr>
        <p:blipFill>
          <a:blip r:embed="rId4">
            <a:extLst>
              <a:ext uri="{28A0092B-C50C-407E-A947-70E740481C1C}">
                <a14:useLocalDpi xmlns:a14="http://schemas.microsoft.com/office/drawing/2010/main" val="0"/>
              </a:ext>
            </a:extLst>
          </a:blip>
          <a:srcRect r="8421" b="64799"/>
          <a:stretch>
            <a:fillRect/>
          </a:stretch>
        </p:blipFill>
        <p:spPr bwMode="auto">
          <a:xfrm>
            <a:off x="990600" y="4311650"/>
            <a:ext cx="373380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2436" name="Picture 4" descr="17-02-TranscriptTranslat-L5"/>
          <p:cNvPicPr>
            <a:picLocks noChangeAspect="1" noChangeArrowheads="1"/>
          </p:cNvPicPr>
          <p:nvPr/>
        </p:nvPicPr>
        <p:blipFill>
          <a:blip r:embed="rId4">
            <a:extLst>
              <a:ext uri="{28A0092B-C50C-407E-A947-70E740481C1C}">
                <a14:useLocalDpi xmlns:a14="http://schemas.microsoft.com/office/drawing/2010/main" val="0"/>
              </a:ext>
            </a:extLst>
          </a:blip>
          <a:srcRect t="36000" r="8421" b="3600"/>
          <a:stretch>
            <a:fillRect/>
          </a:stretch>
        </p:blipFill>
        <p:spPr bwMode="auto">
          <a:xfrm>
            <a:off x="5334000" y="2819400"/>
            <a:ext cx="348773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2434" name="Rectangle 2"/>
          <p:cNvSpPr>
            <a:spLocks noGrp="1" noChangeArrowheads="1"/>
          </p:cNvSpPr>
          <p:nvPr>
            <p:ph type="title"/>
          </p:nvPr>
        </p:nvSpPr>
        <p:spPr>
          <a:xfrm>
            <a:off x="609600" y="685800"/>
            <a:ext cx="8534400" cy="762000"/>
          </a:xfrm>
        </p:spPr>
        <p:txBody>
          <a:bodyPr/>
          <a:lstStyle/>
          <a:p>
            <a:r>
              <a:rPr lang="en-US" sz="3200"/>
              <a:t>Translation: prokaryotes vs. eukaryotes</a:t>
            </a:r>
          </a:p>
        </p:txBody>
      </p:sp>
      <p:sp>
        <p:nvSpPr>
          <p:cNvPr id="402435" name="Rectangle 3" descr="Rectangle: Click to edit Master text styles&#10;Second level&#10;Third level&#10;Fourth level&#10;Fifth level"/>
          <p:cNvSpPr>
            <a:spLocks noGrp="1" noChangeArrowheads="1"/>
          </p:cNvSpPr>
          <p:nvPr>
            <p:ph type="body" idx="1"/>
          </p:nvPr>
        </p:nvSpPr>
        <p:spPr>
          <a:xfrm>
            <a:off x="685800" y="1371600"/>
            <a:ext cx="8124825" cy="3138488"/>
          </a:xfrm>
        </p:spPr>
        <p:txBody>
          <a:bodyPr/>
          <a:lstStyle/>
          <a:p>
            <a:pPr>
              <a:lnSpc>
                <a:spcPct val="90000"/>
              </a:lnSpc>
            </a:pPr>
            <a:r>
              <a:rPr lang="en-US"/>
              <a:t>Differences between prokaryotes &amp; eukaryotes</a:t>
            </a:r>
          </a:p>
          <a:p>
            <a:pPr lvl="1">
              <a:lnSpc>
                <a:spcPct val="90000"/>
              </a:lnSpc>
            </a:pPr>
            <a:r>
              <a:rPr lang="en-US"/>
              <a:t>time &amp; physical separation between processes</a:t>
            </a:r>
          </a:p>
          <a:p>
            <a:pPr lvl="2">
              <a:lnSpc>
                <a:spcPct val="90000"/>
              </a:lnSpc>
            </a:pPr>
            <a:r>
              <a:rPr lang="en-US"/>
              <a:t>takes eukaryote ~1 hour </a:t>
            </a:r>
            <a:br>
              <a:rPr lang="en-US"/>
            </a:br>
            <a:r>
              <a:rPr lang="en-US"/>
              <a:t>from DNA to protein</a:t>
            </a:r>
          </a:p>
          <a:p>
            <a:pPr lvl="1">
              <a:lnSpc>
                <a:spcPct val="90000"/>
              </a:lnSpc>
            </a:pPr>
            <a:r>
              <a:rPr lang="en-US"/>
              <a:t>no RNA processing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2435">
                                            <p:txEl>
                                              <p:pRg st="1" end="1"/>
                                            </p:txEl>
                                          </p:spTgt>
                                        </p:tgtEl>
                                        <p:attrNameLst>
                                          <p:attrName>style.visibility</p:attrName>
                                        </p:attrNameLst>
                                      </p:cBhvr>
                                      <p:to>
                                        <p:strVal val="visible"/>
                                      </p:to>
                                    </p:set>
                                    <p:anim calcmode="lin" valueType="num">
                                      <p:cBhvr additive="base">
                                        <p:cTn id="7" dur="500" fill="hold"/>
                                        <p:tgtEl>
                                          <p:spTgt spid="40243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243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2435">
                                            <p:txEl>
                                              <p:pRg st="2" end="2"/>
                                            </p:txEl>
                                          </p:spTgt>
                                        </p:tgtEl>
                                        <p:attrNameLst>
                                          <p:attrName>style.visibility</p:attrName>
                                        </p:attrNameLst>
                                      </p:cBhvr>
                                      <p:to>
                                        <p:strVal val="visible"/>
                                      </p:to>
                                    </p:set>
                                    <p:anim calcmode="lin" valueType="num">
                                      <p:cBhvr additive="base">
                                        <p:cTn id="13" dur="500" fill="hold"/>
                                        <p:tgtEl>
                                          <p:spTgt spid="40243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243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2435">
                                            <p:txEl>
                                              <p:pRg st="3" end="3"/>
                                            </p:txEl>
                                          </p:spTgt>
                                        </p:tgtEl>
                                        <p:attrNameLst>
                                          <p:attrName>style.visibility</p:attrName>
                                        </p:attrNameLst>
                                      </p:cBhvr>
                                      <p:to>
                                        <p:strVal val="visible"/>
                                      </p:to>
                                    </p:set>
                                    <p:anim calcmode="lin" valueType="num">
                                      <p:cBhvr additive="base">
                                        <p:cTn id="19" dur="500" fill="hold"/>
                                        <p:tgtEl>
                                          <p:spTgt spid="40243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243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5"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9"/>
          <p:cNvSpPr>
            <a:spLocks noGrp="1" noChangeArrowheads="1"/>
          </p:cNvSpPr>
          <p:nvPr>
            <p:ph type="dt" sz="quarter" idx="2"/>
          </p:nvPr>
        </p:nvSpPr>
        <p:spPr/>
        <p:txBody>
          <a:bodyPr/>
          <a:lstStyle/>
          <a:p>
            <a:r>
              <a:rPr lang="en-US"/>
              <a:t>2007-2008</a:t>
            </a:r>
            <a:endParaRPr lang="en-US" b="0"/>
          </a:p>
        </p:txBody>
      </p:sp>
      <p:pic>
        <p:nvPicPr>
          <p:cNvPr id="6819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513" y="3513138"/>
            <a:ext cx="2921000" cy="3343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1987" name="AutoShape 3"/>
          <p:cNvSpPr>
            <a:spLocks/>
          </p:cNvSpPr>
          <p:nvPr/>
        </p:nvSpPr>
        <p:spPr bwMode="auto">
          <a:xfrm>
            <a:off x="2219325" y="738188"/>
            <a:ext cx="6715125" cy="2911475"/>
          </a:xfrm>
          <a:prstGeom prst="wedgeEllipseCallout">
            <a:avLst>
              <a:gd name="adj1" fmla="val -51773"/>
              <a:gd name="adj2" fmla="val 73171"/>
            </a:avLst>
          </a:prstGeom>
          <a:solidFill>
            <a:srgbClr val="FFCC00"/>
          </a:solidFill>
          <a:ln w="57150">
            <a:solidFill>
              <a:srgbClr val="CC0000"/>
            </a:solidFill>
            <a:miter lim="800000"/>
            <a:headEnd/>
            <a:tailEnd/>
          </a:ln>
        </p:spPr>
        <p:txBody>
          <a:bodyPr wrap="none" lIns="0" tIns="0" rIns="0" bIns="0" anchor="ctr"/>
          <a:lstStyle/>
          <a:p>
            <a:pPr>
              <a:spcBef>
                <a:spcPts val="1400"/>
              </a:spcBef>
            </a:pPr>
            <a:r>
              <a:rPr lang="en-US" sz="3600" b="1">
                <a:solidFill>
                  <a:schemeClr val="tx2"/>
                </a:solidFill>
                <a:ea typeface="Geneva" pitchFamily="84" charset="-128"/>
              </a:rPr>
              <a:t>Any Questions??</a:t>
            </a:r>
          </a:p>
          <a:p>
            <a:pPr>
              <a:spcBef>
                <a:spcPts val="1400"/>
              </a:spcBef>
            </a:pPr>
            <a:r>
              <a:rPr lang="en-US" sz="3200" b="1">
                <a:solidFill>
                  <a:schemeClr val="tx2"/>
                </a:solidFill>
                <a:latin typeface="Comic Sans MS" pitchFamily="84" charset="0"/>
                <a:ea typeface="Geneva" pitchFamily="84" charset="-128"/>
              </a:rPr>
              <a:t>What color would a smurf turn</a:t>
            </a:r>
            <a:br>
              <a:rPr lang="en-US" sz="3200" b="1">
                <a:solidFill>
                  <a:schemeClr val="tx2"/>
                </a:solidFill>
                <a:latin typeface="Comic Sans MS" pitchFamily="84" charset="0"/>
                <a:ea typeface="Geneva" pitchFamily="84" charset="-128"/>
              </a:rPr>
            </a:br>
            <a:r>
              <a:rPr lang="en-US" sz="3200" b="1">
                <a:solidFill>
                  <a:schemeClr val="tx2"/>
                </a:solidFill>
                <a:latin typeface="Comic Sans MS" pitchFamily="84" charset="0"/>
                <a:ea typeface="Geneva" pitchFamily="84" charset="-128"/>
              </a:rPr>
              <a:t>if he held his breath?</a:t>
            </a:r>
            <a:endParaRPr lang="en-US" sz="3600" b="1">
              <a:solidFill>
                <a:schemeClr val="tx2"/>
              </a:solidFill>
              <a:ea typeface="Geneva" pitchFamily="8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afterEffect">
                                  <p:stCondLst>
                                    <p:cond delay="0"/>
                                  </p:stCondLst>
                                  <p:childTnLst>
                                    <p:set>
                                      <p:cBhvr>
                                        <p:cTn id="6" dur="1" fill="hold">
                                          <p:stCondLst>
                                            <p:cond delay="0"/>
                                          </p:stCondLst>
                                        </p:cTn>
                                        <p:tgtEl>
                                          <p:spTgt spid="681986"/>
                                        </p:tgtEl>
                                        <p:attrNameLst>
                                          <p:attrName>style.visibility</p:attrName>
                                        </p:attrNameLst>
                                      </p:cBhvr>
                                      <p:to>
                                        <p:strVal val="visible"/>
                                      </p:to>
                                    </p:set>
                                    <p:animEffect transition="in" filter="wipe(down)">
                                      <p:cBhvr>
                                        <p:cTn id="7" dur="290">
                                          <p:stCondLst>
                                            <p:cond delay="0"/>
                                          </p:stCondLst>
                                        </p:cTn>
                                        <p:tgtEl>
                                          <p:spTgt spid="681986"/>
                                        </p:tgtEl>
                                      </p:cBhvr>
                                    </p:animEffect>
                                    <p:anim calcmode="lin" valueType="num">
                                      <p:cBhvr>
                                        <p:cTn id="8" dur="911" tmFilter="0,0; 0.14,0.36; 0.43,0.73; 0.71,0.91; 1.0,1.0">
                                          <p:stCondLst>
                                            <p:cond delay="0"/>
                                          </p:stCondLst>
                                        </p:cTn>
                                        <p:tgtEl>
                                          <p:spTgt spid="68198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8198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8198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8198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81986"/>
                                        </p:tgtEl>
                                        <p:attrNameLst>
                                          <p:attrName>ppt_y</p:attrName>
                                        </p:attrNameLst>
                                      </p:cBhvr>
                                      <p:tavLst>
                                        <p:tav tm="0" fmla="#ppt_y-sin(pi*$)/81">
                                          <p:val>
                                            <p:fltVal val="0"/>
                                          </p:val>
                                        </p:tav>
                                        <p:tav tm="100000">
                                          <p:val>
                                            <p:fltVal val="1"/>
                                          </p:val>
                                        </p:tav>
                                      </p:tavLst>
                                    </p:anim>
                                    <p:animScale>
                                      <p:cBhvr>
                                        <p:cTn id="13" dur="13">
                                          <p:stCondLst>
                                            <p:cond delay="325"/>
                                          </p:stCondLst>
                                        </p:cTn>
                                        <p:tgtEl>
                                          <p:spTgt spid="681986"/>
                                        </p:tgtEl>
                                      </p:cBhvr>
                                      <p:to x="100000" y="60000"/>
                                    </p:animScale>
                                    <p:animScale>
                                      <p:cBhvr>
                                        <p:cTn id="14" dur="83" decel="50000">
                                          <p:stCondLst>
                                            <p:cond delay="338"/>
                                          </p:stCondLst>
                                        </p:cTn>
                                        <p:tgtEl>
                                          <p:spTgt spid="681986"/>
                                        </p:tgtEl>
                                      </p:cBhvr>
                                      <p:to x="100000" y="100000"/>
                                    </p:animScale>
                                    <p:animScale>
                                      <p:cBhvr>
                                        <p:cTn id="15" dur="13">
                                          <p:stCondLst>
                                            <p:cond delay="656"/>
                                          </p:stCondLst>
                                        </p:cTn>
                                        <p:tgtEl>
                                          <p:spTgt spid="681986"/>
                                        </p:tgtEl>
                                      </p:cBhvr>
                                      <p:to x="100000" y="80000"/>
                                    </p:animScale>
                                    <p:animScale>
                                      <p:cBhvr>
                                        <p:cTn id="16" dur="83" decel="50000">
                                          <p:stCondLst>
                                            <p:cond delay="669"/>
                                          </p:stCondLst>
                                        </p:cTn>
                                        <p:tgtEl>
                                          <p:spTgt spid="681986"/>
                                        </p:tgtEl>
                                      </p:cBhvr>
                                      <p:to x="100000" y="100000"/>
                                    </p:animScale>
                                    <p:animScale>
                                      <p:cBhvr>
                                        <p:cTn id="17" dur="13">
                                          <p:stCondLst>
                                            <p:cond delay="821"/>
                                          </p:stCondLst>
                                        </p:cTn>
                                        <p:tgtEl>
                                          <p:spTgt spid="681986"/>
                                        </p:tgtEl>
                                      </p:cBhvr>
                                      <p:to x="100000" y="90000"/>
                                    </p:animScale>
                                    <p:animScale>
                                      <p:cBhvr>
                                        <p:cTn id="18" dur="83" decel="50000">
                                          <p:stCondLst>
                                            <p:cond delay="834"/>
                                          </p:stCondLst>
                                        </p:cTn>
                                        <p:tgtEl>
                                          <p:spTgt spid="681986"/>
                                        </p:tgtEl>
                                      </p:cBhvr>
                                      <p:to x="100000" y="100000"/>
                                    </p:animScale>
                                    <p:animScale>
                                      <p:cBhvr>
                                        <p:cTn id="19" dur="13">
                                          <p:stCondLst>
                                            <p:cond delay="904"/>
                                          </p:stCondLst>
                                        </p:cTn>
                                        <p:tgtEl>
                                          <p:spTgt spid="681986"/>
                                        </p:tgtEl>
                                      </p:cBhvr>
                                      <p:to x="100000" y="95000"/>
                                    </p:animScale>
                                    <p:animScale>
                                      <p:cBhvr>
                                        <p:cTn id="20" dur="83" decel="50000">
                                          <p:stCondLst>
                                            <p:cond delay="917"/>
                                          </p:stCondLst>
                                        </p:cTn>
                                        <p:tgtEl>
                                          <p:spTgt spid="681986"/>
                                        </p:tgtEl>
                                      </p:cBhvr>
                                      <p:to x="100000" y="100000"/>
                                    </p:animScale>
                                  </p:childTnLst>
                                  <p:subTnLst>
                                    <p:audio>
                                      <p:cMediaNode>
                                        <p:cTn display="0" masterRel="sameClick">
                                          <p:stCondLst>
                                            <p:cond evt="begin" delay="0">
                                              <p:tn val="5"/>
                                            </p:cond>
                                          </p:stCondLst>
                                          <p:endCondLst>
                                            <p:cond evt="onStopAudio" delay="0">
                                              <p:tgtEl>
                                                <p:sldTgt/>
                                              </p:tgtEl>
                                            </p:cond>
                                          </p:endCondLst>
                                        </p:cTn>
                                        <p:tgtEl>
                                          <p:sndTgt r:embed="rId3" name="Quack"/>
                                        </p:tgtEl>
                                      </p:cMediaNode>
                                    </p:audio>
                                  </p:subTnLst>
                                </p:cTn>
                              </p:par>
                            </p:childTnLst>
                          </p:cTn>
                        </p:par>
                        <p:par>
                          <p:cTn id="21" fill="hold" nodeType="afterGroup">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81987"/>
                                        </p:tgtEl>
                                        <p:attrNameLst>
                                          <p:attrName>style.visibility</p:attrName>
                                        </p:attrNameLst>
                                      </p:cBhvr>
                                      <p:to>
                                        <p:strVal val="visible"/>
                                      </p:to>
                                    </p:set>
                                    <p:animEffect transition="in" filter="wipe(left)">
                                      <p:cBhvr>
                                        <p:cTn id="24" dur="500"/>
                                        <p:tgtEl>
                                          <p:spTgt spid="681987"/>
                                        </p:tgtEl>
                                      </p:cBhvr>
                                    </p:animEffect>
                                  </p:childTnLst>
                                  <p:subTnLst>
                                    <p:audio>
                                      <p:cMediaNode>
                                        <p:cTn display="0" masterRel="sameClick">
                                          <p:stCondLst>
                                            <p:cond evt="begin" delay="0">
                                              <p:tn val="22"/>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987"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9"/>
          <p:cNvSpPr>
            <a:spLocks noGrp="1" noChangeArrowheads="1"/>
          </p:cNvSpPr>
          <p:nvPr>
            <p:ph type="dt" sz="quarter" idx="2"/>
          </p:nvPr>
        </p:nvSpPr>
        <p:spPr/>
        <p:txBody>
          <a:bodyPr/>
          <a:lstStyle/>
          <a:p>
            <a:r>
              <a:rPr lang="en-US"/>
              <a:t>2007-2008</a:t>
            </a:r>
            <a:endParaRPr lang="en-US" b="0"/>
          </a:p>
        </p:txBody>
      </p:sp>
      <p:sp>
        <p:nvSpPr>
          <p:cNvPr id="687106" name="Rectangle 2"/>
          <p:cNvSpPr>
            <a:spLocks noGrp="1" noChangeArrowheads="1"/>
          </p:cNvSpPr>
          <p:nvPr>
            <p:ph type="ctrTitle"/>
          </p:nvPr>
        </p:nvSpPr>
        <p:spPr>
          <a:xfrm>
            <a:off x="800100" y="2566988"/>
            <a:ext cx="7239000" cy="1857375"/>
          </a:xfrm>
        </p:spPr>
        <p:txBody>
          <a:bodyPr anchor="ctr"/>
          <a:lstStyle/>
          <a:p>
            <a:pPr algn="ctr"/>
            <a:r>
              <a:rPr lang="en-US"/>
              <a:t>Substitute Slides </a:t>
            </a:r>
            <a:br>
              <a:rPr lang="en-US"/>
            </a:br>
            <a:r>
              <a:rPr lang="en-US"/>
              <a:t>for Student Print version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1698" name="Picture 2"/>
          <p:cNvPicPr>
            <a:picLocks noChangeAspect="1" noChangeArrowheads="1"/>
          </p:cNvPicPr>
          <p:nvPr/>
        </p:nvPicPr>
        <p:blipFill>
          <a:blip r:embed="rId3">
            <a:extLst>
              <a:ext uri="{28A0092B-C50C-407E-A947-70E740481C1C}">
                <a14:useLocalDpi xmlns:a14="http://schemas.microsoft.com/office/drawing/2010/main" val="0"/>
              </a:ext>
            </a:extLst>
          </a:blip>
          <a:srcRect b="3606"/>
          <a:stretch>
            <a:fillRect/>
          </a:stretch>
        </p:blipFill>
        <p:spPr bwMode="auto">
          <a:xfrm>
            <a:off x="3302000" y="304800"/>
            <a:ext cx="5842000" cy="6400800"/>
          </a:xfrm>
          <a:prstGeom prst="rect">
            <a:avLst/>
          </a:prstGeom>
          <a:noFill/>
          <a:extLst>
            <a:ext uri="{909E8E84-426E-40DD-AFC4-6F175D3DCCD1}">
              <a14:hiddenFill xmlns:a14="http://schemas.microsoft.com/office/drawing/2010/main">
                <a:solidFill>
                  <a:srgbClr val="FFFFFF"/>
                </a:solidFill>
              </a14:hiddenFill>
            </a:ext>
          </a:extLst>
        </p:spPr>
      </p:pic>
      <p:sp>
        <p:nvSpPr>
          <p:cNvPr id="541699" name="Rectangle 3"/>
          <p:cNvSpPr>
            <a:spLocks noChangeArrowheads="1"/>
          </p:cNvSpPr>
          <p:nvPr/>
        </p:nvSpPr>
        <p:spPr bwMode="auto">
          <a:xfrm>
            <a:off x="609600" y="1219200"/>
            <a:ext cx="2562225" cy="885825"/>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600" b="1">
                <a:solidFill>
                  <a:srgbClr val="0F116A"/>
                </a:solidFill>
              </a:rPr>
              <a:t>Can you tell the story?</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ChangeArrowheads="1"/>
          </p:cNvSpPr>
          <p:nvPr/>
        </p:nvSpPr>
        <p:spPr bwMode="auto">
          <a:xfrm>
            <a:off x="6705600" y="6477000"/>
            <a:ext cx="1447800" cy="228600"/>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US" sz="1800" b="1">
              <a:solidFill>
                <a:srgbClr val="CC0000"/>
              </a:solidFill>
            </a:endParaRPr>
          </a:p>
        </p:txBody>
      </p:sp>
      <p:sp>
        <p:nvSpPr>
          <p:cNvPr id="684035" name="Rectangle 3"/>
          <p:cNvSpPr>
            <a:spLocks noChangeArrowheads="1"/>
          </p:cNvSpPr>
          <p:nvPr/>
        </p:nvSpPr>
        <p:spPr bwMode="auto">
          <a:xfrm>
            <a:off x="2209800" y="6477000"/>
            <a:ext cx="457200" cy="228600"/>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b="1">
              <a:solidFill>
                <a:srgbClr val="CC0000"/>
              </a:solidFill>
            </a:endParaRPr>
          </a:p>
        </p:txBody>
      </p:sp>
      <p:grpSp>
        <p:nvGrpSpPr>
          <p:cNvPr id="684036" name="Group 4"/>
          <p:cNvGrpSpPr>
            <a:grpSpLocks/>
          </p:cNvGrpSpPr>
          <p:nvPr/>
        </p:nvGrpSpPr>
        <p:grpSpPr bwMode="auto">
          <a:xfrm>
            <a:off x="1162050" y="1752600"/>
            <a:ext cx="908050" cy="1066800"/>
            <a:chOff x="904" y="1104"/>
            <a:chExt cx="572" cy="672"/>
          </a:xfrm>
        </p:grpSpPr>
        <p:sp>
          <p:nvSpPr>
            <p:cNvPr id="684037" name="Line 5"/>
            <p:cNvSpPr>
              <a:spLocks noChangeShapeType="1"/>
            </p:cNvSpPr>
            <p:nvPr/>
          </p:nvSpPr>
          <p:spPr bwMode="auto">
            <a:xfrm>
              <a:off x="1056" y="1296"/>
              <a:ext cx="0" cy="4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38" name="Rectangle 6"/>
            <p:cNvSpPr>
              <a:spLocks noChangeArrowheads="1"/>
            </p:cNvSpPr>
            <p:nvPr/>
          </p:nvSpPr>
          <p:spPr bwMode="auto">
            <a:xfrm>
              <a:off x="904" y="1104"/>
              <a:ext cx="572"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20-30b</a:t>
              </a:r>
              <a:endParaRPr lang="en-US" sz="2200" b="1">
                <a:solidFill>
                  <a:srgbClr val="0F116A"/>
                </a:solidFill>
              </a:endParaRPr>
            </a:p>
          </p:txBody>
        </p:sp>
      </p:grpSp>
      <p:sp>
        <p:nvSpPr>
          <p:cNvPr id="684039" name="Rectangle 7"/>
          <p:cNvSpPr>
            <a:spLocks noChangeArrowheads="1"/>
          </p:cNvSpPr>
          <p:nvPr/>
        </p:nvSpPr>
        <p:spPr bwMode="auto">
          <a:xfrm>
            <a:off x="80963" y="2362200"/>
            <a:ext cx="365125"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3'</a:t>
            </a:r>
          </a:p>
        </p:txBody>
      </p:sp>
      <p:sp>
        <p:nvSpPr>
          <p:cNvPr id="684040" name="Line 8"/>
          <p:cNvSpPr>
            <a:spLocks noChangeShapeType="1"/>
          </p:cNvSpPr>
          <p:nvPr/>
        </p:nvSpPr>
        <p:spPr bwMode="auto">
          <a:xfrm>
            <a:off x="762000" y="2895600"/>
            <a:ext cx="0" cy="1143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1" name="Line 9"/>
          <p:cNvSpPr>
            <a:spLocks noChangeShapeType="1"/>
          </p:cNvSpPr>
          <p:nvPr/>
        </p:nvSpPr>
        <p:spPr bwMode="auto">
          <a:xfrm>
            <a:off x="8458200" y="2819400"/>
            <a:ext cx="0" cy="1219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2" name="Line 10"/>
          <p:cNvSpPr>
            <a:spLocks noChangeShapeType="1"/>
          </p:cNvSpPr>
          <p:nvPr/>
        </p:nvSpPr>
        <p:spPr bwMode="auto">
          <a:xfrm>
            <a:off x="1828800" y="2819400"/>
            <a:ext cx="0" cy="1219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3" name="Line 11"/>
          <p:cNvSpPr>
            <a:spLocks noChangeShapeType="1"/>
          </p:cNvSpPr>
          <p:nvPr/>
        </p:nvSpPr>
        <p:spPr bwMode="auto">
          <a:xfrm>
            <a:off x="3124200" y="2819400"/>
            <a:ext cx="1752600" cy="762000"/>
          </a:xfrm>
          <a:prstGeom prst="line">
            <a:avLst/>
          </a:prstGeom>
          <a:noFill/>
          <a:ln w="190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4" name="Line 12"/>
          <p:cNvSpPr>
            <a:spLocks noChangeShapeType="1"/>
          </p:cNvSpPr>
          <p:nvPr/>
        </p:nvSpPr>
        <p:spPr bwMode="auto">
          <a:xfrm>
            <a:off x="3962400" y="2819400"/>
            <a:ext cx="990600" cy="685800"/>
          </a:xfrm>
          <a:prstGeom prst="line">
            <a:avLst/>
          </a:prstGeom>
          <a:noFill/>
          <a:ln w="190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5" name="Line 13"/>
          <p:cNvSpPr>
            <a:spLocks noChangeShapeType="1"/>
          </p:cNvSpPr>
          <p:nvPr/>
        </p:nvSpPr>
        <p:spPr bwMode="auto">
          <a:xfrm>
            <a:off x="4953000" y="2819400"/>
            <a:ext cx="152400" cy="685800"/>
          </a:xfrm>
          <a:prstGeom prst="line">
            <a:avLst/>
          </a:prstGeom>
          <a:noFill/>
          <a:ln w="190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6" name="Line 14"/>
          <p:cNvSpPr>
            <a:spLocks noChangeShapeType="1"/>
          </p:cNvSpPr>
          <p:nvPr/>
        </p:nvSpPr>
        <p:spPr bwMode="auto">
          <a:xfrm flipH="1">
            <a:off x="5257800" y="2819400"/>
            <a:ext cx="304800" cy="762000"/>
          </a:xfrm>
          <a:prstGeom prst="line">
            <a:avLst/>
          </a:prstGeom>
          <a:noFill/>
          <a:ln w="190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7" name="Line 15"/>
          <p:cNvSpPr>
            <a:spLocks noChangeShapeType="1"/>
          </p:cNvSpPr>
          <p:nvPr/>
        </p:nvSpPr>
        <p:spPr bwMode="auto">
          <a:xfrm flipH="1">
            <a:off x="5410200" y="2819400"/>
            <a:ext cx="1143000" cy="762000"/>
          </a:xfrm>
          <a:prstGeom prst="line">
            <a:avLst/>
          </a:prstGeom>
          <a:noFill/>
          <a:ln w="190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8" name="Line 16"/>
          <p:cNvSpPr>
            <a:spLocks noChangeShapeType="1"/>
          </p:cNvSpPr>
          <p:nvPr/>
        </p:nvSpPr>
        <p:spPr bwMode="auto">
          <a:xfrm flipH="1">
            <a:off x="5562600" y="2819400"/>
            <a:ext cx="1905000" cy="762000"/>
          </a:xfrm>
          <a:prstGeom prst="line">
            <a:avLst/>
          </a:prstGeom>
          <a:noFill/>
          <a:ln w="19050">
            <a:solidFill>
              <a:srgbClr val="0F116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49" name="Rectangle 17"/>
          <p:cNvSpPr>
            <a:spLocks noChangeArrowheads="1"/>
          </p:cNvSpPr>
          <p:nvPr/>
        </p:nvSpPr>
        <p:spPr bwMode="auto">
          <a:xfrm>
            <a:off x="4629150" y="3495675"/>
            <a:ext cx="1149350" cy="446088"/>
          </a:xfrm>
          <a:prstGeom prst="rect">
            <a:avLst/>
          </a:prstGeom>
          <a:solidFill>
            <a:schemeClr val="bg1"/>
          </a:solidFill>
          <a:ln w="19050">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1"/>
                </a:solidFill>
              </a:rPr>
              <a:t>introns</a:t>
            </a:r>
            <a:endParaRPr lang="en-US" sz="3000" b="1">
              <a:solidFill>
                <a:srgbClr val="0F116A"/>
              </a:solidFill>
            </a:endParaRPr>
          </a:p>
        </p:txBody>
      </p:sp>
      <p:sp>
        <p:nvSpPr>
          <p:cNvPr id="684050" name="Rectangle 18"/>
          <p:cNvSpPr>
            <a:spLocks noChangeArrowheads="1"/>
          </p:cNvSpPr>
          <p:nvPr/>
        </p:nvSpPr>
        <p:spPr bwMode="auto">
          <a:xfrm>
            <a:off x="152400" y="2667000"/>
            <a:ext cx="8915400" cy="22860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84051" name="Rectangle 19"/>
          <p:cNvSpPr>
            <a:spLocks noChangeArrowheads="1"/>
          </p:cNvSpPr>
          <p:nvPr/>
        </p:nvSpPr>
        <p:spPr bwMode="auto">
          <a:xfrm>
            <a:off x="1600200" y="2667000"/>
            <a:ext cx="6629400" cy="2286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84052" name="Rectangle 20"/>
          <p:cNvSpPr>
            <a:spLocks noGrp="1" noChangeArrowheads="1"/>
          </p:cNvSpPr>
          <p:nvPr>
            <p:ph type="title"/>
          </p:nvPr>
        </p:nvSpPr>
        <p:spPr/>
        <p:txBody>
          <a:bodyPr/>
          <a:lstStyle/>
          <a:p>
            <a:r>
              <a:rPr lang="en-US"/>
              <a:t>The Transcriptional unit</a:t>
            </a:r>
          </a:p>
        </p:txBody>
      </p:sp>
      <p:sp>
        <p:nvSpPr>
          <p:cNvPr id="684053" name="Rectangle 21"/>
          <p:cNvSpPr>
            <a:spLocks noChangeArrowheads="1"/>
          </p:cNvSpPr>
          <p:nvPr/>
        </p:nvSpPr>
        <p:spPr bwMode="auto">
          <a:xfrm>
            <a:off x="685800" y="2667000"/>
            <a:ext cx="609600" cy="228600"/>
          </a:xfrm>
          <a:prstGeom prst="rect">
            <a:avLst/>
          </a:prstGeom>
          <a:solidFill>
            <a:srgbClr val="97C65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54" name="Rectangle 22"/>
          <p:cNvSpPr>
            <a:spLocks noChangeArrowheads="1"/>
          </p:cNvSpPr>
          <p:nvPr/>
        </p:nvSpPr>
        <p:spPr bwMode="auto">
          <a:xfrm>
            <a:off x="8229600" y="2667000"/>
            <a:ext cx="304800" cy="2286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55" name="Rectangle 23"/>
          <p:cNvSpPr>
            <a:spLocks noChangeArrowheads="1"/>
          </p:cNvSpPr>
          <p:nvPr/>
        </p:nvSpPr>
        <p:spPr bwMode="auto">
          <a:xfrm>
            <a:off x="1600200" y="2667000"/>
            <a:ext cx="304800" cy="228600"/>
          </a:xfrm>
          <a:prstGeom prst="rect">
            <a:avLst/>
          </a:prstGeom>
          <a:solidFill>
            <a:srgbClr val="007F0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84056" name="Group 24"/>
          <p:cNvGrpSpPr>
            <a:grpSpLocks/>
          </p:cNvGrpSpPr>
          <p:nvPr/>
        </p:nvGrpSpPr>
        <p:grpSpPr bwMode="auto">
          <a:xfrm>
            <a:off x="2971800" y="2667000"/>
            <a:ext cx="4572000" cy="228600"/>
            <a:chOff x="1872" y="1680"/>
            <a:chExt cx="2880" cy="144"/>
          </a:xfrm>
        </p:grpSpPr>
        <p:sp>
          <p:nvSpPr>
            <p:cNvPr id="684057" name="Rectangle 25"/>
            <p:cNvSpPr>
              <a:spLocks noChangeArrowheads="1"/>
            </p:cNvSpPr>
            <p:nvPr/>
          </p:nvSpPr>
          <p:spPr bwMode="auto">
            <a:xfrm>
              <a:off x="1872" y="1680"/>
              <a:ext cx="288"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58" name="Rectangle 26"/>
            <p:cNvSpPr>
              <a:spLocks noChangeArrowheads="1"/>
            </p:cNvSpPr>
            <p:nvPr/>
          </p:nvSpPr>
          <p:spPr bwMode="auto">
            <a:xfrm>
              <a:off x="2400" y="1680"/>
              <a:ext cx="192"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59" name="Rectangle 27"/>
            <p:cNvSpPr>
              <a:spLocks noChangeArrowheads="1"/>
            </p:cNvSpPr>
            <p:nvPr/>
          </p:nvSpPr>
          <p:spPr bwMode="auto">
            <a:xfrm>
              <a:off x="3024" y="1680"/>
              <a:ext cx="192"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60" name="Rectangle 28"/>
            <p:cNvSpPr>
              <a:spLocks noChangeArrowheads="1"/>
            </p:cNvSpPr>
            <p:nvPr/>
          </p:nvSpPr>
          <p:spPr bwMode="auto">
            <a:xfrm>
              <a:off x="3408" y="1680"/>
              <a:ext cx="288"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61" name="Rectangle 29"/>
            <p:cNvSpPr>
              <a:spLocks noChangeArrowheads="1"/>
            </p:cNvSpPr>
            <p:nvPr/>
          </p:nvSpPr>
          <p:spPr bwMode="auto">
            <a:xfrm>
              <a:off x="4560" y="1680"/>
              <a:ext cx="192"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62" name="Rectangle 30"/>
            <p:cNvSpPr>
              <a:spLocks noChangeArrowheads="1"/>
            </p:cNvSpPr>
            <p:nvPr/>
          </p:nvSpPr>
          <p:spPr bwMode="auto">
            <a:xfrm>
              <a:off x="4032" y="1680"/>
              <a:ext cx="288" cy="144"/>
            </a:xfrm>
            <a:prstGeom prst="rect">
              <a:avLst/>
            </a:prstGeom>
            <a:solidFill>
              <a:srgbClr val="00000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4063" name="Rectangle 31"/>
          <p:cNvSpPr>
            <a:spLocks noChangeArrowheads="1"/>
          </p:cNvSpPr>
          <p:nvPr/>
        </p:nvSpPr>
        <p:spPr bwMode="auto">
          <a:xfrm>
            <a:off x="2590800" y="2667000"/>
            <a:ext cx="152400" cy="228600"/>
          </a:xfrm>
          <a:prstGeom prst="rect">
            <a:avLst/>
          </a:prstGeom>
          <a:solidFill>
            <a:srgbClr val="00C60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64" name="Rectangle 32"/>
          <p:cNvSpPr>
            <a:spLocks noChangeArrowheads="1"/>
          </p:cNvSpPr>
          <p:nvPr/>
        </p:nvSpPr>
        <p:spPr bwMode="auto">
          <a:xfrm>
            <a:off x="7696200" y="2667000"/>
            <a:ext cx="152400" cy="228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65" name="Rectangle 33"/>
          <p:cNvSpPr>
            <a:spLocks noChangeArrowheads="1"/>
          </p:cNvSpPr>
          <p:nvPr/>
        </p:nvSpPr>
        <p:spPr bwMode="auto">
          <a:xfrm>
            <a:off x="3352800" y="2209800"/>
            <a:ext cx="2714625" cy="4270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transcriptional unit</a:t>
            </a:r>
            <a:endParaRPr lang="en-US" sz="3000" b="1">
              <a:solidFill>
                <a:srgbClr val="0F116A"/>
              </a:solidFill>
            </a:endParaRPr>
          </a:p>
        </p:txBody>
      </p:sp>
      <p:sp>
        <p:nvSpPr>
          <p:cNvPr id="684066" name="Rectangle 34"/>
          <p:cNvSpPr>
            <a:spLocks noChangeArrowheads="1"/>
          </p:cNvSpPr>
          <p:nvPr/>
        </p:nvSpPr>
        <p:spPr bwMode="auto">
          <a:xfrm>
            <a:off x="2362200" y="2376488"/>
            <a:ext cx="65405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C602"/>
                </a:solidFill>
              </a:rPr>
              <a:t>TAC</a:t>
            </a:r>
            <a:endParaRPr lang="en-US" sz="3000" b="1">
              <a:solidFill>
                <a:srgbClr val="0F116A"/>
              </a:solidFill>
            </a:endParaRPr>
          </a:p>
        </p:txBody>
      </p:sp>
      <p:sp>
        <p:nvSpPr>
          <p:cNvPr id="684067" name="Rectangle 35"/>
          <p:cNvSpPr>
            <a:spLocks noChangeArrowheads="1"/>
          </p:cNvSpPr>
          <p:nvPr/>
        </p:nvSpPr>
        <p:spPr bwMode="auto">
          <a:xfrm>
            <a:off x="7467600" y="2376488"/>
            <a:ext cx="654050"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CC0000"/>
                </a:solidFill>
              </a:rPr>
              <a:t>ACT</a:t>
            </a:r>
            <a:endParaRPr lang="en-US" sz="3000" b="1">
              <a:solidFill>
                <a:srgbClr val="0F116A"/>
              </a:solidFill>
            </a:endParaRPr>
          </a:p>
        </p:txBody>
      </p:sp>
      <p:sp>
        <p:nvSpPr>
          <p:cNvPr id="684068" name="Rectangle 36"/>
          <p:cNvSpPr>
            <a:spLocks noChangeArrowheads="1"/>
          </p:cNvSpPr>
          <p:nvPr/>
        </p:nvSpPr>
        <p:spPr bwMode="auto">
          <a:xfrm>
            <a:off x="8464550" y="2590800"/>
            <a:ext cx="67945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DNA</a:t>
            </a:r>
          </a:p>
        </p:txBody>
      </p:sp>
      <p:sp>
        <p:nvSpPr>
          <p:cNvPr id="684069" name="Rectangle 37"/>
          <p:cNvSpPr>
            <a:spLocks noChangeArrowheads="1"/>
          </p:cNvSpPr>
          <p:nvPr/>
        </p:nvSpPr>
        <p:spPr bwMode="auto">
          <a:xfrm>
            <a:off x="577850" y="2590800"/>
            <a:ext cx="79375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6604"/>
                </a:solidFill>
              </a:rPr>
              <a:t>TATA</a:t>
            </a:r>
            <a:endParaRPr lang="en-US" sz="1800" b="1">
              <a:solidFill>
                <a:srgbClr val="0F116A"/>
              </a:solidFill>
            </a:endParaRPr>
          </a:p>
        </p:txBody>
      </p:sp>
      <p:sp>
        <p:nvSpPr>
          <p:cNvPr id="684070" name="Rectangle 38"/>
          <p:cNvSpPr>
            <a:spLocks noChangeArrowheads="1"/>
          </p:cNvSpPr>
          <p:nvPr/>
        </p:nvSpPr>
        <p:spPr bwMode="auto">
          <a:xfrm>
            <a:off x="8772525" y="2362200"/>
            <a:ext cx="365125"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1800" b="1">
                <a:solidFill>
                  <a:srgbClr val="0F116A"/>
                </a:solidFill>
              </a:rPr>
              <a:t>5'</a:t>
            </a:r>
            <a:endParaRPr lang="en-US" sz="1800" b="1">
              <a:solidFill>
                <a:schemeClr val="tx2"/>
              </a:solidFill>
            </a:endParaRPr>
          </a:p>
        </p:txBody>
      </p:sp>
      <p:grpSp>
        <p:nvGrpSpPr>
          <p:cNvPr id="684071" name="Group 39"/>
          <p:cNvGrpSpPr>
            <a:grpSpLocks/>
          </p:cNvGrpSpPr>
          <p:nvPr/>
        </p:nvGrpSpPr>
        <p:grpSpPr bwMode="auto">
          <a:xfrm>
            <a:off x="228600" y="2286000"/>
            <a:ext cx="1524000" cy="990600"/>
            <a:chOff x="144" y="1440"/>
            <a:chExt cx="960" cy="624"/>
          </a:xfrm>
        </p:grpSpPr>
        <p:sp>
          <p:nvSpPr>
            <p:cNvPr id="684072" name="Oval 40"/>
            <p:cNvSpPr>
              <a:spLocks noChangeArrowheads="1"/>
            </p:cNvSpPr>
            <p:nvPr/>
          </p:nvSpPr>
          <p:spPr bwMode="auto">
            <a:xfrm>
              <a:off x="144" y="1440"/>
              <a:ext cx="960" cy="624"/>
            </a:xfrm>
            <a:prstGeom prst="ellipse">
              <a:avLst/>
            </a:prstGeom>
            <a:solidFill>
              <a:schemeClr val="accent2">
                <a:alpha val="50000"/>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73" name="Rectangle 41"/>
            <p:cNvSpPr>
              <a:spLocks noChangeArrowheads="1"/>
            </p:cNvSpPr>
            <p:nvPr/>
          </p:nvSpPr>
          <p:spPr bwMode="auto">
            <a:xfrm>
              <a:off x="166" y="1585"/>
              <a:ext cx="916" cy="334"/>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80000"/>
                </a:lnSpc>
              </a:pPr>
              <a:r>
                <a:rPr lang="en-US" sz="1800" b="1">
                  <a:solidFill>
                    <a:srgbClr val="0F116A"/>
                  </a:solidFill>
                </a:rPr>
                <a:t>RNA</a:t>
              </a:r>
            </a:p>
            <a:p>
              <a:pPr>
                <a:lnSpc>
                  <a:spcPct val="80000"/>
                </a:lnSpc>
              </a:pPr>
              <a:r>
                <a:rPr lang="en-US" sz="1800" b="1">
                  <a:solidFill>
                    <a:srgbClr val="0F116A"/>
                  </a:solidFill>
                </a:rPr>
                <a:t>polymerase</a:t>
              </a:r>
              <a:endParaRPr lang="en-US" sz="3000" b="1">
                <a:solidFill>
                  <a:srgbClr val="0F116A"/>
                </a:solidFill>
              </a:endParaRPr>
            </a:p>
          </p:txBody>
        </p:sp>
      </p:grpSp>
      <p:grpSp>
        <p:nvGrpSpPr>
          <p:cNvPr id="684074" name="Group 42"/>
          <p:cNvGrpSpPr>
            <a:grpSpLocks/>
          </p:cNvGrpSpPr>
          <p:nvPr/>
        </p:nvGrpSpPr>
        <p:grpSpPr bwMode="auto">
          <a:xfrm>
            <a:off x="1528763" y="4281488"/>
            <a:ext cx="6842125" cy="1357312"/>
            <a:chOff x="963" y="2793"/>
            <a:chExt cx="4310" cy="855"/>
          </a:xfrm>
        </p:grpSpPr>
        <p:grpSp>
          <p:nvGrpSpPr>
            <p:cNvPr id="684075" name="Group 43"/>
            <p:cNvGrpSpPr>
              <a:grpSpLocks/>
            </p:cNvGrpSpPr>
            <p:nvPr/>
          </p:nvGrpSpPr>
          <p:grpSpPr bwMode="auto">
            <a:xfrm>
              <a:off x="1008" y="2793"/>
              <a:ext cx="4176" cy="855"/>
              <a:chOff x="1008" y="2496"/>
              <a:chExt cx="4176" cy="855"/>
            </a:xfrm>
          </p:grpSpPr>
          <p:grpSp>
            <p:nvGrpSpPr>
              <p:cNvPr id="684076" name="Group 44"/>
              <p:cNvGrpSpPr>
                <a:grpSpLocks/>
              </p:cNvGrpSpPr>
              <p:nvPr/>
            </p:nvGrpSpPr>
            <p:grpSpPr bwMode="auto">
              <a:xfrm>
                <a:off x="1008" y="2496"/>
                <a:ext cx="4176" cy="816"/>
                <a:chOff x="1008" y="2496"/>
                <a:chExt cx="4176" cy="816"/>
              </a:xfrm>
            </p:grpSpPr>
            <p:sp>
              <p:nvSpPr>
                <p:cNvPr id="684077" name="Rectangle 45"/>
                <p:cNvSpPr>
                  <a:spLocks noChangeArrowheads="1"/>
                </p:cNvSpPr>
                <p:nvPr/>
              </p:nvSpPr>
              <p:spPr bwMode="auto">
                <a:xfrm>
                  <a:off x="1008" y="3168"/>
                  <a:ext cx="4176" cy="144"/>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84078" name="AutoShape 46"/>
                <p:cNvSpPr>
                  <a:spLocks noChangeArrowheads="1"/>
                </p:cNvSpPr>
                <p:nvPr/>
              </p:nvSpPr>
              <p:spPr bwMode="auto">
                <a:xfrm>
                  <a:off x="2688" y="2496"/>
                  <a:ext cx="192" cy="576"/>
                </a:xfrm>
                <a:prstGeom prst="downArrow">
                  <a:avLst>
                    <a:gd name="adj1" fmla="val 50000"/>
                    <a:gd name="adj2" fmla="val 75000"/>
                  </a:avLst>
                </a:prstGeom>
                <a:solidFill>
                  <a:srgbClr val="FFEA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4079" name="Rectangle 47"/>
              <p:cNvSpPr>
                <a:spLocks noChangeArrowheads="1"/>
              </p:cNvSpPr>
              <p:nvPr/>
            </p:nvSpPr>
            <p:spPr bwMode="auto">
              <a:xfrm>
                <a:off x="1316" y="3120"/>
                <a:ext cx="116"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sz="1800" b="1">
                  <a:solidFill>
                    <a:srgbClr val="0F116A"/>
                  </a:solidFill>
                </a:endParaRPr>
              </a:p>
            </p:txBody>
          </p:sp>
        </p:grpSp>
        <p:sp>
          <p:nvSpPr>
            <p:cNvPr id="684080" name="Rectangle 48"/>
            <p:cNvSpPr>
              <a:spLocks noChangeArrowheads="1"/>
            </p:cNvSpPr>
            <p:nvPr/>
          </p:nvSpPr>
          <p:spPr bwMode="auto">
            <a:xfrm>
              <a:off x="963" y="3216"/>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5'</a:t>
              </a:r>
              <a:endParaRPr lang="en-US" sz="1800" b="1">
                <a:solidFill>
                  <a:srgbClr val="0F116A"/>
                </a:solidFill>
              </a:endParaRPr>
            </a:p>
          </p:txBody>
        </p:sp>
        <p:sp>
          <p:nvSpPr>
            <p:cNvPr id="684081" name="Rectangle 49"/>
            <p:cNvSpPr>
              <a:spLocks noChangeArrowheads="1"/>
            </p:cNvSpPr>
            <p:nvPr/>
          </p:nvSpPr>
          <p:spPr bwMode="auto">
            <a:xfrm>
              <a:off x="5043" y="3216"/>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3'</a:t>
              </a:r>
            </a:p>
          </p:txBody>
        </p:sp>
      </p:grpSp>
      <p:sp>
        <p:nvSpPr>
          <p:cNvPr id="684082" name="Line 50"/>
          <p:cNvSpPr>
            <a:spLocks noChangeShapeType="1"/>
          </p:cNvSpPr>
          <p:nvPr/>
        </p:nvSpPr>
        <p:spPr bwMode="auto">
          <a:xfrm>
            <a:off x="2590800" y="1600200"/>
            <a:ext cx="0" cy="1219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83" name="Line 51"/>
          <p:cNvSpPr>
            <a:spLocks noChangeShapeType="1"/>
          </p:cNvSpPr>
          <p:nvPr/>
        </p:nvSpPr>
        <p:spPr bwMode="auto">
          <a:xfrm>
            <a:off x="7696200" y="1600200"/>
            <a:ext cx="0" cy="1219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84084" name="Group 52"/>
          <p:cNvGrpSpPr>
            <a:grpSpLocks/>
          </p:cNvGrpSpPr>
          <p:nvPr/>
        </p:nvGrpSpPr>
        <p:grpSpPr bwMode="auto">
          <a:xfrm>
            <a:off x="2590800" y="5791200"/>
            <a:ext cx="4262438" cy="976313"/>
            <a:chOff x="1632" y="3648"/>
            <a:chExt cx="2685" cy="615"/>
          </a:xfrm>
        </p:grpSpPr>
        <p:grpSp>
          <p:nvGrpSpPr>
            <p:cNvPr id="684085" name="Group 53"/>
            <p:cNvGrpSpPr>
              <a:grpSpLocks/>
            </p:cNvGrpSpPr>
            <p:nvPr/>
          </p:nvGrpSpPr>
          <p:grpSpPr bwMode="auto">
            <a:xfrm>
              <a:off x="1632" y="3648"/>
              <a:ext cx="2592" cy="615"/>
              <a:chOff x="1632" y="3648"/>
              <a:chExt cx="2592" cy="615"/>
            </a:xfrm>
          </p:grpSpPr>
          <p:grpSp>
            <p:nvGrpSpPr>
              <p:cNvPr id="684086" name="Group 54"/>
              <p:cNvGrpSpPr>
                <a:grpSpLocks/>
              </p:cNvGrpSpPr>
              <p:nvPr/>
            </p:nvGrpSpPr>
            <p:grpSpPr bwMode="auto">
              <a:xfrm>
                <a:off x="1680" y="3648"/>
                <a:ext cx="2544" cy="576"/>
                <a:chOff x="1680" y="3648"/>
                <a:chExt cx="2544" cy="576"/>
              </a:xfrm>
            </p:grpSpPr>
            <p:sp>
              <p:nvSpPr>
                <p:cNvPr id="684087" name="Rectangle 55"/>
                <p:cNvSpPr>
                  <a:spLocks noChangeArrowheads="1"/>
                </p:cNvSpPr>
                <p:nvPr/>
              </p:nvSpPr>
              <p:spPr bwMode="auto">
                <a:xfrm>
                  <a:off x="1680" y="4080"/>
                  <a:ext cx="2544" cy="144"/>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200"/>
                </a:p>
              </p:txBody>
            </p:sp>
            <p:sp>
              <p:nvSpPr>
                <p:cNvPr id="684088" name="AutoShape 56"/>
                <p:cNvSpPr>
                  <a:spLocks noChangeArrowheads="1"/>
                </p:cNvSpPr>
                <p:nvPr/>
              </p:nvSpPr>
              <p:spPr bwMode="auto">
                <a:xfrm>
                  <a:off x="2688" y="3648"/>
                  <a:ext cx="192" cy="336"/>
                </a:xfrm>
                <a:prstGeom prst="downArrow">
                  <a:avLst>
                    <a:gd name="adj1" fmla="val 50000"/>
                    <a:gd name="adj2" fmla="val 43750"/>
                  </a:avLst>
                </a:prstGeom>
                <a:solidFill>
                  <a:srgbClr val="FFEA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4089" name="Rectangle 57"/>
              <p:cNvSpPr>
                <a:spLocks noChangeArrowheads="1"/>
              </p:cNvSpPr>
              <p:nvPr/>
            </p:nvSpPr>
            <p:spPr bwMode="auto">
              <a:xfrm>
                <a:off x="1632" y="4032"/>
                <a:ext cx="116"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1800" b="1">
                  <a:solidFill>
                    <a:srgbClr val="0F116A"/>
                  </a:solidFill>
                </a:endParaRPr>
              </a:p>
            </p:txBody>
          </p:sp>
        </p:grpSp>
        <p:sp>
          <p:nvSpPr>
            <p:cNvPr id="684090" name="Rectangle 58"/>
            <p:cNvSpPr>
              <a:spLocks noChangeArrowheads="1"/>
            </p:cNvSpPr>
            <p:nvPr/>
          </p:nvSpPr>
          <p:spPr bwMode="auto">
            <a:xfrm>
              <a:off x="1635" y="3831"/>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5'</a:t>
              </a:r>
            </a:p>
          </p:txBody>
        </p:sp>
        <p:sp>
          <p:nvSpPr>
            <p:cNvPr id="684091" name="Rectangle 59"/>
            <p:cNvSpPr>
              <a:spLocks noChangeArrowheads="1"/>
            </p:cNvSpPr>
            <p:nvPr/>
          </p:nvSpPr>
          <p:spPr bwMode="auto">
            <a:xfrm>
              <a:off x="4087" y="3831"/>
              <a:ext cx="230" cy="231"/>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chemeClr val="tx2"/>
                  </a:solidFill>
                </a:rPr>
                <a:t>3'</a:t>
              </a:r>
            </a:p>
          </p:txBody>
        </p:sp>
      </p:grpSp>
      <p:grpSp>
        <p:nvGrpSpPr>
          <p:cNvPr id="684092" name="Group 60"/>
          <p:cNvGrpSpPr>
            <a:grpSpLocks/>
          </p:cNvGrpSpPr>
          <p:nvPr/>
        </p:nvGrpSpPr>
        <p:grpSpPr bwMode="auto">
          <a:xfrm>
            <a:off x="3200400" y="5346700"/>
            <a:ext cx="4572000" cy="228600"/>
            <a:chOff x="1872" y="1680"/>
            <a:chExt cx="2880" cy="144"/>
          </a:xfrm>
        </p:grpSpPr>
        <p:sp>
          <p:nvSpPr>
            <p:cNvPr id="684093" name="Rectangle 61"/>
            <p:cNvSpPr>
              <a:spLocks noChangeArrowheads="1"/>
            </p:cNvSpPr>
            <p:nvPr/>
          </p:nvSpPr>
          <p:spPr bwMode="auto">
            <a:xfrm>
              <a:off x="1872" y="1680"/>
              <a:ext cx="288"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94" name="Rectangle 62"/>
            <p:cNvSpPr>
              <a:spLocks noChangeArrowheads="1"/>
            </p:cNvSpPr>
            <p:nvPr/>
          </p:nvSpPr>
          <p:spPr bwMode="auto">
            <a:xfrm>
              <a:off x="2400" y="1680"/>
              <a:ext cx="192"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95" name="Rectangle 63"/>
            <p:cNvSpPr>
              <a:spLocks noChangeArrowheads="1"/>
            </p:cNvSpPr>
            <p:nvPr/>
          </p:nvSpPr>
          <p:spPr bwMode="auto">
            <a:xfrm>
              <a:off x="3024" y="1680"/>
              <a:ext cx="192"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96" name="Rectangle 64"/>
            <p:cNvSpPr>
              <a:spLocks noChangeArrowheads="1"/>
            </p:cNvSpPr>
            <p:nvPr/>
          </p:nvSpPr>
          <p:spPr bwMode="auto">
            <a:xfrm>
              <a:off x="3408" y="1680"/>
              <a:ext cx="288"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97" name="Rectangle 65"/>
            <p:cNvSpPr>
              <a:spLocks noChangeArrowheads="1"/>
            </p:cNvSpPr>
            <p:nvPr/>
          </p:nvSpPr>
          <p:spPr bwMode="auto">
            <a:xfrm>
              <a:off x="4560" y="1680"/>
              <a:ext cx="192"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098" name="Rectangle 66"/>
            <p:cNvSpPr>
              <a:spLocks noChangeArrowheads="1"/>
            </p:cNvSpPr>
            <p:nvPr/>
          </p:nvSpPr>
          <p:spPr bwMode="auto">
            <a:xfrm>
              <a:off x="4032" y="1680"/>
              <a:ext cx="288" cy="144"/>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84099" name="Line 67"/>
          <p:cNvSpPr>
            <a:spLocks noChangeShapeType="1"/>
          </p:cNvSpPr>
          <p:nvPr/>
        </p:nvSpPr>
        <p:spPr bwMode="auto">
          <a:xfrm>
            <a:off x="2209800" y="2819400"/>
            <a:ext cx="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0" name="Line 68"/>
          <p:cNvSpPr>
            <a:spLocks noChangeShapeType="1"/>
          </p:cNvSpPr>
          <p:nvPr/>
        </p:nvSpPr>
        <p:spPr bwMode="auto">
          <a:xfrm>
            <a:off x="8077200" y="2819400"/>
            <a:ext cx="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1" name="Line 69"/>
          <p:cNvSpPr>
            <a:spLocks noChangeShapeType="1"/>
          </p:cNvSpPr>
          <p:nvPr/>
        </p:nvSpPr>
        <p:spPr bwMode="auto">
          <a:xfrm flipV="1">
            <a:off x="2895600" y="1905000"/>
            <a:ext cx="1981200" cy="762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2" name="Line 70"/>
          <p:cNvSpPr>
            <a:spLocks noChangeShapeType="1"/>
          </p:cNvSpPr>
          <p:nvPr/>
        </p:nvSpPr>
        <p:spPr bwMode="auto">
          <a:xfrm flipV="1">
            <a:off x="3657600" y="1981200"/>
            <a:ext cx="1295400" cy="685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3" name="Line 71"/>
          <p:cNvSpPr>
            <a:spLocks noChangeShapeType="1"/>
          </p:cNvSpPr>
          <p:nvPr/>
        </p:nvSpPr>
        <p:spPr bwMode="auto">
          <a:xfrm flipV="1">
            <a:off x="4495800" y="1981200"/>
            <a:ext cx="609600" cy="762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4" name="Line 72"/>
          <p:cNvSpPr>
            <a:spLocks noChangeShapeType="1"/>
          </p:cNvSpPr>
          <p:nvPr/>
        </p:nvSpPr>
        <p:spPr bwMode="auto">
          <a:xfrm flipH="1" flipV="1">
            <a:off x="5257800" y="1905000"/>
            <a:ext cx="838200" cy="762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5" name="Line 73"/>
          <p:cNvSpPr>
            <a:spLocks noChangeShapeType="1"/>
          </p:cNvSpPr>
          <p:nvPr/>
        </p:nvSpPr>
        <p:spPr bwMode="auto">
          <a:xfrm flipH="1" flipV="1">
            <a:off x="5410200" y="1905000"/>
            <a:ext cx="1676400" cy="838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6" name="Line 74"/>
          <p:cNvSpPr>
            <a:spLocks noChangeShapeType="1"/>
          </p:cNvSpPr>
          <p:nvPr/>
        </p:nvSpPr>
        <p:spPr bwMode="auto">
          <a:xfrm flipH="1" flipV="1">
            <a:off x="5562600" y="1905000"/>
            <a:ext cx="2057400" cy="762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107" name="Rectangle 75"/>
          <p:cNvSpPr>
            <a:spLocks noChangeArrowheads="1"/>
          </p:cNvSpPr>
          <p:nvPr/>
        </p:nvSpPr>
        <p:spPr bwMode="auto">
          <a:xfrm>
            <a:off x="4699000" y="1544638"/>
            <a:ext cx="1011238" cy="446087"/>
          </a:xfrm>
          <a:prstGeom prst="rect">
            <a:avLst/>
          </a:prstGeom>
          <a:solidFill>
            <a:schemeClr val="bg1"/>
          </a:solidFill>
          <a:ln w="19050">
            <a:solidFill>
              <a:srgbClr val="0F116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1"/>
                </a:solidFill>
              </a:rPr>
              <a:t>exons</a:t>
            </a:r>
            <a:endParaRPr lang="en-US" sz="3000" b="1">
              <a:solidFill>
                <a:srgbClr val="0F116A"/>
              </a:solidFill>
            </a:endParaRPr>
          </a:p>
        </p:txBody>
      </p:sp>
      <p:sp>
        <p:nvSpPr>
          <p:cNvPr id="684108" name="Line 76"/>
          <p:cNvSpPr>
            <a:spLocks noChangeShapeType="1"/>
          </p:cNvSpPr>
          <p:nvPr/>
        </p:nvSpPr>
        <p:spPr bwMode="auto">
          <a:xfrm flipH="1" flipV="1">
            <a:off x="5181600" y="1905000"/>
            <a:ext cx="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84109" name="Group 77"/>
          <p:cNvGrpSpPr>
            <a:grpSpLocks/>
          </p:cNvGrpSpPr>
          <p:nvPr/>
        </p:nvGrpSpPr>
        <p:grpSpPr bwMode="auto">
          <a:xfrm>
            <a:off x="0" y="1371600"/>
            <a:ext cx="1346200" cy="533400"/>
            <a:chOff x="0" y="864"/>
            <a:chExt cx="848" cy="336"/>
          </a:xfrm>
        </p:grpSpPr>
        <p:sp>
          <p:nvSpPr>
            <p:cNvPr id="684110" name="AutoShape 78"/>
            <p:cNvSpPr>
              <a:spLocks noChangeArrowheads="1"/>
            </p:cNvSpPr>
            <p:nvPr/>
          </p:nvSpPr>
          <p:spPr bwMode="auto">
            <a:xfrm flipH="1">
              <a:off x="0" y="864"/>
              <a:ext cx="848" cy="231"/>
            </a:xfrm>
            <a:prstGeom prst="homePlate">
              <a:avLst>
                <a:gd name="adj" fmla="val 91775"/>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F116A"/>
                  </a:solidFill>
                </a:rPr>
                <a:t>enhancer</a:t>
              </a:r>
              <a:endParaRPr lang="en-US" sz="3000" b="1">
                <a:solidFill>
                  <a:srgbClr val="0F116A"/>
                </a:solidFill>
              </a:endParaRPr>
            </a:p>
          </p:txBody>
        </p:sp>
        <p:sp>
          <p:nvSpPr>
            <p:cNvPr id="684111" name="Rectangle 79"/>
            <p:cNvSpPr>
              <a:spLocks noChangeArrowheads="1"/>
            </p:cNvSpPr>
            <p:nvPr/>
          </p:nvSpPr>
          <p:spPr bwMode="auto">
            <a:xfrm>
              <a:off x="362" y="1008"/>
              <a:ext cx="476"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400" b="1">
                  <a:solidFill>
                    <a:srgbClr val="0F116A"/>
                  </a:solidFill>
                </a:rPr>
                <a:t>1000</a:t>
              </a:r>
              <a:r>
                <a:rPr lang="en-US" sz="1400" b="1" baseline="30000">
                  <a:solidFill>
                    <a:srgbClr val="0F116A"/>
                  </a:solidFill>
                </a:rPr>
                <a:t>+</a:t>
              </a:r>
              <a:r>
                <a:rPr lang="en-US" sz="1400" b="1">
                  <a:solidFill>
                    <a:srgbClr val="0F116A"/>
                  </a:solidFill>
                </a:rPr>
                <a:t>b</a:t>
              </a:r>
              <a:endParaRPr lang="en-US" sz="1800" b="1">
                <a:solidFill>
                  <a:srgbClr val="0F116A"/>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84051"/>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84065"/>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684053"/>
                                        </p:tgtEl>
                                        <p:attrNameLst>
                                          <p:attrName>style.visibility</p:attrName>
                                        </p:attrNameLst>
                                      </p:cBhvr>
                                      <p:to>
                                        <p:strVal val="visible"/>
                                      </p:to>
                                    </p:set>
                                  </p:childTnLst>
                                </p:cTn>
                              </p:par>
                            </p:childTnLst>
                          </p:cTn>
                        </p:par>
                        <p:par>
                          <p:cTn id="14" fill="hold" nodeType="afterGroup">
                            <p:stCondLst>
                              <p:cond delay="500"/>
                            </p:stCondLst>
                            <p:childTnLst>
                              <p:par>
                                <p:cTn id="15" presetID="1" presetClass="entr" presetSubtype="0" fill="hold" grpId="0" nodeType="afterEffect">
                                  <p:stCondLst>
                                    <p:cond delay="0"/>
                                  </p:stCondLst>
                                  <p:childTnLst>
                                    <p:set>
                                      <p:cBhvr>
                                        <p:cTn id="16" dur="1" fill="hold">
                                          <p:stCondLst>
                                            <p:cond delay="499"/>
                                          </p:stCondLst>
                                        </p:cTn>
                                        <p:tgtEl>
                                          <p:spTgt spid="684069"/>
                                        </p:tgtEl>
                                        <p:attrNameLst>
                                          <p:attrName>style.visibility</p:attrName>
                                        </p:attrNameLst>
                                      </p:cBhvr>
                                      <p:to>
                                        <p:strVal val="visible"/>
                                      </p:to>
                                    </p:set>
                                  </p:childTnLst>
                                </p:cTn>
                              </p:par>
                            </p:childTnLst>
                          </p:cTn>
                        </p:par>
                        <p:par>
                          <p:cTn id="17" fill="hold" nodeType="afterGroup">
                            <p:stCondLst>
                              <p:cond delay="1000"/>
                            </p:stCondLst>
                            <p:childTnLst>
                              <p:par>
                                <p:cTn id="18" presetID="1" presetClass="entr" presetSubtype="0" fill="hold" nodeType="afterEffect">
                                  <p:stCondLst>
                                    <p:cond delay="0"/>
                                  </p:stCondLst>
                                  <p:childTnLst>
                                    <p:set>
                                      <p:cBhvr>
                                        <p:cTn id="19" dur="1" fill="hold">
                                          <p:stCondLst>
                                            <p:cond delay="499"/>
                                          </p:stCondLst>
                                        </p:cTn>
                                        <p:tgtEl>
                                          <p:spTgt spid="684036"/>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499"/>
                                          </p:stCondLst>
                                        </p:cTn>
                                        <p:tgtEl>
                                          <p:spTgt spid="684109"/>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nodeType="clickEffect">
                                  <p:stCondLst>
                                    <p:cond delay="0"/>
                                  </p:stCondLst>
                                  <p:childTnLst>
                                    <p:set>
                                      <p:cBhvr>
                                        <p:cTn id="27" dur="1" fill="hold">
                                          <p:stCondLst>
                                            <p:cond delay="0"/>
                                          </p:stCondLst>
                                        </p:cTn>
                                        <p:tgtEl>
                                          <p:spTgt spid="684071"/>
                                        </p:tgtEl>
                                        <p:attrNameLst>
                                          <p:attrName>style.visibility</p:attrName>
                                        </p:attrNameLst>
                                      </p:cBhvr>
                                      <p:to>
                                        <p:strVal val="visible"/>
                                      </p:to>
                                    </p:set>
                                    <p:anim calcmode="lin" valueType="num">
                                      <p:cBhvr>
                                        <p:cTn id="28" dur="1000" fill="hold"/>
                                        <p:tgtEl>
                                          <p:spTgt spid="684071"/>
                                        </p:tgtEl>
                                        <p:attrNameLst>
                                          <p:attrName>ppt_w</p:attrName>
                                        </p:attrNameLst>
                                      </p:cBhvr>
                                      <p:tavLst>
                                        <p:tav tm="0">
                                          <p:val>
                                            <p:fltVal val="0"/>
                                          </p:val>
                                        </p:tav>
                                        <p:tav tm="100000">
                                          <p:val>
                                            <p:strVal val="#ppt_w"/>
                                          </p:val>
                                        </p:tav>
                                      </p:tavLst>
                                    </p:anim>
                                    <p:anim calcmode="lin" valueType="num">
                                      <p:cBhvr>
                                        <p:cTn id="29" dur="1000" fill="hold"/>
                                        <p:tgtEl>
                                          <p:spTgt spid="684071"/>
                                        </p:tgtEl>
                                        <p:attrNameLst>
                                          <p:attrName>ppt_h</p:attrName>
                                        </p:attrNameLst>
                                      </p:cBhvr>
                                      <p:tavLst>
                                        <p:tav tm="0">
                                          <p:val>
                                            <p:fltVal val="0"/>
                                          </p:val>
                                        </p:tav>
                                        <p:tav tm="100000">
                                          <p:val>
                                            <p:strVal val="#ppt_h"/>
                                          </p:val>
                                        </p:tav>
                                      </p:tavLst>
                                    </p:anim>
                                    <p:anim calcmode="lin" valueType="num">
                                      <p:cBhvr>
                                        <p:cTn id="30" dur="1000" fill="hold"/>
                                        <p:tgtEl>
                                          <p:spTgt spid="684071"/>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684071"/>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26"/>
                                            </p:cond>
                                          </p:stCondLst>
                                          <p:endCondLst>
                                            <p:cond evt="onStopAudio" delay="0">
                                              <p:tgtEl>
                                                <p:sldTgt/>
                                              </p:tgtEl>
                                            </p:cond>
                                          </p:endCondLst>
                                        </p:cTn>
                                        <p:tgtEl>
                                          <p:sndTgt r:embed="rId3" name="Whoosh"/>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684055"/>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499"/>
                                          </p:stCondLst>
                                        </p:cTn>
                                        <p:tgtEl>
                                          <p:spTgt spid="684054"/>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7" presetClass="exit" presetSubtype="2" repeatCount="indefinite" fill="remove" nodeType="clickEffect">
                                  <p:stCondLst>
                                    <p:cond delay="0"/>
                                  </p:stCondLst>
                                  <p:endCondLst>
                                    <p:cond evt="onNext" delay="0">
                                      <p:tgtEl>
                                        <p:sldTgt/>
                                      </p:tgtEl>
                                    </p:cond>
                                  </p:endCondLst>
                                  <p:childTnLst>
                                    <p:anim calcmode="lin" valueType="num">
                                      <p:cBhvr additive="base">
                                        <p:cTn id="43" dur="5000"/>
                                        <p:tgtEl>
                                          <p:spTgt spid="684071"/>
                                        </p:tgtEl>
                                        <p:attrNameLst>
                                          <p:attrName>ppt_x</p:attrName>
                                        </p:attrNameLst>
                                      </p:cBhvr>
                                      <p:tavLst>
                                        <p:tav tm="0">
                                          <p:val>
                                            <p:strVal val="ppt_x"/>
                                          </p:val>
                                        </p:tav>
                                        <p:tav tm="100000">
                                          <p:val>
                                            <p:strVal val="1+ppt_w/2"/>
                                          </p:val>
                                        </p:tav>
                                      </p:tavLst>
                                    </p:anim>
                                    <p:anim calcmode="lin" valueType="num">
                                      <p:cBhvr additive="base">
                                        <p:cTn id="44" dur="5000"/>
                                        <p:tgtEl>
                                          <p:spTgt spid="684071"/>
                                        </p:tgtEl>
                                        <p:attrNameLst>
                                          <p:attrName>ppt_y</p:attrName>
                                        </p:attrNameLst>
                                      </p:cBhvr>
                                      <p:tavLst>
                                        <p:tav tm="0">
                                          <p:val>
                                            <p:strVal val="ppt_y"/>
                                          </p:val>
                                        </p:tav>
                                        <p:tav tm="100000">
                                          <p:val>
                                            <p:strVal val="ppt_y"/>
                                          </p:val>
                                        </p:tav>
                                      </p:tavLst>
                                    </p:anim>
                                    <p:set>
                                      <p:cBhvr>
                                        <p:cTn id="45" dur="1" fill="hold">
                                          <p:stCondLst>
                                            <p:cond delay="4999"/>
                                          </p:stCondLst>
                                        </p:cTn>
                                        <p:tgtEl>
                                          <p:spTgt spid="684071"/>
                                        </p:tgtEl>
                                        <p:attrNameLst>
                                          <p:attrName>style.visibility</p:attrName>
                                        </p:attrNameLst>
                                      </p:cBhvr>
                                      <p:to>
                                        <p:strVal val="hidden"/>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nodeType="clickEffect">
                                  <p:stCondLst>
                                    <p:cond delay="0"/>
                                  </p:stCondLst>
                                  <p:childTnLst>
                                    <p:set>
                                      <p:cBhvr>
                                        <p:cTn id="49" dur="1" fill="hold">
                                          <p:stCondLst>
                                            <p:cond delay="499"/>
                                          </p:stCondLst>
                                        </p:cTn>
                                        <p:tgtEl>
                                          <p:spTgt spid="684056"/>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499"/>
                                          </p:stCondLst>
                                        </p:cTn>
                                        <p:tgtEl>
                                          <p:spTgt spid="684063"/>
                                        </p:tgtEl>
                                        <p:attrNameLst>
                                          <p:attrName>style.visibility</p:attrName>
                                        </p:attrNameLst>
                                      </p:cBhvr>
                                      <p:to>
                                        <p:strVal val="visible"/>
                                      </p:to>
                                    </p:set>
                                  </p:childTnLst>
                                </p:cTn>
                              </p:par>
                            </p:childTnLst>
                          </p:cTn>
                        </p:par>
                        <p:par>
                          <p:cTn id="54" fill="hold" nodeType="afterGroup">
                            <p:stCondLst>
                              <p:cond delay="500"/>
                            </p:stCondLst>
                            <p:childTnLst>
                              <p:par>
                                <p:cTn id="55" presetID="1" presetClass="entr" presetSubtype="0" fill="hold" grpId="0" nodeType="afterEffect">
                                  <p:stCondLst>
                                    <p:cond delay="0"/>
                                  </p:stCondLst>
                                  <p:childTnLst>
                                    <p:set>
                                      <p:cBhvr>
                                        <p:cTn id="56" dur="1" fill="hold">
                                          <p:stCondLst>
                                            <p:cond delay="499"/>
                                          </p:stCondLst>
                                        </p:cTn>
                                        <p:tgtEl>
                                          <p:spTgt spid="684066"/>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684064"/>
                                        </p:tgtEl>
                                        <p:attrNameLst>
                                          <p:attrName>style.visibility</p:attrName>
                                        </p:attrNameLst>
                                      </p:cBhvr>
                                      <p:to>
                                        <p:strVal val="visible"/>
                                      </p:to>
                                    </p:set>
                                  </p:childTnLst>
                                </p:cTn>
                              </p:par>
                            </p:childTnLst>
                          </p:cTn>
                        </p:par>
                        <p:par>
                          <p:cTn id="61" fill="hold" nodeType="afterGroup">
                            <p:stCondLst>
                              <p:cond delay="500"/>
                            </p:stCondLst>
                            <p:childTnLst>
                              <p:par>
                                <p:cTn id="62" presetID="1" presetClass="entr" presetSubtype="0" fill="hold" grpId="0" nodeType="afterEffect">
                                  <p:stCondLst>
                                    <p:cond delay="0"/>
                                  </p:stCondLst>
                                  <p:childTnLst>
                                    <p:set>
                                      <p:cBhvr>
                                        <p:cTn id="63" dur="1" fill="hold">
                                          <p:stCondLst>
                                            <p:cond delay="499"/>
                                          </p:stCondLst>
                                        </p:cTn>
                                        <p:tgtEl>
                                          <p:spTgt spid="684067"/>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1" presetClass="entr" presetSubtype="0" fill="hold" nodeType="clickEffect">
                                  <p:stCondLst>
                                    <p:cond delay="0"/>
                                  </p:stCondLst>
                                  <p:childTnLst>
                                    <p:set>
                                      <p:cBhvr>
                                        <p:cTn id="67" dur="1" fill="hold">
                                          <p:stCondLst>
                                            <p:cond delay="499"/>
                                          </p:stCondLst>
                                        </p:cTn>
                                        <p:tgtEl>
                                          <p:spTgt spid="684074"/>
                                        </p:tgtEl>
                                        <p:attrNameLst>
                                          <p:attrName>style.visibility</p:attrName>
                                        </p:attrNameLst>
                                      </p:cBhvr>
                                      <p:to>
                                        <p:strVal val="visible"/>
                                      </p:to>
                                    </p:set>
                                  </p:childTnLst>
                                </p:cTn>
                              </p:par>
                            </p:childTnLst>
                          </p:cTn>
                        </p:par>
                        <p:par>
                          <p:cTn id="68" fill="hold" nodeType="afterGroup">
                            <p:stCondLst>
                              <p:cond delay="500"/>
                            </p:stCondLst>
                            <p:childTnLst>
                              <p:par>
                                <p:cTn id="69" presetID="1" presetClass="entr" presetSubtype="0" fill="hold" nodeType="afterEffect">
                                  <p:stCondLst>
                                    <p:cond delay="0"/>
                                  </p:stCondLst>
                                  <p:childTnLst>
                                    <p:set>
                                      <p:cBhvr>
                                        <p:cTn id="70" dur="1" fill="hold">
                                          <p:stCondLst>
                                            <p:cond delay="0"/>
                                          </p:stCondLst>
                                        </p:cTn>
                                        <p:tgtEl>
                                          <p:spTgt spid="684092"/>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xit" presetSubtype="1" fill="hold" nodeType="clickEffect">
                                  <p:stCondLst>
                                    <p:cond delay="0"/>
                                  </p:stCondLst>
                                  <p:childTnLst>
                                    <p:anim calcmode="lin" valueType="num">
                                      <p:cBhvr additive="base">
                                        <p:cTn id="74" dur="500"/>
                                        <p:tgtEl>
                                          <p:spTgt spid="684092"/>
                                        </p:tgtEl>
                                        <p:attrNameLst>
                                          <p:attrName>ppt_x</p:attrName>
                                        </p:attrNameLst>
                                      </p:cBhvr>
                                      <p:tavLst>
                                        <p:tav tm="0">
                                          <p:val>
                                            <p:strVal val="ppt_x"/>
                                          </p:val>
                                        </p:tav>
                                        <p:tav tm="100000">
                                          <p:val>
                                            <p:strVal val="ppt_x"/>
                                          </p:val>
                                        </p:tav>
                                      </p:tavLst>
                                    </p:anim>
                                    <p:anim calcmode="lin" valueType="num">
                                      <p:cBhvr additive="base">
                                        <p:cTn id="75" dur="500"/>
                                        <p:tgtEl>
                                          <p:spTgt spid="684092"/>
                                        </p:tgtEl>
                                        <p:attrNameLst>
                                          <p:attrName>ppt_y</p:attrName>
                                        </p:attrNameLst>
                                      </p:cBhvr>
                                      <p:tavLst>
                                        <p:tav tm="0">
                                          <p:val>
                                            <p:strVal val="ppt_y"/>
                                          </p:val>
                                        </p:tav>
                                        <p:tav tm="100000">
                                          <p:val>
                                            <p:strVal val="0-ppt_h/2"/>
                                          </p:val>
                                        </p:tav>
                                      </p:tavLst>
                                    </p:anim>
                                    <p:set>
                                      <p:cBhvr>
                                        <p:cTn id="76" dur="1" fill="hold">
                                          <p:stCondLst>
                                            <p:cond delay="499"/>
                                          </p:stCondLst>
                                        </p:cTn>
                                        <p:tgtEl>
                                          <p:spTgt spid="684092"/>
                                        </p:tgtEl>
                                        <p:attrNameLst>
                                          <p:attrName>style.visibility</p:attrName>
                                        </p:attrNameLst>
                                      </p:cBhvr>
                                      <p:to>
                                        <p:strVal val="hidden"/>
                                      </p:to>
                                    </p:set>
                                  </p:childTnLst>
                                  <p:subTnLst>
                                    <p:audio>
                                      <p:cMediaNode>
                                        <p:cTn display="0" masterRel="sameClick">
                                          <p:stCondLst>
                                            <p:cond evt="begin" delay="0">
                                              <p:tn val="73"/>
                                            </p:cond>
                                          </p:stCondLst>
                                          <p:endCondLst>
                                            <p:cond evt="onStopAudio" delay="0">
                                              <p:tgtEl>
                                                <p:sldTgt/>
                                              </p:tgtEl>
                                            </p:cond>
                                          </p:endCondLst>
                                        </p:cTn>
                                        <p:tgtEl>
                                          <p:sndTgt r:embed="rId3" name="Whoosh"/>
                                        </p:tgtEl>
                                      </p:cMediaNode>
                                    </p:audio>
                                  </p:subTnLst>
                                </p:cTn>
                              </p:par>
                            </p:childTnLst>
                          </p:cTn>
                        </p:par>
                        <p:par>
                          <p:cTn id="77" fill="hold" nodeType="afterGroup">
                            <p:stCondLst>
                              <p:cond delay="500"/>
                            </p:stCondLst>
                            <p:childTnLst>
                              <p:par>
                                <p:cTn id="78" presetID="1" presetClass="entr" presetSubtype="0" fill="hold" nodeType="afterEffect">
                                  <p:stCondLst>
                                    <p:cond delay="0"/>
                                  </p:stCondLst>
                                  <p:childTnLst>
                                    <p:set>
                                      <p:cBhvr>
                                        <p:cTn id="79" dur="1" fill="hold">
                                          <p:stCondLst>
                                            <p:cond delay="0"/>
                                          </p:stCondLst>
                                        </p:cTn>
                                        <p:tgtEl>
                                          <p:spTgt spid="684084"/>
                                        </p:tgtEl>
                                        <p:attrNameLst>
                                          <p:attrName>style.visibility</p:attrName>
                                        </p:attrNameLst>
                                      </p:cBhvr>
                                      <p:to>
                                        <p:strVal val="visible"/>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1" presetClass="entr" presetSubtype="0" fill="hold" grpId="0" nodeType="clickEffect">
                                  <p:stCondLst>
                                    <p:cond delay="0"/>
                                  </p:stCondLst>
                                  <p:childTnLst>
                                    <p:set>
                                      <p:cBhvr>
                                        <p:cTn id="83" dur="1" fill="hold">
                                          <p:stCondLst>
                                            <p:cond delay="499"/>
                                          </p:stCondLst>
                                        </p:cTn>
                                        <p:tgtEl>
                                          <p:spTgt spid="684035"/>
                                        </p:tgtEl>
                                        <p:attrNameLst>
                                          <p:attrName>style.visibility</p:attrName>
                                        </p:attrNameLst>
                                      </p:cBhvr>
                                      <p:to>
                                        <p:strVal val="visibl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1" presetClass="entr" presetSubtype="0" fill="hold" grpId="0" nodeType="clickEffect">
                                  <p:stCondLst>
                                    <p:cond delay="0"/>
                                  </p:stCondLst>
                                  <p:childTnLst>
                                    <p:set>
                                      <p:cBhvr>
                                        <p:cTn id="87" dur="1" fill="hold">
                                          <p:stCondLst>
                                            <p:cond delay="499"/>
                                          </p:stCondLst>
                                        </p:cTn>
                                        <p:tgtEl>
                                          <p:spTgt spid="6840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4034" grpId="0" animBg="1" autoUpdateAnimBg="0"/>
      <p:bldP spid="684035" grpId="0" animBg="1" autoUpdateAnimBg="0"/>
      <p:bldP spid="684051" grpId="0" animBg="1" autoUpdateAnimBg="0"/>
      <p:bldP spid="684053" grpId="0" animBg="1"/>
      <p:bldP spid="684054" grpId="0" animBg="1"/>
      <p:bldP spid="684055" grpId="0" animBg="1"/>
      <p:bldP spid="684063" grpId="0" animBg="1"/>
      <p:bldP spid="684064" grpId="0" animBg="1"/>
      <p:bldP spid="684065" grpId="0" autoUpdateAnimBg="0"/>
      <p:bldP spid="684066" grpId="0" autoUpdateAnimBg="0"/>
      <p:bldP spid="684067" grpId="0" autoUpdateAnimBg="0"/>
      <p:bldP spid="68406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609600" y="685800"/>
            <a:ext cx="5257800" cy="762000"/>
          </a:xfrm>
        </p:spPr>
        <p:txBody>
          <a:bodyPr/>
          <a:lstStyle/>
          <a:p>
            <a:r>
              <a:rPr lang="en-US"/>
              <a:t>Beadle &amp; Tatum </a:t>
            </a:r>
          </a:p>
        </p:txBody>
      </p:sp>
      <p:sp>
        <p:nvSpPr>
          <p:cNvPr id="433156" name="Rectangle 4"/>
          <p:cNvSpPr>
            <a:spLocks noChangeArrowheads="1"/>
          </p:cNvSpPr>
          <p:nvPr/>
        </p:nvSpPr>
        <p:spPr bwMode="auto">
          <a:xfrm>
            <a:off x="6604000" y="381000"/>
            <a:ext cx="2465388" cy="609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3400" b="1">
                <a:solidFill>
                  <a:srgbClr val="0F116A"/>
                </a:solidFill>
              </a:rPr>
              <a:t>1941 </a:t>
            </a:r>
            <a:r>
              <a:rPr lang="en-US" sz="3400" b="1">
                <a:solidFill>
                  <a:srgbClr val="000005"/>
                </a:solidFill>
              </a:rPr>
              <a:t>| </a:t>
            </a:r>
            <a:r>
              <a:rPr lang="en-US" sz="3400" b="1">
                <a:solidFill>
                  <a:srgbClr val="CC0000"/>
                </a:solidFill>
              </a:rPr>
              <a:t>1958</a:t>
            </a:r>
            <a:endParaRPr lang="en-US" sz="3000" b="1">
              <a:solidFill>
                <a:srgbClr val="0F116A"/>
              </a:solidFill>
            </a:endParaRPr>
          </a:p>
        </p:txBody>
      </p:sp>
      <p:pic>
        <p:nvPicPr>
          <p:cNvPr id="433158" name="Picture 6" descr="image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63" y="1622425"/>
            <a:ext cx="3838575" cy="4800600"/>
          </a:xfrm>
          <a:prstGeom prst="rect">
            <a:avLst/>
          </a:prstGeom>
          <a:noFill/>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433159" name="Picture 7" descr="tat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1188" y="2895600"/>
            <a:ext cx="1773237" cy="2509838"/>
          </a:xfrm>
          <a:prstGeom prst="rect">
            <a:avLst/>
          </a:prstGeom>
          <a:noFill/>
          <a:ln w="9525">
            <a:solidFill>
              <a:srgbClr val="000000"/>
            </a:solidFill>
            <a:miter lim="800000"/>
            <a:headEnd/>
            <a:tailEnd/>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433160" name="Picture 8" descr="bead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0588" y="1828800"/>
            <a:ext cx="1773237" cy="2508250"/>
          </a:xfrm>
          <a:prstGeom prst="rect">
            <a:avLst/>
          </a:prstGeom>
          <a:noFill/>
          <a:ln w="9525">
            <a:solidFill>
              <a:srgbClr val="000000"/>
            </a:solidFill>
            <a:miter lim="800000"/>
            <a:headEnd/>
            <a:tailEnd/>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sp>
        <p:nvSpPr>
          <p:cNvPr id="433163" name="Rectangle 11"/>
          <p:cNvSpPr>
            <a:spLocks noChangeArrowheads="1"/>
          </p:cNvSpPr>
          <p:nvPr/>
        </p:nvSpPr>
        <p:spPr bwMode="auto">
          <a:xfrm>
            <a:off x="4419600" y="4343400"/>
            <a:ext cx="2335213"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F116A"/>
                </a:solidFill>
              </a:rPr>
              <a:t>George Beadle</a:t>
            </a:r>
          </a:p>
        </p:txBody>
      </p:sp>
      <p:sp>
        <p:nvSpPr>
          <p:cNvPr id="433164" name="Rectangle 12"/>
          <p:cNvSpPr>
            <a:spLocks noChangeArrowheads="1"/>
          </p:cNvSpPr>
          <p:nvPr/>
        </p:nvSpPr>
        <p:spPr bwMode="auto">
          <a:xfrm>
            <a:off x="6705600" y="5410200"/>
            <a:ext cx="2284413"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F116A"/>
                </a:solidFill>
              </a:rPr>
              <a:t>Edward Tatum</a:t>
            </a:r>
          </a:p>
        </p:txBody>
      </p:sp>
      <p:sp>
        <p:nvSpPr>
          <p:cNvPr id="433165" name="Rectangle 13"/>
          <p:cNvSpPr>
            <a:spLocks noChangeArrowheads="1"/>
          </p:cNvSpPr>
          <p:nvPr/>
        </p:nvSpPr>
        <p:spPr bwMode="auto">
          <a:xfrm>
            <a:off x="4276725" y="6037263"/>
            <a:ext cx="4867275" cy="7016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sz="2000" b="1">
                <a:solidFill>
                  <a:srgbClr val="0F116A"/>
                </a:solidFill>
              </a:rPr>
              <a:t>"for their discovery that genes act by regulating definite chemical events"</a:t>
            </a:r>
          </a:p>
        </p:txBody>
      </p:sp>
      <p:sp>
        <p:nvSpPr>
          <p:cNvPr id="433166" name="AutoShape 14"/>
          <p:cNvSpPr>
            <a:spLocks noChangeArrowheads="1"/>
          </p:cNvSpPr>
          <p:nvPr/>
        </p:nvSpPr>
        <p:spPr bwMode="auto">
          <a:xfrm>
            <a:off x="4206875" y="1284288"/>
            <a:ext cx="4905375" cy="373062"/>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tIns="0" rIns="45720" bIns="0">
            <a:spAutoFit/>
          </a:bodyPr>
          <a:lstStyle/>
          <a:p>
            <a:r>
              <a:rPr lang="en-US" sz="2200" b="1">
                <a:solidFill>
                  <a:srgbClr val="0F116A"/>
                </a:solidFill>
              </a:rPr>
              <a:t>one gene : one enzyme hypothesis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6067" name="Group 35"/>
          <p:cNvGrpSpPr>
            <a:grpSpLocks/>
          </p:cNvGrpSpPr>
          <p:nvPr/>
        </p:nvGrpSpPr>
        <p:grpSpPr bwMode="auto">
          <a:xfrm>
            <a:off x="387350" y="566738"/>
            <a:ext cx="8280400" cy="6149975"/>
            <a:chOff x="592" y="515"/>
            <a:chExt cx="4970" cy="3690"/>
          </a:xfrm>
        </p:grpSpPr>
        <p:pic>
          <p:nvPicPr>
            <p:cNvPr id="556036" name="Picture 4" descr="14_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 y="515"/>
              <a:ext cx="4921" cy="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6037" name="Rectangle 5"/>
            <p:cNvSpPr>
              <a:spLocks noChangeArrowheads="1"/>
            </p:cNvSpPr>
            <p:nvPr/>
          </p:nvSpPr>
          <p:spPr bwMode="auto">
            <a:xfrm>
              <a:off x="1181" y="631"/>
              <a:ext cx="68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Wild-type</a:t>
              </a:r>
            </a:p>
            <a:p>
              <a:pPr algn="l" eaLnBrk="1" hangingPunct="1">
                <a:lnSpc>
                  <a:spcPct val="85000"/>
                </a:lnSpc>
              </a:pPr>
              <a:r>
                <a:rPr lang="en-US" b="1" i="1">
                  <a:solidFill>
                    <a:srgbClr val="000000"/>
                  </a:solidFill>
                </a:rPr>
                <a:t>Neurospora</a:t>
              </a:r>
              <a:endParaRPr lang="en-US" b="1" i="1"/>
            </a:p>
          </p:txBody>
        </p:sp>
        <p:sp>
          <p:nvSpPr>
            <p:cNvPr id="556038" name="Rectangle 6"/>
            <p:cNvSpPr>
              <a:spLocks noChangeArrowheads="1"/>
            </p:cNvSpPr>
            <p:nvPr/>
          </p:nvSpPr>
          <p:spPr bwMode="auto">
            <a:xfrm>
              <a:off x="1194" y="1322"/>
              <a:ext cx="468"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Minimal</a:t>
              </a:r>
            </a:p>
            <a:p>
              <a:pPr algn="l" eaLnBrk="1" hangingPunct="1">
                <a:lnSpc>
                  <a:spcPct val="85000"/>
                </a:lnSpc>
              </a:pPr>
              <a:r>
                <a:rPr lang="en-US" b="1">
                  <a:solidFill>
                    <a:srgbClr val="000000"/>
                  </a:solidFill>
                </a:rPr>
                <a:t>medium</a:t>
              </a:r>
              <a:endParaRPr lang="en-US" b="1"/>
            </a:p>
          </p:txBody>
        </p:sp>
        <p:sp>
          <p:nvSpPr>
            <p:cNvPr id="556040" name="Rectangle 8"/>
            <p:cNvSpPr>
              <a:spLocks noChangeArrowheads="1"/>
            </p:cNvSpPr>
            <p:nvPr/>
          </p:nvSpPr>
          <p:spPr bwMode="auto">
            <a:xfrm>
              <a:off x="2159" y="2088"/>
              <a:ext cx="76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Select one of</a:t>
              </a:r>
            </a:p>
            <a:p>
              <a:pPr algn="l" eaLnBrk="1" hangingPunct="1">
                <a:lnSpc>
                  <a:spcPct val="85000"/>
                </a:lnSpc>
              </a:pPr>
              <a:r>
                <a:rPr lang="en-US" b="1">
                  <a:solidFill>
                    <a:srgbClr val="000000"/>
                  </a:solidFill>
                </a:rPr>
                <a:t>the spores</a:t>
              </a:r>
              <a:endParaRPr lang="en-US" b="1"/>
            </a:p>
          </p:txBody>
        </p:sp>
        <p:sp>
          <p:nvSpPr>
            <p:cNvPr id="556041" name="Rectangle 9"/>
            <p:cNvSpPr>
              <a:spLocks noChangeArrowheads="1"/>
            </p:cNvSpPr>
            <p:nvPr/>
          </p:nvSpPr>
          <p:spPr bwMode="auto">
            <a:xfrm>
              <a:off x="3265" y="2566"/>
              <a:ext cx="1071"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Grow on</a:t>
              </a:r>
            </a:p>
            <a:p>
              <a:pPr algn="l" eaLnBrk="1" hangingPunct="1">
                <a:lnSpc>
                  <a:spcPct val="85000"/>
                </a:lnSpc>
              </a:pPr>
              <a:r>
                <a:rPr lang="en-US" b="1" u="sng">
                  <a:solidFill>
                    <a:srgbClr val="CC0000"/>
                  </a:solidFill>
                </a:rPr>
                <a:t>complete</a:t>
              </a:r>
              <a:r>
                <a:rPr lang="en-US" b="1">
                  <a:solidFill>
                    <a:srgbClr val="000000"/>
                  </a:solidFill>
                </a:rPr>
                <a:t> medium </a:t>
              </a:r>
            </a:p>
          </p:txBody>
        </p:sp>
        <p:sp>
          <p:nvSpPr>
            <p:cNvPr id="556042" name="Rectangle 10"/>
            <p:cNvSpPr>
              <a:spLocks noChangeArrowheads="1"/>
            </p:cNvSpPr>
            <p:nvPr/>
          </p:nvSpPr>
          <p:spPr bwMode="auto">
            <a:xfrm>
              <a:off x="5107" y="3779"/>
              <a:ext cx="45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85000"/>
                </a:lnSpc>
              </a:pPr>
              <a:r>
                <a:rPr lang="en-US" b="1">
                  <a:solidFill>
                    <a:srgbClr val="000000"/>
                  </a:solidFill>
                </a:rPr>
                <a:t>Minimal</a:t>
              </a:r>
            </a:p>
            <a:p>
              <a:pPr eaLnBrk="1" hangingPunct="1">
                <a:lnSpc>
                  <a:spcPct val="85000"/>
                </a:lnSpc>
              </a:pPr>
              <a:r>
                <a:rPr lang="en-US" b="1">
                  <a:solidFill>
                    <a:srgbClr val="000000"/>
                  </a:solidFill>
                </a:rPr>
                <a:t>control</a:t>
              </a:r>
              <a:endParaRPr lang="en-US" b="1"/>
            </a:p>
          </p:txBody>
        </p:sp>
        <p:sp>
          <p:nvSpPr>
            <p:cNvPr id="556043" name="Rectangle 11"/>
            <p:cNvSpPr>
              <a:spLocks noChangeArrowheads="1"/>
            </p:cNvSpPr>
            <p:nvPr/>
          </p:nvSpPr>
          <p:spPr bwMode="auto">
            <a:xfrm>
              <a:off x="2573" y="3781"/>
              <a:ext cx="43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85000"/>
                </a:lnSpc>
              </a:pPr>
              <a:r>
                <a:rPr lang="en-US" b="1">
                  <a:solidFill>
                    <a:srgbClr val="000000"/>
                  </a:solidFill>
                </a:rPr>
                <a:t>Nucleic</a:t>
              </a:r>
            </a:p>
            <a:p>
              <a:pPr eaLnBrk="1" hangingPunct="1">
                <a:lnSpc>
                  <a:spcPct val="85000"/>
                </a:lnSpc>
              </a:pPr>
              <a:r>
                <a:rPr lang="en-US" b="1">
                  <a:solidFill>
                    <a:srgbClr val="000000"/>
                  </a:solidFill>
                </a:rPr>
                <a:t>acid</a:t>
              </a:r>
              <a:endParaRPr lang="en-US" b="1"/>
            </a:p>
          </p:txBody>
        </p:sp>
        <p:sp>
          <p:nvSpPr>
            <p:cNvPr id="556044" name="Rectangle 12"/>
            <p:cNvSpPr>
              <a:spLocks noChangeArrowheads="1"/>
            </p:cNvSpPr>
            <p:nvPr/>
          </p:nvSpPr>
          <p:spPr bwMode="auto">
            <a:xfrm>
              <a:off x="1622" y="3775"/>
              <a:ext cx="447"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Choline</a:t>
              </a:r>
              <a:endParaRPr lang="en-US" b="1"/>
            </a:p>
          </p:txBody>
        </p:sp>
        <p:sp>
          <p:nvSpPr>
            <p:cNvPr id="556045" name="Rectangle 13"/>
            <p:cNvSpPr>
              <a:spLocks noChangeArrowheads="1"/>
            </p:cNvSpPr>
            <p:nvPr/>
          </p:nvSpPr>
          <p:spPr bwMode="auto">
            <a:xfrm>
              <a:off x="592" y="3779"/>
              <a:ext cx="62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Pyridoxine</a:t>
              </a:r>
              <a:endParaRPr lang="en-US" b="1"/>
            </a:p>
          </p:txBody>
        </p:sp>
        <p:sp>
          <p:nvSpPr>
            <p:cNvPr id="556046" name="Rectangle 14"/>
            <p:cNvSpPr>
              <a:spLocks noChangeArrowheads="1"/>
            </p:cNvSpPr>
            <p:nvPr/>
          </p:nvSpPr>
          <p:spPr bwMode="auto">
            <a:xfrm>
              <a:off x="4134" y="3779"/>
              <a:ext cx="59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Riboflavin</a:t>
              </a:r>
              <a:endParaRPr lang="en-US" b="1"/>
            </a:p>
          </p:txBody>
        </p:sp>
        <p:sp>
          <p:nvSpPr>
            <p:cNvPr id="556047" name="Rectangle 15"/>
            <p:cNvSpPr>
              <a:spLocks noChangeArrowheads="1"/>
            </p:cNvSpPr>
            <p:nvPr/>
          </p:nvSpPr>
          <p:spPr bwMode="auto">
            <a:xfrm>
              <a:off x="3364" y="3782"/>
              <a:ext cx="52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 Arginine</a:t>
              </a:r>
              <a:endParaRPr lang="en-US" b="1"/>
            </a:p>
          </p:txBody>
        </p:sp>
        <p:sp>
          <p:nvSpPr>
            <p:cNvPr id="556048" name="Rectangle 16"/>
            <p:cNvSpPr>
              <a:spLocks noChangeArrowheads="1"/>
            </p:cNvSpPr>
            <p:nvPr/>
          </p:nvSpPr>
          <p:spPr bwMode="auto">
            <a:xfrm>
              <a:off x="2004" y="3255"/>
              <a:ext cx="2385"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u="sng">
                  <a:solidFill>
                    <a:srgbClr val="CC0000"/>
                  </a:solidFill>
                </a:rPr>
                <a:t>Minimal media supplemented only with…</a:t>
              </a:r>
              <a:endParaRPr lang="en-US" b="1"/>
            </a:p>
          </p:txBody>
        </p:sp>
        <p:sp>
          <p:nvSpPr>
            <p:cNvPr id="556049" name="Rectangle 17"/>
            <p:cNvSpPr>
              <a:spLocks noChangeArrowheads="1"/>
            </p:cNvSpPr>
            <p:nvPr/>
          </p:nvSpPr>
          <p:spPr bwMode="auto">
            <a:xfrm>
              <a:off x="4567" y="4048"/>
              <a:ext cx="53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Thiamine</a:t>
              </a:r>
              <a:endParaRPr lang="en-US" b="1"/>
            </a:p>
          </p:txBody>
        </p:sp>
        <p:sp>
          <p:nvSpPr>
            <p:cNvPr id="556050" name="Rectangle 18"/>
            <p:cNvSpPr>
              <a:spLocks noChangeArrowheads="1"/>
            </p:cNvSpPr>
            <p:nvPr/>
          </p:nvSpPr>
          <p:spPr bwMode="auto">
            <a:xfrm>
              <a:off x="3074" y="3923"/>
              <a:ext cx="2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85000"/>
                </a:lnSpc>
              </a:pPr>
              <a:r>
                <a:rPr lang="en-US" b="1">
                  <a:solidFill>
                    <a:srgbClr val="000000"/>
                  </a:solidFill>
                </a:rPr>
                <a:t>Folic</a:t>
              </a:r>
            </a:p>
            <a:p>
              <a:pPr eaLnBrk="1" hangingPunct="1">
                <a:lnSpc>
                  <a:spcPct val="85000"/>
                </a:lnSpc>
              </a:pPr>
              <a:r>
                <a:rPr lang="en-US" b="1">
                  <a:solidFill>
                    <a:srgbClr val="000000"/>
                  </a:solidFill>
                </a:rPr>
                <a:t>acid</a:t>
              </a:r>
              <a:endParaRPr lang="en-US" b="1"/>
            </a:p>
          </p:txBody>
        </p:sp>
        <p:sp>
          <p:nvSpPr>
            <p:cNvPr id="556051" name="Rectangle 19"/>
            <p:cNvSpPr>
              <a:spLocks noChangeArrowheads="1"/>
            </p:cNvSpPr>
            <p:nvPr/>
          </p:nvSpPr>
          <p:spPr bwMode="auto">
            <a:xfrm>
              <a:off x="3920" y="3910"/>
              <a:ext cx="36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Niacin</a:t>
              </a:r>
              <a:endParaRPr lang="en-US" b="1"/>
            </a:p>
          </p:txBody>
        </p:sp>
        <p:sp>
          <p:nvSpPr>
            <p:cNvPr id="556052" name="Rectangle 20"/>
            <p:cNvSpPr>
              <a:spLocks noChangeArrowheads="1"/>
            </p:cNvSpPr>
            <p:nvPr/>
          </p:nvSpPr>
          <p:spPr bwMode="auto">
            <a:xfrm>
              <a:off x="2081" y="3917"/>
              <a:ext cx="43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Inositol</a:t>
              </a:r>
              <a:endParaRPr lang="en-US" b="1"/>
            </a:p>
          </p:txBody>
        </p:sp>
        <p:sp>
          <p:nvSpPr>
            <p:cNvPr id="556053" name="Rectangle 21"/>
            <p:cNvSpPr>
              <a:spLocks noChangeArrowheads="1"/>
            </p:cNvSpPr>
            <p:nvPr/>
          </p:nvSpPr>
          <p:spPr bwMode="auto">
            <a:xfrm>
              <a:off x="1063" y="3926"/>
              <a:ext cx="731"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85000"/>
                </a:lnSpc>
              </a:pPr>
              <a:r>
                <a:rPr lang="en-US" b="1" i="1">
                  <a:solidFill>
                    <a:srgbClr val="000000"/>
                  </a:solidFill>
                </a:rPr>
                <a:t>p</a:t>
              </a:r>
              <a:r>
                <a:rPr lang="en-US" b="1">
                  <a:solidFill>
                    <a:srgbClr val="000000"/>
                  </a:solidFill>
                </a:rPr>
                <a:t>-Amino</a:t>
              </a:r>
            </a:p>
            <a:p>
              <a:pPr eaLnBrk="1" hangingPunct="1">
                <a:lnSpc>
                  <a:spcPct val="85000"/>
                </a:lnSpc>
              </a:pPr>
              <a:r>
                <a:rPr lang="en-US" b="1">
                  <a:solidFill>
                    <a:srgbClr val="000000"/>
                  </a:solidFill>
                </a:rPr>
                <a:t>benzoic acid</a:t>
              </a:r>
              <a:endParaRPr lang="en-US" b="1"/>
            </a:p>
          </p:txBody>
        </p:sp>
        <p:sp>
          <p:nvSpPr>
            <p:cNvPr id="556054" name="Rectangle 22"/>
            <p:cNvSpPr>
              <a:spLocks noChangeArrowheads="1"/>
            </p:cNvSpPr>
            <p:nvPr/>
          </p:nvSpPr>
          <p:spPr bwMode="auto">
            <a:xfrm>
              <a:off x="791" y="2572"/>
              <a:ext cx="1233"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Test on </a:t>
              </a:r>
              <a:r>
                <a:rPr lang="en-US" b="1" u="sng">
                  <a:solidFill>
                    <a:srgbClr val="CC0000"/>
                  </a:solidFill>
                </a:rPr>
                <a:t>minimal</a:t>
              </a:r>
            </a:p>
            <a:p>
              <a:pPr algn="l" eaLnBrk="1" hangingPunct="1">
                <a:lnSpc>
                  <a:spcPct val="85000"/>
                </a:lnSpc>
              </a:pPr>
              <a:r>
                <a:rPr lang="en-US" b="1" u="sng">
                  <a:solidFill>
                    <a:srgbClr val="CC0000"/>
                  </a:solidFill>
                </a:rPr>
                <a:t>medium</a:t>
              </a:r>
              <a:r>
                <a:rPr lang="en-US" b="1">
                  <a:solidFill>
                    <a:srgbClr val="000000"/>
                  </a:solidFill>
                </a:rPr>
                <a:t> to confirm</a:t>
              </a:r>
            </a:p>
            <a:p>
              <a:pPr algn="l" eaLnBrk="1" hangingPunct="1">
                <a:lnSpc>
                  <a:spcPct val="85000"/>
                </a:lnSpc>
              </a:pPr>
              <a:r>
                <a:rPr lang="en-US" b="1">
                  <a:solidFill>
                    <a:srgbClr val="000000"/>
                  </a:solidFill>
                </a:rPr>
                <a:t>presence of mutation</a:t>
              </a:r>
              <a:endParaRPr lang="en-US" b="1"/>
            </a:p>
          </p:txBody>
        </p:sp>
        <p:sp>
          <p:nvSpPr>
            <p:cNvPr id="556055" name="Rectangle 23"/>
            <p:cNvSpPr>
              <a:spLocks noChangeArrowheads="1"/>
            </p:cNvSpPr>
            <p:nvPr/>
          </p:nvSpPr>
          <p:spPr bwMode="auto">
            <a:xfrm>
              <a:off x="4185" y="1371"/>
              <a:ext cx="610"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Growth on</a:t>
              </a:r>
            </a:p>
            <a:p>
              <a:pPr algn="l" eaLnBrk="1" hangingPunct="1">
                <a:lnSpc>
                  <a:spcPct val="85000"/>
                </a:lnSpc>
              </a:pPr>
              <a:r>
                <a:rPr lang="en-US" b="1" u="sng">
                  <a:solidFill>
                    <a:srgbClr val="CC0000"/>
                  </a:solidFill>
                </a:rPr>
                <a:t>complete</a:t>
              </a:r>
              <a:endParaRPr lang="en-US" b="1">
                <a:solidFill>
                  <a:srgbClr val="000000"/>
                </a:solidFill>
              </a:endParaRPr>
            </a:p>
            <a:p>
              <a:pPr algn="l" eaLnBrk="1" hangingPunct="1">
                <a:lnSpc>
                  <a:spcPct val="85000"/>
                </a:lnSpc>
              </a:pPr>
              <a:r>
                <a:rPr lang="en-US" b="1">
                  <a:solidFill>
                    <a:srgbClr val="000000"/>
                  </a:solidFill>
                </a:rPr>
                <a:t>medium </a:t>
              </a:r>
            </a:p>
          </p:txBody>
        </p:sp>
        <p:sp>
          <p:nvSpPr>
            <p:cNvPr id="556056" name="Rectangle 24"/>
            <p:cNvSpPr>
              <a:spLocks noChangeArrowheads="1"/>
            </p:cNvSpPr>
            <p:nvPr/>
          </p:nvSpPr>
          <p:spPr bwMode="auto">
            <a:xfrm>
              <a:off x="3629" y="570"/>
              <a:ext cx="143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X rays or ultraviolet light</a:t>
              </a:r>
              <a:endParaRPr lang="en-US" b="1"/>
            </a:p>
          </p:txBody>
        </p:sp>
        <p:sp>
          <p:nvSpPr>
            <p:cNvPr id="556057" name="Rectangle 25"/>
            <p:cNvSpPr>
              <a:spLocks noChangeArrowheads="1"/>
            </p:cNvSpPr>
            <p:nvPr/>
          </p:nvSpPr>
          <p:spPr bwMode="auto">
            <a:xfrm>
              <a:off x="2739" y="1273"/>
              <a:ext cx="44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1" hangingPunct="1">
                <a:lnSpc>
                  <a:spcPct val="85000"/>
                </a:lnSpc>
              </a:pPr>
              <a:r>
                <a:rPr lang="en-US" b="1">
                  <a:solidFill>
                    <a:srgbClr val="000000"/>
                  </a:solidFill>
                </a:rPr>
                <a:t>asexual</a:t>
              </a:r>
            </a:p>
            <a:p>
              <a:pPr algn="l" eaLnBrk="1" hangingPunct="1">
                <a:lnSpc>
                  <a:spcPct val="85000"/>
                </a:lnSpc>
              </a:pPr>
              <a:r>
                <a:rPr lang="en-US" b="1">
                  <a:solidFill>
                    <a:srgbClr val="000000"/>
                  </a:solidFill>
                </a:rPr>
                <a:t>spores</a:t>
              </a:r>
              <a:endParaRPr lang="en-US" b="1"/>
            </a:p>
          </p:txBody>
        </p:sp>
        <p:sp>
          <p:nvSpPr>
            <p:cNvPr id="556059" name="Line 27"/>
            <p:cNvSpPr>
              <a:spLocks noChangeShapeType="1"/>
            </p:cNvSpPr>
            <p:nvPr/>
          </p:nvSpPr>
          <p:spPr bwMode="auto">
            <a:xfrm flipV="1">
              <a:off x="1716" y="1371"/>
              <a:ext cx="337" cy="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56060" name="Group 28"/>
            <p:cNvGrpSpPr>
              <a:grpSpLocks/>
            </p:cNvGrpSpPr>
            <p:nvPr/>
          </p:nvGrpSpPr>
          <p:grpSpPr bwMode="auto">
            <a:xfrm>
              <a:off x="2248" y="1858"/>
              <a:ext cx="216" cy="112"/>
              <a:chOff x="2005" y="1634"/>
              <a:chExt cx="232" cy="121"/>
            </a:xfrm>
          </p:grpSpPr>
          <p:sp>
            <p:nvSpPr>
              <p:cNvPr id="556061" name="Line 29"/>
              <p:cNvSpPr>
                <a:spLocks noChangeShapeType="1"/>
              </p:cNvSpPr>
              <p:nvPr/>
            </p:nvSpPr>
            <p:spPr bwMode="auto">
              <a:xfrm>
                <a:off x="2197" y="1754"/>
                <a:ext cx="40"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6062" name="Line 30"/>
              <p:cNvSpPr>
                <a:spLocks noChangeShapeType="1"/>
              </p:cNvSpPr>
              <p:nvPr/>
            </p:nvSpPr>
            <p:spPr bwMode="auto">
              <a:xfrm>
                <a:off x="2197" y="1634"/>
                <a:ext cx="1" cy="12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6063" name="Line 31"/>
              <p:cNvSpPr>
                <a:spLocks noChangeShapeType="1"/>
              </p:cNvSpPr>
              <p:nvPr/>
            </p:nvSpPr>
            <p:spPr bwMode="auto">
              <a:xfrm flipH="1">
                <a:off x="2197" y="1634"/>
                <a:ext cx="40"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6064" name="Line 32"/>
              <p:cNvSpPr>
                <a:spLocks noChangeShapeType="1"/>
              </p:cNvSpPr>
              <p:nvPr/>
            </p:nvSpPr>
            <p:spPr bwMode="auto">
              <a:xfrm flipH="1">
                <a:off x="2005" y="1698"/>
                <a:ext cx="192"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56066" name="Rectangle 34"/>
            <p:cNvSpPr>
              <a:spLocks noChangeArrowheads="1"/>
            </p:cNvSpPr>
            <p:nvPr/>
          </p:nvSpPr>
          <p:spPr bwMode="auto">
            <a:xfrm>
              <a:off x="1783" y="1809"/>
              <a:ext cx="511" cy="20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b="1">
                  <a:solidFill>
                    <a:srgbClr val="000000"/>
                  </a:solidFill>
                </a:rPr>
                <a:t>spores</a:t>
              </a:r>
            </a:p>
          </p:txBody>
        </p:sp>
      </p:grpSp>
      <p:sp>
        <p:nvSpPr>
          <p:cNvPr id="556068" name="Rectangle 36"/>
          <p:cNvSpPr>
            <a:spLocks noChangeArrowheads="1"/>
          </p:cNvSpPr>
          <p:nvPr/>
        </p:nvSpPr>
        <p:spPr bwMode="auto">
          <a:xfrm>
            <a:off x="-38100" y="215900"/>
            <a:ext cx="3063875"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3000" b="1">
                <a:solidFill>
                  <a:schemeClr val="tx2"/>
                </a:solidFill>
              </a:rPr>
              <a:t>Beadle &amp; Tatum</a:t>
            </a:r>
          </a:p>
        </p:txBody>
      </p:sp>
      <p:sp>
        <p:nvSpPr>
          <p:cNvPr id="556069" name="Oval 37"/>
          <p:cNvSpPr>
            <a:spLocks noChangeArrowheads="1"/>
          </p:cNvSpPr>
          <p:nvPr/>
        </p:nvSpPr>
        <p:spPr bwMode="auto">
          <a:xfrm>
            <a:off x="4935538" y="5337175"/>
            <a:ext cx="1063625" cy="1103313"/>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6070" name="AutoShape 38"/>
          <p:cNvSpPr>
            <a:spLocks noChangeArrowheads="1"/>
          </p:cNvSpPr>
          <p:nvPr/>
        </p:nvSpPr>
        <p:spPr bwMode="auto">
          <a:xfrm flipH="1">
            <a:off x="5672138" y="1009650"/>
            <a:ext cx="2043112" cy="263525"/>
          </a:xfrm>
          <a:prstGeom prst="homePlate">
            <a:avLst>
              <a:gd name="adj" fmla="val 193825"/>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rgbClr val="FFEA18"/>
                </a:solidFill>
              </a:rPr>
              <a:t>create mutations</a:t>
            </a:r>
          </a:p>
        </p:txBody>
      </p:sp>
      <p:sp>
        <p:nvSpPr>
          <p:cNvPr id="556071" name="AutoShape 39"/>
          <p:cNvSpPr>
            <a:spLocks noChangeArrowheads="1"/>
          </p:cNvSpPr>
          <p:nvPr/>
        </p:nvSpPr>
        <p:spPr bwMode="auto">
          <a:xfrm flipH="1">
            <a:off x="6450013" y="2657475"/>
            <a:ext cx="1914525" cy="263525"/>
          </a:xfrm>
          <a:prstGeom prst="homePlate">
            <a:avLst>
              <a:gd name="adj" fmla="val 181627"/>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rgbClr val="FFEA18"/>
                </a:solidFill>
              </a:rPr>
              <a:t>positive control</a:t>
            </a:r>
          </a:p>
        </p:txBody>
      </p:sp>
      <p:sp>
        <p:nvSpPr>
          <p:cNvPr id="556072" name="AutoShape 40"/>
          <p:cNvSpPr>
            <a:spLocks noChangeArrowheads="1"/>
          </p:cNvSpPr>
          <p:nvPr/>
        </p:nvSpPr>
        <p:spPr bwMode="auto">
          <a:xfrm>
            <a:off x="557213" y="4665663"/>
            <a:ext cx="1979612" cy="263525"/>
          </a:xfrm>
          <a:prstGeom prst="homePlate">
            <a:avLst>
              <a:gd name="adj" fmla="val 187801"/>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rgbClr val="FFEA18"/>
                </a:solidFill>
              </a:rPr>
              <a:t>negative control</a:t>
            </a:r>
          </a:p>
        </p:txBody>
      </p:sp>
      <p:sp>
        <p:nvSpPr>
          <p:cNvPr id="556073" name="AutoShape 41"/>
          <p:cNvSpPr>
            <a:spLocks noChangeArrowheads="1"/>
          </p:cNvSpPr>
          <p:nvPr/>
        </p:nvSpPr>
        <p:spPr bwMode="auto">
          <a:xfrm>
            <a:off x="52388" y="5584825"/>
            <a:ext cx="1746250" cy="263525"/>
          </a:xfrm>
          <a:prstGeom prst="homePlate">
            <a:avLst>
              <a:gd name="adj" fmla="val 165663"/>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rgbClr val="FFEA18"/>
                </a:solidFill>
              </a:rPr>
              <a:t>experimentals</a:t>
            </a:r>
          </a:p>
        </p:txBody>
      </p:sp>
      <p:sp>
        <p:nvSpPr>
          <p:cNvPr id="556074" name="AutoShape 42"/>
          <p:cNvSpPr>
            <a:spLocks noChangeArrowheads="1"/>
          </p:cNvSpPr>
          <p:nvPr/>
        </p:nvSpPr>
        <p:spPr bwMode="auto">
          <a:xfrm rot="19860559" flipH="1">
            <a:off x="5762625" y="5272088"/>
            <a:ext cx="2262188" cy="263525"/>
          </a:xfrm>
          <a:prstGeom prst="homePlate">
            <a:avLst>
              <a:gd name="adj" fmla="val 214608"/>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rgbClr val="FFEA18"/>
                </a:solidFill>
              </a:rPr>
              <a:t>mutation identified</a:t>
            </a:r>
          </a:p>
        </p:txBody>
      </p:sp>
      <p:sp>
        <p:nvSpPr>
          <p:cNvPr id="556075" name="Rectangle 43"/>
          <p:cNvSpPr>
            <a:spLocks noChangeArrowheads="1"/>
          </p:cNvSpPr>
          <p:nvPr/>
        </p:nvSpPr>
        <p:spPr bwMode="auto">
          <a:xfrm>
            <a:off x="152400" y="6426200"/>
            <a:ext cx="379413"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6076" name="AutoShape 44"/>
          <p:cNvSpPr>
            <a:spLocks noChangeArrowheads="1"/>
          </p:cNvSpPr>
          <p:nvPr/>
        </p:nvSpPr>
        <p:spPr bwMode="auto">
          <a:xfrm>
            <a:off x="52388" y="6210300"/>
            <a:ext cx="1617662" cy="434975"/>
          </a:xfrm>
          <a:prstGeom prst="homePlate">
            <a:avLst>
              <a:gd name="adj" fmla="val 92974"/>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lnSpc>
                <a:spcPct val="70000"/>
              </a:lnSpc>
            </a:pPr>
            <a:r>
              <a:rPr lang="en-US" b="1">
                <a:solidFill>
                  <a:srgbClr val="FFEA18"/>
                </a:solidFill>
              </a:rPr>
              <a:t>amino acid</a:t>
            </a:r>
            <a:br>
              <a:rPr lang="en-US" b="1">
                <a:solidFill>
                  <a:srgbClr val="FFEA18"/>
                </a:solidFill>
              </a:rPr>
            </a:br>
            <a:r>
              <a:rPr lang="en-US" b="1">
                <a:solidFill>
                  <a:srgbClr val="FFEA18"/>
                </a:solidFill>
              </a:rPr>
              <a:t>supplements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56070"/>
                                        </p:tgtEl>
                                        <p:attrNameLst>
                                          <p:attrName>style.visibility</p:attrName>
                                        </p:attrNameLst>
                                      </p:cBhvr>
                                      <p:to>
                                        <p:strVal val="visible"/>
                                      </p:to>
                                    </p:set>
                                    <p:animEffect transition="in" filter="wipe(right)">
                                      <p:cBhvr>
                                        <p:cTn id="7" dur="500"/>
                                        <p:tgtEl>
                                          <p:spTgt spid="556070"/>
                                        </p:tgtEl>
                                      </p:cBhvr>
                                    </p:animEffect>
                                  </p:childTnLst>
                                  <p:subTnLst>
                                    <p:audio>
                                      <p:cMediaNode>
                                        <p:cTn display="0" masterRel="sameClick">
                                          <p:stCondLst>
                                            <p:cond evt="begin" delay="0">
                                              <p:tn val="5"/>
                                            </p:cond>
                                          </p:stCondLst>
                                          <p:endCondLst>
                                            <p:cond evt="onStopAudio" delay="0">
                                              <p:tgtEl>
                                                <p:sldTgt/>
                                              </p:tgtEl>
                                            </p:cond>
                                          </p:endCondLst>
                                        </p:cTn>
                                        <p:tgtEl>
                                          <p:sndTgt r:embed="rId2" name="Pencil Che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56071"/>
                                        </p:tgtEl>
                                        <p:attrNameLst>
                                          <p:attrName>style.visibility</p:attrName>
                                        </p:attrNameLst>
                                      </p:cBhvr>
                                      <p:to>
                                        <p:strVal val="visible"/>
                                      </p:to>
                                    </p:set>
                                    <p:animEffect transition="in" filter="wipe(right)">
                                      <p:cBhvr>
                                        <p:cTn id="12" dur="500"/>
                                        <p:tgtEl>
                                          <p:spTgt spid="556071"/>
                                        </p:tgtEl>
                                      </p:cBhvr>
                                    </p:animEffect>
                                  </p:childTnLst>
                                  <p:subTnLst>
                                    <p:audio>
                                      <p:cMediaNode>
                                        <p:cTn display="0" masterRel="sameClick">
                                          <p:stCondLst>
                                            <p:cond evt="begin" delay="0">
                                              <p:tn val="10"/>
                                            </p:cond>
                                          </p:stCondLst>
                                          <p:endCondLst>
                                            <p:cond evt="onStopAudio" delay="0">
                                              <p:tgtEl>
                                                <p:sldTgt/>
                                              </p:tgtEl>
                                            </p:cond>
                                          </p:endCondLst>
                                        </p:cTn>
                                        <p:tgtEl>
                                          <p:sndTgt r:embed="rId2"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56072"/>
                                        </p:tgtEl>
                                        <p:attrNameLst>
                                          <p:attrName>style.visibility</p:attrName>
                                        </p:attrNameLst>
                                      </p:cBhvr>
                                      <p:to>
                                        <p:strVal val="visible"/>
                                      </p:to>
                                    </p:set>
                                    <p:animEffect transition="in" filter="wipe(left)">
                                      <p:cBhvr>
                                        <p:cTn id="17" dur="500"/>
                                        <p:tgtEl>
                                          <p:spTgt spid="556072"/>
                                        </p:tgtEl>
                                      </p:cBhvr>
                                    </p:animEffect>
                                  </p:childTnLst>
                                  <p:subTnLst>
                                    <p:audio>
                                      <p:cMediaNode>
                                        <p:cTn display="0" masterRel="sameClick">
                                          <p:stCondLst>
                                            <p:cond evt="begin" delay="0">
                                              <p:tn val="15"/>
                                            </p:cond>
                                          </p:stCondLst>
                                          <p:endCondLst>
                                            <p:cond evt="onStopAudio" delay="0">
                                              <p:tgtEl>
                                                <p:sldTgt/>
                                              </p:tgtEl>
                                            </p:cond>
                                          </p:endCondLst>
                                        </p:cTn>
                                        <p:tgtEl>
                                          <p:sndTgt r:embed="rId2" name="Pencil Check"/>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56073"/>
                                        </p:tgtEl>
                                        <p:attrNameLst>
                                          <p:attrName>style.visibility</p:attrName>
                                        </p:attrNameLst>
                                      </p:cBhvr>
                                      <p:to>
                                        <p:strVal val="visible"/>
                                      </p:to>
                                    </p:set>
                                    <p:animEffect transition="in" filter="wipe(left)">
                                      <p:cBhvr>
                                        <p:cTn id="22" dur="500"/>
                                        <p:tgtEl>
                                          <p:spTgt spid="556073"/>
                                        </p:tgtEl>
                                      </p:cBhvr>
                                    </p:animEffect>
                                  </p:childTnLst>
                                  <p:subTnLst>
                                    <p:audio>
                                      <p:cMediaNode>
                                        <p:cTn display="0" masterRel="sameClick">
                                          <p:stCondLst>
                                            <p:cond evt="begin" delay="0">
                                              <p:tn val="20"/>
                                            </p:cond>
                                          </p:stCondLst>
                                          <p:endCondLst>
                                            <p:cond evt="onStopAudio" delay="0">
                                              <p:tgtEl>
                                                <p:sldTgt/>
                                              </p:tgtEl>
                                            </p:cond>
                                          </p:endCondLst>
                                        </p:cTn>
                                        <p:tgtEl>
                                          <p:sndTgt r:embed="rId2" name="Pencil Check"/>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56076"/>
                                        </p:tgtEl>
                                        <p:attrNameLst>
                                          <p:attrName>style.visibility</p:attrName>
                                        </p:attrNameLst>
                                      </p:cBhvr>
                                      <p:to>
                                        <p:strVal val="visible"/>
                                      </p:to>
                                    </p:set>
                                    <p:animEffect transition="in" filter="wipe(left)">
                                      <p:cBhvr>
                                        <p:cTn id="27" dur="500"/>
                                        <p:tgtEl>
                                          <p:spTgt spid="556076"/>
                                        </p:tgtEl>
                                      </p:cBhvr>
                                    </p:animEffect>
                                  </p:childTnLst>
                                  <p:subTnLst>
                                    <p:audio>
                                      <p:cMediaNode>
                                        <p:cTn display="0" masterRel="sameClick">
                                          <p:stCondLst>
                                            <p:cond evt="begin" delay="0">
                                              <p:tn val="25"/>
                                            </p:cond>
                                          </p:stCondLst>
                                          <p:endCondLst>
                                            <p:cond evt="onStopAudio" delay="0">
                                              <p:tgtEl>
                                                <p:sldTgt/>
                                              </p:tgtEl>
                                            </p:cond>
                                          </p:endCondLst>
                                        </p:cTn>
                                        <p:tgtEl>
                                          <p:sndTgt r:embed="rId2" name="Pencil Check"/>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56069"/>
                                        </p:tgtEl>
                                        <p:attrNameLst>
                                          <p:attrName>style.visibility</p:attrName>
                                        </p:attrNameLst>
                                      </p:cBhvr>
                                      <p:to>
                                        <p:strVal val="visible"/>
                                      </p:to>
                                    </p:set>
                                    <p:animEffect transition="in" filter="wipe(left)">
                                      <p:cBhvr>
                                        <p:cTn id="32" dur="500"/>
                                        <p:tgtEl>
                                          <p:spTgt spid="556069"/>
                                        </p:tgtEl>
                                      </p:cBhvr>
                                    </p:animEffect>
                                  </p:childTnLst>
                                  <p:subTnLst>
                                    <p:audio>
                                      <p:cMediaNode>
                                        <p:cTn display="0" masterRel="sameClick">
                                          <p:stCondLst>
                                            <p:cond evt="begin" delay="0">
                                              <p:tn val="30"/>
                                            </p:cond>
                                          </p:stCondLst>
                                          <p:endCondLst>
                                            <p:cond evt="onStopAudio" delay="0">
                                              <p:tgtEl>
                                                <p:sldTgt/>
                                              </p:tgtEl>
                                            </p:cond>
                                          </p:endCondLst>
                                        </p:cTn>
                                        <p:tgtEl>
                                          <p:sndTgt r:embed="rId3" name="Chimes"/>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556074"/>
                                        </p:tgtEl>
                                        <p:attrNameLst>
                                          <p:attrName>style.visibility</p:attrName>
                                        </p:attrNameLst>
                                      </p:cBhvr>
                                      <p:to>
                                        <p:strVal val="visible"/>
                                      </p:to>
                                    </p:set>
                                    <p:animEffect transition="in" filter="wipe(right)">
                                      <p:cBhvr>
                                        <p:cTn id="37" dur="500"/>
                                        <p:tgtEl>
                                          <p:spTgt spid="556074"/>
                                        </p:tgtEl>
                                      </p:cBhvr>
                                    </p:animEffect>
                                  </p:childTnLst>
                                  <p:subTnLst>
                                    <p:audio>
                                      <p:cMediaNode>
                                        <p:cTn display="0" masterRel="sameClick">
                                          <p:stCondLst>
                                            <p:cond evt="begin" delay="0">
                                              <p:tn val="35"/>
                                            </p:cond>
                                          </p:stCondLst>
                                          <p:endCondLst>
                                            <p:cond evt="onStopAudio" delay="0">
                                              <p:tgtEl>
                                                <p:sldTgt/>
                                              </p:tgtEl>
                                            </p:cond>
                                          </p:endCondLst>
                                        </p:cTn>
                                        <p:tgtEl>
                                          <p:sndTgt r:embed="rId4"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6069" grpId="0" animBg="1"/>
      <p:bldP spid="556070" grpId="0" animBg="1" autoUpdateAnimBg="0"/>
      <p:bldP spid="556071" grpId="0" animBg="1" autoUpdateAnimBg="0"/>
      <p:bldP spid="556072" grpId="0" animBg="1" autoUpdateAnimBg="0"/>
      <p:bldP spid="556073" grpId="0" animBg="1" autoUpdateAnimBg="0"/>
      <p:bldP spid="556074" grpId="0" animBg="1" autoUpdateAnimBg="0"/>
      <p:bldP spid="556076"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449" name="Picture 41" descr="growth_hormones"/>
          <p:cNvPicPr>
            <a:picLocks noChangeAspect="1" noChangeArrowheads="1"/>
          </p:cNvPicPr>
          <p:nvPr/>
        </p:nvPicPr>
        <p:blipFill>
          <a:blip r:embed="rId9">
            <a:extLst>
              <a:ext uri="{28A0092B-C50C-407E-A947-70E740481C1C}">
                <a14:useLocalDpi xmlns:a14="http://schemas.microsoft.com/office/drawing/2010/main" val="0"/>
              </a:ext>
            </a:extLst>
          </a:blip>
          <a:srcRect r="46036" b="41022"/>
          <a:stretch>
            <a:fillRect/>
          </a:stretch>
        </p:blipFill>
        <p:spPr bwMode="auto">
          <a:xfrm>
            <a:off x="7710488" y="3902075"/>
            <a:ext cx="143351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9" name="Oval 11"/>
          <p:cNvSpPr>
            <a:spLocks noChangeArrowheads="1"/>
          </p:cNvSpPr>
          <p:nvPr/>
        </p:nvSpPr>
        <p:spPr bwMode="auto">
          <a:xfrm>
            <a:off x="-609600" y="1295400"/>
            <a:ext cx="5067300" cy="5562600"/>
          </a:xfrm>
          <a:prstGeom prst="ellipse">
            <a:avLst/>
          </a:prstGeom>
          <a:solidFill>
            <a:srgbClr val="FDFF4A"/>
          </a:solidFill>
          <a:ln w="76200">
            <a:solidFill>
              <a:srgbClr val="FFCC00"/>
            </a:solidFill>
            <a:round/>
            <a:headEnd/>
            <a:tailEnd/>
          </a:ln>
        </p:spPr>
        <p:txBody>
          <a:bodyPr/>
          <a:lstStyle/>
          <a:p>
            <a:endParaRPr lang="en-US"/>
          </a:p>
        </p:txBody>
      </p:sp>
      <p:pic>
        <p:nvPicPr>
          <p:cNvPr id="529440" name="Picture 3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3763963"/>
            <a:ext cx="2185988" cy="1739900"/>
          </a:xfrm>
          <a:prstGeom prst="rect">
            <a:avLst/>
          </a:prstGeom>
          <a:noFill/>
          <a:extLst>
            <a:ext uri="{909E8E84-426E-40DD-AFC4-6F175D3DCCD1}">
              <a14:hiddenFill xmlns:a14="http://schemas.microsoft.com/office/drawing/2010/main">
                <a:solidFill>
                  <a:srgbClr val="FFFFFF"/>
                </a:solidFill>
              </a14:hiddenFill>
            </a:ext>
          </a:extLst>
        </p:spPr>
      </p:pic>
      <p:sp>
        <p:nvSpPr>
          <p:cNvPr id="529421" name="AutoShape 13"/>
          <p:cNvSpPr>
            <a:spLocks noChangeArrowheads="1"/>
          </p:cNvSpPr>
          <p:nvPr/>
        </p:nvSpPr>
        <p:spPr bwMode="auto">
          <a:xfrm>
            <a:off x="5257800" y="3505200"/>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422" name="AutoShape 14"/>
          <p:cNvSpPr>
            <a:spLocks noChangeArrowheads="1"/>
          </p:cNvSpPr>
          <p:nvPr/>
        </p:nvSpPr>
        <p:spPr bwMode="auto">
          <a:xfrm>
            <a:off x="3649663" y="3178175"/>
            <a:ext cx="1870075"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mRNA</a:t>
            </a:r>
            <a:endParaRPr lang="en-US" sz="4000" b="1">
              <a:solidFill>
                <a:schemeClr val="tx2"/>
              </a:solidFill>
            </a:endParaRPr>
          </a:p>
        </p:txBody>
      </p:sp>
      <p:sp>
        <p:nvSpPr>
          <p:cNvPr id="529423" name="Rectangle 15"/>
          <p:cNvSpPr>
            <a:spLocks noGrp="1" noChangeArrowheads="1"/>
          </p:cNvSpPr>
          <p:nvPr>
            <p:ph type="title"/>
          </p:nvPr>
        </p:nvSpPr>
        <p:spPr/>
        <p:txBody>
          <a:bodyPr/>
          <a:lstStyle/>
          <a:p>
            <a:r>
              <a:rPr lang="en-US"/>
              <a:t>From gene to protein</a:t>
            </a:r>
          </a:p>
        </p:txBody>
      </p:sp>
      <p:sp>
        <p:nvSpPr>
          <p:cNvPr id="529424" name="AutoShape 16"/>
          <p:cNvSpPr>
            <a:spLocks noChangeArrowheads="1"/>
          </p:cNvSpPr>
          <p:nvPr/>
        </p:nvSpPr>
        <p:spPr bwMode="auto">
          <a:xfrm>
            <a:off x="1828800" y="3505200"/>
            <a:ext cx="1655763" cy="304800"/>
          </a:xfrm>
          <a:prstGeom prst="rightArrow">
            <a:avLst>
              <a:gd name="adj1" fmla="val 50000"/>
              <a:gd name="adj2" fmla="val 13580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425" name="AutoShape 17"/>
          <p:cNvSpPr>
            <a:spLocks noChangeArrowheads="1"/>
          </p:cNvSpPr>
          <p:nvPr/>
        </p:nvSpPr>
        <p:spPr bwMode="auto">
          <a:xfrm>
            <a:off x="620713" y="3178175"/>
            <a:ext cx="1373187"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DNA</a:t>
            </a:r>
            <a:endParaRPr lang="en-US" sz="4000" b="1">
              <a:solidFill>
                <a:schemeClr val="tx2"/>
              </a:solidFill>
            </a:endParaRPr>
          </a:p>
        </p:txBody>
      </p:sp>
      <p:sp>
        <p:nvSpPr>
          <p:cNvPr id="529426" name="Text Box 18"/>
          <p:cNvSpPr txBox="1">
            <a:spLocks noChangeArrowheads="1"/>
          </p:cNvSpPr>
          <p:nvPr/>
        </p:nvSpPr>
        <p:spPr bwMode="auto">
          <a:xfrm>
            <a:off x="2057400" y="2895600"/>
            <a:ext cx="20462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CC0000"/>
                </a:solidFill>
              </a:rPr>
              <a:t>transcription</a:t>
            </a:r>
            <a:endParaRPr lang="en-US" sz="2400"/>
          </a:p>
        </p:txBody>
      </p:sp>
      <p:sp>
        <p:nvSpPr>
          <p:cNvPr id="529428" name="Text Box 20"/>
          <p:cNvSpPr txBox="1">
            <a:spLocks noChangeArrowheads="1"/>
          </p:cNvSpPr>
          <p:nvPr/>
        </p:nvSpPr>
        <p:spPr bwMode="auto">
          <a:xfrm>
            <a:off x="1414463" y="1263650"/>
            <a:ext cx="13366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0005"/>
                </a:solidFill>
              </a:rPr>
              <a:t>nucleus</a:t>
            </a:r>
            <a:endParaRPr lang="en-US" sz="2400">
              <a:solidFill>
                <a:srgbClr val="006604"/>
              </a:solidFill>
            </a:endParaRPr>
          </a:p>
        </p:txBody>
      </p:sp>
      <p:sp>
        <p:nvSpPr>
          <p:cNvPr id="529429" name="Text Box 21"/>
          <p:cNvSpPr txBox="1">
            <a:spLocks noChangeArrowheads="1"/>
          </p:cNvSpPr>
          <p:nvPr/>
        </p:nvSpPr>
        <p:spPr bwMode="auto">
          <a:xfrm>
            <a:off x="3886200" y="1263650"/>
            <a:ext cx="16922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0005"/>
                </a:solidFill>
              </a:rPr>
              <a:t>cytoplasm</a:t>
            </a:r>
            <a:endParaRPr lang="en-US" sz="2400">
              <a:solidFill>
                <a:srgbClr val="006604"/>
              </a:solidFill>
            </a:endParaRPr>
          </a:p>
        </p:txBody>
      </p:sp>
      <p:grpSp>
        <p:nvGrpSpPr>
          <p:cNvPr id="529441" name="Group 33"/>
          <p:cNvGrpSpPr>
            <a:grpSpLocks/>
          </p:cNvGrpSpPr>
          <p:nvPr/>
        </p:nvGrpSpPr>
        <p:grpSpPr bwMode="auto">
          <a:xfrm>
            <a:off x="3476625" y="4011613"/>
            <a:ext cx="1571625" cy="1781175"/>
            <a:chOff x="5661" y="3964"/>
            <a:chExt cx="2700" cy="3060"/>
          </a:xfrm>
        </p:grpSpPr>
        <p:pic>
          <p:nvPicPr>
            <p:cNvPr id="529442" name="Picture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3964"/>
              <a:ext cx="2700" cy="1809"/>
            </a:xfrm>
            <a:prstGeom prst="rect">
              <a:avLst/>
            </a:prstGeom>
            <a:noFill/>
            <a:extLst>
              <a:ext uri="{909E8E84-426E-40DD-AFC4-6F175D3DCCD1}">
                <a14:hiddenFill xmlns:a14="http://schemas.microsoft.com/office/drawing/2010/main">
                  <a:solidFill>
                    <a:srgbClr val="FFFFFF"/>
                  </a:solidFill>
                </a14:hiddenFill>
              </a:ext>
            </a:extLst>
          </p:spPr>
        </p:pic>
        <p:pic>
          <p:nvPicPr>
            <p:cNvPr id="529443" name="Picture 3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4504"/>
              <a:ext cx="2700" cy="1809"/>
            </a:xfrm>
            <a:prstGeom prst="rect">
              <a:avLst/>
            </a:prstGeom>
            <a:noFill/>
            <a:extLst>
              <a:ext uri="{909E8E84-426E-40DD-AFC4-6F175D3DCCD1}">
                <a14:hiddenFill xmlns:a14="http://schemas.microsoft.com/office/drawing/2010/main">
                  <a:solidFill>
                    <a:srgbClr val="FFFFFF"/>
                  </a:solidFill>
                </a14:hiddenFill>
              </a:ext>
            </a:extLst>
          </p:spPr>
        </p:pic>
        <p:pic>
          <p:nvPicPr>
            <p:cNvPr id="529444" name="Picture 3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61" y="5215"/>
              <a:ext cx="2700" cy="1809"/>
            </a:xfrm>
            <a:prstGeom prst="rect">
              <a:avLst/>
            </a:prstGeom>
            <a:noFill/>
            <a:extLst>
              <a:ext uri="{909E8E84-426E-40DD-AFC4-6F175D3DCCD1}">
                <a14:hiddenFill xmlns:a14="http://schemas.microsoft.com/office/drawing/2010/main">
                  <a:solidFill>
                    <a:srgbClr val="FFFFFF"/>
                  </a:solidFill>
                </a14:hiddenFill>
              </a:ext>
            </a:extLst>
          </p:spPr>
        </p:pic>
      </p:grpSp>
      <p:pic>
        <p:nvPicPr>
          <p:cNvPr id="529453" name="Picture 4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3088" y="4787900"/>
            <a:ext cx="2171700" cy="1454150"/>
          </a:xfrm>
          <a:prstGeom prst="rect">
            <a:avLst/>
          </a:prstGeom>
          <a:noFill/>
          <a:extLst>
            <a:ext uri="{909E8E84-426E-40DD-AFC4-6F175D3DCCD1}">
              <a14:hiddenFill xmlns:a14="http://schemas.microsoft.com/office/drawing/2010/main">
                <a:solidFill>
                  <a:srgbClr val="FFFFFF"/>
                </a:solidFill>
              </a14:hiddenFill>
            </a:ext>
          </a:extLst>
        </p:spPr>
      </p:pic>
      <p:grpSp>
        <p:nvGrpSpPr>
          <p:cNvPr id="529467" name="Group 59"/>
          <p:cNvGrpSpPr>
            <a:grpSpLocks/>
          </p:cNvGrpSpPr>
          <p:nvPr/>
        </p:nvGrpSpPr>
        <p:grpSpPr bwMode="auto">
          <a:xfrm>
            <a:off x="6880225" y="406400"/>
            <a:ext cx="2084388" cy="4546600"/>
            <a:chOff x="4334" y="256"/>
            <a:chExt cx="1313" cy="2864"/>
          </a:xfrm>
        </p:grpSpPr>
        <p:grpSp>
          <p:nvGrpSpPr>
            <p:cNvPr id="529439" name="Group 31"/>
            <p:cNvGrpSpPr>
              <a:grpSpLocks/>
            </p:cNvGrpSpPr>
            <p:nvPr/>
          </p:nvGrpSpPr>
          <p:grpSpPr bwMode="auto">
            <a:xfrm>
              <a:off x="4334" y="1056"/>
              <a:ext cx="1296" cy="2064"/>
              <a:chOff x="4032" y="912"/>
              <a:chExt cx="1296" cy="2064"/>
            </a:xfrm>
          </p:grpSpPr>
          <p:grpSp>
            <p:nvGrpSpPr>
              <p:cNvPr id="529438" name="Group 30"/>
              <p:cNvGrpSpPr>
                <a:grpSpLocks/>
              </p:cNvGrpSpPr>
              <p:nvPr/>
            </p:nvGrpSpPr>
            <p:grpSpPr bwMode="auto">
              <a:xfrm>
                <a:off x="4032" y="1207"/>
                <a:ext cx="1280" cy="1769"/>
                <a:chOff x="4032" y="1207"/>
                <a:chExt cx="1280" cy="1769"/>
              </a:xfrm>
            </p:grpSpPr>
            <p:sp>
              <p:nvSpPr>
                <p:cNvPr id="529412" name="Oval 4"/>
                <p:cNvSpPr>
                  <a:spLocks noChangeArrowheads="1"/>
                </p:cNvSpPr>
                <p:nvPr/>
              </p:nvSpPr>
              <p:spPr bwMode="auto">
                <a:xfrm>
                  <a:off x="4640" y="2314"/>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529413" name="Oval 5"/>
                <p:cNvSpPr>
                  <a:spLocks noChangeArrowheads="1"/>
                </p:cNvSpPr>
                <p:nvPr/>
              </p:nvSpPr>
              <p:spPr bwMode="auto">
                <a:xfrm>
                  <a:off x="4832" y="1978"/>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529414" name="Oval 6"/>
                <p:cNvSpPr>
                  <a:spLocks noChangeArrowheads="1"/>
                </p:cNvSpPr>
                <p:nvPr/>
              </p:nvSpPr>
              <p:spPr bwMode="auto">
                <a:xfrm>
                  <a:off x="4928" y="168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529415" name="Oval 7"/>
                <p:cNvSpPr>
                  <a:spLocks noChangeArrowheads="1"/>
                </p:cNvSpPr>
                <p:nvPr/>
              </p:nvSpPr>
              <p:spPr bwMode="auto">
                <a:xfrm>
                  <a:off x="4608" y="1495"/>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529416" name="Oval 8"/>
                <p:cNvSpPr>
                  <a:spLocks noChangeArrowheads="1"/>
                </p:cNvSpPr>
                <p:nvPr/>
              </p:nvSpPr>
              <p:spPr bwMode="auto">
                <a:xfrm>
                  <a:off x="4784" y="120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529417" name="Oval 9"/>
                <p:cNvSpPr>
                  <a:spLocks noChangeArrowheads="1"/>
                </p:cNvSpPr>
                <p:nvPr/>
              </p:nvSpPr>
              <p:spPr bwMode="auto">
                <a:xfrm>
                  <a:off x="4032" y="2647"/>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sp>
              <p:nvSpPr>
                <p:cNvPr id="529418" name="Oval 10"/>
                <p:cNvSpPr>
                  <a:spLocks noChangeArrowheads="1"/>
                </p:cNvSpPr>
                <p:nvPr/>
              </p:nvSpPr>
              <p:spPr bwMode="auto">
                <a:xfrm>
                  <a:off x="4320" y="2458"/>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solidFill>
                      <a:schemeClr val="bg1"/>
                    </a:solidFill>
                  </a:endParaRPr>
                </a:p>
              </p:txBody>
            </p:sp>
          </p:grpSp>
          <p:sp>
            <p:nvSpPr>
              <p:cNvPr id="529437" name="Oval 29"/>
              <p:cNvSpPr>
                <a:spLocks noChangeArrowheads="1"/>
              </p:cNvSpPr>
              <p:nvPr/>
            </p:nvSpPr>
            <p:spPr bwMode="auto">
              <a:xfrm>
                <a:off x="4944" y="912"/>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grpSp>
        <p:sp>
          <p:nvSpPr>
            <p:cNvPr id="529464" name="Oval 56"/>
            <p:cNvSpPr>
              <a:spLocks noChangeArrowheads="1"/>
            </p:cNvSpPr>
            <p:nvPr/>
          </p:nvSpPr>
          <p:spPr bwMode="auto">
            <a:xfrm>
              <a:off x="5196" y="731"/>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529465" name="Oval 57"/>
            <p:cNvSpPr>
              <a:spLocks noChangeArrowheads="1"/>
            </p:cNvSpPr>
            <p:nvPr/>
          </p:nvSpPr>
          <p:spPr bwMode="auto">
            <a:xfrm>
              <a:off x="5263" y="406"/>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sp>
          <p:nvSpPr>
            <p:cNvPr id="529466" name="Oval 58"/>
            <p:cNvSpPr>
              <a:spLocks noChangeArrowheads="1"/>
            </p:cNvSpPr>
            <p:nvPr/>
          </p:nvSpPr>
          <p:spPr bwMode="auto">
            <a:xfrm>
              <a:off x="4914" y="256"/>
              <a:ext cx="384" cy="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r>
                <a:rPr lang="en-US" sz="2000" b="1">
                  <a:solidFill>
                    <a:schemeClr val="bg1"/>
                  </a:solidFill>
                </a:rPr>
                <a:t>aa</a:t>
              </a:r>
              <a:endParaRPr lang="en-US" sz="900"/>
            </a:p>
          </p:txBody>
        </p:sp>
      </p:grpSp>
      <p:sp>
        <p:nvSpPr>
          <p:cNvPr id="529420" name="AutoShape 12"/>
          <p:cNvSpPr>
            <a:spLocks noChangeArrowheads="1"/>
          </p:cNvSpPr>
          <p:nvPr/>
        </p:nvSpPr>
        <p:spPr bwMode="auto">
          <a:xfrm>
            <a:off x="7000875" y="3178175"/>
            <a:ext cx="2055813" cy="742950"/>
          </a:xfrm>
          <a:prstGeom prst="roundRect">
            <a:avLst>
              <a:gd name="adj" fmla="val 16667"/>
            </a:avLst>
          </a:prstGeom>
          <a:solidFill>
            <a:srgbClr val="FFD30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4400" b="1">
                <a:solidFill>
                  <a:srgbClr val="0F116A"/>
                </a:solidFill>
              </a:rPr>
              <a:t>protein</a:t>
            </a:r>
            <a:endParaRPr lang="en-US" sz="4000" b="1">
              <a:solidFill>
                <a:schemeClr val="tx2"/>
              </a:solidFill>
            </a:endParaRPr>
          </a:p>
        </p:txBody>
      </p:sp>
      <p:sp>
        <p:nvSpPr>
          <p:cNvPr id="529452" name="AutoShape 44"/>
          <p:cNvSpPr>
            <a:spLocks noChangeArrowheads="1"/>
          </p:cNvSpPr>
          <p:nvPr/>
        </p:nvSpPr>
        <p:spPr bwMode="auto">
          <a:xfrm rot="-16200000">
            <a:off x="7219156" y="4523582"/>
            <a:ext cx="1579563" cy="304800"/>
          </a:xfrm>
          <a:prstGeom prst="rightArrow">
            <a:avLst>
              <a:gd name="adj1" fmla="val 50000"/>
              <a:gd name="adj2" fmla="val 129557"/>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427" name="Text Box 19"/>
          <p:cNvSpPr txBox="1">
            <a:spLocks noChangeArrowheads="1"/>
          </p:cNvSpPr>
          <p:nvPr/>
        </p:nvSpPr>
        <p:spPr bwMode="auto">
          <a:xfrm>
            <a:off x="5562600" y="2895600"/>
            <a:ext cx="1741488"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CC0000"/>
                </a:solidFill>
              </a:rPr>
              <a:t>translation</a:t>
            </a:r>
            <a:endParaRPr lang="en-US" sz="2400">
              <a:solidFill>
                <a:srgbClr val="006604"/>
              </a:solidFill>
            </a:endParaRPr>
          </a:p>
        </p:txBody>
      </p:sp>
      <p:pic>
        <p:nvPicPr>
          <p:cNvPr id="529468" name="Picture 6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9725" y="3398838"/>
            <a:ext cx="1974850" cy="2241550"/>
          </a:xfrm>
          <a:prstGeom prst="rect">
            <a:avLst/>
          </a:prstGeom>
          <a:noFill/>
          <a:extLst>
            <a:ext uri="{909E8E84-426E-40DD-AFC4-6F175D3DCCD1}">
              <a14:hiddenFill xmlns:a14="http://schemas.microsoft.com/office/drawing/2010/main">
                <a:solidFill>
                  <a:srgbClr val="FFFFFF"/>
                </a:solidFill>
              </a14:hiddenFill>
            </a:ext>
          </a:extLst>
        </p:spPr>
      </p:pic>
      <p:grpSp>
        <p:nvGrpSpPr>
          <p:cNvPr id="529430" name="Group 22"/>
          <p:cNvGrpSpPr>
            <a:grpSpLocks/>
          </p:cNvGrpSpPr>
          <p:nvPr/>
        </p:nvGrpSpPr>
        <p:grpSpPr bwMode="auto">
          <a:xfrm>
            <a:off x="4802188" y="4991100"/>
            <a:ext cx="1736725" cy="1054100"/>
            <a:chOff x="3381" y="1298"/>
            <a:chExt cx="1094" cy="664"/>
          </a:xfrm>
        </p:grpSpPr>
        <p:grpSp>
          <p:nvGrpSpPr>
            <p:cNvPr id="529431" name="Group 23"/>
            <p:cNvGrpSpPr>
              <a:grpSpLocks/>
            </p:cNvGrpSpPr>
            <p:nvPr/>
          </p:nvGrpSpPr>
          <p:grpSpPr bwMode="auto">
            <a:xfrm flipV="1">
              <a:off x="3381" y="1298"/>
              <a:ext cx="1080" cy="664"/>
              <a:chOff x="9801" y="1444"/>
              <a:chExt cx="2340" cy="1440"/>
            </a:xfrm>
          </p:grpSpPr>
          <p:sp>
            <p:nvSpPr>
              <p:cNvPr id="529432" name="Oval 24"/>
              <p:cNvSpPr>
                <a:spLocks noChangeArrowheads="1"/>
              </p:cNvSpPr>
              <p:nvPr/>
            </p:nvSpPr>
            <p:spPr bwMode="auto">
              <a:xfrm>
                <a:off x="9801" y="1984"/>
                <a:ext cx="2340" cy="900"/>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9433" name="Oval 25"/>
              <p:cNvSpPr>
                <a:spLocks noChangeArrowheads="1"/>
              </p:cNvSpPr>
              <p:nvPr/>
            </p:nvSpPr>
            <p:spPr bwMode="auto">
              <a:xfrm>
                <a:off x="10251" y="1444"/>
                <a:ext cx="1440" cy="900"/>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529434" name="Text Box 26"/>
            <p:cNvSpPr txBox="1">
              <a:spLocks noChangeArrowheads="1"/>
            </p:cNvSpPr>
            <p:nvPr/>
          </p:nvSpPr>
          <p:spPr bwMode="auto">
            <a:xfrm>
              <a:off x="3495" y="1370"/>
              <a:ext cx="980"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rgbClr val="40458C"/>
                  </a:solidFill>
                  <a:miter lim="800000"/>
                  <a:headEnd/>
                  <a:tailEnd/>
                </a14:hiddenLine>
              </a:ext>
              <a:ext uri="{AF507438-7753-43E0-B8FC-AC1667EBCBE1}">
                <a14:hiddenEffects xmlns:a14="http://schemas.microsoft.com/office/drawing/2010/main">
                  <a:effectLst>
                    <a:outerShdw dist="35921" dir="2700000" algn="ctr" rotWithShape="0">
                      <a:srgbClr val="B7C1EB"/>
                    </a:outerShdw>
                  </a:effectLst>
                </a14:hiddenEffects>
              </a:ext>
            </a:extLst>
          </p:spPr>
          <p:txBody>
            <a:bodyPr wrap="none" anchor="ctr">
              <a:spAutoFit/>
            </a:bodyPr>
            <a:lstStyle/>
            <a:p>
              <a:r>
                <a:rPr lang="en-US" sz="2400" b="1">
                  <a:solidFill>
                    <a:srgbClr val="000005"/>
                  </a:solidFill>
                </a:rPr>
                <a:t>ribosome</a:t>
              </a:r>
              <a:endParaRPr lang="en-US" sz="2400"/>
            </a:p>
          </p:txBody>
        </p:sp>
      </p:grpSp>
      <p:pic>
        <p:nvPicPr>
          <p:cNvPr id="529451" name="Picture 43" descr="penguin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flipH="1">
            <a:off x="6418263" y="5235575"/>
            <a:ext cx="1471612" cy="1495425"/>
          </a:xfrm>
          <a:prstGeom prst="rect">
            <a:avLst/>
          </a:prstGeom>
          <a:noFill/>
          <a:extLst>
            <a:ext uri="{909E8E84-426E-40DD-AFC4-6F175D3DCCD1}">
              <a14:hiddenFill xmlns:a14="http://schemas.microsoft.com/office/drawing/2010/main">
                <a:solidFill>
                  <a:srgbClr val="FFFFFF"/>
                </a:solidFill>
              </a14:hiddenFill>
            </a:ext>
          </a:extLst>
        </p:spPr>
      </p:pic>
      <p:sp>
        <p:nvSpPr>
          <p:cNvPr id="529450" name="AutoShape 42"/>
          <p:cNvSpPr>
            <a:spLocks noChangeArrowheads="1"/>
          </p:cNvSpPr>
          <p:nvPr/>
        </p:nvSpPr>
        <p:spPr bwMode="auto">
          <a:xfrm>
            <a:off x="7354888" y="5700713"/>
            <a:ext cx="1303337" cy="742950"/>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4400" b="1">
                <a:solidFill>
                  <a:srgbClr val="0F116A"/>
                </a:solidFill>
              </a:rPr>
              <a:t>trait</a:t>
            </a:r>
            <a:endParaRPr lang="en-US" sz="4000" b="1">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9425"/>
                                        </p:tgtEl>
                                        <p:attrNameLst>
                                          <p:attrName>style.visibility</p:attrName>
                                        </p:attrNameLst>
                                      </p:cBhvr>
                                      <p:to>
                                        <p:strVal val="visible"/>
                                      </p:to>
                                    </p:set>
                                    <p:animEffect transition="in" filter="wipe(left)">
                                      <p:cBhvr>
                                        <p:cTn id="7" dur="500"/>
                                        <p:tgtEl>
                                          <p:spTgt spid="529425"/>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529453"/>
                                        </p:tgtEl>
                                        <p:attrNameLst>
                                          <p:attrName>style.visibility</p:attrName>
                                        </p:attrNameLst>
                                      </p:cBhvr>
                                      <p:to>
                                        <p:strVal val="visible"/>
                                      </p:to>
                                    </p:set>
                                    <p:animEffect transition="in" filter="wipe(left)">
                                      <p:cBhvr>
                                        <p:cTn id="12" dur="500"/>
                                        <p:tgtEl>
                                          <p:spTgt spid="529453"/>
                                        </p:tgtEl>
                                      </p:cBhvr>
                                    </p:animEffect>
                                  </p:childTnLst>
                                  <p:subTnLst>
                                    <p:audio>
                                      <p:cMediaNode>
                                        <p:cTn display="0" masterRel="sameClick">
                                          <p:stCondLst>
                                            <p:cond evt="begin" delay="0">
                                              <p:tn val="10"/>
                                            </p:cond>
                                          </p:stCondLst>
                                          <p:endCondLst>
                                            <p:cond evt="onStopAudio" delay="0">
                                              <p:tgtEl>
                                                <p:sldTgt/>
                                              </p:tgtEl>
                                            </p:cond>
                                          </p:endCondLst>
                                        </p:cTn>
                                        <p:tgtEl>
                                          <p:sndTgt r:embed="rId4"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34" presetClass="entr" presetSubtype="0" fill="hold" grpId="0" nodeType="clickEffect">
                                  <p:stCondLst>
                                    <p:cond delay="0"/>
                                  </p:stCondLst>
                                  <p:childTnLst>
                                    <p:set>
                                      <p:cBhvr>
                                        <p:cTn id="16" dur="1" fill="hold">
                                          <p:stCondLst>
                                            <p:cond delay="0"/>
                                          </p:stCondLst>
                                        </p:cTn>
                                        <p:tgtEl>
                                          <p:spTgt spid="529424"/>
                                        </p:tgtEl>
                                        <p:attrNameLst>
                                          <p:attrName>style.visibility</p:attrName>
                                        </p:attrNameLst>
                                      </p:cBhvr>
                                      <p:to>
                                        <p:strVal val="visible"/>
                                      </p:to>
                                    </p:set>
                                    <p:anim from="(-#ppt_w/2)" to="(#ppt_x)" calcmode="lin" valueType="num">
                                      <p:cBhvr>
                                        <p:cTn id="17" dur="600" fill="hold">
                                          <p:stCondLst>
                                            <p:cond delay="0"/>
                                          </p:stCondLst>
                                        </p:cTn>
                                        <p:tgtEl>
                                          <p:spTgt spid="529424"/>
                                        </p:tgtEl>
                                        <p:attrNameLst>
                                          <p:attrName>ppt_x</p:attrName>
                                        </p:attrNameLst>
                                      </p:cBhvr>
                                    </p:anim>
                                    <p:anim from="0" to="-1.0" calcmode="lin" valueType="num">
                                      <p:cBhvr>
                                        <p:cTn id="18" dur="200" decel="50000" autoRev="1" fill="hold">
                                          <p:stCondLst>
                                            <p:cond delay="600"/>
                                          </p:stCondLst>
                                        </p:cTn>
                                        <p:tgtEl>
                                          <p:spTgt spid="529424"/>
                                        </p:tgtEl>
                                        <p:attrNameLst>
                                          <p:attrName>xshear</p:attrName>
                                        </p:attrNameLst>
                                      </p:cBhvr>
                                    </p:anim>
                                    <p:animScale>
                                      <p:cBhvr>
                                        <p:cTn id="19" dur="200" decel="100000" autoRev="1" fill="hold">
                                          <p:stCondLst>
                                            <p:cond delay="600"/>
                                          </p:stCondLst>
                                        </p:cTn>
                                        <p:tgtEl>
                                          <p:spTgt spid="529424"/>
                                        </p:tgtEl>
                                      </p:cBhvr>
                                      <p:from x="100000" y="100000"/>
                                      <p:to x="80000" y="100000"/>
                                    </p:animScale>
                                    <p:anim by="(#ppt_h/3+#ppt_w*0.1)" calcmode="lin" valueType="num">
                                      <p:cBhvr additive="sum">
                                        <p:cTn id="20" dur="200" decel="100000" autoRev="1" fill="hold">
                                          <p:stCondLst>
                                            <p:cond delay="600"/>
                                          </p:stCondLst>
                                        </p:cTn>
                                        <p:tgtEl>
                                          <p:spTgt spid="529424"/>
                                        </p:tgtEl>
                                        <p:attrNameLst>
                                          <p:attrName>ppt_x</p:attrName>
                                        </p:attrNameLst>
                                      </p:cBhvr>
                                    </p:anim>
                                  </p:childTnLst>
                                  <p:subTnLst>
                                    <p:audio>
                                      <p:cMediaNode>
                                        <p:cTn display="0" masterRel="sameClick">
                                          <p:stCondLst>
                                            <p:cond evt="begin" delay="0">
                                              <p:tn val="15"/>
                                            </p:cond>
                                          </p:stCondLst>
                                          <p:endCondLst>
                                            <p:cond evt="onStopAudio" delay="0">
                                              <p:tgtEl>
                                                <p:sldTgt/>
                                              </p:tgtEl>
                                            </p:cond>
                                          </p:endCondLst>
                                        </p:cTn>
                                        <p:tgtEl>
                                          <p:sndTgt r:embed="rId5" name="Arrow"/>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29422"/>
                                        </p:tgtEl>
                                        <p:attrNameLst>
                                          <p:attrName>style.visibility</p:attrName>
                                        </p:attrNameLst>
                                      </p:cBhvr>
                                      <p:to>
                                        <p:strVal val="visible"/>
                                      </p:to>
                                    </p:set>
                                    <p:animEffect transition="in" filter="wipe(left)">
                                      <p:cBhvr>
                                        <p:cTn id="25" dur="500"/>
                                        <p:tgtEl>
                                          <p:spTgt spid="529422"/>
                                        </p:tgtEl>
                                      </p:cBhvr>
                                    </p:animEffect>
                                  </p:childTnLst>
                                  <p:subTnLst>
                                    <p:audio>
                                      <p:cMediaNode>
                                        <p:cTn display="0" masterRel="sameClick">
                                          <p:stCondLst>
                                            <p:cond evt="begin" delay="0">
                                              <p:tn val="23"/>
                                            </p:cond>
                                          </p:stCondLst>
                                          <p:endCondLst>
                                            <p:cond evt="onStopAudio" delay="0">
                                              <p:tgtEl>
                                                <p:sldTgt/>
                                              </p:tgtEl>
                                            </p:cond>
                                          </p:endCondLst>
                                        </p:cTn>
                                        <p:tgtEl>
                                          <p:sndTgt r:embed="rId3" name="Chimes"/>
                                        </p:tgtEl>
                                      </p:cMediaNode>
                                    </p:audio>
                                  </p:subTnLst>
                                </p:cTn>
                              </p:par>
                            </p:childTnLst>
                          </p:cTn>
                        </p:par>
                      </p:childTnLst>
                    </p:cTn>
                  </p:par>
                  <p:par>
                    <p:cTn id="26" fill="hold" nodeType="clickPar">
                      <p:stCondLst>
                        <p:cond delay="indefinite"/>
                      </p:stCondLst>
                      <p:childTnLst>
                        <p:par>
                          <p:cTn id="27" fill="hold" nodeType="withGroup">
                            <p:stCondLst>
                              <p:cond delay="0"/>
                            </p:stCondLst>
                            <p:childTnLst>
                              <p:par>
                                <p:cTn id="28" presetID="34" presetClass="entr" presetSubtype="0" fill="hold" nodeType="clickEffect">
                                  <p:stCondLst>
                                    <p:cond delay="0"/>
                                  </p:stCondLst>
                                  <p:childTnLst>
                                    <p:set>
                                      <p:cBhvr>
                                        <p:cTn id="29" dur="1" fill="hold">
                                          <p:stCondLst>
                                            <p:cond delay="0"/>
                                          </p:stCondLst>
                                        </p:cTn>
                                        <p:tgtEl>
                                          <p:spTgt spid="529441"/>
                                        </p:tgtEl>
                                        <p:attrNameLst>
                                          <p:attrName>style.visibility</p:attrName>
                                        </p:attrNameLst>
                                      </p:cBhvr>
                                      <p:to>
                                        <p:strVal val="visible"/>
                                      </p:to>
                                    </p:set>
                                    <p:anim from="(-#ppt_w/2)" to="(#ppt_x)" calcmode="lin" valueType="num">
                                      <p:cBhvr>
                                        <p:cTn id="30" dur="600" fill="hold">
                                          <p:stCondLst>
                                            <p:cond delay="0"/>
                                          </p:stCondLst>
                                        </p:cTn>
                                        <p:tgtEl>
                                          <p:spTgt spid="529441"/>
                                        </p:tgtEl>
                                        <p:attrNameLst>
                                          <p:attrName>ppt_x</p:attrName>
                                        </p:attrNameLst>
                                      </p:cBhvr>
                                    </p:anim>
                                    <p:anim from="0" to="-1.0" calcmode="lin" valueType="num">
                                      <p:cBhvr>
                                        <p:cTn id="31" dur="200" decel="50000" autoRev="1" fill="hold">
                                          <p:stCondLst>
                                            <p:cond delay="600"/>
                                          </p:stCondLst>
                                        </p:cTn>
                                        <p:tgtEl>
                                          <p:spTgt spid="529441"/>
                                        </p:tgtEl>
                                        <p:attrNameLst>
                                          <p:attrName>xshear</p:attrName>
                                        </p:attrNameLst>
                                      </p:cBhvr>
                                    </p:anim>
                                    <p:animScale>
                                      <p:cBhvr>
                                        <p:cTn id="32" dur="200" decel="100000" autoRev="1" fill="hold">
                                          <p:stCondLst>
                                            <p:cond delay="600"/>
                                          </p:stCondLst>
                                        </p:cTn>
                                        <p:tgtEl>
                                          <p:spTgt spid="529441"/>
                                        </p:tgtEl>
                                      </p:cBhvr>
                                      <p:from x="100000" y="100000"/>
                                      <p:to x="80000" y="100000"/>
                                    </p:animScale>
                                    <p:anim by="(#ppt_h/3+#ppt_w*0.1)" calcmode="lin" valueType="num">
                                      <p:cBhvr additive="sum">
                                        <p:cTn id="33" dur="200" decel="100000" autoRev="1" fill="hold">
                                          <p:stCondLst>
                                            <p:cond delay="600"/>
                                          </p:stCondLst>
                                        </p:cTn>
                                        <p:tgtEl>
                                          <p:spTgt spid="529441"/>
                                        </p:tgtEl>
                                        <p:attrNameLst>
                                          <p:attrName>ppt_x</p:attrName>
                                        </p:attrNameLst>
                                      </p:cBhvr>
                                    </p:anim>
                                  </p:childTnLst>
                                  <p:subTnLst>
                                    <p:audio>
                                      <p:cMediaNode>
                                        <p:cTn display="0" masterRel="sameClick">
                                          <p:stCondLst>
                                            <p:cond evt="begin" delay="0">
                                              <p:tn val="28"/>
                                            </p:cond>
                                          </p:stCondLst>
                                          <p:endCondLst>
                                            <p:cond evt="onStopAudio" delay="0">
                                              <p:tgtEl>
                                                <p:sldTgt/>
                                              </p:tgtEl>
                                            </p:cond>
                                          </p:endCondLst>
                                        </p:cTn>
                                        <p:tgtEl>
                                          <p:sndTgt r:embed="rId4" name="Pencil Check"/>
                                        </p:tgtEl>
                                      </p:cMediaNode>
                                    </p:audio>
                                  </p:sub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529426"/>
                                        </p:tgtEl>
                                        <p:attrNameLst>
                                          <p:attrName>style.visibility</p:attrName>
                                        </p:attrNameLst>
                                      </p:cBhvr>
                                      <p:to>
                                        <p:strVal val="visible"/>
                                      </p:to>
                                    </p:set>
                                    <p:animEffect transition="in" filter="wipe(left)">
                                      <p:cBhvr>
                                        <p:cTn id="38" dur="500"/>
                                        <p:tgtEl>
                                          <p:spTgt spid="529426"/>
                                        </p:tgtEl>
                                      </p:cBhvr>
                                    </p:animEffect>
                                  </p:childTnLst>
                                  <p:subTnLst>
                                    <p:audio>
                                      <p:cMediaNode>
                                        <p:cTn display="0" masterRel="sameClick">
                                          <p:stCondLst>
                                            <p:cond evt="begin" delay="0">
                                              <p:tn val="36"/>
                                            </p:cond>
                                          </p:stCondLst>
                                          <p:endCondLst>
                                            <p:cond evt="onStopAudio" delay="0">
                                              <p:tgtEl>
                                                <p:sldTgt/>
                                              </p:tgtEl>
                                            </p:cond>
                                          </p:endCondLst>
                                        </p:cTn>
                                        <p:tgtEl>
                                          <p:sndTgt r:embed="rId4" name="Pencil Check"/>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34" presetClass="entr" presetSubtype="0" fill="hold" grpId="0" nodeType="clickEffect">
                                  <p:stCondLst>
                                    <p:cond delay="0"/>
                                  </p:stCondLst>
                                  <p:childTnLst>
                                    <p:set>
                                      <p:cBhvr>
                                        <p:cTn id="42" dur="1" fill="hold">
                                          <p:stCondLst>
                                            <p:cond delay="0"/>
                                          </p:stCondLst>
                                        </p:cTn>
                                        <p:tgtEl>
                                          <p:spTgt spid="529421"/>
                                        </p:tgtEl>
                                        <p:attrNameLst>
                                          <p:attrName>style.visibility</p:attrName>
                                        </p:attrNameLst>
                                      </p:cBhvr>
                                      <p:to>
                                        <p:strVal val="visible"/>
                                      </p:to>
                                    </p:set>
                                    <p:anim from="(-#ppt_w/2)" to="(#ppt_x)" calcmode="lin" valueType="num">
                                      <p:cBhvr>
                                        <p:cTn id="43" dur="600" fill="hold">
                                          <p:stCondLst>
                                            <p:cond delay="0"/>
                                          </p:stCondLst>
                                        </p:cTn>
                                        <p:tgtEl>
                                          <p:spTgt spid="529421"/>
                                        </p:tgtEl>
                                        <p:attrNameLst>
                                          <p:attrName>ppt_x</p:attrName>
                                        </p:attrNameLst>
                                      </p:cBhvr>
                                    </p:anim>
                                    <p:anim from="0" to="-1.0" calcmode="lin" valueType="num">
                                      <p:cBhvr>
                                        <p:cTn id="44" dur="200" decel="50000" autoRev="1" fill="hold">
                                          <p:stCondLst>
                                            <p:cond delay="600"/>
                                          </p:stCondLst>
                                        </p:cTn>
                                        <p:tgtEl>
                                          <p:spTgt spid="529421"/>
                                        </p:tgtEl>
                                        <p:attrNameLst>
                                          <p:attrName>xshear</p:attrName>
                                        </p:attrNameLst>
                                      </p:cBhvr>
                                    </p:anim>
                                    <p:animScale>
                                      <p:cBhvr>
                                        <p:cTn id="45" dur="200" decel="100000" autoRev="1" fill="hold">
                                          <p:stCondLst>
                                            <p:cond delay="600"/>
                                          </p:stCondLst>
                                        </p:cTn>
                                        <p:tgtEl>
                                          <p:spTgt spid="529421"/>
                                        </p:tgtEl>
                                      </p:cBhvr>
                                      <p:from x="100000" y="100000"/>
                                      <p:to x="80000" y="100000"/>
                                    </p:animScale>
                                    <p:anim by="(#ppt_h/3+#ppt_w*0.1)" calcmode="lin" valueType="num">
                                      <p:cBhvr additive="sum">
                                        <p:cTn id="46" dur="200" decel="100000" autoRev="1" fill="hold">
                                          <p:stCondLst>
                                            <p:cond delay="600"/>
                                          </p:stCondLst>
                                        </p:cTn>
                                        <p:tgtEl>
                                          <p:spTgt spid="529421"/>
                                        </p:tgtEl>
                                        <p:attrNameLst>
                                          <p:attrName>ppt_x</p:attrName>
                                        </p:attrNameLst>
                                      </p:cBhvr>
                                    </p:anim>
                                  </p:childTnLst>
                                  <p:subTnLst>
                                    <p:audio>
                                      <p:cMediaNode>
                                        <p:cTn display="0" masterRel="sameClick">
                                          <p:stCondLst>
                                            <p:cond evt="begin" delay="0">
                                              <p:tn val="41"/>
                                            </p:cond>
                                          </p:stCondLst>
                                          <p:endCondLst>
                                            <p:cond evt="onStopAudio" delay="0">
                                              <p:tgtEl>
                                                <p:sldTgt/>
                                              </p:tgtEl>
                                            </p:cond>
                                          </p:endCondLst>
                                        </p:cTn>
                                        <p:tgtEl>
                                          <p:sndTgt r:embed="rId5" name="Arrow"/>
                                        </p:tgtEl>
                                      </p:cMediaNode>
                                    </p:audio>
                                  </p:sub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529420"/>
                                        </p:tgtEl>
                                        <p:attrNameLst>
                                          <p:attrName>style.visibility</p:attrName>
                                        </p:attrNameLst>
                                      </p:cBhvr>
                                      <p:to>
                                        <p:strVal val="visible"/>
                                      </p:to>
                                    </p:set>
                                    <p:animEffect transition="in" filter="wipe(left)">
                                      <p:cBhvr>
                                        <p:cTn id="51" dur="500"/>
                                        <p:tgtEl>
                                          <p:spTgt spid="529420"/>
                                        </p:tgtEl>
                                      </p:cBhvr>
                                    </p:animEffect>
                                  </p:childTnLst>
                                  <p:subTnLst>
                                    <p:audio>
                                      <p:cMediaNode>
                                        <p:cTn display="0" masterRel="sameClick">
                                          <p:stCondLst>
                                            <p:cond evt="begin" delay="0">
                                              <p:tn val="49"/>
                                            </p:cond>
                                          </p:stCondLst>
                                          <p:endCondLst>
                                            <p:cond evt="onStopAudio" delay="0">
                                              <p:tgtEl>
                                                <p:sldTgt/>
                                              </p:tgtEl>
                                            </p:cond>
                                          </p:endCondLst>
                                        </p:cTn>
                                        <p:tgtEl>
                                          <p:sndTgt r:embed="rId3" name="Chimes"/>
                                        </p:tgtEl>
                                      </p:cMediaNode>
                                    </p:audio>
                                  </p:sub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8" fill="hold" nodeType="clickEffect">
                                  <p:stCondLst>
                                    <p:cond delay="0"/>
                                  </p:stCondLst>
                                  <p:childTnLst>
                                    <p:set>
                                      <p:cBhvr>
                                        <p:cTn id="55" dur="1" fill="hold">
                                          <p:stCondLst>
                                            <p:cond delay="0"/>
                                          </p:stCondLst>
                                        </p:cTn>
                                        <p:tgtEl>
                                          <p:spTgt spid="529430"/>
                                        </p:tgtEl>
                                        <p:attrNameLst>
                                          <p:attrName>style.visibility</p:attrName>
                                        </p:attrNameLst>
                                      </p:cBhvr>
                                      <p:to>
                                        <p:strVal val="visible"/>
                                      </p:to>
                                    </p:set>
                                    <p:animEffect transition="in" filter="slide(fromLeft)">
                                      <p:cBhvr>
                                        <p:cTn id="56" dur="500"/>
                                        <p:tgtEl>
                                          <p:spTgt spid="529430"/>
                                        </p:tgtEl>
                                      </p:cBhvr>
                                    </p:animEffect>
                                  </p:childTnLst>
                                  <p:subTnLst>
                                    <p:audio>
                                      <p:cMediaNode>
                                        <p:cTn display="0" masterRel="sameClick">
                                          <p:stCondLst>
                                            <p:cond evt="begin" delay="0">
                                              <p:tn val="54"/>
                                            </p:cond>
                                          </p:stCondLst>
                                          <p:endCondLst>
                                            <p:cond evt="onStopAudio" delay="0">
                                              <p:tgtEl>
                                                <p:sldTgt/>
                                              </p:tgtEl>
                                            </p:cond>
                                          </p:endCondLst>
                                        </p:cTn>
                                        <p:tgtEl>
                                          <p:sndTgt r:embed="rId6" name="Vibro Up"/>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4" fill="hold" nodeType="clickEffect">
                                  <p:stCondLst>
                                    <p:cond delay="0"/>
                                  </p:stCondLst>
                                  <p:childTnLst>
                                    <p:set>
                                      <p:cBhvr>
                                        <p:cTn id="60" dur="1" fill="hold">
                                          <p:stCondLst>
                                            <p:cond delay="0"/>
                                          </p:stCondLst>
                                        </p:cTn>
                                        <p:tgtEl>
                                          <p:spTgt spid="529468"/>
                                        </p:tgtEl>
                                        <p:attrNameLst>
                                          <p:attrName>style.visibility</p:attrName>
                                        </p:attrNameLst>
                                      </p:cBhvr>
                                      <p:to>
                                        <p:strVal val="visible"/>
                                      </p:to>
                                    </p:set>
                                    <p:animEffect transition="in" filter="wipe(down)">
                                      <p:cBhvr>
                                        <p:cTn id="61" dur="500"/>
                                        <p:tgtEl>
                                          <p:spTgt spid="529468"/>
                                        </p:tgtEl>
                                      </p:cBhvr>
                                    </p:animEffect>
                                  </p:childTnLst>
                                  <p:subTnLst>
                                    <p:audio>
                                      <p:cMediaNode>
                                        <p:cTn display="0" masterRel="sameClick">
                                          <p:stCondLst>
                                            <p:cond evt="begin" delay="0">
                                              <p:tn val="59"/>
                                            </p:cond>
                                          </p:stCondLst>
                                          <p:endCondLst>
                                            <p:cond evt="onStopAudio" delay="0">
                                              <p:tgtEl>
                                                <p:sldTgt/>
                                              </p:tgtEl>
                                            </p:cond>
                                          </p:endCondLst>
                                        </p:cTn>
                                        <p:tgtEl>
                                          <p:sndTgt r:embed="rId4" name="Pencil Check"/>
                                        </p:tgtEl>
                                      </p:cMediaNode>
                                    </p:audio>
                                  </p:sub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nodeType="clickEffect">
                                  <p:stCondLst>
                                    <p:cond delay="0"/>
                                  </p:stCondLst>
                                  <p:childTnLst>
                                    <p:set>
                                      <p:cBhvr>
                                        <p:cTn id="65" dur="1" fill="hold">
                                          <p:stCondLst>
                                            <p:cond delay="0"/>
                                          </p:stCondLst>
                                        </p:cTn>
                                        <p:tgtEl>
                                          <p:spTgt spid="529467"/>
                                        </p:tgtEl>
                                        <p:attrNameLst>
                                          <p:attrName>style.visibility</p:attrName>
                                        </p:attrNameLst>
                                      </p:cBhvr>
                                      <p:to>
                                        <p:strVal val="visible"/>
                                      </p:to>
                                    </p:set>
                                    <p:animEffect transition="in" filter="slide(fromBottom)">
                                      <p:cBhvr>
                                        <p:cTn id="66" dur="500"/>
                                        <p:tgtEl>
                                          <p:spTgt spid="529467"/>
                                        </p:tgtEl>
                                      </p:cBhvr>
                                    </p:animEffect>
                                  </p:childTnLst>
                                  <p:subTnLst>
                                    <p:audio>
                                      <p:cMediaNode>
                                        <p:cTn display="0" masterRel="sameClick">
                                          <p:stCondLst>
                                            <p:cond evt="begin" delay="0">
                                              <p:tn val="64"/>
                                            </p:cond>
                                          </p:stCondLst>
                                          <p:endCondLst>
                                            <p:cond evt="onStopAudio" delay="0">
                                              <p:tgtEl>
                                                <p:sldTgt/>
                                              </p:tgtEl>
                                            </p:cond>
                                          </p:endCondLst>
                                        </p:cTn>
                                        <p:tgtEl>
                                          <p:sndTgt r:embed="rId3" name="Chimes"/>
                                        </p:tgtEl>
                                      </p:cMediaNode>
                                    </p:audio>
                                  </p:sub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529449"/>
                                        </p:tgtEl>
                                        <p:attrNameLst>
                                          <p:attrName>style.visibility</p:attrName>
                                        </p:attrNameLst>
                                      </p:cBhvr>
                                      <p:to>
                                        <p:strVal val="visible"/>
                                      </p:to>
                                    </p:set>
                                    <p:animEffect transition="in" filter="wipe(left)">
                                      <p:cBhvr>
                                        <p:cTn id="71" dur="500"/>
                                        <p:tgtEl>
                                          <p:spTgt spid="529449"/>
                                        </p:tgtEl>
                                      </p:cBhvr>
                                    </p:animEffect>
                                  </p:childTnLst>
                                  <p:subTnLst>
                                    <p:audio>
                                      <p:cMediaNode>
                                        <p:cTn display="0" masterRel="sameClick">
                                          <p:stCondLst>
                                            <p:cond evt="begin" delay="0">
                                              <p:tn val="69"/>
                                            </p:cond>
                                          </p:stCondLst>
                                          <p:endCondLst>
                                            <p:cond evt="onStopAudio" delay="0">
                                              <p:tgtEl>
                                                <p:sldTgt/>
                                              </p:tgtEl>
                                            </p:cond>
                                          </p:endCondLst>
                                        </p:cTn>
                                        <p:tgtEl>
                                          <p:sndTgt r:embed="rId4" name="Pencil Check"/>
                                        </p:tgtEl>
                                      </p:cMediaNode>
                                    </p:audio>
                                  </p:sub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529427"/>
                                        </p:tgtEl>
                                        <p:attrNameLst>
                                          <p:attrName>style.visibility</p:attrName>
                                        </p:attrNameLst>
                                      </p:cBhvr>
                                      <p:to>
                                        <p:strVal val="visible"/>
                                      </p:to>
                                    </p:set>
                                    <p:animEffect transition="in" filter="wipe(left)">
                                      <p:cBhvr>
                                        <p:cTn id="76" dur="500"/>
                                        <p:tgtEl>
                                          <p:spTgt spid="529427"/>
                                        </p:tgtEl>
                                      </p:cBhvr>
                                    </p:animEffect>
                                  </p:childTnLst>
                                  <p:subTnLst>
                                    <p:audio>
                                      <p:cMediaNode>
                                        <p:cTn display="0" masterRel="sameClick">
                                          <p:stCondLst>
                                            <p:cond evt="begin" delay="0">
                                              <p:tn val="74"/>
                                            </p:cond>
                                          </p:stCondLst>
                                          <p:endCondLst>
                                            <p:cond evt="onStopAudio" delay="0">
                                              <p:tgtEl>
                                                <p:sldTgt/>
                                              </p:tgtEl>
                                            </p:cond>
                                          </p:endCondLst>
                                        </p:cTn>
                                        <p:tgtEl>
                                          <p:sndTgt r:embed="rId7" name="Whoosh"/>
                                        </p:tgtEl>
                                      </p:cMediaNode>
                                    </p:audio>
                                  </p:sub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529452"/>
                                        </p:tgtEl>
                                        <p:attrNameLst>
                                          <p:attrName>style.visibility</p:attrName>
                                        </p:attrNameLst>
                                      </p:cBhvr>
                                      <p:to>
                                        <p:strVal val="visible"/>
                                      </p:to>
                                    </p:set>
                                    <p:animEffect transition="in" filter="wipe(up)">
                                      <p:cBhvr>
                                        <p:cTn id="81" dur="500"/>
                                        <p:tgtEl>
                                          <p:spTgt spid="529452"/>
                                        </p:tgtEl>
                                      </p:cBhvr>
                                    </p:animEffect>
                                  </p:childTnLst>
                                  <p:subTnLst>
                                    <p:audio>
                                      <p:cMediaNode>
                                        <p:cTn display="0" masterRel="sameClick">
                                          <p:stCondLst>
                                            <p:cond evt="begin" delay="0">
                                              <p:tn val="79"/>
                                            </p:cond>
                                          </p:stCondLst>
                                          <p:endCondLst>
                                            <p:cond evt="onStopAudio" delay="0">
                                              <p:tgtEl>
                                                <p:sldTgt/>
                                              </p:tgtEl>
                                            </p:cond>
                                          </p:endCondLst>
                                        </p:cTn>
                                        <p:tgtEl>
                                          <p:sndTgt r:embed="rId5" name="Arrow"/>
                                        </p:tgtEl>
                                      </p:cMediaNode>
                                    </p:audio>
                                  </p:sub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1" fill="hold" grpId="0" nodeType="clickEffect">
                                  <p:stCondLst>
                                    <p:cond delay="0"/>
                                  </p:stCondLst>
                                  <p:childTnLst>
                                    <p:set>
                                      <p:cBhvr>
                                        <p:cTn id="85" dur="1" fill="hold">
                                          <p:stCondLst>
                                            <p:cond delay="0"/>
                                          </p:stCondLst>
                                        </p:cTn>
                                        <p:tgtEl>
                                          <p:spTgt spid="529450"/>
                                        </p:tgtEl>
                                        <p:attrNameLst>
                                          <p:attrName>style.visibility</p:attrName>
                                        </p:attrNameLst>
                                      </p:cBhvr>
                                      <p:to>
                                        <p:strVal val="visible"/>
                                      </p:to>
                                    </p:set>
                                    <p:animEffect transition="in" filter="wipe(up)">
                                      <p:cBhvr>
                                        <p:cTn id="86" dur="500"/>
                                        <p:tgtEl>
                                          <p:spTgt spid="529450"/>
                                        </p:tgtEl>
                                      </p:cBhvr>
                                    </p:animEffect>
                                  </p:childTnLst>
                                  <p:subTnLst>
                                    <p:audio>
                                      <p:cMediaNode>
                                        <p:cTn display="0" masterRel="sameClick">
                                          <p:stCondLst>
                                            <p:cond evt="begin" delay="0">
                                              <p:tn val="84"/>
                                            </p:cond>
                                          </p:stCondLst>
                                          <p:endCondLst>
                                            <p:cond evt="onStopAudio" delay="0">
                                              <p:tgtEl>
                                                <p:sldTgt/>
                                              </p:tgtEl>
                                            </p:cond>
                                          </p:endCondLst>
                                        </p:cTn>
                                        <p:tgtEl>
                                          <p:sndTgt r:embed="rId3" name="Chimes"/>
                                        </p:tgtEl>
                                      </p:cMediaNode>
                                    </p:audio>
                                  </p:subTnLst>
                                </p:cTn>
                              </p:par>
                            </p:childTnLst>
                          </p:cTn>
                        </p:par>
                      </p:childTnLst>
                    </p:cTn>
                  </p:par>
                  <p:par>
                    <p:cTn id="87" fill="hold" nodeType="clickPar">
                      <p:stCondLst>
                        <p:cond delay="indefinite"/>
                      </p:stCondLst>
                      <p:childTnLst>
                        <p:par>
                          <p:cTn id="88" fill="hold" nodeType="withGroup">
                            <p:stCondLst>
                              <p:cond delay="0"/>
                            </p:stCondLst>
                            <p:childTnLst>
                              <p:par>
                                <p:cTn id="89" presetID="22" presetClass="entr" presetSubtype="8" fill="hold" nodeType="clickEffect">
                                  <p:stCondLst>
                                    <p:cond delay="0"/>
                                  </p:stCondLst>
                                  <p:childTnLst>
                                    <p:set>
                                      <p:cBhvr>
                                        <p:cTn id="90" dur="1" fill="hold">
                                          <p:stCondLst>
                                            <p:cond delay="0"/>
                                          </p:stCondLst>
                                        </p:cTn>
                                        <p:tgtEl>
                                          <p:spTgt spid="529451"/>
                                        </p:tgtEl>
                                        <p:attrNameLst>
                                          <p:attrName>style.visibility</p:attrName>
                                        </p:attrNameLst>
                                      </p:cBhvr>
                                      <p:to>
                                        <p:strVal val="visible"/>
                                      </p:to>
                                    </p:set>
                                    <p:animEffect transition="in" filter="wipe(left)">
                                      <p:cBhvr>
                                        <p:cTn id="91" dur="500"/>
                                        <p:tgtEl>
                                          <p:spTgt spid="529451"/>
                                        </p:tgtEl>
                                      </p:cBhvr>
                                    </p:animEffect>
                                  </p:childTnLst>
                                  <p:subTnLst>
                                    <p:audio>
                                      <p:cMediaNode>
                                        <p:cTn display="0" masterRel="sameClick">
                                          <p:stCondLst>
                                            <p:cond evt="begin" delay="0">
                                              <p:tn val="89"/>
                                            </p:cond>
                                          </p:stCondLst>
                                          <p:endCondLst>
                                            <p:cond evt="onStopAudio" delay="0">
                                              <p:tgtEl>
                                                <p:sldTgt/>
                                              </p:tgtEl>
                                            </p:cond>
                                          </p:endCondLst>
                                        </p:cTn>
                                        <p:tgtEl>
                                          <p:sndTgt r:embed="rId8"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21" grpId="0" animBg="1"/>
      <p:bldP spid="529422" grpId="0" animBg="1"/>
      <p:bldP spid="529424" grpId="0" animBg="1"/>
      <p:bldP spid="529425" grpId="0" animBg="1" autoUpdateAnimBg="0"/>
      <p:bldP spid="529426" grpId="0"/>
      <p:bldP spid="529420" grpId="0" animBg="1"/>
      <p:bldP spid="529452" grpId="0" animBg="1"/>
      <p:bldP spid="529427" grpId="0"/>
      <p:bldP spid="52945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9"/>
          <p:cNvSpPr>
            <a:spLocks noGrp="1" noChangeArrowheads="1"/>
          </p:cNvSpPr>
          <p:nvPr>
            <p:ph type="dt" sz="quarter" idx="2"/>
          </p:nvPr>
        </p:nvSpPr>
        <p:spPr/>
        <p:txBody>
          <a:bodyPr/>
          <a:lstStyle/>
          <a:p>
            <a:r>
              <a:rPr lang="en-US"/>
              <a:t>2007-2008</a:t>
            </a:r>
            <a:endParaRPr lang="en-US" b="0"/>
          </a:p>
        </p:txBody>
      </p:sp>
      <p:grpSp>
        <p:nvGrpSpPr>
          <p:cNvPr id="595972" name="Group 4"/>
          <p:cNvGrpSpPr>
            <a:grpSpLocks/>
          </p:cNvGrpSpPr>
          <p:nvPr/>
        </p:nvGrpSpPr>
        <p:grpSpPr bwMode="auto">
          <a:xfrm>
            <a:off x="4598988" y="354013"/>
            <a:ext cx="4545012" cy="3332162"/>
            <a:chOff x="2897" y="288"/>
            <a:chExt cx="2863" cy="2099"/>
          </a:xfrm>
        </p:grpSpPr>
        <p:pic>
          <p:nvPicPr>
            <p:cNvPr id="595973" name="Picture 5" descr="f15-05_the_central_dogm_c"/>
            <p:cNvPicPr>
              <a:picLocks noChangeAspect="1" noChangeArrowheads="1"/>
            </p:cNvPicPr>
            <p:nvPr/>
          </p:nvPicPr>
          <p:blipFill>
            <a:blip r:embed="rId2">
              <a:extLst>
                <a:ext uri="{28A0092B-C50C-407E-A947-70E740481C1C}">
                  <a14:useLocalDpi xmlns:a14="http://schemas.microsoft.com/office/drawing/2010/main" val="0"/>
                </a:ext>
              </a:extLst>
            </a:blip>
            <a:srcRect t="2251"/>
            <a:stretch>
              <a:fillRect/>
            </a:stretch>
          </p:blipFill>
          <p:spPr bwMode="auto">
            <a:xfrm>
              <a:off x="2897" y="288"/>
              <a:ext cx="2863" cy="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5974" name="Line 6"/>
            <p:cNvSpPr>
              <a:spLocks noChangeShapeType="1"/>
            </p:cNvSpPr>
            <p:nvPr/>
          </p:nvSpPr>
          <p:spPr bwMode="auto">
            <a:xfrm>
              <a:off x="3171" y="541"/>
              <a:ext cx="0" cy="517"/>
            </a:xfrm>
            <a:prstGeom prst="line">
              <a:avLst/>
            </a:prstGeom>
            <a:noFill/>
            <a:ln w="38100">
              <a:solidFill>
                <a:srgbClr val="CC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5975" name="Line 7"/>
            <p:cNvSpPr>
              <a:spLocks noChangeShapeType="1"/>
            </p:cNvSpPr>
            <p:nvPr/>
          </p:nvSpPr>
          <p:spPr bwMode="auto">
            <a:xfrm>
              <a:off x="3171" y="1342"/>
              <a:ext cx="0" cy="368"/>
            </a:xfrm>
            <a:prstGeom prst="line">
              <a:avLst/>
            </a:prstGeom>
            <a:noFill/>
            <a:ln w="38100">
              <a:solidFill>
                <a:srgbClr val="CC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95970" name="Rectangle 2"/>
          <p:cNvSpPr>
            <a:spLocks noGrp="1" noChangeArrowheads="1"/>
          </p:cNvSpPr>
          <p:nvPr>
            <p:ph type="ctrTitle"/>
          </p:nvPr>
        </p:nvSpPr>
        <p:spPr/>
        <p:txBody>
          <a:bodyPr/>
          <a:lstStyle/>
          <a:p>
            <a:r>
              <a:rPr lang="en-US"/>
              <a:t>Transcription</a:t>
            </a:r>
          </a:p>
        </p:txBody>
      </p:sp>
      <p:sp>
        <p:nvSpPr>
          <p:cNvPr id="595971" name="Rectangle 3" descr="Rectangle: Click to edit Master text styles&#10;Second level&#10;Third level&#10;Fourth level&#10;Fifth level"/>
          <p:cNvSpPr>
            <a:spLocks noGrp="1" noChangeArrowheads="1"/>
          </p:cNvSpPr>
          <p:nvPr>
            <p:ph type="subTitle" idx="1"/>
          </p:nvPr>
        </p:nvSpPr>
        <p:spPr>
          <a:xfrm>
            <a:off x="1017588" y="3067050"/>
            <a:ext cx="6400800" cy="2460625"/>
          </a:xfrm>
        </p:spPr>
        <p:txBody>
          <a:bodyPr/>
          <a:lstStyle/>
          <a:p>
            <a:pPr algn="ctr"/>
            <a:r>
              <a:rPr lang="en-US"/>
              <a:t>from</a:t>
            </a:r>
            <a:br>
              <a:rPr lang="en-US"/>
            </a:br>
            <a:r>
              <a:rPr lang="en-US" u="sng"/>
              <a:t>DNA nucleic acid</a:t>
            </a:r>
            <a:r>
              <a:rPr lang="en-US"/>
              <a:t> language</a:t>
            </a:r>
            <a:br>
              <a:rPr lang="en-US"/>
            </a:br>
            <a:r>
              <a:rPr lang="en-US"/>
              <a:t>to</a:t>
            </a:r>
            <a:br>
              <a:rPr lang="en-US"/>
            </a:br>
            <a:r>
              <a:rPr lang="en-US" u="sng"/>
              <a:t>RNA nucleic acid</a:t>
            </a:r>
            <a:r>
              <a:rPr lang="en-US"/>
              <a:t> language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p:txBody>
          <a:bodyPr/>
          <a:lstStyle/>
          <a:p>
            <a:r>
              <a:rPr lang="en-US"/>
              <a:t>RNA</a:t>
            </a:r>
          </a:p>
        </p:txBody>
      </p:sp>
      <p:sp>
        <p:nvSpPr>
          <p:cNvPr id="390147" name="Rectangle 3" descr="Rectangle: Click to edit Master text styles&#10;Second level&#10;Third level&#10;Fourth level&#10;Fifth level"/>
          <p:cNvSpPr>
            <a:spLocks noGrp="1" noChangeArrowheads="1"/>
          </p:cNvSpPr>
          <p:nvPr>
            <p:ph type="body" idx="1"/>
          </p:nvPr>
        </p:nvSpPr>
        <p:spPr>
          <a:xfrm>
            <a:off x="700088" y="1371600"/>
            <a:ext cx="6462712" cy="4648200"/>
          </a:xfrm>
        </p:spPr>
        <p:txBody>
          <a:bodyPr/>
          <a:lstStyle/>
          <a:p>
            <a:pPr>
              <a:buClrTx/>
            </a:pPr>
            <a:r>
              <a:rPr lang="en-US"/>
              <a:t>ribose sugar </a:t>
            </a:r>
          </a:p>
          <a:p>
            <a:pPr>
              <a:buClrTx/>
            </a:pPr>
            <a:r>
              <a:rPr lang="en-US"/>
              <a:t>N-bases</a:t>
            </a:r>
          </a:p>
          <a:p>
            <a:pPr lvl="1"/>
            <a:r>
              <a:rPr lang="en-US" u="sng">
                <a:solidFill>
                  <a:srgbClr val="CC0000"/>
                </a:solidFill>
              </a:rPr>
              <a:t>uracil instead of thymine</a:t>
            </a:r>
          </a:p>
          <a:p>
            <a:pPr lvl="1"/>
            <a:r>
              <a:rPr lang="en-US" u="sng">
                <a:solidFill>
                  <a:srgbClr val="CC0000"/>
                </a:solidFill>
              </a:rPr>
              <a:t>U : A</a:t>
            </a:r>
          </a:p>
          <a:p>
            <a:pPr lvl="1"/>
            <a:r>
              <a:rPr lang="en-US" u="sng">
                <a:solidFill>
                  <a:srgbClr val="CC0000"/>
                </a:solidFill>
              </a:rPr>
              <a:t>C : G</a:t>
            </a:r>
          </a:p>
          <a:p>
            <a:pPr>
              <a:buClr>
                <a:srgbClr val="000070"/>
              </a:buClr>
            </a:pPr>
            <a:r>
              <a:rPr lang="en-US" u="sng">
                <a:solidFill>
                  <a:srgbClr val="CC0000"/>
                </a:solidFill>
              </a:rPr>
              <a:t>single stranded</a:t>
            </a:r>
            <a:endParaRPr lang="en-US"/>
          </a:p>
          <a:p>
            <a:pPr>
              <a:buClrTx/>
            </a:pPr>
            <a:r>
              <a:rPr lang="en-US"/>
              <a:t>lots of RNAs</a:t>
            </a:r>
          </a:p>
          <a:p>
            <a:pPr lvl="1">
              <a:buClrTx/>
            </a:pPr>
            <a:r>
              <a:rPr lang="en-US" sz="2400"/>
              <a:t>mRNA, tRNA, rRNA, siRNA…</a:t>
            </a:r>
          </a:p>
        </p:txBody>
      </p:sp>
      <p:sp>
        <p:nvSpPr>
          <p:cNvPr id="390148" name="AutoShape 4"/>
          <p:cNvSpPr>
            <a:spLocks noChangeArrowheads="1"/>
          </p:cNvSpPr>
          <p:nvPr/>
        </p:nvSpPr>
        <p:spPr bwMode="auto">
          <a:xfrm>
            <a:off x="4195763" y="5946775"/>
            <a:ext cx="1474787" cy="755650"/>
          </a:xfrm>
          <a:prstGeom prst="roundRect">
            <a:avLst>
              <a:gd name="adj" fmla="val 16667"/>
            </a:avLst>
          </a:prstGeom>
          <a:solidFill>
            <a:srgbClr val="FFEA18"/>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4400" b="1">
                <a:solidFill>
                  <a:srgbClr val="0F116A"/>
                </a:solidFill>
              </a:rPr>
              <a:t>RNA</a:t>
            </a:r>
            <a:endParaRPr lang="en-US" sz="4000" b="1">
              <a:solidFill>
                <a:schemeClr val="tx2"/>
              </a:solidFill>
            </a:endParaRPr>
          </a:p>
        </p:txBody>
      </p:sp>
      <p:sp>
        <p:nvSpPr>
          <p:cNvPr id="390149" name="AutoShape 5"/>
          <p:cNvSpPr>
            <a:spLocks noChangeArrowheads="1"/>
          </p:cNvSpPr>
          <p:nvPr/>
        </p:nvSpPr>
        <p:spPr bwMode="auto">
          <a:xfrm>
            <a:off x="112713" y="5946775"/>
            <a:ext cx="1474787" cy="755650"/>
          </a:xfrm>
          <a:prstGeom prst="roundRect">
            <a:avLst>
              <a:gd name="adj" fmla="val 16667"/>
            </a:avLst>
          </a:prstGeom>
          <a:solidFill>
            <a:srgbClr val="FFEA18"/>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4400" b="1">
                <a:solidFill>
                  <a:srgbClr val="0F116A"/>
                </a:solidFill>
              </a:rPr>
              <a:t>DNA</a:t>
            </a:r>
            <a:endParaRPr lang="en-US" sz="4000" b="1">
              <a:solidFill>
                <a:schemeClr val="tx2"/>
              </a:solidFill>
            </a:endParaRPr>
          </a:p>
        </p:txBody>
      </p:sp>
      <p:sp>
        <p:nvSpPr>
          <p:cNvPr id="390150" name="AutoShape 6"/>
          <p:cNvSpPr>
            <a:spLocks noChangeArrowheads="1"/>
          </p:cNvSpPr>
          <p:nvPr/>
        </p:nvSpPr>
        <p:spPr bwMode="auto">
          <a:xfrm>
            <a:off x="1663700" y="6180138"/>
            <a:ext cx="2090738" cy="304800"/>
          </a:xfrm>
          <a:prstGeom prst="rightArrow">
            <a:avLst>
              <a:gd name="adj1" fmla="val 50000"/>
              <a:gd name="adj2" fmla="val 171484"/>
            </a:avLst>
          </a:prstGeom>
          <a:solidFill>
            <a:srgbClr val="CC0000"/>
          </a:solidFill>
          <a:ln w="952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0151" name="Text Box 7"/>
          <p:cNvSpPr txBox="1">
            <a:spLocks noChangeArrowheads="1"/>
          </p:cNvSpPr>
          <p:nvPr/>
        </p:nvSpPr>
        <p:spPr bwMode="auto">
          <a:xfrm>
            <a:off x="1662113" y="5775325"/>
            <a:ext cx="2046287"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b="1">
                <a:solidFill>
                  <a:srgbClr val="006604"/>
                </a:solidFill>
              </a:rPr>
              <a:t>transcription</a:t>
            </a:r>
            <a:endParaRPr lang="en-US" sz="2400"/>
          </a:p>
        </p:txBody>
      </p:sp>
      <p:sp>
        <p:nvSpPr>
          <p:cNvPr id="390153" name="Rectangle 9"/>
          <p:cNvSpPr>
            <a:spLocks noChangeArrowheads="1"/>
          </p:cNvSpPr>
          <p:nvPr/>
        </p:nvSpPr>
        <p:spPr bwMode="auto">
          <a:xfrm>
            <a:off x="5638800" y="3048000"/>
            <a:ext cx="381000" cy="228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0154" name="Rectangle 10"/>
          <p:cNvSpPr>
            <a:spLocks noChangeArrowheads="1"/>
          </p:cNvSpPr>
          <p:nvPr/>
        </p:nvSpPr>
        <p:spPr bwMode="auto">
          <a:xfrm>
            <a:off x="5734050" y="3003550"/>
            <a:ext cx="242888"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90155" name="Picture 11"/>
          <p:cNvPicPr>
            <a:picLocks noChangeAspect="1" noChangeArrowheads="1"/>
          </p:cNvPicPr>
          <p:nvPr/>
        </p:nvPicPr>
        <p:blipFill>
          <a:blip r:embed="rId4">
            <a:extLst>
              <a:ext uri="{28A0092B-C50C-407E-A947-70E740481C1C}">
                <a14:useLocalDpi xmlns:a14="http://schemas.microsoft.com/office/drawing/2010/main" val="0"/>
              </a:ext>
            </a:extLst>
          </a:blip>
          <a:srcRect l="27499" t="3278" r="28751" b="15295"/>
          <a:stretch>
            <a:fillRect/>
          </a:stretch>
        </p:blipFill>
        <p:spPr bwMode="auto">
          <a:xfrm>
            <a:off x="6024563" y="433388"/>
            <a:ext cx="2960687" cy="630396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0156" name="Picture 12" descr="mRNA-colored"/>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0909"/>
          <a:stretch>
            <a:fillRect/>
          </a:stretch>
        </p:blipFill>
        <p:spPr bwMode="auto">
          <a:xfrm rot="1851315">
            <a:off x="3959225" y="5316538"/>
            <a:ext cx="595313"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0147">
                                            <p:txEl>
                                              <p:pRg st="0" end="0"/>
                                            </p:txEl>
                                          </p:spTgt>
                                        </p:tgtEl>
                                        <p:attrNameLst>
                                          <p:attrName>style.visibility</p:attrName>
                                        </p:attrNameLst>
                                      </p:cBhvr>
                                      <p:to>
                                        <p:strVal val="visible"/>
                                      </p:to>
                                    </p:set>
                                    <p:anim calcmode="lin" valueType="num">
                                      <p:cBhvr additive="base">
                                        <p:cTn id="7" dur="500" fill="hold"/>
                                        <p:tgtEl>
                                          <p:spTgt spid="390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0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0147">
                                            <p:txEl>
                                              <p:pRg st="1" end="1"/>
                                            </p:txEl>
                                          </p:spTgt>
                                        </p:tgtEl>
                                        <p:attrNameLst>
                                          <p:attrName>style.visibility</p:attrName>
                                        </p:attrNameLst>
                                      </p:cBhvr>
                                      <p:to>
                                        <p:strVal val="visible"/>
                                      </p:to>
                                    </p:set>
                                    <p:anim calcmode="lin" valueType="num">
                                      <p:cBhvr additive="base">
                                        <p:cTn id="13" dur="500" fill="hold"/>
                                        <p:tgtEl>
                                          <p:spTgt spid="390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0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0147">
                                            <p:txEl>
                                              <p:pRg st="2" end="2"/>
                                            </p:txEl>
                                          </p:spTgt>
                                        </p:tgtEl>
                                        <p:attrNameLst>
                                          <p:attrName>style.visibility</p:attrName>
                                        </p:attrNameLst>
                                      </p:cBhvr>
                                      <p:to>
                                        <p:strVal val="visible"/>
                                      </p:to>
                                    </p:set>
                                    <p:anim calcmode="lin" valueType="num">
                                      <p:cBhvr additive="base">
                                        <p:cTn id="19" dur="500" fill="hold"/>
                                        <p:tgtEl>
                                          <p:spTgt spid="390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0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0147">
                                            <p:txEl>
                                              <p:pRg st="3" end="3"/>
                                            </p:txEl>
                                          </p:spTgt>
                                        </p:tgtEl>
                                        <p:attrNameLst>
                                          <p:attrName>style.visibility</p:attrName>
                                        </p:attrNameLst>
                                      </p:cBhvr>
                                      <p:to>
                                        <p:strVal val="visible"/>
                                      </p:to>
                                    </p:set>
                                    <p:anim calcmode="lin" valueType="num">
                                      <p:cBhvr additive="base">
                                        <p:cTn id="25" dur="500" fill="hold"/>
                                        <p:tgtEl>
                                          <p:spTgt spid="390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0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0147">
                                            <p:txEl>
                                              <p:pRg st="4" end="4"/>
                                            </p:txEl>
                                          </p:spTgt>
                                        </p:tgtEl>
                                        <p:attrNameLst>
                                          <p:attrName>style.visibility</p:attrName>
                                        </p:attrNameLst>
                                      </p:cBhvr>
                                      <p:to>
                                        <p:strVal val="visible"/>
                                      </p:to>
                                    </p:set>
                                    <p:anim calcmode="lin" valueType="num">
                                      <p:cBhvr additive="base">
                                        <p:cTn id="31" dur="500" fill="hold"/>
                                        <p:tgtEl>
                                          <p:spTgt spid="3901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0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90147">
                                            <p:txEl>
                                              <p:pRg st="5" end="5"/>
                                            </p:txEl>
                                          </p:spTgt>
                                        </p:tgtEl>
                                        <p:attrNameLst>
                                          <p:attrName>style.visibility</p:attrName>
                                        </p:attrNameLst>
                                      </p:cBhvr>
                                      <p:to>
                                        <p:strVal val="visible"/>
                                      </p:to>
                                    </p:set>
                                    <p:anim calcmode="lin" valueType="num">
                                      <p:cBhvr additive="base">
                                        <p:cTn id="37" dur="500" fill="hold"/>
                                        <p:tgtEl>
                                          <p:spTgt spid="3901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01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0147">
                                            <p:txEl>
                                              <p:pRg st="6" end="6"/>
                                            </p:txEl>
                                          </p:spTgt>
                                        </p:tgtEl>
                                        <p:attrNameLst>
                                          <p:attrName>style.visibility</p:attrName>
                                        </p:attrNameLst>
                                      </p:cBhvr>
                                      <p:to>
                                        <p:strVal val="visible"/>
                                      </p:to>
                                    </p:set>
                                    <p:anim calcmode="lin" valueType="num">
                                      <p:cBhvr additive="base">
                                        <p:cTn id="43" dur="500" fill="hold"/>
                                        <p:tgtEl>
                                          <p:spTgt spid="3901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01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par>
                                <p:cTn id="45" presetID="2" presetClass="entr" presetSubtype="8" fill="hold" grpId="0" nodeType="withEffect">
                                  <p:stCondLst>
                                    <p:cond delay="0"/>
                                  </p:stCondLst>
                                  <p:childTnLst>
                                    <p:set>
                                      <p:cBhvr>
                                        <p:cTn id="46" dur="1" fill="hold">
                                          <p:stCondLst>
                                            <p:cond delay="0"/>
                                          </p:stCondLst>
                                        </p:cTn>
                                        <p:tgtEl>
                                          <p:spTgt spid="390147">
                                            <p:txEl>
                                              <p:pRg st="7" end="7"/>
                                            </p:txEl>
                                          </p:spTgt>
                                        </p:tgtEl>
                                        <p:attrNameLst>
                                          <p:attrName>style.visibility</p:attrName>
                                        </p:attrNameLst>
                                      </p:cBhvr>
                                      <p:to>
                                        <p:strVal val="visible"/>
                                      </p:to>
                                    </p:set>
                                    <p:anim calcmode="lin" valueType="num">
                                      <p:cBhvr additive="base">
                                        <p:cTn id="47" dur="500" fill="hold"/>
                                        <p:tgtEl>
                                          <p:spTgt spid="390147">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9014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7" grpId="0" build="p" autoUpdateAnimBg="0"/>
    </p:bldLst>
  </p:timing>
</p:sld>
</file>

<file path=ppt/theme/theme1.xml><?xml version="1.0" encoding="utf-8"?>
<a:theme xmlns:a="http://schemas.openxmlformats.org/drawingml/2006/main" name="template2005">
  <a:themeElements>
    <a:clrScheme name="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Poseidon:Applications:Microsoft Office 2004:Templates:My Templates:template2005.pot</Template>
  <TotalTime>11957</TotalTime>
  <Words>1975</Words>
  <Application>Microsoft Office PowerPoint</Application>
  <PresentationFormat>On-screen Show (4:3)</PresentationFormat>
  <Paragraphs>864</Paragraphs>
  <Slides>46</Slides>
  <Notes>40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46</vt:i4>
      </vt:variant>
    </vt:vector>
  </HeadingPairs>
  <TitlesOfParts>
    <vt:vector size="61" baseType="lpstr">
      <vt:lpstr>Times</vt:lpstr>
      <vt:lpstr>Arial</vt:lpstr>
      <vt:lpstr>Wingdings</vt:lpstr>
      <vt:lpstr>Symbol</vt:lpstr>
      <vt:lpstr>Comic Sans MS</vt:lpstr>
      <vt:lpstr>ＭＳ Ｐゴシック</vt:lpstr>
      <vt:lpstr>Times New Roman</vt:lpstr>
      <vt:lpstr>MathematicalPi 1</vt:lpstr>
      <vt:lpstr>New York</vt:lpstr>
      <vt:lpstr>Geneva</vt:lpstr>
      <vt:lpstr>Courier</vt:lpstr>
      <vt:lpstr>Chalkboard</vt:lpstr>
      <vt:lpstr>Apple LiGothic Medium</vt:lpstr>
      <vt:lpstr>Zapf Dingbats</vt:lpstr>
      <vt:lpstr>template2005</vt:lpstr>
      <vt:lpstr>PowerPoint Presentation</vt:lpstr>
      <vt:lpstr>What do genes code for? </vt:lpstr>
      <vt:lpstr>The “Central Dogma”</vt:lpstr>
      <vt:lpstr>Metabolism taught us about genes</vt:lpstr>
      <vt:lpstr>Beadle &amp; Tatum </vt:lpstr>
      <vt:lpstr>PowerPoint Presentation</vt:lpstr>
      <vt:lpstr>From gene to protein</vt:lpstr>
      <vt:lpstr>Transcription</vt:lpstr>
      <vt:lpstr>RNA</vt:lpstr>
      <vt:lpstr>Transcription</vt:lpstr>
      <vt:lpstr>RNA polymerases</vt:lpstr>
      <vt:lpstr>Which gene is read?</vt:lpstr>
      <vt:lpstr>Transcription Factors</vt:lpstr>
      <vt:lpstr>Matching bases of DNA &amp; RNA</vt:lpstr>
      <vt:lpstr>Eukaryotic genes have junk!</vt:lpstr>
      <vt:lpstr>mRNA splicing</vt:lpstr>
      <vt:lpstr>Discovery of exons/introns</vt:lpstr>
      <vt:lpstr>Splicing must be accurate</vt:lpstr>
      <vt:lpstr>RNA splicing enzymes</vt:lpstr>
      <vt:lpstr>Alternative splicing</vt:lpstr>
      <vt:lpstr>More post-transcriptional processing</vt:lpstr>
      <vt:lpstr>From gene to protein</vt:lpstr>
      <vt:lpstr>Translation</vt:lpstr>
      <vt:lpstr>How does mRNA code for proteins?</vt:lpstr>
      <vt:lpstr>mRNA codes for proteins in triplets</vt:lpstr>
      <vt:lpstr>Cracking the code</vt:lpstr>
      <vt:lpstr>PowerPoint Presentation</vt:lpstr>
      <vt:lpstr>The code</vt:lpstr>
      <vt:lpstr>How are the codons matched to amino acids?</vt:lpstr>
      <vt:lpstr>From gene to protein</vt:lpstr>
      <vt:lpstr>Transfer RNA structure</vt:lpstr>
      <vt:lpstr>Loading tRNA </vt:lpstr>
      <vt:lpstr>Ribosomes </vt:lpstr>
      <vt:lpstr>Ribosomes </vt:lpstr>
      <vt:lpstr>Building a polypeptide</vt:lpstr>
      <vt:lpstr>Protein targeting </vt:lpstr>
      <vt:lpstr>PowerPoint Presentation</vt:lpstr>
      <vt:lpstr>The Transcriptional unit (gene?)</vt:lpstr>
      <vt:lpstr>Protein Synthesis in Prokaryotes</vt:lpstr>
      <vt:lpstr>Prokaryote vs. Eukaryote genes</vt:lpstr>
      <vt:lpstr>Translation in Prokaryotes</vt:lpstr>
      <vt:lpstr>Translation: prokaryotes vs. eukaryotes</vt:lpstr>
      <vt:lpstr>PowerPoint Presentation</vt:lpstr>
      <vt:lpstr>Substitute Slides  for Student Print version</vt:lpstr>
      <vt:lpstr>PowerPoint Presentation</vt:lpstr>
      <vt:lpstr>The Transcriptional unit</vt:lpstr>
    </vt:vector>
  </TitlesOfParts>
  <Company>Justin</Company>
  <LinksUpToDate>false</LinksUpToDate>
  <SharedDoc>false</SharedDoc>
  <HyperlinkBase>http://bio.kimunity.com, http://www.WDinteractive.com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dc:title>
  <dc:subject>AP &amp; Regents Biology</dc:subject>
  <dc:creator>Justin</dc:creator>
  <cp:keywords>Education, Biology Zone, Kim Foglia</cp:keywords>
  <dc:description>All Rights Reserved. Copyright 2003. WD Interactive.</dc:description>
  <cp:lastModifiedBy>Gretchen</cp:lastModifiedBy>
  <cp:revision>343</cp:revision>
  <cp:lastPrinted>2008-03-27T10:35:43Z</cp:lastPrinted>
  <dcterms:created xsi:type="dcterms:W3CDTF">2006-02-28T01:44:59Z</dcterms:created>
  <dcterms:modified xsi:type="dcterms:W3CDTF">2010-11-07T00:29:29Z</dcterms:modified>
  <cp:category>Education</cp:category>
</cp:coreProperties>
</file>