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3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6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23843B3-F484-425C-B4D7-9A1638930F5C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5586F6B-1C7F-440C-8D23-17BA966C8C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ellsalive.com/qtmovs/mac_mov.ht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natube.com/video/2466/T-Cell-Killi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Immune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31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Phagocyte – An Angry Mob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Destroys pathogens by surrounding and engulfing them</a:t>
            </a:r>
            <a:endParaRPr lang="en-US" dirty="0"/>
          </a:p>
        </p:txBody>
      </p:sp>
      <p:pic>
        <p:nvPicPr>
          <p:cNvPr id="9218" name="Picture 2" descr="http://ocw.tufts.edu/data/2/191431/191434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971800"/>
            <a:ext cx="3238500" cy="2428875"/>
          </a:xfrm>
          <a:prstGeom prst="rect">
            <a:avLst/>
          </a:prstGeom>
          <a:noFill/>
        </p:spPr>
      </p:pic>
      <p:pic>
        <p:nvPicPr>
          <p:cNvPr id="9220" name="Picture 4" descr="http://orangejuiceblog.com/wp-content/uploads/2009/03/angry-mo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971800"/>
            <a:ext cx="3626865" cy="2543176"/>
          </a:xfrm>
          <a:prstGeom prst="rect">
            <a:avLst/>
          </a:prstGeom>
          <a:noFill/>
        </p:spPr>
      </p:pic>
      <p:sp>
        <p:nvSpPr>
          <p:cNvPr id="6" name="Notched Right Arrow 5"/>
          <p:cNvSpPr/>
          <p:nvPr/>
        </p:nvSpPr>
        <p:spPr>
          <a:xfrm>
            <a:off x="4419600" y="4191000"/>
            <a:ext cx="685800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00600" y="2133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Click to Video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 cells - Executioner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Destroy body cells that are infected with the pathogens.</a:t>
            </a:r>
            <a:endParaRPr lang="en-US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048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438400"/>
            <a:ext cx="2895600" cy="408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otched Right Arrow 5"/>
          <p:cNvSpPr/>
          <p:nvPr/>
        </p:nvSpPr>
        <p:spPr>
          <a:xfrm>
            <a:off x="4800600" y="4419600"/>
            <a:ext cx="990600" cy="6096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hlinkClick r:id="rId4" tooltip="Click to Video"/>
          </p:cNvPr>
          <p:cNvSpPr txBox="1"/>
          <p:nvPr/>
        </p:nvSpPr>
        <p:spPr>
          <a:xfrm>
            <a:off x="4419600" y="2057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Video Clip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 Cells – The Alchemist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Produce proteins that inactivate pathogens that have not yet infected a body cell.</a:t>
            </a:r>
            <a:endParaRPr lang="en-US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276600"/>
            <a:ext cx="29908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3663" y="3200400"/>
            <a:ext cx="351033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otched Right Arrow 5"/>
          <p:cNvSpPr/>
          <p:nvPr/>
        </p:nvSpPr>
        <p:spPr>
          <a:xfrm>
            <a:off x="4572000" y="4419600"/>
            <a:ext cx="914400" cy="7620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are Other WBC too: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Basophil</a:t>
            </a:r>
            <a:endParaRPr lang="en-US" dirty="0" smtClean="0"/>
          </a:p>
          <a:p>
            <a:pPr lvl="1"/>
            <a:r>
              <a:rPr lang="en-US" dirty="0" smtClean="0"/>
              <a:t>Causes inflammation</a:t>
            </a:r>
          </a:p>
          <a:p>
            <a:r>
              <a:rPr lang="en-US" dirty="0" smtClean="0"/>
              <a:t>Mast cell</a:t>
            </a:r>
          </a:p>
          <a:p>
            <a:pPr lvl="1"/>
            <a:r>
              <a:rPr lang="en-US" dirty="0" smtClean="0"/>
              <a:t>Makes chemicals that cause inflammation</a:t>
            </a:r>
          </a:p>
          <a:p>
            <a:r>
              <a:rPr lang="en-US" dirty="0" err="1" smtClean="0"/>
              <a:t>Eosinophil</a:t>
            </a:r>
            <a:endParaRPr lang="en-US" dirty="0" smtClean="0"/>
          </a:p>
          <a:p>
            <a:pPr lvl="1"/>
            <a:r>
              <a:rPr lang="en-US" dirty="0" smtClean="0"/>
              <a:t>Injects poisonous packets into parasites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Complement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Complement proteins:</a:t>
            </a:r>
          </a:p>
          <a:p>
            <a:pPr lvl="1"/>
            <a:r>
              <a:rPr lang="en-US" dirty="0" smtClean="0"/>
              <a:t>Weaken cell membranes </a:t>
            </a:r>
            <a:r>
              <a:rPr lang="en-US" dirty="0" smtClean="0">
                <a:sym typeface="Wingdings" pitchFamily="2" charset="2"/>
              </a:rPr>
              <a:t> H</a:t>
            </a:r>
            <a:r>
              <a:rPr lang="en-US" sz="14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0</a:t>
            </a:r>
          </a:p>
          <a:p>
            <a:pPr lvl="1"/>
            <a:r>
              <a:rPr lang="en-US" dirty="0" smtClean="0"/>
              <a:t>Attract phagocytes to the area</a:t>
            </a:r>
          </a:p>
          <a:p>
            <a:pPr lvl="1"/>
            <a:r>
              <a:rPr lang="en-US" dirty="0" smtClean="0"/>
              <a:t>Makes microbes stick to the walls of blood vessels (easy to see)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Antibodies – The Rogue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functions:</a:t>
            </a:r>
          </a:p>
          <a:p>
            <a:pPr lvl="1"/>
            <a:r>
              <a:rPr lang="en-US" dirty="0" smtClean="0"/>
              <a:t>Bind to pathogens making them ineffective</a:t>
            </a:r>
          </a:p>
          <a:p>
            <a:pPr lvl="1"/>
            <a:r>
              <a:rPr lang="en-US" dirty="0" smtClean="0"/>
              <a:t>Make pathogens clump (easier to find)</a:t>
            </a:r>
          </a:p>
          <a:p>
            <a:pPr lvl="1"/>
            <a:r>
              <a:rPr lang="en-US" dirty="0" smtClean="0"/>
              <a:t>Weaken pathogen cell membranes</a:t>
            </a:r>
            <a:endParaRPr 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810000"/>
            <a:ext cx="324618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451734"/>
            <a:ext cx="2209800" cy="340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otched Right Arrow 5"/>
          <p:cNvSpPr/>
          <p:nvPr/>
        </p:nvSpPr>
        <p:spPr>
          <a:xfrm>
            <a:off x="5105400" y="4648200"/>
            <a:ext cx="1295400" cy="914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Interferons</a:t>
            </a:r>
            <a:r>
              <a:rPr lang="en-US" dirty="0" smtClean="0"/>
              <a:t> – The Preventative Vaccine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Cells infected by virus release </a:t>
            </a:r>
            <a:r>
              <a:rPr lang="en-US" dirty="0" err="1" smtClean="0"/>
              <a:t>interferons</a:t>
            </a:r>
            <a:r>
              <a:rPr lang="en-US" dirty="0" smtClean="0"/>
              <a:t>, which stimulate uninfected cells to produce enzymes.</a:t>
            </a:r>
          </a:p>
          <a:p>
            <a:r>
              <a:rPr lang="en-US" dirty="0" smtClean="0"/>
              <a:t>Will prevent viruses from infecting them.</a:t>
            </a:r>
            <a:endParaRPr lang="en-US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962400"/>
            <a:ext cx="2514600" cy="252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6576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otched Right Arrow 5"/>
          <p:cNvSpPr/>
          <p:nvPr/>
        </p:nvSpPr>
        <p:spPr>
          <a:xfrm>
            <a:off x="4495800" y="4572000"/>
            <a:ext cx="1143000" cy="9906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vs.  Active Immunity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52600" y="1371600"/>
          <a:ext cx="6477000" cy="485139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38500"/>
                <a:gridCol w="3238500"/>
              </a:tblGrid>
              <a:tr h="887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Passive</a:t>
                      </a:r>
                      <a:endParaRPr lang="en-US" dirty="0"/>
                    </a:p>
                  </a:txBody>
                  <a:tcPr/>
                </a:tc>
              </a:tr>
              <a:tr h="21886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Body produces in response to infection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Immunity that occurs</a:t>
                      </a:r>
                      <a:r>
                        <a:rPr lang="en-US" baseline="0" dirty="0" smtClean="0"/>
                        <a:t> without the body having a immune response.</a:t>
                      </a:r>
                      <a:endParaRPr lang="en-US" dirty="0"/>
                    </a:p>
                  </a:txBody>
                  <a:tcPr/>
                </a:tc>
              </a:tr>
              <a:tr h="887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Acquired Immunity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DNA</a:t>
                      </a:r>
                      <a:r>
                        <a:rPr lang="en-US" baseline="0" dirty="0" smtClean="0"/>
                        <a:t> inherited</a:t>
                      </a:r>
                      <a:endParaRPr lang="en-US" dirty="0"/>
                    </a:p>
                  </a:txBody>
                  <a:tcPr/>
                </a:tc>
              </a:tr>
              <a:tr h="88759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Must act</a:t>
                      </a:r>
                      <a:r>
                        <a:rPr lang="en-US" baseline="0" dirty="0" smtClean="0"/>
                        <a:t> on same virus many times due to mutation.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Genetic Immunity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Zombie Apocalypse</a:t>
            </a:r>
          </a:p>
          <a:p>
            <a:r>
              <a:rPr lang="en-US" dirty="0" smtClean="0"/>
              <a:t>Location: Idaho</a:t>
            </a:r>
          </a:p>
          <a:p>
            <a:r>
              <a:rPr lang="en-US" dirty="0" smtClean="0"/>
              <a:t>Current Status: Encampment with 15 other survivors.</a:t>
            </a:r>
          </a:p>
          <a:p>
            <a:r>
              <a:rPr lang="en-US" dirty="0" smtClean="0"/>
              <a:t>While Tending to your crop of potatoes you hear a sound in the bushes when suddenly:</a:t>
            </a:r>
          </a:p>
          <a:p>
            <a:r>
              <a:rPr lang="en-US" dirty="0" smtClean="0"/>
              <a:t>A zombie lunges at you and attacks.</a:t>
            </a:r>
          </a:p>
          <a:p>
            <a:r>
              <a:rPr lang="en-US" dirty="0" smtClean="0"/>
              <a:t>Fortunately you fend it off but in the process you scrape your knee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10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419100"/>
            <a:ext cx="4642650" cy="46101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15089"/>
            <a:ext cx="4495800" cy="461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Poor Knee!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when you scrape your knee?</a:t>
            </a:r>
          </a:p>
          <a:p>
            <a:pPr lvl="1"/>
            <a:r>
              <a:rPr lang="en-US" dirty="0" smtClean="0"/>
              <a:t>Pain</a:t>
            </a:r>
          </a:p>
          <a:p>
            <a:pPr lvl="1"/>
            <a:r>
              <a:rPr lang="en-US" dirty="0" smtClean="0"/>
              <a:t>Bleeding (which clots eventually)</a:t>
            </a:r>
          </a:p>
          <a:p>
            <a:pPr lvl="1"/>
            <a:r>
              <a:rPr lang="en-US" dirty="0" smtClean="0"/>
              <a:t>Burning sensation</a:t>
            </a:r>
          </a:p>
          <a:p>
            <a:pPr lvl="1"/>
            <a:r>
              <a:rPr lang="en-US" dirty="0" smtClean="0"/>
              <a:t>Dirt/grime/grit on the ground gets past the first immune barrier (skin)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immune system?</a:t>
            </a:r>
          </a:p>
          <a:p>
            <a:r>
              <a:rPr lang="en-US" dirty="0" smtClean="0"/>
              <a:t>What structures make it up?</a:t>
            </a:r>
          </a:p>
          <a:p>
            <a:r>
              <a:rPr lang="en-US" dirty="0" smtClean="0"/>
              <a:t>Passive vs.  Active Immunity</a:t>
            </a:r>
          </a:p>
          <a:p>
            <a:r>
              <a:rPr lang="en-US" dirty="0" smtClean="0"/>
              <a:t>Brain Break</a:t>
            </a:r>
          </a:p>
          <a:p>
            <a:r>
              <a:rPr lang="en-US" dirty="0" smtClean="0"/>
              <a:t>The Immune Response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Immune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Inflammation:</a:t>
            </a:r>
          </a:p>
          <a:p>
            <a:pPr lvl="1"/>
            <a:r>
              <a:rPr lang="en-US" dirty="0" smtClean="0"/>
              <a:t>Nonspecific response to pathogen</a:t>
            </a:r>
            <a:endParaRPr lang="en-US" dirty="0"/>
          </a:p>
          <a:p>
            <a:r>
              <a:rPr lang="en-US" dirty="0" smtClean="0"/>
              <a:t>Steps:</a:t>
            </a:r>
          </a:p>
          <a:p>
            <a:pPr lvl="1"/>
            <a:r>
              <a:rPr lang="en-US" dirty="0" smtClean="0"/>
              <a:t>Mast cells release histamine.</a:t>
            </a:r>
          </a:p>
          <a:p>
            <a:pPr lvl="1"/>
            <a:r>
              <a:rPr lang="en-US" dirty="0" smtClean="0"/>
              <a:t>Causes blood vessel walls to spread out.</a:t>
            </a:r>
          </a:p>
          <a:p>
            <a:pPr lvl="1"/>
            <a:r>
              <a:rPr lang="en-US" dirty="0" smtClean="0"/>
              <a:t>WBC squeeze out of capillaries towards site of infection.</a:t>
            </a:r>
          </a:p>
          <a:p>
            <a:pPr lvl="1"/>
            <a:r>
              <a:rPr lang="en-US" dirty="0" smtClean="0"/>
              <a:t>WBC fight off infection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Immune Response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Fever:</a:t>
            </a:r>
          </a:p>
          <a:p>
            <a:pPr lvl="1"/>
            <a:r>
              <a:rPr lang="en-US" dirty="0" smtClean="0"/>
              <a:t>Mast cells and macrophages signal hypothalamus to increase body temp.</a:t>
            </a:r>
          </a:p>
          <a:p>
            <a:pPr lvl="1"/>
            <a:r>
              <a:rPr lang="en-US" dirty="0" smtClean="0"/>
              <a:t>Stimulates production of interferon</a:t>
            </a:r>
          </a:p>
          <a:p>
            <a:pPr lvl="1"/>
            <a:r>
              <a:rPr lang="en-US" dirty="0" smtClean="0"/>
              <a:t>Increased WBC activity</a:t>
            </a:r>
          </a:p>
          <a:p>
            <a:pPr lvl="1"/>
            <a:r>
              <a:rPr lang="en-US" dirty="0" smtClean="0"/>
              <a:t>High Fever is still dangerous (loss of control)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04800"/>
            <a:ext cx="725442" cy="125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9350" y="4515790"/>
            <a:ext cx="2335771" cy="2335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Mr. Wilson?!?!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“Why don’t we constantly have the same infections over and over again?!”</a:t>
            </a:r>
          </a:p>
          <a:p>
            <a:r>
              <a:rPr lang="en-US" dirty="0" smtClean="0"/>
              <a:t>G</a:t>
            </a:r>
          </a:p>
          <a:p>
            <a:r>
              <a:rPr lang="en-US" dirty="0" smtClean="0"/>
              <a:t>R</a:t>
            </a:r>
          </a:p>
          <a:p>
            <a:r>
              <a:rPr lang="en-US" dirty="0" smtClean="0"/>
              <a:t>E</a:t>
            </a:r>
          </a:p>
          <a:p>
            <a:r>
              <a:rPr lang="en-US" dirty="0" smtClean="0"/>
              <a:t>A</a:t>
            </a:r>
          </a:p>
          <a:p>
            <a:r>
              <a:rPr lang="en-US" dirty="0" smtClean="0"/>
              <a:t>T</a:t>
            </a:r>
          </a:p>
          <a:p>
            <a:r>
              <a:rPr lang="en-US" dirty="0" smtClean="0"/>
              <a:t>Question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Acquired Immunity </a:t>
            </a:r>
            <a:br>
              <a:rPr lang="en-US" dirty="0" smtClean="0"/>
            </a:br>
            <a:r>
              <a:rPr lang="en-US" dirty="0" smtClean="0"/>
              <a:t>Protects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Body must be able to tell the difference between its healthy cells and infected ones.</a:t>
            </a:r>
          </a:p>
          <a:p>
            <a:r>
              <a:rPr lang="en-US" dirty="0" smtClean="0"/>
              <a:t>Antigens:</a:t>
            </a:r>
          </a:p>
          <a:p>
            <a:pPr lvl="1"/>
            <a:r>
              <a:rPr lang="en-US" dirty="0" smtClean="0"/>
              <a:t>Protein markers on surface of cells and viruses.</a:t>
            </a:r>
          </a:p>
          <a:p>
            <a:pPr lvl="1"/>
            <a:r>
              <a:rPr lang="en-US" dirty="0" smtClean="0"/>
              <a:t>Think about it as a military uniform that tells you who the enemy is.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 &amp; B Cells have specialized cells that “remember” an antigen that has previously invaded your body.</a:t>
            </a:r>
          </a:p>
          <a:p>
            <a:r>
              <a:rPr lang="en-US" dirty="0" smtClean="0"/>
              <a:t>They know how to remove it quickly.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657600"/>
            <a:ext cx="377066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Immunity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 </a:t>
            </a:r>
          </a:p>
          <a:p>
            <a:pPr lvl="1"/>
            <a:r>
              <a:rPr lang="en-US" dirty="0" smtClean="0"/>
              <a:t>An immune response that depends on T Cells.  It attaches to infected body cells and cause them to burst.</a:t>
            </a:r>
          </a:p>
          <a:p>
            <a:pPr lvl="1"/>
            <a:r>
              <a:rPr lang="en-US" dirty="0" smtClean="0"/>
              <a:t>*** Leave Space for a Diagram In Notes!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03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Humoral</a:t>
            </a:r>
            <a:r>
              <a:rPr lang="en-US" dirty="0" smtClean="0"/>
              <a:t> Immunity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Defined: </a:t>
            </a:r>
          </a:p>
          <a:p>
            <a:pPr lvl="1"/>
            <a:r>
              <a:rPr lang="en-US" dirty="0" smtClean="0"/>
              <a:t>A type of immune response that depends on antibodies to either burst, inactivate or clump pathogens.</a:t>
            </a:r>
          </a:p>
          <a:p>
            <a:pPr lvl="1"/>
            <a:r>
              <a:rPr lang="en-US" dirty="0" smtClean="0"/>
              <a:t>*** Leave space for a diagram in notes!***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317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Pathogen: disease causing agent</a:t>
            </a:r>
          </a:p>
          <a:p>
            <a:r>
              <a:rPr lang="en-US" dirty="0" smtClean="0"/>
              <a:t>Vector: anything that carries a pathogen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</a:t>
            </a:r>
            <a:endParaRPr lang="en-US" dirty="0"/>
          </a:p>
        </p:txBody>
      </p:sp>
      <p:pic>
        <p:nvPicPr>
          <p:cNvPr id="15362" name="Picture 2" descr="http://1.bp.blogspot.com/-QEkkJ-9L_ac/TsDOWRHvRaI/AAAAAAAACSE/GehofBYPkx8/s1600/locked-do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0"/>
            <a:ext cx="3348228" cy="2228850"/>
          </a:xfrm>
          <a:prstGeom prst="rect">
            <a:avLst/>
          </a:prstGeom>
          <a:noFill/>
        </p:spPr>
      </p:pic>
      <p:pic>
        <p:nvPicPr>
          <p:cNvPr id="15364" name="Picture 4" descr="http://www.abelardomorell.net/photography/money_01/images_money/money13_safe-do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371600"/>
            <a:ext cx="2362200" cy="2952750"/>
          </a:xfrm>
          <a:prstGeom prst="rect">
            <a:avLst/>
          </a:prstGeom>
          <a:noFill/>
        </p:spPr>
      </p:pic>
      <p:pic>
        <p:nvPicPr>
          <p:cNvPr id="15366" name="Picture 6" descr="http://hhfencing.com/yahoo_site_admin/assets/images/fences.167105147_st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286000"/>
            <a:ext cx="3302387" cy="2085976"/>
          </a:xfrm>
          <a:prstGeom prst="rect">
            <a:avLst/>
          </a:prstGeom>
          <a:noFill/>
        </p:spPr>
      </p:pic>
      <p:pic>
        <p:nvPicPr>
          <p:cNvPr id="15368" name="Picture 8" descr="http://www.berlinermauer.se/bilder/b_murkreutzber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419600"/>
            <a:ext cx="3067713" cy="2133600"/>
          </a:xfrm>
          <a:prstGeom prst="rect">
            <a:avLst/>
          </a:prstGeom>
          <a:noFill/>
        </p:spPr>
      </p:pic>
      <p:pic>
        <p:nvPicPr>
          <p:cNvPr id="15370" name="Picture 10" descr="http://farm3.staticflickr.com/2198/5755414129_2ec1e24797_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4572000"/>
            <a:ext cx="3019515" cy="2019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body’s first barrier?</a:t>
            </a:r>
            <a:endParaRPr lang="en-US" dirty="0"/>
          </a:p>
        </p:txBody>
      </p:sp>
      <p:pic>
        <p:nvPicPr>
          <p:cNvPr id="14338" name="Picture 2" descr="http://www.umm.edu/graphics/images/en/8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219200"/>
            <a:ext cx="5714999" cy="4572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9200" y="57150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3"/>
                </a:solidFill>
                <a:latin typeface="Chiller" pitchFamily="82" charset="0"/>
              </a:rPr>
              <a:t>But what happens when that first barrier is breached?</a:t>
            </a:r>
            <a:endParaRPr lang="en-US" sz="3600" b="1" dirty="0">
              <a:solidFill>
                <a:schemeClr val="accent3"/>
              </a:solidFill>
              <a:latin typeface="Chille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Immune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79792" cy="5181600"/>
          </a:xfrm>
        </p:spPr>
        <p:txBody>
          <a:bodyPr/>
          <a:lstStyle/>
          <a:p>
            <a:r>
              <a:rPr lang="en-US" dirty="0" smtClean="0"/>
              <a:t>Defined:</a:t>
            </a:r>
          </a:p>
          <a:p>
            <a:pPr lvl="1"/>
            <a:r>
              <a:rPr lang="en-US" dirty="0" smtClean="0"/>
              <a:t>The body system that fights off infection and pathogens.</a:t>
            </a:r>
          </a:p>
          <a:p>
            <a:r>
              <a:rPr lang="en-US" dirty="0" smtClean="0"/>
              <a:t>Scenario:</a:t>
            </a:r>
          </a:p>
          <a:p>
            <a:pPr lvl="1"/>
            <a:r>
              <a:rPr lang="en-US" dirty="0" smtClean="0"/>
              <a:t>How do you get into the Castle Mordor?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3314" name="AutoShape 2" descr="data:image/jpeg;base64,/9j/4AAQSkZJRgABAQAAAQABAAD/2wCEAAkGBhQSEBUUEhQUFBIUFBUUFRgUFRQVFhgVFRQVFRQUFRUXHCYeFxkjHBQUHy8gIycpLCwsFR4xNTAqNSYrLCkBCQoKDgwOGg8PGiokHyUsKSwsLCksLCwpLCwsKSwsKSwsKSwpKSksKSkpLCwpLCksLCwpLCwsKSkpKSksLCwpKf/AABEIAKwBJQMBIgACEQEDEQH/xAAcAAABBQEBAQAAAAAAAAAAAAAGAgMEBQcBAAj/xABSEAACAQMDAQQHBAQICwQLAAABAgMABBEFEiExBhNBUQciMmFxgZEUUqGxI0LB0RUzNXJzgpK0CCQ0YnSTsrPC8PE2Y4ThFhclRnWDoqOkw8T/xAAaAQACAwEBAAAAAAAAAAAAAAACAwEEBQAG/8QAKREAAgIBBAICAgMAAwEAAAAAAAECEQMEEiExE0EiURQyQmGhgbHRBf/aAAwDAQACEQMRAD8AEgKWtIWlgVhG8LFLApAFLFQyUcr3fKOrKD5FgPzNedcjg4J4B8ieAa2893ZS2VlDDGIbgzI2ev6KEybj99mI5Ldck0/Dg8itsr58/jpJGJsR44HxrhceY+orRtP0GGHtA0Sxp3JhaVUKgqpcJuCqeANysQPDcQOKvdK7ORx6reExIY5YLaVAUXaG3TRyBRjj2FY4+/To6S/YqWrr0Y2zjzH1FKUg9Dn4Vpvors4jaXLPGjbblsbkUnAghOASOlAnaDXkvZlmihWFe6RNqspyQzvuO0AdHA+VKyYFCG6xuPO5z20VZkA6kfUUpTkcc1qHZ2SODQ/tBgileMTthlUbj9plABbaSPxqB6R9PgOnw3sMKRStsb1VVcpJCz7H2gBsEKcnpg46mjel+O6/Vi1qvlta90Z48yg8soPvIH50pnAGSRitmSOPTY7G3hiQi4nWCRiPWYmCWRpGP6zFo/HzPuoaudCih7RwIiKIpY2mKbRsDmK6VsL0APdhseZJ8al6Oq5Ijq7vgA4Iwx8/cCCTUTVZ9mQCieYLAt8x4UeelftLFEJLOK3RZcQyCVe7BXDCThdueikdfGjHVbyLSobYJEi2hk7u4kwSI0MbESuVBLFnCgs2clueTUx0i3fsdLVtR/Xs+d1mYn73jVvYXYIx6oPiM+PwNEPaq3s5r15LIoYmjjZu7UqvekyB8LgYyBGTjxbPUmjfRuzaXGglFjQylLgo20bu8S4laPLYz7SqKhYlKTgn0MebZBTa7Mqkvdp4x/VIP18ar7nVTzhh78kfjmtM9IFmg0nTtsaI0j26EhFDDfauMkgckE5+VGzPHZTWVjDDGIbgTq3HIEMO8E/fLHqW5PWjjpVfLFy1nFpHz5BrWPawPjx9Kt7O8Rx6rD4ZGaLp7q20rXJoxbLJFci2CKNgWJpHIbaGBAXJJwMY6dMUSelHWoLK37r7KjtdRXCKyiNdhCqu4+rk8yg8fdqJaWLV2ctVK0qKPs0wCkkgAckk4AHmT4US2moROcJJG5xnCujHHngHpQ56NViup13gOqRvIEbkd4HiVWK9CVDNjPQtnqBgi1TX4ZftVtdoI5oXb7PtjlZ9mxTDcIyqdp3E4KnGRjwNU46HyR3uVDc2q2y2JD7yKDgkZ+IzVLrd+qqRuAPxFWcFqj6XdyPGne7LhiSilgwjJ64zkH8qt+y+nQvbBmijYtLcEkopJ/xmXqSKiH/zrr5dq+gfzNt8e6MburgFjkj5kUgOPEjn3itZ9H3ZyOKy2yRIX7+5B3IpOEuJIl5I+6i1XdgLCNrnUA0cbBblgoKKcDv7ngZHAq1+FVKwfzO3Rn0OD0IPwot7MMCOCCfcRT+riC90e4ultooJoe82tGF3ZjIyN4VSVZTgqeOT5A0Q6vYxpHZskaK3eDlUVSf8VnOMge4UrNoqg5bulYcNZbUa74EhgeMjPxGaqNXsFkU4IJ9xBp19FWXTGijRBPDMIQwUBtveqASwGTmCUZ+Jqx1izj+1okcaIIYSzbFVfWmbZGOB4LFLx/niq+TRLHj8u7ivo7Hqm57aM4nhMbVZ22r+pg1ba3o24ZHWhSSMg4NVFLcjR65QqUgtmpN7KqRqSKhL1q8FissBDDOBkUTdEVZPsGjeNTx0r1UNs8aLgtj516gcSbBEUsCk0sVfZVsWBXaTur24UIVi16j4j8xW1do/5T0z+fef3Vqw+aYYIz1GOOvxHvo9tfS/CVje6tTJdQhtkkZj27mXY7DcQ0e4dQA3XqavaWaimmUdVFyaaCD/AN5f/CUX6dqCTGQrjdFK8LeYKEHHzDKf61YlYekQrqLX0ke4urLsV8BVIRUUMRzgJycDJYnjpU/QvSp9nmunMJZLmYTBRIAUbaEbJ285Cp9Ksxyw+/ZWlin9egt9Ez7bS5PXFy5+lvBWe672gF7MJ1jjhBijTZG4ccGR8khV5/SY6fq1P7H+ktbGKSMwmTvJTLkSBcZjjTbgqc+weffVZ2m7WRXcqvHCsAWPYQpU5O4nPqqKRmknipMfhi45baDy2/7Mv/Mn/vUlNdvP5Atv6O3/ALs1UvZ/0kxQ2a2slsJkHebtzrtYPK8mCjIfvY+VQu3/AKQ/tdssQiWKJW3H197MdrIqgBQFUBifHoOni3yQ2VfoX457+vZpHbD+O0v/AE9f7rcVWax/2ktP9GP+xfUKaF6aYWhgS8tXluIMGN4zGQXVDGJcOwKMVYg4yOTjyEWTtq/8JLfyR52AqsQfAWPu5UUbyOTmVmJwOuB0pk8kVXIEMM+ePTLj0w9q13PZdzGWxE/eFxuxnft2bOnGPa8elXnZ7Vbuy+z2mqLHIk7fZ4JEfe2dpxHMpUblIG0P16ZB5ag3tX6TYtQt5YBabJJAq97vRioDq3BCZ6A+PjVzZelCJ1iF5aNNPbkMkkfdkd4FK94FkYGNsE9N1QskFK3Il4puKSiUPpF0yLTr4CBSsc0YlVF9lG3MrqvkvCkDwyccYA0TsLqwj0i3lfo8uznwM180S/jIKy7tT2lkvroySRBE2LGi5yVClmyzYGWJY9ABwOuMmzbtGx0v+D1jwwYMJd/TF0LhTs25zwB160iOTHHJKVlieLJLFGNBb6ZUxbWYA4F9FwPACOX8BVv2l/lbSv517/dqDe2uvPqFvHGYu5McgkLLJv57t0wBsGOXzn3VL/8AWlGoje7s2e6gDbJIzHty67XZd5DR7h1GGx5mnLPjcqsS9NlUU9r9g76Tv5fi+Nl/vauPT8+DZ/8Aif8A+es517tLLcah9slUD9LE4RTwEiZSqBiOuF646knA6VP9JXpFXVO42wtD3Pe+04bPed30wBjHd/jXWmmSoyjKN+iV6NYrp7omyKCSJC53ttUqxClSMHcpOMjjoCCCAa2C3cajC6yx9xd27vHuVt3dyjK74pMDdGSpBBAzghhWA9he2z6ddd8qCRWQxyITt3ISGypwcMCo8PMeOa1Kx9K1vIZUsrYwzzZkd5dgXeQAXwhJkbHOPVB8xXR2wjz/AMkZFOc7SL+wud+iXTkYLRXLkDwLQliB9ad0a/7vTLd/vXaIf/m6gY/+OhGLtb3NjNZrFuEiSxq5kxgSIUUldnOAR484pMevvJp62aRAMsqSLIZOMpdC4X1QmfADrSoZ8Srn1/4FLBkdqvZpkl2Fv4oRxm2uJSB599bDP1ZvqaH/AEfLi61D33LH/wDIuqZ/hWU3v2vuU4tjAE75s8yiQtnuseAGMeFUuldq2spp2MIfv3L4EuNuZZnxkp63Eo546Hii/KxOSqSAWnyJP4jPaHtuJrOS2t7ZLeJ1bcQy+ySWYLGigAtzk58T1NGnaCULDZliAO8HJIA/ySfxNZMsZKY8SpHuGRitKse1JmiVGtYnChRh5cjKjGcGE+/61XWeOSM45JVfCHzwODi4K/ssuzr7bqUD2ZYkk/rxkxsfmrRD+pUWDLSTyHq88g+Cwn7Oo/8AtFv65pjSFlt+6KqjlLdYWBkZOR3fKnY2R6p8vCpFrGwU7gAzSSuQpLAd5NJIBkgZwHA6DpVLNmi9LGCfN/5yTCDWVyodkjyMULa5on6yiiwUzMgNZidMvQlTozJ48HFX+hXy4wac17Sxyy0MqxBqx+6HdMIdXtYWcHaM48K9VOkxPXmvV21nbkCjTgeNNSagBVYXJpIHnWqsf2Z7yfRKa/JPFIN4elcyB0xTZbJxRqCB3M68p86VGD4iuKtLqaRB0NTvSmwK6SDUUSj20ZpRjptX5pTNz14rqJOYqDqLnhfwqxzVddJmUH3D86KNWcT9Lt+7OcZb9vlVnJp0snL556Ac0/otoOM9WOB8ByTRtplgGIJHH7B0qlmzUzQxYeCk7PdkOOUxnxPWiW27FKDnHOKJbWAAVNSTiqcszk7All28RQF6h2bC8448eOnkaptU0jaoZeo8R4fvFaLdLkc0K31rtbaRmNsj5Hqv7qDeyxhmp8MqtIut64b2uhH7ah67pOVJAz+z4U3dxtBKD4efmnj9KuFuA6+YqbadosuKaozO9tiM8fKqO5jx8PyrTdV0pWB45oH1nTiMkeFaunzXwZefDXIOl+eKtdLvSrBl4ZTn5eNVjLzg0R6VDGIgSgZj45PHwq7laUeSlii5S4Cy3beAR0bkfOi3QdNwATQl2Nj/AEzQN1Ubk948f2GtOs7cAVhaj4ukacfirZ6ZMLQLq5/SGjy99mgLVf4w1Xxdkr9SKgow7OezQfH1ou7OezTcnRC6CVBS2am81xjVYr1yd31DvL4KKbvL0KKFdU1MseK5RbY+ONLljmq6tuyBVGvJpZzXoX2mrUFtRLdi1UivU/JcBj0r1FuAM3iQk04Y8Gmt+D1r0tx5VrmceZ65nFIzXsVx1j6T1w3PPSmUT3U6Kho6zzymvCXzFKRM0poqng7kY3+6uh6cWGutEBXcEiPtFJc5lB92aUI693fr59wH481AcOwv0uLLqv3VH49aO7LgjHlQLocw776fTpR7agZrFzt7jbhWwt4HNS4zUGK4HnUj7WB0qvZQnF30PSrVfeW4YEH/AJ99OS6kBzQ1rXavacIMmpX9DMWKfZD1ADJjl8OVYeXmP2iqW2ujA5RuYyfVYeGfA+VOXOrpIuZpAD4AdfqKi/wmhXABZTxnB/GrMYtLlF2TLSadW6EGqnWLMBGPXKmuWMbscKMr+P18asNStiYyDxwRzRR+EhcluiZcQN3P1q20qTYQD7LfnUC6gw2D51JtATlT5ZX4jw+dbEvlEyY/CdltJrjRX6SjomwH3rjkfStutZQyhh0IDD4EZFfP8mH3Z44B+nuraux98JbOE+IQIfivH7qz9XFbU0WFLc2Wt50NAeqe2aO7tvVoD1Q+uaoY+x6/UjRii7s77NCMdFvZz2aZk6Ij0wjJ4qJd3YUU5PcYFC2salk4FVUm2RCHtjGo6juPFRLW0LtSbeAu2KKtL04Lin/qgu+WMwdnlK81DuOzPlReEwKZZaDexW+2AtxphjODXqJNUgyw+FeovIxtIwTZ5mnEXyFNqmetOKT8q9AzHFbPOnETmkggV4S+VCEhRWpEWAOetRRnNOlahkjwlArvf00FrjYoaJscM3upHfikV1Ix41KR1jowelR5Pbx8D+FSBFxxTN+mAreI4PwqOxsC2W4McyEdCBn+tx+dFVtqQVSXkIoJnO+JWH3cfMHIol0nT1uoUc9ejDzI4NU88E1bNHDN3Q9cdpFB9RnbAzwMeOPHrVzY64/G5HGceFOppkXq5jX1QMceXSraBAcHbwBjp+VUp+OuCz8v5Hry3LR5B6ihK30QzOdx4B6edHci/o6qIMAmlRltOxvcmRY9FiEexkUgEkEjn615dJVsBVAUeQoht4lbripqwqBxR+R/YmWWMX1yUMenhF6VU60eKIL5+tCGtXecgVEW5SHJ/G2Amt2/r5HWmVhIVXHVf2Gp1/D4muQAFR5FiPqvI+tbEZVFGbOPyI8y4f3dR8GrUPR3xaDnPruceXIrMbxcRo3iAV+YNFnYHUtjNz6v66+a59oe8flStQt0CIdmjXfsmgTUvbNHV23q/KgXUT65rOxdln+JGVqJ9DuMLQuKlwXpUYps1YEXRe6tqvGBQ+0mTXJZixp9QNnvoIx2kuVlpo8ijrRTaSis+VyOlTINSdfE0E4ts7hqmH7PTe6hi27R/eqUvaBaVtYKxllcLk1ymbe7EgyK9UjaZgailF/AVxFzSiQK9JZjI4KWFpky1Hl1ADpXJX0c3RP3AUp5+OtUUmoMelMtOfE0awt9i3lSLs3QHU0j7YvnVJ3nxpyOUeVF4qIWWy6N4vnXlnHnUG0g71wkaMzscADkmrq67G3US7mgcDxxzj44pclFdsZFSlykR1uKs9QtsxR/5w/EGqEwlTyCPiCKLBGDbwBvBx+VIycclrCm3TI0Ee2ELjkDcfgDzVx2Lvu7doz0Y7l+fUVWXMwAfzAQfU80zbsVUsDjHI93NV5rcmvsuQe2SNhtVUjPFPXMgAoX7MdohNED+sOD8RVjPebnAHxNZU04umWlDe79FxAuUqovFwc16TXUiGGOKBu03a0yNsjOF93Wphjc3SOjeNtsLv4ZCuqhhycdehq0F8wHPI91ZlpM4U7jkkedER7UkDpxTJ4HF0gt0Z8l/dXYIOOaHZosk5py01be4yOG8qevxtbFDFbBjprgG9RhB3D51V2UPqfByf3VP1abD1A0e4Dd6PNlA+AxmtLFewz8vY3criFv81x+KkGrDsXGWuGC4x3eefhyPnUG/OUlPhkY/t4FS9A2LG8hbbIo2pg4Jbrimv8AQV1I0uwnZrWMnrsGflx+yhbUD65q0j7TQQ2qCWZA23GM5b5qKFW7UW8smFfk9MjANUIYZ3dDp5IpVZPU12kCnKloAWgqyEQMY86qrTlyKIEgwBQslC9O0bdyatv4FUjpT9hjaKmd4BVaUnYTddA1e9ncezVHc2bIeaM72+AFDOoX4aihJsl9FloL4i+deqHpkuE+deoiLMjaTFQ5rkDrUWS7qK7kmvSRx/Zhyml0OzXRb3CmS1c25p6O186dxETbkM8mlpATUxYQKUcCgc/oJY/sYjtBmtG9GXZCKbfNMgZVIVA3TcRkk+eKA4Dk1ufZezENpEnT1AzfFuT+yqOrzuEeDQ0uFSd0WVvoUEb70jjRhkAqoBwfhT8ka59rmq3Ue0kUC8kZ8s1VW/b+3k4Jwff++se8mRXyakcbRbXsCHiREdT5qDVFq/ZqPapXKqvI29Poa7qHaSNY/wBGwJ8B1zmuQ64oUJ99TjPg2OnwrovIh+yII6zYGN92Qyvtwf2EedV96+Igg6sef5o/60W3Okbm2b+o3DOPaql1zszJAVZiCCoAA8COoq9iyL2U8uNrorOyerdzO0bHCscD3EdPrRzfXpjXcOc+PWskvFIYn30Y6B2g7yPupeu3IJ8aZqsG/wCaA02evgx6/wBQ3AlicZ8ATxUrT9KTaS4U5Gc71HXpVt2eClGBAOTV5b2cKjG0Y8qp+RRVIu7HLkD4tKycRqWznoCqjHPLN1+VSoexzO4aZsRjnYuefnRa96i9AP21Ea93Hig87XQccX2MXOmIFBRQCp4+A8KrdWvFbaR1/KrqZSEJPlgD49aDNYuQoP1/60ELmycjUUVXaSb18A+FR9MXZgeLfv5NQL6+3NnxpKXv6QHPsjiteGN7KMmeT5WT9WnCoQvVnH0QftP5VT2s7F8eB6+WPGlTXIYc5BHT31D7zrViEKVMrZJ2+Dmq3G+RmHQnj4eFRIlJIxT0uD0HNejlC/Pr+6rK4VIpS5lbDG37VxxhUfLEKAWHOT76vbPUUlTchyOR78+WKy0sSfLyxVhp0jrjaxwpz8TVPLpYtWuyzj1LXDNR0aIElycYqxnusgnPHhQRZ6uy+tLwD4L1HyqyvdXjMY2MTnw6VmzxSTNGGSLXAZdndVG07jSdd7QbSAprP7XWWTwpZ1AyNk0p6dt2F5UEcmqM/jSFBNRLCEt0oo07RsjJoZJQJVyIVo2FxXqnanbbGAHlXqXuDo+fjXkXNcAp9OK9W3R5tK2PRQ4pbOBSd/FdjizyaS+eywkeUE17Zg11pfAUnNQSX3ZfSzPcxoBxuy3uUcmtnuMKnuA/Cs89FaDvZvvBFx8C3NaFqCcYxmsXXSuW02tHGo2ZZrxEkp29AagLpo6jw8qIdcAD4AFVvdEjrx7qbjnUaQ2cLkUV7OyvwSMe+lwaxIGDbiSOmeasbrs+8i94gJPivj7sVUQwENzkEeHvzVuO2UTPm8kZBZo10006lj6y4P7SKu+1c7Mox4H86jdj+zjBWlkyNxO3PXHnU7WIPPG0c1nZKWTg0sdvH8jN9Ri2sQeOfzrlkeeOo6fuqRrV0JJCQBgcfSq2OXbznjBx8a1IJyiZM2oyDHQdY2+qfnROSGAIb4issg1XaAx65/CiPSu0Q28k/wDWqGfTPtIvYNSumw6hshsBY55yfhUqWVI1GMUJSdoQBwciod32rAXBPXj5YqosM26SLjzxXsvNX10YOTwOaz7VNR3vheleutRaQnB4+tNwwCtHBgWPmXZn5s7ycITHZbuai3MBjc5HB6URWVtXtRljUYYbm8F8cnpT45PlQl4vjYKTQZyQRTQGR5eZq6kssKzSYi29Fx6x5wR7qqb2VS2I923w3Yz9BVuLsoZFXIxLJ4CmlGadjtieTwBUm1t8nIHP6o/aaZaRW5Yq0tCTjx6n3Cr/AE3TRnODsH16U1ZWWDtHU8n5DOKtJpQiYXqeD76qZMjfRZhCiBqD5OAfVHSo4YgVIMB6mm3TpQpcBjRuT407Dd45pidBTSCicVQO5oJtG7VGI8qrj38H60c6Z29tmwH3Rn3jI+orIdp60tJqq5NLGfI+GoceGa3q2qRyOCjqwx1BFerKBMfOvUj8P+x35f8AQNxLUgR12KPApXjWy3ZnKNHCORTrtgU3nmuyGgDFRJ40uFRuGemRk+QzTbtxVv2OjRtQtVlVXia4iR1YZUq7hCCD1HrZ+VdVnXSsPex0JW9YecHXHUBxg0b3kJI8uKVedkYF1m1SOJUha1uHdFyFYxtGq5A8jMPoPKpVxoUX8LRwBMQNatOUy20tG5jyRn/v0/sjyqlm0MskrstY9fGCSoy7WrHY5HjnPNL0yx3eHjRxb9m4JdbkiMSG3jV22EZTcsVqOR57pm+lWfajs3bQxwyW8Ucf+MKjlBjKsJIypx19fZ8xS/xJRxt31f8Ahb/Pi5xjt7r/AEpdO0oKMgdaXJoMRfeY13ee0eHjVr/BMUdlZSqgWRxBuYE5bdbsWzzzk8159MR9OvJu73zoLoxnLbtyI3dgc8cgYpa0c/Js3erAlr0473H3RFdAB7qA+2OtcmJeuOfh5UYekGKHT7S3UAfaWZd8nO4iJMytnP6zlB8HND/og0231C4vDcwxzBEhK94obaWaXOM9M4H0o4aJrLTdnPXLxOSRls0nH1qAknUdQevyrdPRt2TtJ7rVUmtoZEhvnjiDoCI0EkoCID0HA6eVR4OwltBomoGSCNri3e9RJWQd4BGT3TBuvs7SPjWrHHRkzzWzFIUMjbcf8ip1zZEAbT7ueORW+9g9N0jUIC0NlFuh2RyF4EUlygJIIJyPfQ3pOl6fqmrotvB3dpHbNJLHsEfeSJIFAIVj6v6VCemduOldKJEchkSRyFThskZLDPOPP99QZomxnOcV9PHszY3n2qGK0igktZO5SSONFbeYY5FYbQMr6+CrZBAOetYV2bto5NSt0ZVaGW5gUqRlSryxkoQeo9YrXVtZ25yTBrT5mBwAW92M/SiS39VQXBTP3lIra+3Po/tUtVa1t4oZftFsu6JArbJZkhcZHhiQ/SuekrsdZxaZPJHbQpKvdbXVBuGZ41OD4cEj50OTFuGYc+zgxq91rYmIly3njj/zqp02WYShgoLswwzckHPUeVbj2e7OWVlplrPLbR3Ety1qrtIquQbp0AC7wQqoHHAxnb5nNV/ansXb2+r2QjjUQXMg3xAeoGSRA20eCsJF9UcZHvoVi2R4GS1G+QB6tYI8mH/SMoYsxzjIGcDnih4aYXBMQAABZtv6qjxJ8OeK+hLrQtLF8lk1lH3ksDzBggC4VtrKWBDBvH9tDvY/sTapq2o2skSSwxJA0QkG4hZQZCpJ64yBk84UVMcUo8WLlmjLtGErauzbcH3/ALyaJ9P0zAAXBY8Fv3Vs0fY7Tb6K6SG0W3kgmlt96KEYSR9HXYcMhyOG9+RVR6PdEt2sZr24hWbugxSNgGRRHCsjEK3BdiSNxBwAMY5zM4ybSQuMoq2Z1IgRfIg9ccn4VALkvz8vcK0v0ldnrdtMhv7aFbd3WJmWMBVKTx7gCqgLvVivrADjPuwT6noGl2sVq0tjE32iWG3BWNMh5VJDNkj1crzjnmlrDz2G81+jFJM0yycUcelTstDZXERgGyOZHbZkkK0bKDtzyARIvHQbTjrQVIOBQSTi6DjLcrIMqVHk9VCaktweaa1OP9FmiTIaJNtD+iHvGahyR4NWlkf0a/AVCuU5qL5Oa4G1TivUtVrlTQJU4rhrqjivEU0k4a61cB8KWBUHIR41JsLnu5kf7jo/9hg37KjAc1Ksbbe3uwc/lXXRPfB9bz2WbmOf7kE0ef6R4H//AFGoemYuJLe8UcSWfHwmMMoH/wBNBM3pfgNk0QSf7R9mK52x7e8MewHd3mcbvHFK7G+keG30+GJ452aFO79QRMNqEhMZkDH1dvhTfJH7K/in9Fz2OTfqN5J90yD+3dSpn+zbJS7i1mTSZPtC7ZUnluCMq2EW+a4TlSR/F4oP7G+ki3tRMZ1mLyuCNio3HrMckuOd8knHw5pzTvSpEbKWG7aeSWQSruCxHCyLgD219kkjp4UmM4bab7sfPFk37knxX/QV6icaZZe4W/8Ad2qd2QvFWxkkf2FlnZv5qsc/gKC7T0o6cbGC3uopZDHFCrjZGy95HGqkg955g8++qSz9JtpHpVzZ4mEsq3ix4VdgE5kEILb8jAZc8cY8alRXl3p+q/057vFscX3f+Ej/AAirR1e1myTGUkix4K4YPn4sCf8AVim/8G/+Mvf5lv8A7U1M9ufSPa6hpSQuswuVML5ZECd6oCy4O/OCGkwceIqh9Efb+30x7k3IlPerEE7tQ3sGQtnLDHtj8acqsrvdVM0z0Vvi71o+V/IfpJOavu28iPol5LHjbNaPLkfrbohhvoF+lZX2I9K9naT6k8on23d080WyNSQjNIRuBcYPrjjmvW3pat/4ANjKJvtP2V7cEIpj4DLF627ONuwHjwNECEn+Dx/k13/Tp/uxQ/6B5M6pN/osv+/t6heiX0lWumwTpcCUmSVXXu0VhgIF5yw5zQ/6Pu2X8H3wuSpeJleORVxu7t2DZXPG4FFOPHBGRQ/RP2b/ANkP8r1T/TU/ulvWF9lYx9vscY/yi1PH9NH1rSbz0sWEUc72Kyvc3J7w7kdFEndrGruX8AEXhc5x781m+hTiGW3mYEpBPCzYxuIjkRmxkgE4XzpWSStDccXTPogTiS7kgbkJDazAe8zXGD9YV+lDPbO773RrpuuLh4/9VqPdf8FD0fpUthqRuQk/cvapbEbY93epNJIp295jbtdhnPWqv/02jfSHs2SX7Q0skjHCbP0l61z7W/Psny60cpxp8nY8U3JcPsL9V/kbTf6XSf8Abgpfb4/+1dK/pJM/621qg0L0g2ZsYbfUFkBtmiKMisyt9nZWhPqesGG1QQRg4688U+tekeO71OC4VJBa2e0jIXvG3SI0j7c4HsKAM/q+/AjfFq7J8U4yaa+zVLjVYV1WOAwAzvau6z4UsqBzmLONwBwW4OOKG+xNrJHrmqCWTvXKW7b9oX1WUlF2jgbVKr/Vz41Sy+kCCTVIb1Um7mO2eIgrHv3MznIXvMY5HjXtI9IUCald3Zjn7q4SBEAWPfmJArbgZOBnpgmp8kfsXsl9BV6PB62qf/E7n/hqj9Hcmez1yf8AMufwt1Fck9KVlbRT/ZbaYSzPJKdwQK00nV3bvGIGcdB4cCh30eds4bS1ktLtXNvLuw8YJI3oI5EZQd2CBkFckEn3Go3Rvs7bKugh7cNjstbn/uLL/dpRbr+qRQQ2JmhEwe5tokyFPdyOj7JhuHVcHpg+sayr0mduYJ7GOxskcQRhAWkBXKxJtjRQ3rHwJZseyOuTiy7Sek22uorNYknzb3dvM+5EHqRBg231zlvWGBx8aLcjtrE+m60kW7hd5N0bxuI02gd3sZN/I9rdvQ5P3az6QnFGfpK7YQ6hJbmFZF7pZg3eKo5cxFcbWOfYb8KE3TpVXI1u4LGNNR5IMyUnUkzb5qZcRcV2eHNqw8qFPkNoY0psovlik3aetXdDX9CD8a7KNzVL/Y5LgjtxXq9J1NeqbBopY24pYqPbdKcZqc+wYu0KZa8rV1K7ioZJwpRJpFoEt2YjlunwFD0RoudMRKB5Ck5HwPxL2QGkww96svzByKkw3Xq429OpGc/H3VHlT1SfEOmPmcVeaHajeRkjfCWODg53Y492KW+g/ZR3ShkDAhSuV9k5OeRyPHjGarnBC5Y+r4cZJPu/fVrri7H2L7I5+J6c/KqCaUtgHoAQPdg/+dHBWBKTQozJ4impbtF5VcHz4pU9sAKq5nyasRiInkdD6sz5Ykn4mmAepqWEAiBHU9aiN0+dNRWk2IU04/Sm1p9hxUkLk4i5Q1JshlKTaL6pp7TR7QoH0Euy009fVFXFunqMOuDnHl76qrMYq9sz7XvSqeRlzGiraPhseGGHxU5/LNTosHkdCP8ApTSD1vl+8URdjNQKQquyNhk8suT9aTkfxsu6Z02CWpg491R7T+LcjxZV+mTVx2muC0s/AAEnAAwBwPCqzT0zAf6Q/wCyKZD9SNQXGmxHu/gPzrkLcD3k/nUiziHdE+Q/KorDgUvtld9Ee69ZsV1xyB5V2HljSc+1TELK3UmrunUm+FO6SM03+IHsmLH61PsnNLiTrXJKTY2idYmPu2EioecjKjdjupjgOBkAuIR18fjU21jt1ibO3lBwdzc5hJyCOCD3o4/VHv5qYhxS29hvga7cRtGNDFstnhzmQZywZwAx34GMeAEfzJ60q5t4fVMJLDaSxPX3EjJwfPw9woZhkIWRfDcKvbHiNv5tNl7YESGq5616lS8AfCvVFBn/2Q=="/>
          <p:cNvSpPr>
            <a:spLocks noChangeAspect="1" noChangeArrowheads="1"/>
          </p:cNvSpPr>
          <p:nvPr/>
        </p:nvSpPr>
        <p:spPr bwMode="auto">
          <a:xfrm>
            <a:off x="63500" y="-708025"/>
            <a:ext cx="2505075" cy="1476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6" name="AutoShape 4" descr="data:image/jpeg;base64,/9j/4AAQSkZJRgABAQAAAQABAAD/2wCEAAkGBhQSEBUUEhQUFBIUFBUUFRgUFRQVFhgVFRQVFRQUFRUXHCYeFxkjHBQUHy8gIycpLCwsFR4xNTAqNSYrLCkBCQoKDgwOGg8PGiokHyUsKSwsLCksLCwpLCwsKSwsKSwsKSwpKSksKSkpLCwpLCksLCwpLCwsKSkpKSksLCwpKf/AABEIAKwBJQMBIgACEQEDEQH/xAAcAAABBQEBAQAAAAAAAAAAAAAGAgMEBQcBAAj/xABSEAACAQMDAQQHBAQICwQLAAABAgMABBEFEiExBhNBUQciMmFxgZEUUqGxI0LB0RUzNXJzgpK0CCQ0YnSTsrPC8PE2Y4ThFhclRnWDoqOkw8T/xAAaAQACAwEBAAAAAAAAAAAAAAACAwEEBQAG/8QAKREAAgIBBAICAgMAAwEAAAAAAAECEQMEEiExE0EiURQyQmGhgbHRBf/aAAwDAQACEQMRAD8AEgKWtIWlgVhG8LFLApAFLFQyUcr3fKOrKD5FgPzNedcjg4J4B8ieAa2893ZS2VlDDGIbgzI2ev6KEybj99mI5Ldck0/Dg8itsr58/jpJGJsR44HxrhceY+orRtP0GGHtA0Sxp3JhaVUKgqpcJuCqeANysQPDcQOKvdK7ORx6reExIY5YLaVAUXaG3TRyBRjj2FY4+/To6S/YqWrr0Y2zjzH1FKUg9Dn4Vpvors4jaXLPGjbblsbkUnAghOASOlAnaDXkvZlmihWFe6RNqspyQzvuO0AdHA+VKyYFCG6xuPO5z20VZkA6kfUUpTkcc1qHZ2SODQ/tBgileMTthlUbj9plABbaSPxqB6R9PgOnw3sMKRStsb1VVcpJCz7H2gBsEKcnpg46mjel+O6/Vi1qvlta90Z48yg8soPvIH50pnAGSRitmSOPTY7G3hiQi4nWCRiPWYmCWRpGP6zFo/HzPuoaudCih7RwIiKIpY2mKbRsDmK6VsL0APdhseZJ8al6Oq5Ijq7vgA4Iwx8/cCCTUTVZ9mQCieYLAt8x4UeelftLFEJLOK3RZcQyCVe7BXDCThdueikdfGjHVbyLSobYJEi2hk7u4kwSI0MbESuVBLFnCgs2clueTUx0i3fsdLVtR/Xs+d1mYn73jVvYXYIx6oPiM+PwNEPaq3s5r15LIoYmjjZu7UqvekyB8LgYyBGTjxbPUmjfRuzaXGglFjQylLgo20bu8S4laPLYz7SqKhYlKTgn0MebZBTa7Mqkvdp4x/VIP18ar7nVTzhh78kfjmtM9IFmg0nTtsaI0j26EhFDDfauMkgckE5+VGzPHZTWVjDDGIbgTq3HIEMO8E/fLHqW5PWjjpVfLFy1nFpHz5BrWPawPjx9Kt7O8Rx6rD4ZGaLp7q20rXJoxbLJFci2CKNgWJpHIbaGBAXJJwMY6dMUSelHWoLK37r7KjtdRXCKyiNdhCqu4+rk8yg8fdqJaWLV2ctVK0qKPs0wCkkgAckk4AHmT4US2moROcJJG5xnCujHHngHpQ56NViup13gOqRvIEbkd4HiVWK9CVDNjPQtnqBgi1TX4ZftVtdoI5oXb7PtjlZ9mxTDcIyqdp3E4KnGRjwNU46HyR3uVDc2q2y2JD7yKDgkZ+IzVLrd+qqRuAPxFWcFqj6XdyPGne7LhiSilgwjJ64zkH8qt+y+nQvbBmijYtLcEkopJ/xmXqSKiH/zrr5dq+gfzNt8e6MburgFjkj5kUgOPEjn3itZ9H3ZyOKy2yRIX7+5B3IpOEuJIl5I+6i1XdgLCNrnUA0cbBblgoKKcDv7ngZHAq1+FVKwfzO3Rn0OD0IPwot7MMCOCCfcRT+riC90e4ultooJoe82tGF3ZjIyN4VSVZTgqeOT5A0Q6vYxpHZskaK3eDlUVSf8VnOMge4UrNoqg5bulYcNZbUa74EhgeMjPxGaqNXsFkU4IJ9xBp19FWXTGijRBPDMIQwUBtveqASwGTmCUZ+Jqx1izj+1okcaIIYSzbFVfWmbZGOB4LFLx/niq+TRLHj8u7ivo7Hqm57aM4nhMbVZ22r+pg1ba3o24ZHWhSSMg4NVFLcjR65QqUgtmpN7KqRqSKhL1q8FissBDDOBkUTdEVZPsGjeNTx0r1UNs8aLgtj516gcSbBEUsCk0sVfZVsWBXaTur24UIVi16j4j8xW1do/5T0z+fef3Vqw+aYYIz1GOOvxHvo9tfS/CVje6tTJdQhtkkZj27mXY7DcQ0e4dQA3XqavaWaimmUdVFyaaCD/AN5f/CUX6dqCTGQrjdFK8LeYKEHHzDKf61YlYekQrqLX0ke4urLsV8BVIRUUMRzgJycDJYnjpU/QvSp9nmunMJZLmYTBRIAUbaEbJ285Cp9Ksxyw+/ZWlin9egt9Ez7bS5PXFy5+lvBWe672gF7MJ1jjhBijTZG4ccGR8khV5/SY6fq1P7H+ktbGKSMwmTvJTLkSBcZjjTbgqc+weffVZ2m7WRXcqvHCsAWPYQpU5O4nPqqKRmknipMfhi45baDy2/7Mv/Mn/vUlNdvP5Atv6O3/ALs1UvZ/0kxQ2a2slsJkHebtzrtYPK8mCjIfvY+VQu3/AKQ/tdssQiWKJW3H197MdrIqgBQFUBifHoOni3yQ2VfoX457+vZpHbD+O0v/AE9f7rcVWax/2ktP9GP+xfUKaF6aYWhgS8tXluIMGN4zGQXVDGJcOwKMVYg4yOTjyEWTtq/8JLfyR52AqsQfAWPu5UUbyOTmVmJwOuB0pk8kVXIEMM+ePTLj0w9q13PZdzGWxE/eFxuxnft2bOnGPa8elXnZ7Vbuy+z2mqLHIk7fZ4JEfe2dpxHMpUblIG0P16ZB5ag3tX6TYtQt5YBabJJAq97vRioDq3BCZ6A+PjVzZelCJ1iF5aNNPbkMkkfdkd4FK94FkYGNsE9N1QskFK3Il4puKSiUPpF0yLTr4CBSsc0YlVF9lG3MrqvkvCkDwyccYA0TsLqwj0i3lfo8uznwM180S/jIKy7tT2lkvroySRBE2LGi5yVClmyzYGWJY9ABwOuMmzbtGx0v+D1jwwYMJd/TF0LhTs25zwB160iOTHHJKVlieLJLFGNBb6ZUxbWYA4F9FwPACOX8BVv2l/lbSv517/dqDe2uvPqFvHGYu5McgkLLJv57t0wBsGOXzn3VL/8AWlGoje7s2e6gDbJIzHty67XZd5DR7h1GGx5mnLPjcqsS9NlUU9r9g76Tv5fi+Nl/vauPT8+DZ/8Aif8A+es517tLLcah9slUD9LE4RTwEiZSqBiOuF646knA6VP9JXpFXVO42wtD3Pe+04bPed30wBjHd/jXWmmSoyjKN+iV6NYrp7omyKCSJC53ttUqxClSMHcpOMjjoCCCAa2C3cajC6yx9xd27vHuVt3dyjK74pMDdGSpBBAzghhWA9he2z6ddd8qCRWQxyITt3ISGypwcMCo8PMeOa1Kx9K1vIZUsrYwzzZkd5dgXeQAXwhJkbHOPVB8xXR2wjz/AMkZFOc7SL+wud+iXTkYLRXLkDwLQliB9ad0a/7vTLd/vXaIf/m6gY/+OhGLtb3NjNZrFuEiSxq5kxgSIUUldnOAR484pMevvJp62aRAMsqSLIZOMpdC4X1QmfADrSoZ8Srn1/4FLBkdqvZpkl2Fv4oRxm2uJSB599bDP1ZvqaH/AEfLi61D33LH/wDIuqZ/hWU3v2vuU4tjAE75s8yiQtnuseAGMeFUuldq2spp2MIfv3L4EuNuZZnxkp63Eo546Hii/KxOSqSAWnyJP4jPaHtuJrOS2t7ZLeJ1bcQy+ySWYLGigAtzk58T1NGnaCULDZliAO8HJIA/ySfxNZMsZKY8SpHuGRitKse1JmiVGtYnChRh5cjKjGcGE+/61XWeOSM45JVfCHzwODi4K/ssuzr7bqUD2ZYkk/rxkxsfmrRD+pUWDLSTyHq88g+Cwn7Oo/8AtFv65pjSFlt+6KqjlLdYWBkZOR3fKnY2R6p8vCpFrGwU7gAzSSuQpLAd5NJIBkgZwHA6DpVLNmi9LGCfN/5yTCDWVyodkjyMULa5on6yiiwUzMgNZidMvQlTozJ48HFX+hXy4wac17Sxyy0MqxBqx+6HdMIdXtYWcHaM48K9VOkxPXmvV21nbkCjTgeNNSagBVYXJpIHnWqsf2Z7yfRKa/JPFIN4elcyB0xTZbJxRqCB3M68p86VGD4iuKtLqaRB0NTvSmwK6SDUUSj20ZpRjptX5pTNz14rqJOYqDqLnhfwqxzVddJmUH3D86KNWcT9Lt+7OcZb9vlVnJp0snL556Ac0/otoOM9WOB8ByTRtplgGIJHH7B0qlmzUzQxYeCk7PdkOOUxnxPWiW27FKDnHOKJbWAAVNSTiqcszk7All28RQF6h2bC8448eOnkaptU0jaoZeo8R4fvFaLdLkc0K31rtbaRmNsj5Hqv7qDeyxhmp8MqtIut64b2uhH7ah67pOVJAz+z4U3dxtBKD4efmnj9KuFuA6+YqbadosuKaozO9tiM8fKqO5jx8PyrTdV0pWB45oH1nTiMkeFaunzXwZefDXIOl+eKtdLvSrBl4ZTn5eNVjLzg0R6VDGIgSgZj45PHwq7laUeSlii5S4Cy3beAR0bkfOi3QdNwATQl2Nj/AEzQN1Ubk948f2GtOs7cAVhaj4ukacfirZ6ZMLQLq5/SGjy99mgLVf4w1Xxdkr9SKgow7OezQfH1ou7OezTcnRC6CVBS2am81xjVYr1yd31DvL4KKbvL0KKFdU1MseK5RbY+ONLljmq6tuyBVGvJpZzXoX2mrUFtRLdi1UivU/JcBj0r1FuAM3iQk04Y8Gmt+D1r0tx5VrmceZ65nFIzXsVx1j6T1w3PPSmUT3U6Kho6zzymvCXzFKRM0poqng7kY3+6uh6cWGutEBXcEiPtFJc5lB92aUI693fr59wH481AcOwv0uLLqv3VH49aO7LgjHlQLocw776fTpR7agZrFzt7jbhWwt4HNS4zUGK4HnUj7WB0qvZQnF30PSrVfeW4YEH/AJ99OS6kBzQ1rXavacIMmpX9DMWKfZD1ADJjl8OVYeXmP2iqW2ujA5RuYyfVYeGfA+VOXOrpIuZpAD4AdfqKi/wmhXABZTxnB/GrMYtLlF2TLSadW6EGqnWLMBGPXKmuWMbscKMr+P18asNStiYyDxwRzRR+EhcluiZcQN3P1q20qTYQD7LfnUC6gw2D51JtATlT5ZX4jw+dbEvlEyY/CdltJrjRX6SjomwH3rjkfStutZQyhh0IDD4EZFfP8mH3Z44B+nuraux98JbOE+IQIfivH7qz9XFbU0WFLc2Wt50NAeqe2aO7tvVoD1Q+uaoY+x6/UjRii7s77NCMdFvZz2aZk6Ij0wjJ4qJd3YUU5PcYFC2salk4FVUm2RCHtjGo6juPFRLW0LtSbeAu2KKtL04Lin/qgu+WMwdnlK81DuOzPlReEwKZZaDexW+2AtxphjODXqJNUgyw+FeovIxtIwTZ5mnEXyFNqmetOKT8q9AzHFbPOnETmkggV4S+VCEhRWpEWAOetRRnNOlahkjwlArvf00FrjYoaJscM3upHfikV1Ix41KR1jowelR5Pbx8D+FSBFxxTN+mAreI4PwqOxsC2W4McyEdCBn+tx+dFVtqQVSXkIoJnO+JWH3cfMHIol0nT1uoUc9ejDzI4NU88E1bNHDN3Q9cdpFB9RnbAzwMeOPHrVzY64/G5HGceFOppkXq5jX1QMceXSraBAcHbwBjp+VUp+OuCz8v5Hry3LR5B6ihK30QzOdx4B6edHci/o6qIMAmlRltOxvcmRY9FiEexkUgEkEjn615dJVsBVAUeQoht4lbripqwqBxR+R/YmWWMX1yUMenhF6VU60eKIL5+tCGtXecgVEW5SHJ/G2Amt2/r5HWmVhIVXHVf2Gp1/D4muQAFR5FiPqvI+tbEZVFGbOPyI8y4f3dR8GrUPR3xaDnPruceXIrMbxcRo3iAV+YNFnYHUtjNz6v66+a59oe8flStQt0CIdmjXfsmgTUvbNHV23q/KgXUT65rOxdln+JGVqJ9DuMLQuKlwXpUYps1YEXRe6tqvGBQ+0mTXJZixp9QNnvoIx2kuVlpo8ijrRTaSis+VyOlTINSdfE0E4ts7hqmH7PTe6hi27R/eqUvaBaVtYKxllcLk1ymbe7EgyK9UjaZgailF/AVxFzSiQK9JZjI4KWFpky1Hl1ADpXJX0c3RP3AUp5+OtUUmoMelMtOfE0awt9i3lSLs3QHU0j7YvnVJ3nxpyOUeVF4qIWWy6N4vnXlnHnUG0g71wkaMzscADkmrq67G3US7mgcDxxzj44pclFdsZFSlykR1uKs9QtsxR/5w/EGqEwlTyCPiCKLBGDbwBvBx+VIycclrCm3TI0Ee2ELjkDcfgDzVx2Lvu7doz0Y7l+fUVWXMwAfzAQfU80zbsVUsDjHI93NV5rcmvsuQe2SNhtVUjPFPXMgAoX7MdohNED+sOD8RVjPebnAHxNZU04umWlDe79FxAuUqovFwc16TXUiGGOKBu03a0yNsjOF93Wphjc3SOjeNtsLv4ZCuqhhycdehq0F8wHPI91ZlpM4U7jkkedER7UkDpxTJ4HF0gt0Z8l/dXYIOOaHZosk5py01be4yOG8qevxtbFDFbBjprgG9RhB3D51V2UPqfByf3VP1abD1A0e4Dd6PNlA+AxmtLFewz8vY3criFv81x+KkGrDsXGWuGC4x3eefhyPnUG/OUlPhkY/t4FS9A2LG8hbbIo2pg4Jbrimv8AQV1I0uwnZrWMnrsGflx+yhbUD65q0j7TQQ2qCWZA23GM5b5qKFW7UW8smFfk9MjANUIYZ3dDp5IpVZPU12kCnKloAWgqyEQMY86qrTlyKIEgwBQslC9O0bdyatv4FUjpT9hjaKmd4BVaUnYTddA1e9ncezVHc2bIeaM72+AFDOoX4aihJsl9FloL4i+deqHpkuE+deoiLMjaTFQ5rkDrUWS7qK7kmvSRx/Zhyml0OzXRb3CmS1c25p6O186dxETbkM8mlpATUxYQKUcCgc/oJY/sYjtBmtG9GXZCKbfNMgZVIVA3TcRkk+eKA4Dk1ufZezENpEnT1AzfFuT+yqOrzuEeDQ0uFSd0WVvoUEb70jjRhkAqoBwfhT8ka59rmq3Ue0kUC8kZ8s1VW/b+3k4Jwff++se8mRXyakcbRbXsCHiREdT5qDVFq/ZqPapXKqvI29Poa7qHaSNY/wBGwJ8B1zmuQ64oUJ99TjPg2OnwrovIh+yII6zYGN92Qyvtwf2EedV96+Igg6sef5o/60W3Okbm2b+o3DOPaql1zszJAVZiCCoAA8COoq9iyL2U8uNrorOyerdzO0bHCscD3EdPrRzfXpjXcOc+PWskvFIYn30Y6B2g7yPupeu3IJ8aZqsG/wCaA02evgx6/wBQ3AlicZ8ATxUrT9KTaS4U5Gc71HXpVt2eClGBAOTV5b2cKjG0Y8qp+RRVIu7HLkD4tKycRqWznoCqjHPLN1+VSoexzO4aZsRjnYuefnRa96i9AP21Ea93Hig87XQccX2MXOmIFBRQCp4+A8KrdWvFbaR1/KrqZSEJPlgD49aDNYuQoP1/60ELmycjUUVXaSb18A+FR9MXZgeLfv5NQL6+3NnxpKXv6QHPsjiteGN7KMmeT5WT9WnCoQvVnH0QftP5VT2s7F8eB6+WPGlTXIYc5BHT31D7zrViEKVMrZJ2+Dmq3G+RmHQnj4eFRIlJIxT0uD0HNejlC/Pr+6rK4VIpS5lbDG37VxxhUfLEKAWHOT76vbPUUlTchyOR78+WKy0sSfLyxVhp0jrjaxwpz8TVPLpYtWuyzj1LXDNR0aIElycYqxnusgnPHhQRZ6uy+tLwD4L1HyqyvdXjMY2MTnw6VmzxSTNGGSLXAZdndVG07jSdd7QbSAprP7XWWTwpZ1AyNk0p6dt2F5UEcmqM/jSFBNRLCEt0oo07RsjJoZJQJVyIVo2FxXqnanbbGAHlXqXuDo+fjXkXNcAp9OK9W3R5tK2PRQ4pbOBSd/FdjizyaS+eywkeUE17Zg11pfAUnNQSX3ZfSzPcxoBxuy3uUcmtnuMKnuA/Cs89FaDvZvvBFx8C3NaFqCcYxmsXXSuW02tHGo2ZZrxEkp29AagLpo6jw8qIdcAD4AFVvdEjrx7qbjnUaQ2cLkUV7OyvwSMe+lwaxIGDbiSOmeasbrs+8i94gJPivj7sVUQwENzkEeHvzVuO2UTPm8kZBZo10006lj6y4P7SKu+1c7Mox4H86jdj+zjBWlkyNxO3PXHnU7WIPPG0c1nZKWTg0sdvH8jN9Ri2sQeOfzrlkeeOo6fuqRrV0JJCQBgcfSq2OXbznjBx8a1IJyiZM2oyDHQdY2+qfnROSGAIb4issg1XaAx65/CiPSu0Q28k/wDWqGfTPtIvYNSumw6hshsBY55yfhUqWVI1GMUJSdoQBwciod32rAXBPXj5YqosM26SLjzxXsvNX10YOTwOaz7VNR3vheleutRaQnB4+tNwwCtHBgWPmXZn5s7ycITHZbuai3MBjc5HB6URWVtXtRljUYYbm8F8cnpT45PlQl4vjYKTQZyQRTQGR5eZq6kssKzSYi29Fx6x5wR7qqb2VS2I923w3Yz9BVuLsoZFXIxLJ4CmlGadjtieTwBUm1t8nIHP6o/aaZaRW5Yq0tCTjx6n3Cr/AE3TRnODsH16U1ZWWDtHU8n5DOKtJpQiYXqeD76qZMjfRZhCiBqD5OAfVHSo4YgVIMB6mm3TpQpcBjRuT407Dd45pidBTSCicVQO5oJtG7VGI8qrj38H60c6Z29tmwH3Rn3jI+orIdp60tJqq5NLGfI+GoceGa3q2qRyOCjqwx1BFerKBMfOvUj8P+x35f8AQNxLUgR12KPApXjWy3ZnKNHCORTrtgU3nmuyGgDFRJ40uFRuGemRk+QzTbtxVv2OjRtQtVlVXia4iR1YZUq7hCCD1HrZ+VdVnXSsPex0JW9YecHXHUBxg0b3kJI8uKVedkYF1m1SOJUha1uHdFyFYxtGq5A8jMPoPKpVxoUX8LRwBMQNatOUy20tG5jyRn/v0/sjyqlm0MskrstY9fGCSoy7WrHY5HjnPNL0yx3eHjRxb9m4JdbkiMSG3jV22EZTcsVqOR57pm+lWfajs3bQxwyW8Ucf+MKjlBjKsJIypx19fZ8xS/xJRxt31f8Ahb/Pi5xjt7r/AEpdO0oKMgdaXJoMRfeY13ee0eHjVr/BMUdlZSqgWRxBuYE5bdbsWzzzk8159MR9OvJu73zoLoxnLbtyI3dgc8cgYpa0c/Js3erAlr0473H3RFdAB7qA+2OtcmJeuOfh5UYekGKHT7S3UAfaWZd8nO4iJMytnP6zlB8HND/og0231C4vDcwxzBEhK94obaWaXOM9M4H0o4aJrLTdnPXLxOSRls0nH1qAknUdQevyrdPRt2TtJ7rVUmtoZEhvnjiDoCI0EkoCID0HA6eVR4OwltBomoGSCNri3e9RJWQd4BGT3TBuvs7SPjWrHHRkzzWzFIUMjbcf8ip1zZEAbT7ueORW+9g9N0jUIC0NlFuh2RyF4EUlygJIIJyPfQ3pOl6fqmrotvB3dpHbNJLHsEfeSJIFAIVj6v6VCemduOldKJEchkSRyFThskZLDPOPP99QZomxnOcV9PHszY3n2qGK0igktZO5SSONFbeYY5FYbQMr6+CrZBAOetYV2bto5NSt0ZVaGW5gUqRlSryxkoQeo9YrXVtZ25yTBrT5mBwAW92M/SiS39VQXBTP3lIra+3Po/tUtVa1t4oZftFsu6JArbJZkhcZHhiQ/SuekrsdZxaZPJHbQpKvdbXVBuGZ41OD4cEj50OTFuGYc+zgxq91rYmIly3njj/zqp02WYShgoLswwzckHPUeVbj2e7OWVlplrPLbR3Ety1qrtIquQbp0AC7wQqoHHAxnb5nNV/ansXb2+r2QjjUQXMg3xAeoGSRA20eCsJF9UcZHvoVi2R4GS1G+QB6tYI8mH/SMoYsxzjIGcDnih4aYXBMQAABZtv6qjxJ8OeK+hLrQtLF8lk1lH3ksDzBggC4VtrKWBDBvH9tDvY/sTapq2o2skSSwxJA0QkG4hZQZCpJ64yBk84UVMcUo8WLlmjLtGErauzbcH3/ALyaJ9P0zAAXBY8Fv3Vs0fY7Tb6K6SG0W3kgmlt96KEYSR9HXYcMhyOG9+RVR6PdEt2sZr24hWbugxSNgGRRHCsjEK3BdiSNxBwAMY5zM4ybSQuMoq2Z1IgRfIg9ccn4VALkvz8vcK0v0ldnrdtMhv7aFbd3WJmWMBVKTx7gCqgLvVivrADjPuwT6noGl2sVq0tjE32iWG3BWNMh5VJDNkj1crzjnmlrDz2G81+jFJM0yycUcelTstDZXERgGyOZHbZkkK0bKDtzyARIvHQbTjrQVIOBQSTi6DjLcrIMqVHk9VCaktweaa1OP9FmiTIaJNtD+iHvGahyR4NWlkf0a/AVCuU5qL5Oa4G1TivUtVrlTQJU4rhrqjivEU0k4a61cB8KWBUHIR41JsLnu5kf7jo/9hg37KjAc1Ksbbe3uwc/lXXRPfB9bz2WbmOf7kE0ef6R4H//AFGoemYuJLe8UcSWfHwmMMoH/wBNBM3pfgNk0QSf7R9mK52x7e8MewHd3mcbvHFK7G+keG30+GJ452aFO79QRMNqEhMZkDH1dvhTfJH7K/in9Fz2OTfqN5J90yD+3dSpn+zbJS7i1mTSZPtC7ZUnluCMq2EW+a4TlSR/F4oP7G+ki3tRMZ1mLyuCNio3HrMckuOd8knHw5pzTvSpEbKWG7aeSWQSruCxHCyLgD219kkjp4UmM4bab7sfPFk37knxX/QV6icaZZe4W/8Ad2qd2QvFWxkkf2FlnZv5qsc/gKC7T0o6cbGC3uopZDHFCrjZGy95HGqkg955g8++qSz9JtpHpVzZ4mEsq3ix4VdgE5kEILb8jAZc8cY8alRXl3p+q/057vFscX3f+Ej/AAirR1e1myTGUkix4K4YPn4sCf8AVim/8G/+Mvf5lv8A7U1M9ufSPa6hpSQuswuVML5ZECd6oCy4O/OCGkwceIqh9Efb+30x7k3IlPerEE7tQ3sGQtnLDHtj8acqsrvdVM0z0Vvi71o+V/IfpJOavu28iPol5LHjbNaPLkfrbohhvoF+lZX2I9K9naT6k8on23d080WyNSQjNIRuBcYPrjjmvW3pat/4ANjKJvtP2V7cEIpj4DLF627ONuwHjwNECEn+Dx/k13/Tp/uxQ/6B5M6pN/osv+/t6heiX0lWumwTpcCUmSVXXu0VhgIF5yw5zQ/6Pu2X8H3wuSpeJleORVxu7t2DZXPG4FFOPHBGRQ/RP2b/ANkP8r1T/TU/ulvWF9lYx9vscY/yi1PH9NH1rSbz0sWEUc72Kyvc3J7w7kdFEndrGruX8AEXhc5x781m+hTiGW3mYEpBPCzYxuIjkRmxkgE4XzpWSStDccXTPogTiS7kgbkJDazAe8zXGD9YV+lDPbO773RrpuuLh4/9VqPdf8FD0fpUthqRuQk/cvapbEbY93epNJIp295jbtdhnPWqv/02jfSHs2SX7Q0skjHCbP0l61z7W/Psny60cpxp8nY8U3JcPsL9V/kbTf6XSf8Abgpfb4/+1dK/pJM/621qg0L0g2ZsYbfUFkBtmiKMisyt9nZWhPqesGG1QQRg4688U+tekeO71OC4VJBa2e0jIXvG3SI0j7c4HsKAM/q+/AjfFq7J8U4yaa+zVLjVYV1WOAwAzvau6z4UsqBzmLONwBwW4OOKG+xNrJHrmqCWTvXKW7b9oX1WUlF2jgbVKr/Vz41Sy+kCCTVIb1Um7mO2eIgrHv3MznIXvMY5HjXtI9IUCald3Zjn7q4SBEAWPfmJArbgZOBnpgmp8kfsXsl9BV6PB62qf/E7n/hqj9Hcmez1yf8AMufwt1Fck9KVlbRT/ZbaYSzPJKdwQK00nV3bvGIGcdB4cCh30eds4bS1ktLtXNvLuw8YJI3oI5EZQd2CBkFckEn3Go3Rvs7bKugh7cNjstbn/uLL/dpRbr+qRQQ2JmhEwe5tokyFPdyOj7JhuHVcHpg+sayr0mduYJ7GOxskcQRhAWkBXKxJtjRQ3rHwJZseyOuTiy7Sek22uorNYknzb3dvM+5EHqRBg231zlvWGBx8aLcjtrE+m60kW7hd5N0bxuI02gd3sZN/I9rdvQ5P3az6QnFGfpK7YQ6hJbmFZF7pZg3eKo5cxFcbWOfYb8KE3TpVXI1u4LGNNR5IMyUnUkzb5qZcRcV2eHNqw8qFPkNoY0psovlik3aetXdDX9CD8a7KNzVL/Y5LgjtxXq9J1NeqbBopY24pYqPbdKcZqc+wYu0KZa8rV1K7ioZJwpRJpFoEt2YjlunwFD0RoudMRKB5Ck5HwPxL2QGkww96svzByKkw3Xq429OpGc/H3VHlT1SfEOmPmcVeaHajeRkjfCWODg53Y492KW+g/ZR3ShkDAhSuV9k5OeRyPHjGarnBC5Y+r4cZJPu/fVrri7H2L7I5+J6c/KqCaUtgHoAQPdg/+dHBWBKTQozJ4impbtF5VcHz4pU9sAKq5nyasRiInkdD6sz5Ykn4mmAepqWEAiBHU9aiN0+dNRWk2IU04/Sm1p9hxUkLk4i5Q1JshlKTaL6pp7TR7QoH0Euy009fVFXFunqMOuDnHl76qrMYq9sz7XvSqeRlzGiraPhseGGHxU5/LNTosHkdCP8ApTSD1vl+8URdjNQKQquyNhk8suT9aTkfxsu6Z02CWpg491R7T+LcjxZV+mTVx2muC0s/AAEnAAwBwPCqzT0zAf6Q/wCyKZD9SNQXGmxHu/gPzrkLcD3k/nUiziHdE+Q/KorDgUvtld9Ee69ZsV1xyB5V2HljSc+1TELK3UmrunUm+FO6SM03+IHsmLH61PsnNLiTrXJKTY2idYmPu2EioecjKjdjupjgOBkAuIR18fjU21jt1ibO3lBwdzc5hJyCOCD3o4/VHv5qYhxS29hvga7cRtGNDFstnhzmQZywZwAx34GMeAEfzJ60q5t4fVMJLDaSxPX3EjJwfPw9woZhkIWRfDcKvbHiNv5tNl7YESGq5616lS8AfCvVFBn/2Q=="/>
          <p:cNvSpPr>
            <a:spLocks noChangeAspect="1" noChangeArrowheads="1"/>
          </p:cNvSpPr>
          <p:nvPr/>
        </p:nvSpPr>
        <p:spPr bwMode="auto">
          <a:xfrm>
            <a:off x="63500" y="-784225"/>
            <a:ext cx="2790825" cy="16383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8" name="Picture 6" descr="http://t0.gstatic.com/images?q=tbn:ANd9GcRpN49-0KyPy4NO3sJ0wsPQ231e1T66r4t02K_ONCOzyB7VwuWmju6K1r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056228"/>
            <a:ext cx="3505200" cy="2458873"/>
          </a:xfrm>
          <a:prstGeom prst="rect">
            <a:avLst/>
          </a:prstGeom>
          <a:noFill/>
        </p:spPr>
      </p:pic>
      <p:pic>
        <p:nvPicPr>
          <p:cNvPr id="13320" name="Picture 8" descr="http://1.bp.blogspot.com/-Zc5QExQDM1U/TagZ7fhdJRI/AAAAAAAAGns/r0jGt6gD060/s1600/One%2BDoes%2BNot%2BSimply%2B-%2BTank%2BCat%2BInto%2BMord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092474"/>
            <a:ext cx="2895600" cy="2565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</a:t>
            </a:r>
            <a:endParaRPr lang="en-US" dirty="0"/>
          </a:p>
        </p:txBody>
      </p:sp>
      <p:pic>
        <p:nvPicPr>
          <p:cNvPr id="12290" name="Picture 2" descr="http://www.castlewales.com/raglan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447800"/>
            <a:ext cx="68072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 with the skin (castle walls) and mucous membranes (window covers) some pathogens can still invade your system.</a:t>
            </a:r>
          </a:p>
          <a:p>
            <a:r>
              <a:rPr lang="en-US" dirty="0" smtClean="0"/>
              <a:t>Internally your body relies on the circulatory system to coordinate attacks to stop the pathogens spread.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Guards!!!!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Your immune system has many defenses once it has to spring into action:</a:t>
            </a:r>
          </a:p>
          <a:p>
            <a:r>
              <a:rPr lang="en-US" dirty="0" smtClean="0"/>
              <a:t>White blood cells (WBC)</a:t>
            </a:r>
          </a:p>
          <a:p>
            <a:pPr lvl="1"/>
            <a:r>
              <a:rPr lang="en-US" dirty="0" smtClean="0"/>
              <a:t>Phagocyte</a:t>
            </a:r>
          </a:p>
          <a:p>
            <a:pPr lvl="2"/>
            <a:r>
              <a:rPr lang="en-US" dirty="0" smtClean="0"/>
              <a:t>Macrophage</a:t>
            </a:r>
          </a:p>
          <a:p>
            <a:pPr lvl="2"/>
            <a:r>
              <a:rPr lang="en-US" dirty="0" err="1" smtClean="0"/>
              <a:t>Neutrophil</a:t>
            </a:r>
            <a:endParaRPr lang="en-US" dirty="0" smtClean="0"/>
          </a:p>
          <a:p>
            <a:pPr lvl="1"/>
            <a:r>
              <a:rPr lang="en-US" dirty="0" smtClean="0"/>
              <a:t>Lymphocytes</a:t>
            </a:r>
          </a:p>
          <a:p>
            <a:pPr lvl="2"/>
            <a:r>
              <a:rPr lang="en-US" dirty="0" smtClean="0"/>
              <a:t>T cells</a:t>
            </a:r>
          </a:p>
          <a:p>
            <a:pPr lvl="2"/>
            <a:r>
              <a:rPr lang="en-US" dirty="0" smtClean="0"/>
              <a:t>B cells</a:t>
            </a:r>
          </a:p>
          <a:p>
            <a:r>
              <a:rPr lang="en-US" dirty="0" smtClean="0"/>
              <a:t>Proteins</a:t>
            </a:r>
          </a:p>
          <a:p>
            <a:pPr lvl="1"/>
            <a:r>
              <a:rPr lang="en-US" dirty="0" smtClean="0"/>
              <a:t>Antibodies</a:t>
            </a:r>
          </a:p>
          <a:p>
            <a:pPr lvl="1"/>
            <a:r>
              <a:rPr lang="en-US" dirty="0" err="1" smtClean="0"/>
              <a:t>Interferons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048000"/>
            <a:ext cx="485695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523</TotalTime>
  <Words>679</Words>
  <Application>Microsoft Office PowerPoint</Application>
  <PresentationFormat>On-screen Show (4:3)</PresentationFormat>
  <Paragraphs>123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The Immune System</vt:lpstr>
      <vt:lpstr>Overview</vt:lpstr>
      <vt:lpstr>Quick Definitions</vt:lpstr>
      <vt:lpstr>Barriers</vt:lpstr>
      <vt:lpstr>What is the body’s first barrier?</vt:lpstr>
      <vt:lpstr>The Immune System</vt:lpstr>
      <vt:lpstr>Scenario</vt:lpstr>
      <vt:lpstr>But…</vt:lpstr>
      <vt:lpstr>Guards!!!!</vt:lpstr>
      <vt:lpstr>Phagocyte – An Angry Mob</vt:lpstr>
      <vt:lpstr>T cells - Executioner</vt:lpstr>
      <vt:lpstr>B Cells – The Alchemist</vt:lpstr>
      <vt:lpstr>There are Other WBC too:</vt:lpstr>
      <vt:lpstr>Complement Proteins</vt:lpstr>
      <vt:lpstr>Antibodies – The Rogue</vt:lpstr>
      <vt:lpstr>Interferons – The Preventative Vaccine</vt:lpstr>
      <vt:lpstr>Passive vs.  Active Immunity</vt:lpstr>
      <vt:lpstr>Scenario</vt:lpstr>
      <vt:lpstr>Your Poor Knee!</vt:lpstr>
      <vt:lpstr>Immune Response</vt:lpstr>
      <vt:lpstr>Immune Response Cont.</vt:lpstr>
      <vt:lpstr>But Mr. Wilson?!?!</vt:lpstr>
      <vt:lpstr>How Acquired Immunity  Protects Us</vt:lpstr>
      <vt:lpstr>Memory Cells</vt:lpstr>
      <vt:lpstr>Cellular Immunity</vt:lpstr>
      <vt:lpstr>Humoral Immunity</vt:lpstr>
    </vt:vector>
  </TitlesOfParts>
  <Company>mvusd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Immune System</dc:title>
  <dc:creator>Gretchen Schultz</dc:creator>
  <cp:lastModifiedBy>Gretchen Schultz</cp:lastModifiedBy>
  <cp:revision>41</cp:revision>
  <dcterms:created xsi:type="dcterms:W3CDTF">2012-05-03T15:10:00Z</dcterms:created>
  <dcterms:modified xsi:type="dcterms:W3CDTF">2012-05-11T16:31:08Z</dcterms:modified>
</cp:coreProperties>
</file>