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20"/>
  </p:handoutMasterIdLst>
  <p:sldIdLst>
    <p:sldId id="263" r:id="rId2"/>
    <p:sldId id="257" r:id="rId3"/>
    <p:sldId id="273" r:id="rId4"/>
    <p:sldId id="276" r:id="rId5"/>
    <p:sldId id="270" r:id="rId6"/>
    <p:sldId id="279" r:id="rId7"/>
    <p:sldId id="280" r:id="rId8"/>
    <p:sldId id="275" r:id="rId9"/>
    <p:sldId id="277" r:id="rId10"/>
    <p:sldId id="281" r:id="rId11"/>
    <p:sldId id="282" r:id="rId12"/>
    <p:sldId id="285" r:id="rId13"/>
    <p:sldId id="286" r:id="rId14"/>
    <p:sldId id="287" r:id="rId15"/>
    <p:sldId id="288" r:id="rId16"/>
    <p:sldId id="289" r:id="rId17"/>
    <p:sldId id="283" r:id="rId18"/>
    <p:sldId id="284" r:id="rId19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34419"/>
    <a:srgbClr val="00C238"/>
    <a:srgbClr val="1864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0" autoAdjust="0"/>
  </p:normalViewPr>
  <p:slideViewPr>
    <p:cSldViewPr>
      <p:cViewPr>
        <p:scale>
          <a:sx n="75" d="100"/>
          <a:sy n="75" d="100"/>
        </p:scale>
        <p:origin x="-138" y="186"/>
      </p:cViewPr>
      <p:guideLst>
        <p:guide orient="horz" pos="576"/>
        <p:guide pos="6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2086B-6CDD-4F41-8ABE-F86D9E3AEE2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4D46F-2EDA-48BF-A518-350491CD15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28900"/>
            <a:ext cx="77724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457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"/>
          </a:xfrm>
          <a:prstGeom prst="rect">
            <a:avLst/>
          </a:prstGeom>
          <a:noFill/>
        </p:spPr>
      </p:pic>
      <p:sp>
        <p:nvSpPr>
          <p:cNvPr id="3077" name="Text Box 5"/>
          <p:cNvSpPr txBox="1">
            <a:spLocks noChangeArrowheads="1"/>
          </p:cNvSpPr>
          <p:nvPr userDrawn="1"/>
        </p:nvSpPr>
        <p:spPr bwMode="auto">
          <a:xfrm>
            <a:off x="0" y="49213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  <a:latin typeface="Arial" pitchFamily="34" charset="0"/>
              </a:rPr>
              <a:t>13.1 Ecologists Study Relationships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bldLvl="5" autoUpdateAnimBg="0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914400"/>
            <a:ext cx="2171700" cy="281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914400"/>
            <a:ext cx="6362700" cy="281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" y="914400"/>
            <a:ext cx="86868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43075"/>
            <a:ext cx="4076700" cy="199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743075"/>
            <a:ext cx="4076700" cy="199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70802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9144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43075"/>
            <a:ext cx="83058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0" y="49213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  <a:latin typeface="Arial" pitchFamily="34" charset="0"/>
              </a:rPr>
              <a:t>8.4 Transcription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bldLvl="5" autoUpdateAnimBg="0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marL="2841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+mj-lt"/>
          <a:ea typeface="+mj-ea"/>
          <a:cs typeface="+mj-cs"/>
        </a:defRPr>
      </a:lvl1pPr>
      <a:lvl2pPr marL="2841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pitchFamily="34" charset="0"/>
        </a:defRPr>
      </a:lvl2pPr>
      <a:lvl3pPr marL="2841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pitchFamily="34" charset="0"/>
        </a:defRPr>
      </a:lvl3pPr>
      <a:lvl4pPr marL="2841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pitchFamily="34" charset="0"/>
        </a:defRPr>
      </a:lvl4pPr>
      <a:lvl5pPr marL="2841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pitchFamily="34" charset="0"/>
        </a:defRPr>
      </a:lvl5pPr>
      <a:lvl6pPr marL="7413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pitchFamily="34" charset="0"/>
        </a:defRPr>
      </a:lvl6pPr>
      <a:lvl7pPr marL="11985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pitchFamily="34" charset="0"/>
        </a:defRPr>
      </a:lvl7pPr>
      <a:lvl8pPr marL="16557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pitchFamily="34" charset="0"/>
        </a:defRPr>
      </a:lvl8pPr>
      <a:lvl9pPr marL="21129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33400" y="869950"/>
            <a:ext cx="8610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1" hangingPunct="1"/>
            <a:r>
              <a:rPr lang="en-US" b="1">
                <a:solidFill>
                  <a:srgbClr val="186496"/>
                </a:solidFill>
                <a:latin typeface="Arial" pitchFamily="34" charset="0"/>
              </a:rPr>
              <a:t>KEY CONCEPT </a:t>
            </a:r>
            <a:br>
              <a:rPr lang="en-US" b="1">
                <a:solidFill>
                  <a:srgbClr val="186496"/>
                </a:solidFill>
                <a:latin typeface="Arial" pitchFamily="34" charset="0"/>
              </a:rPr>
            </a:br>
            <a:r>
              <a:rPr lang="en-US" b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Transcription converts a gene into a single-stranded RNA molecule. </a:t>
            </a:r>
          </a:p>
        </p:txBody>
      </p:sp>
      <p:pic>
        <p:nvPicPr>
          <p:cNvPr id="12297" name="Picture 9" descr="bhspe-0308U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178050"/>
            <a:ext cx="5597525" cy="4222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3838" y="814388"/>
            <a:ext cx="8920162" cy="457200"/>
          </a:xfrm>
        </p:spPr>
        <p:txBody>
          <a:bodyPr/>
          <a:lstStyle/>
          <a:p>
            <a:r>
              <a:rPr lang="en-US"/>
              <a:t>Amino acids are coded by mRNA base sequences.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92238"/>
            <a:ext cx="8610600" cy="1274195"/>
          </a:xfrm>
        </p:spPr>
        <p:txBody>
          <a:bodyPr/>
          <a:lstStyle/>
          <a:p>
            <a:r>
              <a:rPr lang="en-US" dirty="0"/>
              <a:t>Translation converts mRNA messages into polypeptides.</a:t>
            </a:r>
          </a:p>
          <a:p>
            <a:r>
              <a:rPr lang="en-US" dirty="0"/>
              <a:t>A</a:t>
            </a:r>
            <a:r>
              <a:rPr lang="en-US" b="1" dirty="0"/>
              <a:t> </a:t>
            </a:r>
            <a:r>
              <a:rPr lang="en-US" b="1" dirty="0" err="1"/>
              <a:t>codon</a:t>
            </a:r>
            <a:r>
              <a:rPr lang="en-US" b="1" dirty="0"/>
              <a:t> </a:t>
            </a:r>
            <a:r>
              <a:rPr lang="en-US" dirty="0"/>
              <a:t>is a sequence of three nucleotides that codes for an amino acid.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524000" y="2835275"/>
            <a:ext cx="5943600" cy="3641725"/>
            <a:chOff x="0" y="1968"/>
            <a:chExt cx="2496" cy="1529"/>
          </a:xfrm>
        </p:grpSpPr>
        <p:pic>
          <p:nvPicPr>
            <p:cNvPr id="4102" name="Picture 6" descr="bhspe-030805-00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544"/>
              <a:ext cx="2496" cy="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3" name="Text Box 7"/>
            <p:cNvSpPr txBox="1">
              <a:spLocks noChangeArrowheads="1"/>
            </p:cNvSpPr>
            <p:nvPr/>
          </p:nvSpPr>
          <p:spPr bwMode="auto">
            <a:xfrm>
              <a:off x="288" y="1968"/>
              <a:ext cx="63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300" b="1">
                  <a:latin typeface="Arial" pitchFamily="34" charset="0"/>
                </a:rPr>
                <a:t>codon for</a:t>
              </a:r>
            </a:p>
            <a:p>
              <a:r>
                <a:rPr lang="en-US" sz="1300" b="1">
                  <a:latin typeface="Arial" pitchFamily="34" charset="0"/>
                </a:rPr>
                <a:t>methionine (Met)</a:t>
              </a:r>
            </a:p>
          </p:txBody>
        </p:sp>
        <p:sp>
          <p:nvSpPr>
            <p:cNvPr id="4104" name="Text Box 8"/>
            <p:cNvSpPr txBox="1">
              <a:spLocks noChangeArrowheads="1"/>
            </p:cNvSpPr>
            <p:nvPr/>
          </p:nvSpPr>
          <p:spPr bwMode="auto">
            <a:xfrm>
              <a:off x="1256" y="1968"/>
              <a:ext cx="507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300" b="1">
                  <a:latin typeface="Arial" pitchFamily="34" charset="0"/>
                </a:rPr>
                <a:t>codon for</a:t>
              </a:r>
            </a:p>
            <a:p>
              <a:r>
                <a:rPr lang="en-US" sz="1300" b="1">
                  <a:latin typeface="Arial" pitchFamily="34" charset="0"/>
                </a:rPr>
                <a:t>leucine (Leu)</a:t>
              </a:r>
            </a:p>
          </p:txBody>
        </p:sp>
        <p:sp>
          <p:nvSpPr>
            <p:cNvPr id="4105" name="Line 9"/>
            <p:cNvSpPr>
              <a:spLocks noChangeShapeType="1"/>
            </p:cNvSpPr>
            <p:nvPr/>
          </p:nvSpPr>
          <p:spPr bwMode="auto">
            <a:xfrm>
              <a:off x="1248" y="2400"/>
              <a:ext cx="0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480" y="2208"/>
              <a:ext cx="768" cy="432"/>
              <a:chOff x="480" y="2208"/>
              <a:chExt cx="768" cy="432"/>
            </a:xfrm>
          </p:grpSpPr>
          <p:sp>
            <p:nvSpPr>
              <p:cNvPr id="4107" name="Line 11"/>
              <p:cNvSpPr>
                <a:spLocks noChangeShapeType="1"/>
              </p:cNvSpPr>
              <p:nvPr/>
            </p:nvSpPr>
            <p:spPr bwMode="auto">
              <a:xfrm>
                <a:off x="624" y="2208"/>
                <a:ext cx="0" cy="19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Line 12"/>
              <p:cNvSpPr>
                <a:spLocks noChangeShapeType="1"/>
              </p:cNvSpPr>
              <p:nvPr/>
            </p:nvSpPr>
            <p:spPr bwMode="auto">
              <a:xfrm>
                <a:off x="480" y="2400"/>
                <a:ext cx="76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Line 13"/>
              <p:cNvSpPr>
                <a:spLocks noChangeShapeType="1"/>
              </p:cNvSpPr>
              <p:nvPr/>
            </p:nvSpPr>
            <p:spPr bwMode="auto">
              <a:xfrm>
                <a:off x="480" y="240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1248" y="2208"/>
              <a:ext cx="768" cy="432"/>
              <a:chOff x="480" y="2208"/>
              <a:chExt cx="768" cy="432"/>
            </a:xfrm>
          </p:grpSpPr>
          <p:sp>
            <p:nvSpPr>
              <p:cNvPr id="4111" name="Line 15"/>
              <p:cNvSpPr>
                <a:spLocks noChangeShapeType="1"/>
              </p:cNvSpPr>
              <p:nvPr/>
            </p:nvSpPr>
            <p:spPr bwMode="auto">
              <a:xfrm>
                <a:off x="624" y="2208"/>
                <a:ext cx="0" cy="19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" name="Line 16"/>
              <p:cNvSpPr>
                <a:spLocks noChangeShapeType="1"/>
              </p:cNvSpPr>
              <p:nvPr/>
            </p:nvSpPr>
            <p:spPr bwMode="auto">
              <a:xfrm>
                <a:off x="480" y="2400"/>
                <a:ext cx="76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3" name="Line 17"/>
              <p:cNvSpPr>
                <a:spLocks noChangeShapeType="1"/>
              </p:cNvSpPr>
              <p:nvPr/>
            </p:nvSpPr>
            <p:spPr bwMode="auto">
              <a:xfrm>
                <a:off x="480" y="2400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4" name="Line 18"/>
            <p:cNvSpPr>
              <a:spLocks noChangeShapeType="1"/>
            </p:cNvSpPr>
            <p:nvPr/>
          </p:nvSpPr>
          <p:spPr bwMode="auto">
            <a:xfrm>
              <a:off x="2016" y="2400"/>
              <a:ext cx="0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38125" y="819150"/>
            <a:ext cx="8753475" cy="457200"/>
          </a:xfrm>
        </p:spPr>
        <p:txBody>
          <a:bodyPr/>
          <a:lstStyle/>
          <a:p>
            <a:r>
              <a:rPr lang="en-US"/>
              <a:t>Amino acids are linked to become a protein.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00175"/>
            <a:ext cx="8610600" cy="1274195"/>
          </a:xfrm>
        </p:spPr>
        <p:txBody>
          <a:bodyPr/>
          <a:lstStyle/>
          <a:p>
            <a:r>
              <a:rPr lang="en-US" u="sng" dirty="0"/>
              <a:t>An </a:t>
            </a:r>
            <a:r>
              <a:rPr lang="en-US" u="sng" dirty="0" err="1"/>
              <a:t>anticodon</a:t>
            </a:r>
            <a:r>
              <a:rPr lang="en-US" u="sng" dirty="0"/>
              <a:t> </a:t>
            </a:r>
            <a:r>
              <a:rPr lang="en-US" dirty="0"/>
              <a:t>is a set of three nucleotides that is complementary to an mRNA </a:t>
            </a:r>
            <a:r>
              <a:rPr lang="en-US" dirty="0" err="1"/>
              <a:t>codon</a:t>
            </a:r>
            <a:r>
              <a:rPr lang="en-US" dirty="0"/>
              <a:t>.</a:t>
            </a:r>
          </a:p>
          <a:p>
            <a:r>
              <a:rPr lang="en-US" dirty="0"/>
              <a:t>An </a:t>
            </a:r>
            <a:r>
              <a:rPr lang="en-US" u="sng" dirty="0" err="1"/>
              <a:t>anticodon</a:t>
            </a:r>
            <a:r>
              <a:rPr lang="en-US" u="sng" dirty="0"/>
              <a:t> </a:t>
            </a:r>
            <a:r>
              <a:rPr lang="en-US" dirty="0"/>
              <a:t>is carried by a </a:t>
            </a:r>
            <a:r>
              <a:rPr lang="en-US" b="1" dirty="0" err="1"/>
              <a:t>tRNA</a:t>
            </a:r>
            <a:r>
              <a:rPr lang="en-US" dirty="0"/>
              <a:t>.</a:t>
            </a:r>
          </a:p>
        </p:txBody>
      </p:sp>
      <p:pic>
        <p:nvPicPr>
          <p:cNvPr id="23558" name="Picture 6" descr="245.gif 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971800"/>
            <a:ext cx="5486400" cy="36115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33400" y="928688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>
                <a:latin typeface="Arial" pitchFamily="34" charset="0"/>
              </a:rPr>
              <a:t>Ribosomes consist of two subunits.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81000" y="1371600"/>
            <a:ext cx="86106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The large subunit has three binding sites for tRNA.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The small subunit binds to mRNA.</a:t>
            </a:r>
          </a:p>
        </p:txBody>
      </p:sp>
      <p:pic>
        <p:nvPicPr>
          <p:cNvPr id="24580" name="Picture 4" descr="245a.gif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700" y="2565400"/>
            <a:ext cx="7683500" cy="3911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533400" y="939800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>
                <a:latin typeface="Arial" pitchFamily="34" charset="0"/>
              </a:rPr>
              <a:t>For translation to begin, tRNA binds to a start codon and signals the ribosome to assemble.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81000" y="1866900"/>
            <a:ext cx="8610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A complementary tRNA molecule binds to the exposed codon, bringing its amino acid close to the first amino acid.</a:t>
            </a:r>
          </a:p>
        </p:txBody>
      </p:sp>
      <p:pic>
        <p:nvPicPr>
          <p:cNvPr id="37893" name="Picture 5" descr="246.gif 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800" y="3268663"/>
            <a:ext cx="8750300" cy="31321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381000" y="93027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The ribosome helps form a polypeptide bond between the amino acids.</a:t>
            </a:r>
          </a:p>
        </p:txBody>
      </p:sp>
      <p:pic>
        <p:nvPicPr>
          <p:cNvPr id="38923" name="Picture 11" descr="246a.gif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00" y="2836863"/>
            <a:ext cx="8445500" cy="3563937"/>
          </a:xfrm>
          <a:prstGeom prst="rect">
            <a:avLst/>
          </a:prstGeom>
          <a:noFill/>
        </p:spPr>
      </p:pic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381000" y="174307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The ribosome pulls the mRNA strand the length of one codon.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2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381000" y="930275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The now empty tRNA molecule exits the ribosome.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03200" y="3414713"/>
            <a:ext cx="8724900" cy="2922587"/>
            <a:chOff x="192" y="2191"/>
            <a:chExt cx="5496" cy="1841"/>
          </a:xfrm>
        </p:grpSpPr>
        <p:pic>
          <p:nvPicPr>
            <p:cNvPr id="52230" name="Picture 6" descr="246c.gif                                                       0006B018 Macintosh                      BEB7E0B0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2" y="2191"/>
              <a:ext cx="2784" cy="1816"/>
            </a:xfrm>
            <a:prstGeom prst="rect">
              <a:avLst/>
            </a:prstGeom>
            <a:noFill/>
          </p:spPr>
        </p:pic>
        <p:pic>
          <p:nvPicPr>
            <p:cNvPr id="52231" name="Picture 7" descr="246d.gif                                                       0006B018 Macintosh                      BEB7E0B0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65" y="2196"/>
              <a:ext cx="2723" cy="1836"/>
            </a:xfrm>
            <a:prstGeom prst="rect">
              <a:avLst/>
            </a:prstGeom>
            <a:noFill/>
          </p:spPr>
        </p:pic>
      </p:grp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381000" y="1371600"/>
            <a:ext cx="80772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A complementary tRNA molecule binds to the next exposed codon.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Once the stop codon is reached, the ribosome releases the protein and disassembles.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2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utoUpdateAnimBg="0"/>
      <p:bldP spid="52234" grpId="0" build="p" bldLvl="5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533400" y="925513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>
                <a:latin typeface="Arial" pitchFamily="34" charset="0"/>
              </a:rPr>
              <a:t>The genetic code matches each codon to its amino acid or function.</a:t>
            </a: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381000" y="1752600"/>
            <a:ext cx="243840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three stop codons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one start codon, codes for methionine</a:t>
            </a: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1077913" y="1593850"/>
            <a:ext cx="7913687" cy="4959350"/>
            <a:chOff x="679" y="1004"/>
            <a:chExt cx="4985" cy="3124"/>
          </a:xfrm>
        </p:grpSpPr>
        <p:grpSp>
          <p:nvGrpSpPr>
            <p:cNvPr id="3" name="Group 40"/>
            <p:cNvGrpSpPr>
              <a:grpSpLocks/>
            </p:cNvGrpSpPr>
            <p:nvPr/>
          </p:nvGrpSpPr>
          <p:grpSpPr bwMode="auto">
            <a:xfrm>
              <a:off x="679" y="1140"/>
              <a:ext cx="4985" cy="2988"/>
              <a:chOff x="679" y="1140"/>
              <a:chExt cx="4985" cy="2988"/>
            </a:xfrm>
          </p:grpSpPr>
          <p:pic>
            <p:nvPicPr>
              <p:cNvPr id="36901" name="Picture 37" descr="244a.gif                                                       0006B018 Macintosh                      BEB7E0B0: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68" y="1140"/>
                <a:ext cx="3896" cy="2988"/>
              </a:xfrm>
              <a:prstGeom prst="rect">
                <a:avLst/>
              </a:prstGeom>
              <a:noFill/>
            </p:spPr>
          </p:pic>
          <p:pic>
            <p:nvPicPr>
              <p:cNvPr id="36903" name="Picture 39" descr="244b.gif                                                       0006B018 Macintosh                      BEB7E0B0: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79" y="2640"/>
                <a:ext cx="1091" cy="1480"/>
              </a:xfrm>
              <a:prstGeom prst="rect">
                <a:avLst/>
              </a:prstGeom>
              <a:noFill/>
            </p:spPr>
          </p:pic>
        </p:grpSp>
        <p:sp>
          <p:nvSpPr>
            <p:cNvPr id="36905" name="Text Box 41"/>
            <p:cNvSpPr txBox="1">
              <a:spLocks noChangeArrowheads="1"/>
            </p:cNvSpPr>
            <p:nvPr/>
          </p:nvSpPr>
          <p:spPr bwMode="auto">
            <a:xfrm>
              <a:off x="2080" y="1004"/>
              <a:ext cx="332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pitchFamily="34" charset="0"/>
                </a:rPr>
                <a:t>The genetic code matches each RNA </a:t>
              </a:r>
              <a:r>
                <a:rPr lang="en-US" sz="1200" b="1">
                  <a:latin typeface="Arial" pitchFamily="34" charset="0"/>
                </a:rPr>
                <a:t>codon</a:t>
              </a:r>
              <a:r>
                <a:rPr lang="en-US" sz="1200">
                  <a:latin typeface="Arial" pitchFamily="34" charset="0"/>
                </a:rPr>
                <a:t> with its amino acid or function.</a:t>
              </a:r>
              <a:endParaRPr lang="en-US" sz="12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78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/>
          <p:cNvSpPr>
            <a:spLocks noChangeArrowheads="1"/>
          </p:cNvSpPr>
          <p:nvPr/>
        </p:nvSpPr>
        <p:spPr bwMode="auto">
          <a:xfrm>
            <a:off x="552450" y="936625"/>
            <a:ext cx="8210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>
                <a:latin typeface="Arial" pitchFamily="34" charset="0"/>
              </a:rPr>
              <a:t>A change in the order in which codons are read changes the resulting protein.</a:t>
            </a:r>
          </a:p>
        </p:txBody>
      </p:sp>
      <p:pic>
        <p:nvPicPr>
          <p:cNvPr id="40966" name="Picture 1030" descr="5_slide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38400" y="1757363"/>
            <a:ext cx="4419600" cy="3805237"/>
          </a:xfrm>
          <a:ln/>
        </p:spPr>
      </p:pic>
      <p:sp>
        <p:nvSpPr>
          <p:cNvPr id="40967" name="Rectangle 1031"/>
          <p:cNvSpPr>
            <a:spLocks noChangeArrowheads="1"/>
          </p:cNvSpPr>
          <p:nvPr/>
        </p:nvSpPr>
        <p:spPr bwMode="auto">
          <a:xfrm>
            <a:off x="552450" y="5715000"/>
            <a:ext cx="8362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>
                <a:latin typeface="Arial" pitchFamily="34" charset="0"/>
              </a:rPr>
              <a:t>Regardless of the organism, codons code for the same amino acid.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  <p:bldP spid="4096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239.gif 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568450"/>
            <a:ext cx="4419600" cy="4379913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09625"/>
            <a:ext cx="8915400" cy="457200"/>
          </a:xfrm>
        </p:spPr>
        <p:txBody>
          <a:bodyPr/>
          <a:lstStyle/>
          <a:p>
            <a:r>
              <a:rPr lang="en-US"/>
              <a:t>RNA carries DNA’s instructions.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3188"/>
            <a:ext cx="3352800" cy="2282825"/>
          </a:xfrm>
        </p:spPr>
        <p:txBody>
          <a:bodyPr/>
          <a:lstStyle/>
          <a:p>
            <a:r>
              <a:rPr lang="en-US" dirty="0"/>
              <a:t>The central dogma states that information flows in one direction from DNA to RNA to proteins.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81000" y="914400"/>
            <a:ext cx="3657600" cy="312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FontTx/>
              <a:buChar char="•"/>
            </a:pPr>
            <a:r>
              <a:rPr lang="en-US" dirty="0" smtClean="0"/>
              <a:t>The central dogma states that information flows in one direction from DNA to RNA to proteins. 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Arial" pitchFamily="34" charset="0"/>
              </a:rPr>
              <a:t>The </a:t>
            </a:r>
            <a:r>
              <a:rPr lang="en-US" dirty="0">
                <a:latin typeface="Arial" pitchFamily="34" charset="0"/>
              </a:rPr>
              <a:t>central dogma includes three processes.</a:t>
            </a:r>
          </a:p>
        </p:txBody>
      </p:sp>
      <p:pic>
        <p:nvPicPr>
          <p:cNvPr id="36869" name="Picture 5" descr="bhspe-030804-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371600"/>
            <a:ext cx="4419600" cy="4379913"/>
          </a:xfrm>
          <a:prstGeom prst="rect">
            <a:avLst/>
          </a:prstGeom>
          <a:noFill/>
        </p:spPr>
      </p:pic>
      <p:grpSp>
        <p:nvGrpSpPr>
          <p:cNvPr id="36874" name="Group 10"/>
          <p:cNvGrpSpPr>
            <a:grpSpLocks/>
          </p:cNvGrpSpPr>
          <p:nvPr/>
        </p:nvGrpSpPr>
        <p:grpSpPr bwMode="auto">
          <a:xfrm>
            <a:off x="5908675" y="1987550"/>
            <a:ext cx="2287588" cy="2686050"/>
            <a:chOff x="3722" y="1252"/>
            <a:chExt cx="1441" cy="1692"/>
          </a:xfrm>
        </p:grpSpPr>
        <p:sp>
          <p:nvSpPr>
            <p:cNvPr id="36870" name="Rectangle 6"/>
            <p:cNvSpPr>
              <a:spLocks noChangeArrowheads="1"/>
            </p:cNvSpPr>
            <p:nvPr/>
          </p:nvSpPr>
          <p:spPr bwMode="auto">
            <a:xfrm>
              <a:off x="3722" y="1252"/>
              <a:ext cx="650" cy="189"/>
            </a:xfrm>
            <a:prstGeom prst="rect">
              <a:avLst/>
            </a:prstGeom>
            <a:solidFill>
              <a:srgbClr val="186496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300" b="1">
                  <a:solidFill>
                    <a:schemeClr val="bg1"/>
                  </a:solidFill>
                  <a:latin typeface="Arial" pitchFamily="34" charset="0"/>
                </a:rPr>
                <a:t>replication</a:t>
              </a:r>
            </a:p>
          </p:txBody>
        </p:sp>
        <p:sp>
          <p:nvSpPr>
            <p:cNvPr id="36871" name="Rectangle 7"/>
            <p:cNvSpPr>
              <a:spLocks noChangeArrowheads="1"/>
            </p:cNvSpPr>
            <p:nvPr/>
          </p:nvSpPr>
          <p:spPr bwMode="auto">
            <a:xfrm>
              <a:off x="4323" y="1793"/>
              <a:ext cx="760" cy="189"/>
            </a:xfrm>
            <a:prstGeom prst="rect">
              <a:avLst/>
            </a:prstGeom>
            <a:solidFill>
              <a:srgbClr val="E34419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300" b="1">
                  <a:solidFill>
                    <a:schemeClr val="bg1"/>
                  </a:solidFill>
                  <a:latin typeface="Arial" pitchFamily="34" charset="0"/>
                </a:rPr>
                <a:t>transcription</a:t>
              </a:r>
            </a:p>
          </p:txBody>
        </p:sp>
        <p:sp>
          <p:nvSpPr>
            <p:cNvPr id="36872" name="Rectangle 8"/>
            <p:cNvSpPr>
              <a:spLocks noChangeArrowheads="1"/>
            </p:cNvSpPr>
            <p:nvPr/>
          </p:nvSpPr>
          <p:spPr bwMode="auto">
            <a:xfrm>
              <a:off x="4507" y="2755"/>
              <a:ext cx="656" cy="189"/>
            </a:xfrm>
            <a:prstGeom prst="rect">
              <a:avLst/>
            </a:prstGeom>
            <a:solidFill>
              <a:srgbClr val="00C238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300" b="1">
                  <a:solidFill>
                    <a:schemeClr val="bg1"/>
                  </a:solidFill>
                  <a:latin typeface="Arial" pitchFamily="34" charset="0"/>
                </a:rPr>
                <a:t>translation</a:t>
              </a:r>
            </a:p>
          </p:txBody>
        </p:sp>
      </p:grp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685800" y="4114800"/>
            <a:ext cx="2659063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1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latin typeface="Arial" pitchFamily="34" charset="0"/>
              </a:rPr>
              <a:t> Replication</a:t>
            </a:r>
          </a:p>
          <a:p>
            <a:pPr lvl="1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latin typeface="Arial" pitchFamily="34" charset="0"/>
              </a:rPr>
              <a:t> Transcription</a:t>
            </a:r>
          </a:p>
          <a:p>
            <a:pPr lvl="1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latin typeface="Arial" pitchFamily="34" charset="0"/>
              </a:rPr>
              <a:t> Translation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6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 bldLvl="5" autoUpdateAnimBg="0" advAuto="0"/>
      <p:bldP spid="36875" grpId="0" build="p" bldLvl="5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533400" y="928688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>
                <a:latin typeface="Arial" pitchFamily="34" charset="0"/>
              </a:rPr>
              <a:t>RNA differs from DNA in three major ways.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533400" y="1514475"/>
            <a:ext cx="86106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RNA has a ribose sugar.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RNA has uracil instead of thymine.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RNA is a single-stranded structure.</a:t>
            </a:r>
          </a:p>
        </p:txBody>
      </p:sp>
      <p:pic>
        <p:nvPicPr>
          <p:cNvPr id="40964" name="Picture 4" descr="240.gif 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065463"/>
            <a:ext cx="5397500" cy="33353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  <p:bldP spid="40963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33400" y="922338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>
                <a:latin typeface="Arial" pitchFamily="34" charset="0"/>
              </a:rPr>
              <a:t>Transcription is catalyzed by RNA polymerase.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33400" y="1490663"/>
            <a:ext cx="75438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latin typeface="Arial" pitchFamily="34" charset="0"/>
              </a:rPr>
              <a:t>RNA polymerase and other proteins form a transcription complex.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latin typeface="Arial" pitchFamily="34" charset="0"/>
              </a:rPr>
              <a:t>The transcription complex recognizes the start of a gene and unwinds a segment of it.</a:t>
            </a:r>
          </a:p>
        </p:txBody>
      </p:sp>
      <p:grpSp>
        <p:nvGrpSpPr>
          <p:cNvPr id="24588" name="Group 12"/>
          <p:cNvGrpSpPr>
            <a:grpSpLocks/>
          </p:cNvGrpSpPr>
          <p:nvPr/>
        </p:nvGrpSpPr>
        <p:grpSpPr bwMode="auto">
          <a:xfrm>
            <a:off x="990600" y="3352800"/>
            <a:ext cx="7010400" cy="3044825"/>
            <a:chOff x="624" y="2112"/>
            <a:chExt cx="4416" cy="1918"/>
          </a:xfrm>
        </p:grpSpPr>
        <p:pic>
          <p:nvPicPr>
            <p:cNvPr id="24580" name="Picture 4" descr="bhspe-030804-004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4" y="2112"/>
              <a:ext cx="4416" cy="1918"/>
            </a:xfrm>
            <a:prstGeom prst="rect">
              <a:avLst/>
            </a:prstGeom>
            <a:noFill/>
          </p:spPr>
        </p:pic>
        <p:sp>
          <p:nvSpPr>
            <p:cNvPr id="24581" name="Rectangle 5"/>
            <p:cNvSpPr>
              <a:spLocks noChangeArrowheads="1"/>
            </p:cNvSpPr>
            <p:nvPr/>
          </p:nvSpPr>
          <p:spPr bwMode="auto">
            <a:xfrm>
              <a:off x="880" y="2280"/>
              <a:ext cx="58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start site</a:t>
              </a:r>
            </a:p>
          </p:txBody>
        </p:sp>
        <p:sp>
          <p:nvSpPr>
            <p:cNvPr id="24582" name="Line 6"/>
            <p:cNvSpPr>
              <a:spLocks noChangeShapeType="1"/>
            </p:cNvSpPr>
            <p:nvPr/>
          </p:nvSpPr>
          <p:spPr bwMode="auto">
            <a:xfrm>
              <a:off x="1152" y="2448"/>
              <a:ext cx="0" cy="6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3" name="Rectangle 7"/>
            <p:cNvSpPr>
              <a:spLocks noChangeArrowheads="1"/>
            </p:cNvSpPr>
            <p:nvPr/>
          </p:nvSpPr>
          <p:spPr bwMode="auto">
            <a:xfrm>
              <a:off x="2912" y="3648"/>
              <a:ext cx="73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nucleotides</a:t>
              </a:r>
            </a:p>
          </p:txBody>
        </p:sp>
        <p:sp>
          <p:nvSpPr>
            <p:cNvPr id="24584" name="Line 8"/>
            <p:cNvSpPr>
              <a:spLocks noChangeShapeType="1"/>
            </p:cNvSpPr>
            <p:nvPr/>
          </p:nvSpPr>
          <p:spPr bwMode="auto">
            <a:xfrm flipH="1" flipV="1">
              <a:off x="3176" y="3392"/>
              <a:ext cx="48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auto">
            <a:xfrm flipH="1" flipV="1">
              <a:off x="3032" y="3536"/>
              <a:ext cx="192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2832" y="2192"/>
              <a:ext cx="128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transcription complex</a:t>
              </a:r>
            </a:p>
          </p:txBody>
        </p:sp>
        <p:sp>
          <p:nvSpPr>
            <p:cNvPr id="24587" name="Line 11"/>
            <p:cNvSpPr>
              <a:spLocks noChangeShapeType="1"/>
            </p:cNvSpPr>
            <p:nvPr/>
          </p:nvSpPr>
          <p:spPr bwMode="auto">
            <a:xfrm flipV="1">
              <a:off x="2544" y="2352"/>
              <a:ext cx="336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533400" y="1339850"/>
            <a:ext cx="86106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RNA polymerase bonds the nucleotides together.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The DNA helix winds again as the gene is transcribed.</a:t>
            </a: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990600" y="914400"/>
            <a:ext cx="6438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–"/>
            </a:pPr>
            <a:r>
              <a:rPr lang="en-US">
                <a:latin typeface="Arial" pitchFamily="34" charset="0"/>
              </a:rPr>
              <a:t> Nucleotides pair with one strand of the DNA.</a:t>
            </a:r>
          </a:p>
        </p:txBody>
      </p:sp>
      <p:grpSp>
        <p:nvGrpSpPr>
          <p:cNvPr id="48146" name="Group 18"/>
          <p:cNvGrpSpPr>
            <a:grpSpLocks/>
          </p:cNvGrpSpPr>
          <p:nvPr/>
        </p:nvGrpSpPr>
        <p:grpSpPr bwMode="auto">
          <a:xfrm>
            <a:off x="457200" y="2514600"/>
            <a:ext cx="8293100" cy="3848100"/>
            <a:chOff x="288" y="1584"/>
            <a:chExt cx="5224" cy="2424"/>
          </a:xfrm>
        </p:grpSpPr>
        <p:pic>
          <p:nvPicPr>
            <p:cNvPr id="48138" name="Picture 10" descr="241b.gif                                                       0006B018 Macintosh                      BEB7E0B0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 flipV="1">
              <a:off x="288" y="1584"/>
              <a:ext cx="5224" cy="2424"/>
            </a:xfrm>
            <a:prstGeom prst="rect">
              <a:avLst/>
            </a:prstGeom>
            <a:noFill/>
          </p:spPr>
        </p:pic>
        <p:grpSp>
          <p:nvGrpSpPr>
            <p:cNvPr id="48139" name="Group 11"/>
            <p:cNvGrpSpPr>
              <a:grpSpLocks/>
            </p:cNvGrpSpPr>
            <p:nvPr/>
          </p:nvGrpSpPr>
          <p:grpSpPr bwMode="auto">
            <a:xfrm>
              <a:off x="4624" y="1776"/>
              <a:ext cx="359" cy="512"/>
              <a:chOff x="4232" y="1744"/>
              <a:chExt cx="359" cy="512"/>
            </a:xfrm>
          </p:grpSpPr>
          <p:sp>
            <p:nvSpPr>
              <p:cNvPr id="48132" name="Rectangle 4"/>
              <p:cNvSpPr>
                <a:spLocks noChangeArrowheads="1"/>
              </p:cNvSpPr>
              <p:nvPr/>
            </p:nvSpPr>
            <p:spPr bwMode="auto">
              <a:xfrm>
                <a:off x="4232" y="1744"/>
                <a:ext cx="35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latin typeface="Arial" pitchFamily="34" charset="0"/>
                  </a:rPr>
                  <a:t>DNA</a:t>
                </a:r>
              </a:p>
            </p:txBody>
          </p:sp>
          <p:sp>
            <p:nvSpPr>
              <p:cNvPr id="48133" name="Line 5"/>
              <p:cNvSpPr>
                <a:spLocks noChangeShapeType="1"/>
              </p:cNvSpPr>
              <p:nvPr/>
            </p:nvSpPr>
            <p:spPr bwMode="auto">
              <a:xfrm flipH="1">
                <a:off x="4408" y="1896"/>
                <a:ext cx="0" cy="3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8145" name="Group 17"/>
          <p:cNvGrpSpPr>
            <a:grpSpLocks/>
          </p:cNvGrpSpPr>
          <p:nvPr/>
        </p:nvGrpSpPr>
        <p:grpSpPr bwMode="auto">
          <a:xfrm>
            <a:off x="6019800" y="5105400"/>
            <a:ext cx="2695575" cy="488950"/>
            <a:chOff x="3870" y="3254"/>
            <a:chExt cx="1698" cy="308"/>
          </a:xfrm>
        </p:grpSpPr>
        <p:sp>
          <p:nvSpPr>
            <p:cNvPr id="48142" name="Line 14"/>
            <p:cNvSpPr>
              <a:spLocks noChangeShapeType="1"/>
            </p:cNvSpPr>
            <p:nvPr/>
          </p:nvSpPr>
          <p:spPr bwMode="auto">
            <a:xfrm>
              <a:off x="3888" y="3408"/>
              <a:ext cx="1680" cy="0"/>
            </a:xfrm>
            <a:prstGeom prst="line">
              <a:avLst/>
            </a:prstGeom>
            <a:noFill/>
            <a:ln w="571500">
              <a:solidFill>
                <a:srgbClr val="FF9900"/>
              </a:solidFill>
              <a:round/>
              <a:headEnd/>
              <a:tailEnd type="triangl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44" name="Text Box 16"/>
            <p:cNvSpPr txBox="1">
              <a:spLocks noChangeArrowheads="1"/>
            </p:cNvSpPr>
            <p:nvPr/>
          </p:nvSpPr>
          <p:spPr bwMode="auto">
            <a:xfrm>
              <a:off x="3870" y="3254"/>
              <a:ext cx="1258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300" b="1">
                  <a:latin typeface="Arial" pitchFamily="34" charset="0"/>
                </a:rPr>
                <a:t>RNA polymerase moves along the DNA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bldLvl="5" autoUpdateAnimBg="0"/>
      <p:bldP spid="4813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990600" y="914400"/>
            <a:ext cx="8001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>
                <a:latin typeface="Arial" pitchFamily="34" charset="0"/>
              </a:rPr>
              <a:t> The RNA strand detaches from the DNA once the gene </a:t>
            </a:r>
            <a:br>
              <a:rPr lang="en-US">
                <a:latin typeface="Arial" pitchFamily="34" charset="0"/>
              </a:rPr>
            </a:br>
            <a:r>
              <a:rPr lang="en-US">
                <a:latin typeface="Arial" pitchFamily="34" charset="0"/>
              </a:rPr>
              <a:t>   is transcribed.</a:t>
            </a:r>
          </a:p>
        </p:txBody>
      </p:sp>
      <p:grpSp>
        <p:nvGrpSpPr>
          <p:cNvPr id="49164" name="Group 12"/>
          <p:cNvGrpSpPr>
            <a:grpSpLocks/>
          </p:cNvGrpSpPr>
          <p:nvPr/>
        </p:nvGrpSpPr>
        <p:grpSpPr bwMode="auto">
          <a:xfrm>
            <a:off x="203200" y="2133600"/>
            <a:ext cx="8686800" cy="3570288"/>
            <a:chOff x="144" y="1657"/>
            <a:chExt cx="5472" cy="2249"/>
          </a:xfrm>
        </p:grpSpPr>
        <p:pic>
          <p:nvPicPr>
            <p:cNvPr id="49163" name="Picture 11" descr="241c.gif                                                       0006B018 Macintosh                      BEB7E0B0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" y="1657"/>
              <a:ext cx="5472" cy="2249"/>
            </a:xfrm>
            <a:prstGeom prst="rect">
              <a:avLst/>
            </a:prstGeom>
            <a:noFill/>
          </p:spPr>
        </p:pic>
        <p:grpSp>
          <p:nvGrpSpPr>
            <p:cNvPr id="49157" name="Group 5"/>
            <p:cNvGrpSpPr>
              <a:grpSpLocks/>
            </p:cNvGrpSpPr>
            <p:nvPr/>
          </p:nvGrpSpPr>
          <p:grpSpPr bwMode="auto">
            <a:xfrm>
              <a:off x="3576" y="2792"/>
              <a:ext cx="359" cy="512"/>
              <a:chOff x="4232" y="1744"/>
              <a:chExt cx="359" cy="512"/>
            </a:xfrm>
          </p:grpSpPr>
          <p:sp>
            <p:nvSpPr>
              <p:cNvPr id="49158" name="Rectangle 6"/>
              <p:cNvSpPr>
                <a:spLocks noChangeArrowheads="1"/>
              </p:cNvSpPr>
              <p:nvPr/>
            </p:nvSpPr>
            <p:spPr bwMode="auto">
              <a:xfrm>
                <a:off x="4232" y="1744"/>
                <a:ext cx="35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latin typeface="Arial" pitchFamily="34" charset="0"/>
                  </a:rPr>
                  <a:t>RNA</a:t>
                </a:r>
              </a:p>
            </p:txBody>
          </p:sp>
          <p:sp>
            <p:nvSpPr>
              <p:cNvPr id="49159" name="Line 7"/>
              <p:cNvSpPr>
                <a:spLocks noChangeShapeType="1"/>
              </p:cNvSpPr>
              <p:nvPr/>
            </p:nvSpPr>
            <p:spPr bwMode="auto">
              <a:xfrm flipH="1">
                <a:off x="4408" y="1896"/>
                <a:ext cx="0" cy="3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533400" y="942975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>
                <a:latin typeface="Arial" pitchFamily="34" charset="0"/>
              </a:rPr>
              <a:t>Transcription makes three types of RNA.</a:t>
            </a:r>
          </a:p>
        </p:txBody>
      </p:sp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533400" y="1528763"/>
            <a:ext cx="86106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Messenger RNA (mRNA) carries the message that will be translated to form a protein.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Ribosomal RNA (rRNA) forms part of ribosomes where proteins are made.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Transfer RNA (tRNA) brings amino acids from the cytoplasm to a ribosome.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9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9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30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38125" y="823913"/>
            <a:ext cx="8905875" cy="457200"/>
          </a:xfrm>
        </p:spPr>
        <p:txBody>
          <a:bodyPr/>
          <a:lstStyle/>
          <a:p>
            <a:r>
              <a:rPr lang="en-US"/>
              <a:t>The transcription process is similar to replication.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95413"/>
            <a:ext cx="7620000" cy="4327525"/>
          </a:xfrm>
        </p:spPr>
        <p:txBody>
          <a:bodyPr/>
          <a:lstStyle/>
          <a:p>
            <a:r>
              <a:rPr lang="en-US"/>
              <a:t>Transcription and replication both involve complex enzymes and complementary base pairing.</a:t>
            </a:r>
          </a:p>
          <a:p>
            <a:r>
              <a:rPr lang="en-US"/>
              <a:t>The two processes have different end results.</a:t>
            </a:r>
          </a:p>
          <a:p>
            <a:pPr lvl="1"/>
            <a:r>
              <a:rPr lang="en-US"/>
              <a:t>Replication copies</a:t>
            </a:r>
            <a:br>
              <a:rPr lang="en-US"/>
            </a:br>
            <a:r>
              <a:rPr lang="en-US"/>
              <a:t>all the DNA;</a:t>
            </a:r>
            <a:br>
              <a:rPr lang="en-US"/>
            </a:br>
            <a:r>
              <a:rPr lang="en-US"/>
              <a:t>transcription copies</a:t>
            </a:r>
            <a:br>
              <a:rPr lang="en-US"/>
            </a:br>
            <a:r>
              <a:rPr lang="en-US"/>
              <a:t>a gene.</a:t>
            </a:r>
          </a:p>
          <a:p>
            <a:pPr lvl="1"/>
            <a:r>
              <a:rPr lang="en-US"/>
              <a:t>Replication makes</a:t>
            </a:r>
            <a:br>
              <a:rPr lang="en-US"/>
            </a:br>
            <a:r>
              <a:rPr lang="en-US"/>
              <a:t>one copy;</a:t>
            </a:r>
            <a:br>
              <a:rPr lang="en-US"/>
            </a:br>
            <a:r>
              <a:rPr lang="en-US"/>
              <a:t>transcription can</a:t>
            </a:r>
            <a:br>
              <a:rPr lang="en-US"/>
            </a:br>
            <a:r>
              <a:rPr lang="en-US"/>
              <a:t>make many copies.</a:t>
            </a:r>
          </a:p>
        </p:txBody>
      </p:sp>
      <p:grpSp>
        <p:nvGrpSpPr>
          <p:cNvPr id="43012" name="Group 4"/>
          <p:cNvGrpSpPr>
            <a:grpSpLocks/>
          </p:cNvGrpSpPr>
          <p:nvPr/>
        </p:nvGrpSpPr>
        <p:grpSpPr bwMode="auto">
          <a:xfrm>
            <a:off x="4038600" y="2743200"/>
            <a:ext cx="4152900" cy="3289300"/>
            <a:chOff x="1584" y="2064"/>
            <a:chExt cx="2400" cy="1991"/>
          </a:xfrm>
        </p:grpSpPr>
        <p:pic>
          <p:nvPicPr>
            <p:cNvPr id="43013" name="Picture 5" descr="bhspe-030804-00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4" y="2064"/>
              <a:ext cx="2400" cy="1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14" name="Rectangle 6"/>
            <p:cNvSpPr>
              <a:spLocks noChangeArrowheads="1"/>
            </p:cNvSpPr>
            <p:nvPr/>
          </p:nvSpPr>
          <p:spPr bwMode="auto">
            <a:xfrm>
              <a:off x="2544" y="2677"/>
              <a:ext cx="1165" cy="187"/>
            </a:xfrm>
            <a:prstGeom prst="rect">
              <a:avLst/>
            </a:prstGeom>
            <a:solidFill>
              <a:srgbClr val="E34419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300" b="1">
                  <a:solidFill>
                    <a:schemeClr val="bg1"/>
                  </a:solidFill>
                  <a:latin typeface="Arial" pitchFamily="34" charset="0"/>
                </a:rPr>
                <a:t>growing RNA strands</a:t>
              </a:r>
            </a:p>
          </p:txBody>
        </p:sp>
        <p:sp>
          <p:nvSpPr>
            <p:cNvPr id="43015" name="Rectangle 7"/>
            <p:cNvSpPr>
              <a:spLocks noChangeArrowheads="1"/>
            </p:cNvSpPr>
            <p:nvPr/>
          </p:nvSpPr>
          <p:spPr bwMode="auto">
            <a:xfrm>
              <a:off x="2659" y="3313"/>
              <a:ext cx="341" cy="188"/>
            </a:xfrm>
            <a:prstGeom prst="rect">
              <a:avLst/>
            </a:prstGeom>
            <a:solidFill>
              <a:srgbClr val="186496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300" b="1">
                  <a:solidFill>
                    <a:schemeClr val="bg1"/>
                  </a:solidFill>
                  <a:latin typeface="Arial" pitchFamily="34" charset="0"/>
                </a:rPr>
                <a:t>DNA</a:t>
              </a:r>
            </a:p>
          </p:txBody>
        </p:sp>
        <p:sp>
          <p:nvSpPr>
            <p:cNvPr id="43016" name="Line 8"/>
            <p:cNvSpPr>
              <a:spLocks noChangeShapeType="1"/>
            </p:cNvSpPr>
            <p:nvPr/>
          </p:nvSpPr>
          <p:spPr bwMode="auto">
            <a:xfrm>
              <a:off x="2976" y="2832"/>
              <a:ext cx="0" cy="288"/>
            </a:xfrm>
            <a:prstGeom prst="line">
              <a:avLst/>
            </a:prstGeom>
            <a:noFill/>
            <a:ln w="9525">
              <a:solidFill>
                <a:srgbClr val="E3441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017" name="Line 9"/>
            <p:cNvSpPr>
              <a:spLocks noChangeShapeType="1"/>
            </p:cNvSpPr>
            <p:nvPr/>
          </p:nvSpPr>
          <p:spPr bwMode="auto">
            <a:xfrm flipH="1" flipV="1">
              <a:off x="2496" y="3360"/>
              <a:ext cx="192" cy="96"/>
            </a:xfrm>
            <a:prstGeom prst="line">
              <a:avLst/>
            </a:prstGeom>
            <a:noFill/>
            <a:ln w="9525">
              <a:solidFill>
                <a:srgbClr val="18649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018" name="Line 10"/>
            <p:cNvSpPr>
              <a:spLocks noChangeShapeType="1"/>
            </p:cNvSpPr>
            <p:nvPr/>
          </p:nvSpPr>
          <p:spPr bwMode="auto">
            <a:xfrm flipH="1">
              <a:off x="2544" y="3456"/>
              <a:ext cx="144" cy="48"/>
            </a:xfrm>
            <a:prstGeom prst="line">
              <a:avLst/>
            </a:prstGeom>
            <a:noFill/>
            <a:ln w="9525">
              <a:solidFill>
                <a:srgbClr val="18649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1920" y="2544"/>
              <a:ext cx="384" cy="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300" b="1">
                  <a:latin typeface="Arial" pitchFamily="34" charset="0"/>
                </a:rPr>
                <a:t>one</a:t>
              </a:r>
            </a:p>
            <a:p>
              <a:r>
                <a:rPr lang="en-US" sz="1300" b="1">
                  <a:latin typeface="Arial" pitchFamily="34" charset="0"/>
                </a:rPr>
                <a:t>gene</a:t>
              </a:r>
            </a:p>
          </p:txBody>
        </p:sp>
        <p:sp>
          <p:nvSpPr>
            <p:cNvPr id="43020" name="Line 12"/>
            <p:cNvSpPr>
              <a:spLocks noChangeShapeType="1"/>
            </p:cNvSpPr>
            <p:nvPr/>
          </p:nvSpPr>
          <p:spPr bwMode="auto">
            <a:xfrm>
              <a:off x="2208" y="2448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021" name="Line 13"/>
            <p:cNvSpPr>
              <a:spLocks noChangeShapeType="1"/>
            </p:cNvSpPr>
            <p:nvPr/>
          </p:nvSpPr>
          <p:spPr bwMode="auto">
            <a:xfrm flipH="1">
              <a:off x="2208" y="297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022" name="Line 14"/>
            <p:cNvSpPr>
              <a:spLocks noChangeShapeType="1"/>
            </p:cNvSpPr>
            <p:nvPr/>
          </p:nvSpPr>
          <p:spPr bwMode="auto">
            <a:xfrm flipH="1">
              <a:off x="2208" y="244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</TotalTime>
  <Words>522</Words>
  <Application>Microsoft Office PowerPoint</Application>
  <PresentationFormat>On-screen Show (4:3)</PresentationFormat>
  <Paragraphs>68</Paragraphs>
  <Slides>18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Blank Presentation</vt:lpstr>
      <vt:lpstr>Slide 1</vt:lpstr>
      <vt:lpstr>RNA carries DNA’s instructions. </vt:lpstr>
      <vt:lpstr>Slide 3</vt:lpstr>
      <vt:lpstr>Slide 4</vt:lpstr>
      <vt:lpstr>Slide 5</vt:lpstr>
      <vt:lpstr>Slide 6</vt:lpstr>
      <vt:lpstr>Slide 7</vt:lpstr>
      <vt:lpstr>Slide 8</vt:lpstr>
      <vt:lpstr>The transcription process is similar to replication. </vt:lpstr>
      <vt:lpstr>Translation</vt:lpstr>
      <vt:lpstr>Amino acids are coded by mRNA base sequences. </vt:lpstr>
      <vt:lpstr>Amino acids are linked to become a protein. </vt:lpstr>
      <vt:lpstr>Slide 13</vt:lpstr>
      <vt:lpstr>Slide 14</vt:lpstr>
      <vt:lpstr>Slide 15</vt:lpstr>
      <vt:lpstr>Slide 16</vt:lpstr>
      <vt:lpstr>Slide 17</vt:lpstr>
      <vt:lpstr>Slide 18</vt:lpstr>
    </vt:vector>
  </TitlesOfParts>
  <Company>뿿_xdc30_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McDougal Littell</dc:creator>
  <cp:lastModifiedBy>Gretchen Schultz</cp:lastModifiedBy>
  <cp:revision>291</cp:revision>
  <dcterms:created xsi:type="dcterms:W3CDTF">2006-09-14T16:17:10Z</dcterms:created>
  <dcterms:modified xsi:type="dcterms:W3CDTF">2013-04-11T21:43:21Z</dcterms:modified>
</cp:coreProperties>
</file>